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494" r:id="rId2"/>
    <p:sldId id="481" r:id="rId3"/>
    <p:sldId id="497" r:id="rId4"/>
    <p:sldId id="496" r:id="rId5"/>
    <p:sldId id="498" r:id="rId6"/>
    <p:sldId id="542" r:id="rId7"/>
    <p:sldId id="543" r:id="rId8"/>
    <p:sldId id="444" r:id="rId9"/>
    <p:sldId id="544" r:id="rId10"/>
    <p:sldId id="553" r:id="rId11"/>
    <p:sldId id="545" r:id="rId12"/>
    <p:sldId id="546" r:id="rId13"/>
    <p:sldId id="548" r:id="rId14"/>
    <p:sldId id="549" r:id="rId15"/>
    <p:sldId id="551" r:id="rId16"/>
    <p:sldId id="550" r:id="rId17"/>
    <p:sldId id="552" r:id="rId18"/>
    <p:sldId id="554" r:id="rId19"/>
    <p:sldId id="537" r:id="rId20"/>
    <p:sldId id="53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ileshwar, Gururaj" initials="SG" lastIdx="1" clrIdx="0">
    <p:extLst>
      <p:ext uri="{19B8F6BF-5375-455C-9EA6-DF929625EA0E}">
        <p15:presenceInfo xmlns:p15="http://schemas.microsoft.com/office/powerpoint/2012/main" userId="S::gsaileshwar3@gatech.edu::d234a27e-52da-494d-aecd-6b4c62a17f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D"/>
    <a:srgbClr val="0432FF"/>
    <a:srgbClr val="007F01"/>
    <a:srgbClr val="8B2500"/>
    <a:srgbClr val="89FE7F"/>
    <a:srgbClr val="FFBFFF"/>
    <a:srgbClr val="88FF7E"/>
    <a:srgbClr val="CD6889"/>
    <a:srgbClr val="551A8B"/>
    <a:srgbClr val="AF5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4"/>
    <p:restoredTop sz="81744"/>
  </p:normalViewPr>
  <p:slideViewPr>
    <p:cSldViewPr snapToGrid="0" snapToObjects="1">
      <p:cViewPr varScale="1">
        <p:scale>
          <a:sx n="118" d="100"/>
          <a:sy n="118" d="100"/>
        </p:scale>
        <p:origin x="1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DDF89-53D7-9042-B778-B0648C4A607D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E86F-181D-2049-9377-C4A2440F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2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792E39-323C-C146-941C-E995CEA70A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18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8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6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9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9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23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5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85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4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9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3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6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7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5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9E86F-181D-2049-9377-C4A2440F64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662177"/>
          </a:xfrm>
          <a:prstGeom prst="rect">
            <a:avLst/>
          </a:prstGeom>
          <a:solidFill>
            <a:srgbClr val="355BB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8263"/>
            <a:ext cx="9144000" cy="1817226"/>
          </a:xfrm>
          <a:ln>
            <a:noFill/>
          </a:ln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8952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D7065C7-4A24-D642-9F9E-1F3494B16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9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8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536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1574"/>
            <a:ext cx="12192000" cy="1069081"/>
          </a:xfrm>
          <a:prstGeom prst="rect">
            <a:avLst/>
          </a:prstGeom>
          <a:solidFill>
            <a:srgbClr val="AFCCE9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814"/>
            <a:ext cx="10515600" cy="711321"/>
          </a:xfrm>
          <a:ln>
            <a:noFill/>
          </a:ln>
        </p:spPr>
        <p:txBody>
          <a:bodyPr>
            <a:normAutofit/>
          </a:bodyPr>
          <a:lstStyle>
            <a:lvl1pPr>
              <a:defRPr sz="4400" b="1" i="0"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444"/>
            <a:ext cx="10515600" cy="4677519"/>
          </a:xfrm>
        </p:spPr>
        <p:txBody>
          <a:bodyPr>
            <a:normAutofit/>
          </a:bodyPr>
          <a:lstStyle>
            <a:lvl1pPr>
              <a:defRPr sz="3600">
                <a:latin typeface="Helvetica" charset="0"/>
                <a:ea typeface="Helvetica" charset="0"/>
                <a:cs typeface="Helvetica" charset="0"/>
              </a:defRPr>
            </a:lvl1pPr>
            <a:lvl2pPr>
              <a:defRPr sz="3200">
                <a:latin typeface="Helvetica" charset="0"/>
                <a:ea typeface="Helvetica" charset="0"/>
                <a:cs typeface="Helvetica" charset="0"/>
              </a:defRPr>
            </a:lvl2pPr>
            <a:lvl3pPr>
              <a:defRPr sz="2800">
                <a:latin typeface="Helvetica" charset="0"/>
                <a:ea typeface="Helvetica" charset="0"/>
                <a:cs typeface="Helvetica" charset="0"/>
              </a:defRPr>
            </a:lvl3pPr>
            <a:lvl4pPr>
              <a:defRPr sz="2400">
                <a:latin typeface="Helvetica" charset="0"/>
                <a:ea typeface="Helvetica" charset="0"/>
                <a:cs typeface="Helvetica" charset="0"/>
              </a:defRPr>
            </a:lvl4pPr>
            <a:lvl5pPr>
              <a:defRPr sz="2400">
                <a:latin typeface="Helvetica" charset="0"/>
                <a:ea typeface="Helvetica" charset="0"/>
                <a:cs typeface="Helvetic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A2D33C8-988F-A540-8AF7-7B948566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2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3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75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65C7-4A24-D642-9F9E-1F3494B16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6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3.emf"/><Relationship Id="rId4" Type="http://schemas.openxmlformats.org/officeDocument/2006/relationships/image" Target="../media/image23.emf"/><Relationship Id="rId9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814" y="924114"/>
            <a:ext cx="11514371" cy="998583"/>
          </a:xfrm>
        </p:spPr>
        <p:txBody>
          <a:bodyPr>
            <a:noAutofit/>
          </a:bodyPr>
          <a:lstStyle/>
          <a:p>
            <a:r>
              <a:rPr lang="en-US" sz="2800" dirty="0"/>
              <a:t>Bespoke Cache Enclaves: </a:t>
            </a:r>
            <a:br>
              <a:rPr lang="en-US" sz="2800" dirty="0"/>
            </a:br>
            <a:r>
              <a:rPr lang="en-US" sz="2800" b="0" dirty="0"/>
              <a:t>Fine-Grained and Scalable Isolation from </a:t>
            </a:r>
            <a:br>
              <a:rPr lang="en-US" sz="2800" b="0" dirty="0"/>
            </a:br>
            <a:r>
              <a:rPr lang="en-US" sz="2800" b="0" dirty="0"/>
              <a:t>Cache Side-Channels via Flexible Set-Partitioning </a:t>
            </a:r>
          </a:p>
        </p:txBody>
      </p:sp>
      <p:pic>
        <p:nvPicPr>
          <p:cNvPr id="1026" name="Picture 2" descr="Moin's homepage.">
            <a:extLst>
              <a:ext uri="{FF2B5EF4-FFF2-40B4-BE49-F238E27FC236}">
                <a16:creationId xmlns:a16="http://schemas.microsoft.com/office/drawing/2014/main" id="{F83B65A3-C9E7-7244-B65E-1680B149E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76" y="4326035"/>
            <a:ext cx="1115953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AC0E7D-1056-0A45-9EE2-42AE366E2043}"/>
              </a:ext>
            </a:extLst>
          </p:cNvPr>
          <p:cNvSpPr txBox="1"/>
          <p:nvPr/>
        </p:nvSpPr>
        <p:spPr>
          <a:xfrm>
            <a:off x="280718" y="3719120"/>
            <a:ext cx="115143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</a:rPr>
              <a:t>Gururaj Saileshwar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Sanjay Kariyappa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 and</a:t>
            </a:r>
            <a:r>
              <a:rPr lang="en-US" sz="2600" b="1" dirty="0">
                <a:latin typeface="Helvetica" charset="0"/>
                <a:ea typeface="Helvetica" charset="0"/>
                <a:cs typeface="Helvetica" charset="0"/>
              </a:rPr>
              <a:t> Moinuddin Qureshi</a:t>
            </a:r>
            <a:r>
              <a:rPr lang="en-US" sz="2600" b="1" baseline="300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A4100-2308-3A45-8E0E-AF027807145B}"/>
              </a:ext>
            </a:extLst>
          </p:cNvPr>
          <p:cNvSpPr txBox="1"/>
          <p:nvPr/>
        </p:nvSpPr>
        <p:spPr>
          <a:xfrm>
            <a:off x="4149902" y="3077148"/>
            <a:ext cx="3776002" cy="52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600">
                <a:latin typeface="Helvetica" charset="0"/>
                <a:ea typeface="Helvetica" charset="0"/>
                <a:cs typeface="Helvetica" charset="0"/>
              </a:rPr>
              <a:t>SEED </a:t>
            </a:r>
            <a:r>
              <a:rPr lang="en-US" sz="2600" dirty="0">
                <a:latin typeface="Helvetica" charset="0"/>
                <a:ea typeface="Helvetica" charset="0"/>
                <a:cs typeface="Helvetica" charset="0"/>
              </a:rPr>
              <a:t>2021</a:t>
            </a: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321C535-487D-254A-BD7A-597F48EF73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9"/>
          <a:stretch/>
        </p:blipFill>
        <p:spPr>
          <a:xfrm>
            <a:off x="4387415" y="4326035"/>
            <a:ext cx="1093369" cy="12252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B3A903-4C03-E24C-BE5D-E042998EA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11" y="5755356"/>
            <a:ext cx="1771578" cy="74759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C974E2-163C-B24E-9C6B-A50FFED1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2" descr="Sanjay Kariyappa">
            <a:extLst>
              <a:ext uri="{FF2B5EF4-FFF2-40B4-BE49-F238E27FC236}">
                <a16:creationId xmlns:a16="http://schemas.microsoft.com/office/drawing/2014/main" id="{F2A64962-1904-F249-963D-F00C011A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248" y="4326035"/>
            <a:ext cx="909400" cy="12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4"/>
    </mc:Choice>
    <mc:Fallback xmlns="">
      <p:transition spd="slow" advTm="380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B902-4D79-8C4F-9F3E-FC84FF11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851"/>
            <a:ext cx="10515600" cy="711321"/>
          </a:xfrm>
        </p:spPr>
        <p:txBody>
          <a:bodyPr>
            <a:noAutofit/>
          </a:bodyPr>
          <a:lstStyle/>
          <a:p>
            <a:r>
              <a:rPr lang="en-US" sz="3200" dirty="0"/>
              <a:t>Drawbacks of Existing Partitioning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E2DD3-FFB1-1646-8B91-8C501B9D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8C4EA-8276-4D42-B2B9-877F4E10E7F7}"/>
              </a:ext>
            </a:extLst>
          </p:cNvPr>
          <p:cNvSpPr/>
          <p:nvPr/>
        </p:nvSpPr>
        <p:spPr>
          <a:xfrm>
            <a:off x="1425624" y="1526306"/>
            <a:ext cx="278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Way-Partitioning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DDD59-9BA8-CD43-9B96-FE188BD2FA95}"/>
              </a:ext>
            </a:extLst>
          </p:cNvPr>
          <p:cNvSpPr/>
          <p:nvPr/>
        </p:nvSpPr>
        <p:spPr>
          <a:xfrm>
            <a:off x="7738610" y="1555599"/>
            <a:ext cx="195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Page-Coloring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21D4E-51C6-3F4E-AD17-EBDB124DB61B}"/>
              </a:ext>
            </a:extLst>
          </p:cNvPr>
          <p:cNvSpPr/>
          <p:nvPr/>
        </p:nvSpPr>
        <p:spPr>
          <a:xfrm>
            <a:off x="889319" y="2022906"/>
            <a:ext cx="38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Catalyst [HPCA’16], DAWG [MICRO’18]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EEA14-CDE1-D347-A12D-52805934D483}"/>
              </a:ext>
            </a:extLst>
          </p:cNvPr>
          <p:cNvSpPr/>
          <p:nvPr/>
        </p:nvSpPr>
        <p:spPr>
          <a:xfrm>
            <a:off x="6749740" y="2093197"/>
            <a:ext cx="406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STEALTHMEM [SEC’12], MI6 [MICRO’19]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1B5026-38FA-774E-80B8-3D4434A01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76" y="4302564"/>
            <a:ext cx="475212" cy="5771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813E7A-B19A-C24D-840B-76B9255DFD85}"/>
              </a:ext>
            </a:extLst>
          </p:cNvPr>
          <p:cNvGrpSpPr/>
          <p:nvPr/>
        </p:nvGrpSpPr>
        <p:grpSpPr>
          <a:xfrm>
            <a:off x="1332471" y="2553168"/>
            <a:ext cx="3211935" cy="1553952"/>
            <a:chOff x="1048264" y="2652024"/>
            <a:chExt cx="3211935" cy="15539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C2B63-63EE-064D-87F1-7692932A5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64" y="2652024"/>
              <a:ext cx="3211935" cy="155395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B4DF3-F1F4-0C4B-86FF-1719A48A9A9F}"/>
                </a:ext>
              </a:extLst>
            </p:cNvPr>
            <p:cNvSpPr/>
            <p:nvPr/>
          </p:nvSpPr>
          <p:spPr>
            <a:xfrm>
              <a:off x="2100954" y="3501178"/>
              <a:ext cx="1106551" cy="481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Domain-Based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Way-Selection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CBA8BEB-22AA-434F-875A-D2111FCF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59" y="2582521"/>
            <a:ext cx="3211935" cy="15539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5F82BC-8332-9446-9DFA-B5F8EA764BA2}"/>
              </a:ext>
            </a:extLst>
          </p:cNvPr>
          <p:cNvSpPr/>
          <p:nvPr/>
        </p:nvSpPr>
        <p:spPr>
          <a:xfrm>
            <a:off x="1122407" y="4268050"/>
            <a:ext cx="4282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Not Scalable </a:t>
            </a:r>
            <a:r>
              <a:rPr lang="en-US" sz="2200" dirty="0"/>
              <a:t>(Number of Domains limited by LLC Associativity)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2FA001-AF7C-D747-A71A-BB6A347C6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2636" y="4343914"/>
            <a:ext cx="475212" cy="5771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0EC071-17D6-EA4E-B4AD-3E8548C547F4}"/>
              </a:ext>
            </a:extLst>
          </p:cNvPr>
          <p:cNvSpPr/>
          <p:nvPr/>
        </p:nvSpPr>
        <p:spPr>
          <a:xfrm>
            <a:off x="7090543" y="4302564"/>
            <a:ext cx="3979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Not Flexible </a:t>
            </a:r>
            <a:r>
              <a:rPr lang="en-US" sz="2200" dirty="0"/>
              <a:t>(Requires DRAM and LLC allocations in same ratio)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F55891-0AB5-6148-B77A-224A72B1211C}"/>
              </a:ext>
            </a:extLst>
          </p:cNvPr>
          <p:cNvSpPr/>
          <p:nvPr/>
        </p:nvSpPr>
        <p:spPr>
          <a:xfrm>
            <a:off x="2079173" y="5419145"/>
            <a:ext cx="8403770" cy="7295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Implication</a:t>
            </a:r>
            <a:r>
              <a:rPr lang="en-US" sz="2400" b="1" dirty="0"/>
              <a:t>: Limited Adoption in Real-world SW like Browsers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14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22"/>
    </mc:Choice>
    <mc:Fallback xmlns="">
      <p:transition spd="slow" advTm="48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B902-4D79-8C4F-9F3E-FC84FF11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851"/>
            <a:ext cx="10515600" cy="711321"/>
          </a:xfrm>
        </p:spPr>
        <p:txBody>
          <a:bodyPr>
            <a:noAutofit/>
          </a:bodyPr>
          <a:lstStyle/>
          <a:p>
            <a:r>
              <a:rPr lang="en-US" sz="3200" dirty="0"/>
              <a:t>Drawbacks of Existing Partitioning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E2DD3-FFB1-1646-8B91-8C501B9D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8C4EA-8276-4D42-B2B9-877F4E10E7F7}"/>
              </a:ext>
            </a:extLst>
          </p:cNvPr>
          <p:cNvSpPr/>
          <p:nvPr/>
        </p:nvSpPr>
        <p:spPr>
          <a:xfrm>
            <a:off x="1425624" y="1526306"/>
            <a:ext cx="278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Way-Partitioning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DDD59-9BA8-CD43-9B96-FE188BD2FA95}"/>
              </a:ext>
            </a:extLst>
          </p:cNvPr>
          <p:cNvSpPr/>
          <p:nvPr/>
        </p:nvSpPr>
        <p:spPr>
          <a:xfrm>
            <a:off x="7738610" y="1555599"/>
            <a:ext cx="195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Page-Coloring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21D4E-51C6-3F4E-AD17-EBDB124DB61B}"/>
              </a:ext>
            </a:extLst>
          </p:cNvPr>
          <p:cNvSpPr/>
          <p:nvPr/>
        </p:nvSpPr>
        <p:spPr>
          <a:xfrm>
            <a:off x="1544422" y="2088805"/>
            <a:ext cx="2788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DAWG [MICRO’18]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EEA14-CDE1-D347-A12D-52805934D483}"/>
              </a:ext>
            </a:extLst>
          </p:cNvPr>
          <p:cNvSpPr/>
          <p:nvPr/>
        </p:nvSpPr>
        <p:spPr>
          <a:xfrm>
            <a:off x="6749740" y="2093197"/>
            <a:ext cx="406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STEALTHMEM [SEC’12], MI6 [MICRO’19]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1B5026-38FA-774E-80B8-3D4434A01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76" y="4302564"/>
            <a:ext cx="475212" cy="5771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813E7A-B19A-C24D-840B-76B9255DFD85}"/>
              </a:ext>
            </a:extLst>
          </p:cNvPr>
          <p:cNvGrpSpPr/>
          <p:nvPr/>
        </p:nvGrpSpPr>
        <p:grpSpPr>
          <a:xfrm>
            <a:off x="1332471" y="2553168"/>
            <a:ext cx="3211935" cy="1553952"/>
            <a:chOff x="1048264" y="2652024"/>
            <a:chExt cx="3211935" cy="15539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C2B63-63EE-064D-87F1-7692932A5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64" y="2652024"/>
              <a:ext cx="3211935" cy="155395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B4DF3-F1F4-0C4B-86FF-1719A48A9A9F}"/>
                </a:ext>
              </a:extLst>
            </p:cNvPr>
            <p:cNvSpPr/>
            <p:nvPr/>
          </p:nvSpPr>
          <p:spPr>
            <a:xfrm>
              <a:off x="2100954" y="3501178"/>
              <a:ext cx="1106551" cy="481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Domain-Based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Way-Selection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CBA8BEB-22AA-434F-875A-D2111FCF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59" y="2582521"/>
            <a:ext cx="3211935" cy="15539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5F82BC-8332-9446-9DFA-B5F8EA764BA2}"/>
              </a:ext>
            </a:extLst>
          </p:cNvPr>
          <p:cNvSpPr/>
          <p:nvPr/>
        </p:nvSpPr>
        <p:spPr>
          <a:xfrm>
            <a:off x="1122407" y="4268050"/>
            <a:ext cx="4282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Not Scalable </a:t>
            </a:r>
            <a:r>
              <a:rPr lang="en-US" sz="2200" dirty="0"/>
              <a:t>(Number of Domains limited by LLC Associativity)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2FA001-AF7C-D747-A71A-BB6A347C6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2636" y="4343914"/>
            <a:ext cx="475212" cy="5771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0EC071-17D6-EA4E-B4AD-3E8548C547F4}"/>
              </a:ext>
            </a:extLst>
          </p:cNvPr>
          <p:cNvSpPr/>
          <p:nvPr/>
        </p:nvSpPr>
        <p:spPr>
          <a:xfrm>
            <a:off x="7090543" y="4302564"/>
            <a:ext cx="3979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Not Flexible </a:t>
            </a:r>
            <a:r>
              <a:rPr lang="en-US" sz="2200" dirty="0"/>
              <a:t>(Requires DRAM and LLC allocations in same ratio)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06E511-07F6-5F40-8A33-5BDE04948B7B}"/>
              </a:ext>
            </a:extLst>
          </p:cNvPr>
          <p:cNvSpPr/>
          <p:nvPr/>
        </p:nvSpPr>
        <p:spPr>
          <a:xfrm>
            <a:off x="373558" y="5665821"/>
            <a:ext cx="1123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GOAL: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3B682-B495-2E42-820B-FCC1A874C352}"/>
              </a:ext>
            </a:extLst>
          </p:cNvPr>
          <p:cNvSpPr/>
          <p:nvPr/>
        </p:nvSpPr>
        <p:spPr>
          <a:xfrm>
            <a:off x="2236204" y="5562168"/>
            <a:ext cx="1919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Scalable </a:t>
            </a:r>
            <a:r>
              <a:rPr lang="en-US" sz="2000" dirty="0"/>
              <a:t>to </a:t>
            </a:r>
          </a:p>
          <a:p>
            <a:r>
              <a:rPr lang="en-US" sz="2000" dirty="0"/>
              <a:t>100s of Domains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05ADE0-BFF4-5741-8E34-69C0B7B5FB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1692550" y="5654501"/>
            <a:ext cx="455724" cy="52322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4C0C5A-11DA-FF49-BA6E-06C2BE6C3615}"/>
              </a:ext>
            </a:extLst>
          </p:cNvPr>
          <p:cNvSpPr/>
          <p:nvPr/>
        </p:nvSpPr>
        <p:spPr>
          <a:xfrm>
            <a:off x="7982067" y="5562168"/>
            <a:ext cx="2894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Flexible </a:t>
            </a:r>
            <a:r>
              <a:rPr lang="en-US" sz="2000" dirty="0"/>
              <a:t>Cache Allocations</a:t>
            </a:r>
          </a:p>
          <a:p>
            <a:r>
              <a:rPr lang="en-US" sz="2000" dirty="0"/>
              <a:t>(Independent of DRAM)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732BD7A-A766-5A4E-805D-52EF85EB4C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7513422" y="5625255"/>
            <a:ext cx="455724" cy="5232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25FA7B3-AB93-E94D-9C71-5C96CC60890E}"/>
              </a:ext>
            </a:extLst>
          </p:cNvPr>
          <p:cNvSpPr/>
          <p:nvPr/>
        </p:nvSpPr>
        <p:spPr>
          <a:xfrm>
            <a:off x="4667693" y="5562168"/>
            <a:ext cx="2615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Fine-Grain Allocations </a:t>
            </a:r>
          </a:p>
          <a:p>
            <a:r>
              <a:rPr lang="en-US" sz="2000" dirty="0"/>
              <a:t>(granularity of few KBs)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DCCA85-CFE6-1944-ACDA-83CCAB92EF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4163512" y="5633284"/>
            <a:ext cx="455724" cy="523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04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88"/>
    </mc:Choice>
    <mc:Fallback xmlns="">
      <p:transition spd="slow" advTm="25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96EE-ED72-2344-A826-A801CB72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8" y="207814"/>
            <a:ext cx="12068432" cy="711321"/>
          </a:xfrm>
        </p:spPr>
        <p:txBody>
          <a:bodyPr>
            <a:noAutofit/>
          </a:bodyPr>
          <a:lstStyle/>
          <a:p>
            <a:r>
              <a:rPr lang="en-US" sz="3200" dirty="0"/>
              <a:t>Our Solution: Bespoke Cache Enclaves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772FF-5C5B-C54C-828D-5087D13A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831022-A211-4344-B7DE-AF4C7A50A523}"/>
              </a:ext>
            </a:extLst>
          </p:cNvPr>
          <p:cNvSpPr/>
          <p:nvPr/>
        </p:nvSpPr>
        <p:spPr>
          <a:xfrm>
            <a:off x="566537" y="1418211"/>
            <a:ext cx="59212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Cache Enclaves: </a:t>
            </a:r>
            <a:r>
              <a:rPr lang="en-US" sz="2400" dirty="0"/>
              <a:t>Isolated Set Partitions of Arbitrary Size per Security Domain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A55E71-DBA1-524D-9374-CD0564BA435C}"/>
              </a:ext>
            </a:extLst>
          </p:cNvPr>
          <p:cNvSpPr/>
          <p:nvPr/>
        </p:nvSpPr>
        <p:spPr>
          <a:xfrm>
            <a:off x="391213" y="5411083"/>
            <a:ext cx="6641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Fine-Grain:</a:t>
            </a:r>
            <a:r>
              <a:rPr lang="en-US" sz="2000" dirty="0"/>
              <a:t> Allocations at “Cluster” Granularity (64 Sets) </a:t>
            </a:r>
            <a:endParaRPr lang="en-US" sz="2000" b="1" dirty="0"/>
          </a:p>
          <a:p>
            <a:r>
              <a:rPr lang="en-US" sz="2000" b="1" dirty="0"/>
              <a:t>Flexible:</a:t>
            </a:r>
            <a:r>
              <a:rPr lang="en-US" sz="2000" dirty="0"/>
              <a:t> Size Independent of DRAM allocations  </a:t>
            </a:r>
            <a:endParaRPr lang="en-US" sz="2000" b="1" dirty="0"/>
          </a:p>
          <a:p>
            <a:r>
              <a:rPr lang="en-US" sz="2000" b="1" dirty="0"/>
              <a:t>Scalable: </a:t>
            </a:r>
            <a:r>
              <a:rPr lang="en-US" sz="2000" dirty="0"/>
              <a:t>512 Cache Enclaves at a time in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D15419-7E87-C040-9376-980DA66FDE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77056" y="5482789"/>
            <a:ext cx="274320" cy="3149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8D2182-F00C-3049-95AB-D4BDEBFB3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81093" y="5761439"/>
            <a:ext cx="274320" cy="314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2B587D-44AE-E140-9215-A5E2ED7011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85376" y="6100911"/>
            <a:ext cx="274320" cy="3149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616D36-AEED-A841-B695-8663262450D9}"/>
              </a:ext>
            </a:extLst>
          </p:cNvPr>
          <p:cNvSpPr/>
          <p:nvPr/>
        </p:nvSpPr>
        <p:spPr>
          <a:xfrm>
            <a:off x="6487746" y="1898651"/>
            <a:ext cx="55294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b="1" u="sng" dirty="0"/>
              <a:t>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Security: </a:t>
            </a:r>
            <a:r>
              <a:rPr lang="en-US" sz="2200" dirty="0"/>
              <a:t>How to only Map Lines of a Domain to its own Cache Enclave? </a:t>
            </a:r>
            <a:endParaRPr lang="en-US" sz="2200" i="1" dirty="0"/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200" b="1" dirty="0"/>
              <a:t>Performance: </a:t>
            </a:r>
            <a:r>
              <a:rPr lang="en-US" sz="2200" dirty="0"/>
              <a:t>How to Uniformly Map Lines within an Arbitrary-Sized Enclave?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59588-EF76-CA41-88AF-CB3A358040DD}"/>
              </a:ext>
            </a:extLst>
          </p:cNvPr>
          <p:cNvSpPr/>
          <p:nvPr/>
        </p:nvSpPr>
        <p:spPr>
          <a:xfrm>
            <a:off x="7088337" y="4564658"/>
            <a:ext cx="3820886" cy="830997"/>
          </a:xfrm>
          <a:prstGeom prst="rect">
            <a:avLst/>
          </a:prstGeom>
          <a:solidFill>
            <a:srgbClr val="0000CD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Key Insight: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Flexible Dynamic Indexing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B52C6-6D21-854E-9A38-E99E27BCA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7" y="2436624"/>
            <a:ext cx="5600700" cy="283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246F26-1AD1-2A49-8DEF-BE87B55BD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2732523"/>
            <a:ext cx="4572000" cy="1905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483C3D1-0E15-8F46-A0E1-62E2DF213EEC}"/>
              </a:ext>
            </a:extLst>
          </p:cNvPr>
          <p:cNvSpPr/>
          <p:nvPr/>
        </p:nvSpPr>
        <p:spPr>
          <a:xfrm>
            <a:off x="5458228" y="2956341"/>
            <a:ext cx="1064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Cluster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C898D8C-07DC-454B-BE9E-F408119B1B6D}"/>
              </a:ext>
            </a:extLst>
          </p:cNvPr>
          <p:cNvCxnSpPr>
            <a:cxnSpLocks/>
          </p:cNvCxnSpPr>
          <p:nvPr/>
        </p:nvCxnSpPr>
        <p:spPr>
          <a:xfrm flipV="1">
            <a:off x="5283624" y="3202235"/>
            <a:ext cx="236969" cy="15157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14186E9-AFCB-0648-B443-6A99FE73B909}"/>
              </a:ext>
            </a:extLst>
          </p:cNvPr>
          <p:cNvSpPr/>
          <p:nvPr/>
        </p:nvSpPr>
        <p:spPr>
          <a:xfrm>
            <a:off x="2268147" y="3983627"/>
            <a:ext cx="166448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CD"/>
                </a:solidFill>
              </a:rPr>
              <a:t>Dynamic LLC Indexing </a:t>
            </a:r>
            <a:endParaRPr lang="en-US" dirty="0">
              <a:solidFill>
                <a:srgbClr val="0000C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53"/>
    </mc:Choice>
    <mc:Fallback xmlns="">
      <p:transition spd="slow" advTm="81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878C-0DF6-E240-8E69-443D3A60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D3BF-4384-2849-B4D7-132E588E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393"/>
            <a:ext cx="10515600" cy="4677519"/>
          </a:xfrm>
        </p:spPr>
        <p:txBody>
          <a:bodyPr>
            <a:normAutofit/>
          </a:bodyPr>
          <a:lstStyle/>
          <a:p>
            <a:r>
              <a:rPr lang="en-US" sz="2400" dirty="0"/>
              <a:t>Allocation of LLC Resources Per Domain at a Cluster (64KB) Granularity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72DE-0137-3940-8344-B5B1A9FB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745633-8CBE-1A4B-9596-8DFF957B6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21" y="3429000"/>
            <a:ext cx="3147785" cy="2333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D74015-3757-5748-A067-9022647F6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57" y="3232920"/>
            <a:ext cx="4083253" cy="18942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16AFEA-C525-BB4A-AF6A-B5B599DA8258}"/>
              </a:ext>
            </a:extLst>
          </p:cNvPr>
          <p:cNvSpPr txBox="1"/>
          <p:nvPr/>
        </p:nvSpPr>
        <p:spPr>
          <a:xfrm>
            <a:off x="5826231" y="366274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CD"/>
                </a:solidFill>
              </a:rPr>
              <a:t>cache_alloc</a:t>
            </a:r>
            <a:endParaRPr lang="en-US" b="1" dirty="0">
              <a:solidFill>
                <a:srgbClr val="0000C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75D3BC-F819-F443-8893-4FD93B7874ED}"/>
              </a:ext>
            </a:extLst>
          </p:cNvPr>
          <p:cNvSpPr txBox="1"/>
          <p:nvPr/>
        </p:nvSpPr>
        <p:spPr>
          <a:xfrm>
            <a:off x="5754304" y="4625258"/>
            <a:ext cx="152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CD"/>
                </a:solidFill>
              </a:rPr>
              <a:t>cache_dealloc</a:t>
            </a:r>
            <a:endParaRPr lang="en-US" b="1" dirty="0">
              <a:solidFill>
                <a:srgbClr val="0000CD"/>
              </a:solidFill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7375E09-BD18-B847-AB12-578CF994E2D2}"/>
              </a:ext>
            </a:extLst>
          </p:cNvPr>
          <p:cNvSpPr/>
          <p:nvPr/>
        </p:nvSpPr>
        <p:spPr>
          <a:xfrm rot="728088" flipH="1">
            <a:off x="5865840" y="4112046"/>
            <a:ext cx="1305165" cy="248796"/>
          </a:xfrm>
          <a:custGeom>
            <a:avLst/>
            <a:gdLst>
              <a:gd name="connsiteX0" fmla="*/ 0 w 3243942"/>
              <a:gd name="connsiteY0" fmla="*/ 63511 h 346540"/>
              <a:gd name="connsiteX1" fmla="*/ 1621971 w 3243942"/>
              <a:gd name="connsiteY1" fmla="*/ 19969 h 346540"/>
              <a:gd name="connsiteX2" fmla="*/ 3243942 w 3243942"/>
              <a:gd name="connsiteY2" fmla="*/ 346540 h 34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3942" h="346540">
                <a:moveTo>
                  <a:pt x="0" y="63511"/>
                </a:moveTo>
                <a:cubicBezTo>
                  <a:pt x="540657" y="18154"/>
                  <a:pt x="1081314" y="-27202"/>
                  <a:pt x="1621971" y="19969"/>
                </a:cubicBezTo>
                <a:cubicBezTo>
                  <a:pt x="2162628" y="67140"/>
                  <a:pt x="2703285" y="206840"/>
                  <a:pt x="3243942" y="346540"/>
                </a:cubicBezTo>
              </a:path>
            </a:pathLst>
          </a:custGeom>
          <a:noFill/>
          <a:ln w="3492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87F34502-E358-B542-98BC-E9309C25CDA7}"/>
              </a:ext>
            </a:extLst>
          </p:cNvPr>
          <p:cNvSpPr/>
          <p:nvPr/>
        </p:nvSpPr>
        <p:spPr>
          <a:xfrm rot="11313053" flipH="1">
            <a:off x="5819630" y="4396383"/>
            <a:ext cx="1305165" cy="211533"/>
          </a:xfrm>
          <a:custGeom>
            <a:avLst/>
            <a:gdLst>
              <a:gd name="connsiteX0" fmla="*/ 0 w 3243942"/>
              <a:gd name="connsiteY0" fmla="*/ 63511 h 346540"/>
              <a:gd name="connsiteX1" fmla="*/ 1621971 w 3243942"/>
              <a:gd name="connsiteY1" fmla="*/ 19969 h 346540"/>
              <a:gd name="connsiteX2" fmla="*/ 3243942 w 3243942"/>
              <a:gd name="connsiteY2" fmla="*/ 346540 h 34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3942" h="346540">
                <a:moveTo>
                  <a:pt x="0" y="63511"/>
                </a:moveTo>
                <a:cubicBezTo>
                  <a:pt x="540657" y="18154"/>
                  <a:pt x="1081314" y="-27202"/>
                  <a:pt x="1621971" y="19969"/>
                </a:cubicBezTo>
                <a:cubicBezTo>
                  <a:pt x="2162628" y="67140"/>
                  <a:pt x="2703285" y="206840"/>
                  <a:pt x="3243942" y="346540"/>
                </a:cubicBezTo>
              </a:path>
            </a:pathLst>
          </a:custGeom>
          <a:noFill/>
          <a:ln w="34925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A5FD22-6EAB-D144-B408-4011A3B62620}"/>
              </a:ext>
            </a:extLst>
          </p:cNvPr>
          <p:cNvSpPr/>
          <p:nvPr/>
        </p:nvSpPr>
        <p:spPr>
          <a:xfrm>
            <a:off x="1066800" y="5892241"/>
            <a:ext cx="9372600" cy="7295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/>
              <a:t>OS/SW decides LLC allocation size, HW manages allocation and indexing</a:t>
            </a:r>
            <a:endParaRPr lang="en-US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FA2102-10CA-0F43-9689-FA6A750B745B}"/>
              </a:ext>
            </a:extLst>
          </p:cNvPr>
          <p:cNvSpPr/>
          <p:nvPr/>
        </p:nvSpPr>
        <p:spPr>
          <a:xfrm>
            <a:off x="5477752" y="2950938"/>
            <a:ext cx="2081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u="sng" dirty="0"/>
              <a:t>Interface:</a:t>
            </a:r>
            <a:r>
              <a:rPr lang="en-US" sz="1600" dirty="0"/>
              <a:t> </a:t>
            </a:r>
          </a:p>
          <a:p>
            <a:r>
              <a:rPr lang="en-US" sz="1600" b="1" dirty="0"/>
              <a:t>Privileged Instructions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55"/>
    </mc:Choice>
    <mc:Fallback xmlns="">
      <p:transition spd="slow" advTm="27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7" grpId="0" animBg="1"/>
      <p:bldP spid="28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878C-0DF6-E240-8E69-443D3A60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D3BF-4384-2849-B4D7-132E588E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393"/>
            <a:ext cx="10515600" cy="4677519"/>
          </a:xfrm>
        </p:spPr>
        <p:txBody>
          <a:bodyPr>
            <a:normAutofit/>
          </a:bodyPr>
          <a:lstStyle/>
          <a:p>
            <a:r>
              <a:rPr lang="en-US" sz="2400" dirty="0"/>
              <a:t>Allocation of LLC Resources Per Domain at a Cluster (64KB) Granularity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72DE-0137-3940-8344-B5B1A9FB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DB985-3EC1-2244-A1F7-EB64B9A07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88" y="3317688"/>
            <a:ext cx="5295900" cy="1714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F58FDD-A9D2-884C-8C13-6A8E5C1E1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8" y="4429352"/>
            <a:ext cx="736234" cy="1883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94D080-6189-474D-8EB5-655C24FC5EC3}"/>
              </a:ext>
            </a:extLst>
          </p:cNvPr>
          <p:cNvSpPr/>
          <p:nvPr/>
        </p:nvSpPr>
        <p:spPr>
          <a:xfrm>
            <a:off x="4043138" y="4200355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CD"/>
                </a:solidFill>
              </a:rPr>
              <a:t>Dynamic LLC Indexing </a:t>
            </a:r>
          </a:p>
          <a:p>
            <a:pPr algn="ctr"/>
            <a:r>
              <a:rPr lang="en-US" b="1" dirty="0">
                <a:solidFill>
                  <a:srgbClr val="0000CD"/>
                </a:solidFill>
              </a:rPr>
              <a:t>in Hardware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534390C-1EF1-C740-80AD-5C31C59BA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21" y="3429000"/>
            <a:ext cx="3147785" cy="23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6"/>
    </mc:Choice>
    <mc:Fallback xmlns="">
      <p:transition spd="slow" advTm="737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D3BF-4384-2849-B4D7-132E588E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393"/>
            <a:ext cx="10515600" cy="4677519"/>
          </a:xfrm>
        </p:spPr>
        <p:txBody>
          <a:bodyPr>
            <a:normAutofit/>
          </a:bodyPr>
          <a:lstStyle/>
          <a:p>
            <a:r>
              <a:rPr lang="en-US" sz="2400" dirty="0"/>
              <a:t>Allocation of LLC Resources Per Domain at a Cluster (64KB) Granularity</a:t>
            </a:r>
          </a:p>
          <a:p>
            <a:r>
              <a:rPr lang="en-US" sz="2400" dirty="0"/>
              <a:t>Split indexing into </a:t>
            </a:r>
            <a:r>
              <a:rPr lang="en-US" sz="2400" b="1" dirty="0"/>
              <a:t>(a) LineAddr </a:t>
            </a:r>
            <a:r>
              <a:rPr lang="en-US" sz="2400" b="1" dirty="0">
                <a:sym typeface="Wingdings" pitchFamily="2" charset="2"/>
              </a:rPr>
              <a:t> LCID </a:t>
            </a:r>
            <a:r>
              <a:rPr lang="en-US" sz="2400" dirty="0">
                <a:sym typeface="Wingdings" pitchFamily="2" charset="2"/>
              </a:rPr>
              <a:t>and </a:t>
            </a:r>
            <a:r>
              <a:rPr lang="en-US" sz="2400" b="1" dirty="0">
                <a:sym typeface="Wingdings" pitchFamily="2" charset="2"/>
              </a:rPr>
              <a:t>(b) LCID  PCID</a:t>
            </a:r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ADE6B8-D628-074B-A4E5-BB166355D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25" y="3323805"/>
            <a:ext cx="5295900" cy="171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D8878C-0DF6-E240-8E69-443D3A60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BCE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72DE-0137-3940-8344-B5B1A9FB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D5C9E-A330-8A4F-8E1D-5F879A90B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549">
            <a:off x="6652386" y="3711388"/>
            <a:ext cx="762000" cy="92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92F65-3FA1-614B-ADF0-9166AA858B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205">
            <a:off x="6553558" y="4524706"/>
            <a:ext cx="1057017" cy="127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E85A8-64CB-E847-A9E0-A86C821A6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29">
            <a:off x="6566256" y="4347136"/>
            <a:ext cx="1057017" cy="127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03B6C7-D3D9-E94B-95D7-F9AFB7A81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9" y="3703038"/>
            <a:ext cx="609600" cy="381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B6F087-8C9C-0646-91A3-09C81544A2AD}"/>
              </a:ext>
            </a:extLst>
          </p:cNvPr>
          <p:cNvSpPr/>
          <p:nvPr/>
        </p:nvSpPr>
        <p:spPr>
          <a:xfrm>
            <a:off x="3597730" y="5647641"/>
            <a:ext cx="309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LLC Indexing in Hardware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893C0-610A-2543-942D-5B9466B9300E}"/>
              </a:ext>
            </a:extLst>
          </p:cNvPr>
          <p:cNvSpPr/>
          <p:nvPr/>
        </p:nvSpPr>
        <p:spPr>
          <a:xfrm>
            <a:off x="2712360" y="4963160"/>
            <a:ext cx="309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Performance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584F3-DD2B-2C45-B84C-A6105FE8751C}"/>
              </a:ext>
            </a:extLst>
          </p:cNvPr>
          <p:cNvSpPr/>
          <p:nvPr/>
        </p:nvSpPr>
        <p:spPr>
          <a:xfrm>
            <a:off x="5334001" y="4977368"/>
            <a:ext cx="1435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Security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031D7E-61D3-7940-AA83-0659EFF6D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21" y="3429000"/>
            <a:ext cx="3147785" cy="23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29"/>
    </mc:Choice>
    <mc:Fallback xmlns="">
      <p:transition spd="slow" advTm="267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8878C-0DF6-E240-8E69-443D3A606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BCE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2D3BF-4384-2849-B4D7-132E588E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393"/>
            <a:ext cx="10515600" cy="4677519"/>
          </a:xfrm>
        </p:spPr>
        <p:txBody>
          <a:bodyPr>
            <a:normAutofit/>
          </a:bodyPr>
          <a:lstStyle/>
          <a:p>
            <a:r>
              <a:rPr lang="en-US" sz="2400" dirty="0"/>
              <a:t>Allocation of LLC Resources Per Domain at a Cluster (64KB) Granularity</a:t>
            </a:r>
          </a:p>
          <a:p>
            <a:r>
              <a:rPr lang="en-US" sz="2400" dirty="0"/>
              <a:t>Randomizing Hash Maps Line-Address </a:t>
            </a:r>
            <a:r>
              <a:rPr lang="en-US" sz="2400" dirty="0">
                <a:sym typeface="Wingdings" pitchFamily="2" charset="2"/>
              </a:rPr>
              <a:t> Logical Cluster (LCID)</a:t>
            </a:r>
          </a:p>
          <a:p>
            <a:r>
              <a:rPr lang="en-US" sz="2400" dirty="0">
                <a:sym typeface="Wingdings" pitchFamily="2" charset="2"/>
              </a:rPr>
              <a:t>Indirection Table Maps Clusters to LLC (LCID  PCID mapping)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A72DE-0137-3940-8344-B5B1A9FB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4DB985-3EC1-2244-A1F7-EB64B9A075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88" y="3317688"/>
            <a:ext cx="52959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4D5C9E-A330-8A4F-8E1D-5F879A90B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8549">
            <a:off x="6652386" y="3711388"/>
            <a:ext cx="762000" cy="92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92F65-3FA1-614B-ADF0-9166AA858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205">
            <a:off x="6553558" y="4524706"/>
            <a:ext cx="1057017" cy="1277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E85A8-64CB-E847-A9E0-A86C821A65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29">
            <a:off x="6566256" y="4347136"/>
            <a:ext cx="1057017" cy="1277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03B6C7-D3D9-E94B-95D7-F9AFB7A81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29" y="3703038"/>
            <a:ext cx="609600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9DB541-8506-764B-8885-164EF4CC8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88" y="4112396"/>
            <a:ext cx="1435100" cy="863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3FC7C8-24CF-EA4B-8602-ECAD1EAAEF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16" y="4112396"/>
            <a:ext cx="1800727" cy="70340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B6F087-8C9C-0646-91A3-09C81544A2AD}"/>
              </a:ext>
            </a:extLst>
          </p:cNvPr>
          <p:cNvSpPr/>
          <p:nvPr/>
        </p:nvSpPr>
        <p:spPr>
          <a:xfrm>
            <a:off x="3597730" y="5647641"/>
            <a:ext cx="3091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LLC Indexing in Hardware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2893C0-610A-2543-942D-5B9466B9300E}"/>
              </a:ext>
            </a:extLst>
          </p:cNvPr>
          <p:cNvSpPr/>
          <p:nvPr/>
        </p:nvSpPr>
        <p:spPr>
          <a:xfrm>
            <a:off x="2712360" y="4963160"/>
            <a:ext cx="3091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LBH </a:t>
            </a:r>
            <a:r>
              <a:rPr lang="en-US" i="1" dirty="0"/>
              <a:t>Minimizes </a:t>
            </a:r>
          </a:p>
          <a:p>
            <a:pPr algn="ctr"/>
            <a:r>
              <a:rPr lang="en-US" i="1" dirty="0"/>
              <a:t>Set-Conflicts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0584F3-DD2B-2C45-B84C-A6105FE8751C}"/>
              </a:ext>
            </a:extLst>
          </p:cNvPr>
          <p:cNvSpPr/>
          <p:nvPr/>
        </p:nvSpPr>
        <p:spPr>
          <a:xfrm>
            <a:off x="5061857" y="4963160"/>
            <a:ext cx="203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CIM </a:t>
            </a:r>
            <a:r>
              <a:rPr lang="en-US" i="1" dirty="0"/>
              <a:t>Guarantees Isolation &amp; Security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D82DAC-589E-E141-B2CD-FB75897751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221" y="3429000"/>
            <a:ext cx="3147785" cy="23332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91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00"/>
    </mc:Choice>
    <mc:Fallback xmlns="">
      <p:transition spd="slow" advTm="43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82803-37A1-0641-9945-6B2945CD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Deep-Dive: BCE Indexing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842D2-213C-944F-9615-304599DA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4B184-6E07-C741-8758-C26847FABAFF}"/>
              </a:ext>
            </a:extLst>
          </p:cNvPr>
          <p:cNvSpPr txBox="1"/>
          <p:nvPr/>
        </p:nvSpPr>
        <p:spPr>
          <a:xfrm>
            <a:off x="277585" y="1920516"/>
            <a:ext cx="524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Load-Balancing Hash (LineAddr </a:t>
            </a:r>
            <a:r>
              <a:rPr lang="en-US" sz="2400" b="1" u="sng" dirty="0">
                <a:sym typeface="Wingdings" pitchFamily="2" charset="2"/>
              </a:rPr>
              <a:t> LCID)</a:t>
            </a:r>
            <a:endParaRPr lang="en-US" sz="2400" b="1" u="sng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572D61B-3424-6748-8868-764202E03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1" y="3370275"/>
            <a:ext cx="5221933" cy="2146660"/>
          </a:xfrm>
          <a:prstGeom prst="rect">
            <a:avLst/>
          </a:prstGeom>
          <a:ln>
            <a:solidFill>
              <a:srgbClr val="0000CD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63D6BB-6B0F-064C-A885-A51F2082100D}"/>
              </a:ext>
            </a:extLst>
          </p:cNvPr>
          <p:cNvSpPr/>
          <p:nvPr/>
        </p:nvSpPr>
        <p:spPr>
          <a:xfrm>
            <a:off x="167249" y="2426532"/>
            <a:ext cx="5546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Multiple Randomizing Hashes: </a:t>
            </a:r>
            <a:r>
              <a:rPr lang="en-US" sz="2000" i="1" dirty="0">
                <a:solidFill>
                  <a:srgbClr val="C00000"/>
                </a:solidFill>
              </a:rPr>
              <a:t>Minimizes Set-Conflicts by Uniformly Mapping LineAddr to Clusters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296283E-F3FF-334D-B85C-BA855832D9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0"/>
          <a:stretch/>
        </p:blipFill>
        <p:spPr>
          <a:xfrm>
            <a:off x="5993181" y="3367504"/>
            <a:ext cx="5742741" cy="2180042"/>
          </a:xfrm>
          <a:prstGeom prst="rect">
            <a:avLst/>
          </a:prstGeom>
          <a:ln>
            <a:solidFill>
              <a:srgbClr val="0000CD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6FA42-C823-F248-9899-353DA6695796}"/>
              </a:ext>
            </a:extLst>
          </p:cNvPr>
          <p:cNvSpPr txBox="1"/>
          <p:nvPr/>
        </p:nvSpPr>
        <p:spPr>
          <a:xfrm>
            <a:off x="5993181" y="1912487"/>
            <a:ext cx="5869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ym typeface="Wingdings" pitchFamily="2" charset="2"/>
              </a:rPr>
              <a:t>Cluster Indirection Module (</a:t>
            </a:r>
            <a:r>
              <a:rPr lang="en-US" sz="2400" b="1" u="sng" dirty="0"/>
              <a:t>LCID </a:t>
            </a:r>
            <a:r>
              <a:rPr lang="en-US" sz="2400" b="1" u="sng" dirty="0">
                <a:sym typeface="Wingdings" pitchFamily="2" charset="2"/>
              </a:rPr>
              <a:t> PCID)</a:t>
            </a:r>
            <a:endParaRPr lang="en-US" sz="2400" b="1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37D1E-CAF9-9242-874B-03A143B0F8BF}"/>
              </a:ext>
            </a:extLst>
          </p:cNvPr>
          <p:cNvSpPr/>
          <p:nvPr/>
        </p:nvSpPr>
        <p:spPr>
          <a:xfrm>
            <a:off x="5993181" y="2426532"/>
            <a:ext cx="5869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sym typeface="Wingdings" pitchFamily="2" charset="2"/>
              </a:rPr>
              <a:t>One-to-One Mapping: Isolation Based Security</a:t>
            </a:r>
          </a:p>
          <a:p>
            <a:pPr algn="ctr"/>
            <a:r>
              <a:rPr lang="en-US" sz="2000" i="1" dirty="0">
                <a:solidFill>
                  <a:srgbClr val="C00000"/>
                </a:solidFill>
                <a:sym typeface="Wingdings" pitchFamily="2" charset="2"/>
              </a:rPr>
              <a:t>2 Cycle Constant Latency Lookup (no new side-channel)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DD95BF-0ED9-BC4B-88D4-9DE07A8CC5C5}"/>
              </a:ext>
            </a:extLst>
          </p:cNvPr>
          <p:cNvSpPr/>
          <p:nvPr/>
        </p:nvSpPr>
        <p:spPr>
          <a:xfrm>
            <a:off x="4019165" y="5798196"/>
            <a:ext cx="3390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Detailed Explanations in the Paper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08508-7ADE-5F45-AB15-F413B581DF69}"/>
              </a:ext>
            </a:extLst>
          </p:cNvPr>
          <p:cNvSpPr/>
          <p:nvPr/>
        </p:nvSpPr>
        <p:spPr>
          <a:xfrm>
            <a:off x="1530582" y="5716383"/>
            <a:ext cx="9283235" cy="62817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Minimal Storage Overhead (&lt;2%) for Tables (2KB), 9-bits/tag to support 512 Domains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78"/>
    </mc:Choice>
    <mc:Fallback xmlns="">
      <p:transition spd="slow" advTm="43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D1AC-9306-A340-BF14-4059295A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00" y="206486"/>
            <a:ext cx="10515600" cy="711321"/>
          </a:xfrm>
        </p:spPr>
        <p:txBody>
          <a:bodyPr>
            <a:noAutofit/>
          </a:bodyPr>
          <a:lstStyle/>
          <a:p>
            <a:r>
              <a:rPr lang="en-US" sz="3200" dirty="0"/>
              <a:t>Results: Flexibility in LLC Allocation of BCE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44A5E-C212-1743-BEFE-8A985D61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18B42F8-628D-C142-88B6-09A057E8F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94" y="2265261"/>
            <a:ext cx="7059422" cy="33292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49F35B-3660-4C4A-8531-D91E8E17E6AA}"/>
              </a:ext>
            </a:extLst>
          </p:cNvPr>
          <p:cNvSpPr/>
          <p:nvPr/>
        </p:nvSpPr>
        <p:spPr>
          <a:xfrm>
            <a:off x="1883468" y="1234822"/>
            <a:ext cx="7795980" cy="11587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u="sng" dirty="0"/>
              <a:t>Case Study: Benefits of BCE vs DAWG</a:t>
            </a:r>
            <a:r>
              <a:rPr lang="en-US" sz="2400" dirty="0"/>
              <a:t> [MICRO’18]</a:t>
            </a:r>
          </a:p>
          <a:p>
            <a:pPr algn="ctr">
              <a:lnSpc>
                <a:spcPct val="110000"/>
              </a:lnSpc>
            </a:pPr>
            <a:r>
              <a:rPr lang="en-US" sz="2000" b="1" dirty="0"/>
              <a:t>15 Cache Insensitive (PageRank) &amp; 1 Cache Sensitive (</a:t>
            </a:r>
            <a:r>
              <a:rPr lang="en-US" sz="2000" b="1" dirty="0" err="1"/>
              <a:t>Roms</a:t>
            </a:r>
            <a:r>
              <a:rPr lang="en-US" sz="2000" b="1" dirty="0"/>
              <a:t>) Workloads</a:t>
            </a:r>
            <a:r>
              <a:rPr lang="en-US" sz="2000" i="1" dirty="0"/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000" i="1" dirty="0"/>
              <a:t>Trace based simulation of 16-cores, 32MB LLC with 16 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E8E438-60DC-4F41-A9BF-86AD4299E9D3}"/>
              </a:ext>
            </a:extLst>
          </p:cNvPr>
          <p:cNvSpPr/>
          <p:nvPr/>
        </p:nvSpPr>
        <p:spPr>
          <a:xfrm>
            <a:off x="3761947" y="549199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2MB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625666-ED7D-CF47-8BBD-027586DADD30}"/>
              </a:ext>
            </a:extLst>
          </p:cNvPr>
          <p:cNvSpPr/>
          <p:nvPr/>
        </p:nvSpPr>
        <p:spPr>
          <a:xfrm>
            <a:off x="3757309" y="578506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2MB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F7F5D5-CA9F-4549-8888-4C67F78D28F4}"/>
              </a:ext>
            </a:extLst>
          </p:cNvPr>
          <p:cNvSpPr/>
          <p:nvPr/>
        </p:nvSpPr>
        <p:spPr>
          <a:xfrm>
            <a:off x="5781458" y="5491995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1.5MB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D628C-B1B6-9640-87C0-DE44397A132B}"/>
              </a:ext>
            </a:extLst>
          </p:cNvPr>
          <p:cNvSpPr/>
          <p:nvPr/>
        </p:nvSpPr>
        <p:spPr>
          <a:xfrm>
            <a:off x="6884591" y="549199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1MB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44BD31-0C53-E945-AFD0-57F669E2181E}"/>
              </a:ext>
            </a:extLst>
          </p:cNvPr>
          <p:cNvSpPr/>
          <p:nvPr/>
        </p:nvSpPr>
        <p:spPr>
          <a:xfrm>
            <a:off x="7836472" y="5491995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0.5MB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F56F03-F78A-634C-8EB1-61D2FA838FF5}"/>
              </a:ext>
            </a:extLst>
          </p:cNvPr>
          <p:cNvSpPr/>
          <p:nvPr/>
        </p:nvSpPr>
        <p:spPr>
          <a:xfrm>
            <a:off x="1720440" y="5487415"/>
            <a:ext cx="186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LLC Per </a:t>
            </a:r>
            <a:r>
              <a:rPr lang="en-US" b="1" i="1" dirty="0"/>
              <a:t>PageRank</a:t>
            </a:r>
            <a:endParaRPr lang="en-US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E9DD56-6793-794A-B0F8-176C8C5BD59B}"/>
              </a:ext>
            </a:extLst>
          </p:cNvPr>
          <p:cNvSpPr/>
          <p:nvPr/>
        </p:nvSpPr>
        <p:spPr>
          <a:xfrm>
            <a:off x="1719708" y="5785065"/>
            <a:ext cx="142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LLC Per </a:t>
            </a:r>
            <a:r>
              <a:rPr lang="en-US" b="1" i="1" dirty="0" err="1"/>
              <a:t>Roms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E8EF5-AE92-D644-AC22-22ACF7A882F9}"/>
              </a:ext>
            </a:extLst>
          </p:cNvPr>
          <p:cNvSpPr/>
          <p:nvPr/>
        </p:nvSpPr>
        <p:spPr>
          <a:xfrm>
            <a:off x="5806559" y="5785065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9.5MB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DA1287-01E6-5C4B-AD4B-EE9D4F96A7E1}"/>
              </a:ext>
            </a:extLst>
          </p:cNvPr>
          <p:cNvSpPr/>
          <p:nvPr/>
        </p:nvSpPr>
        <p:spPr>
          <a:xfrm>
            <a:off x="4871283" y="549199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2MB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AFABDA-8BD8-0749-81BF-F52BB55883B8}"/>
              </a:ext>
            </a:extLst>
          </p:cNvPr>
          <p:cNvSpPr/>
          <p:nvPr/>
        </p:nvSpPr>
        <p:spPr>
          <a:xfrm>
            <a:off x="4870811" y="5785065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2MB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0918C8-7B36-7C40-BE00-AEB565B1C6A0}"/>
              </a:ext>
            </a:extLst>
          </p:cNvPr>
          <p:cNvSpPr/>
          <p:nvPr/>
        </p:nvSpPr>
        <p:spPr>
          <a:xfrm>
            <a:off x="6833638" y="578506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17MB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82E75-EA01-6146-8517-FF2A3D549125}"/>
              </a:ext>
            </a:extLst>
          </p:cNvPr>
          <p:cNvSpPr/>
          <p:nvPr/>
        </p:nvSpPr>
        <p:spPr>
          <a:xfrm>
            <a:off x="7772464" y="5785065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24.5MB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1473EA34-91BC-4749-A7FC-840E3456FEB2}"/>
              </a:ext>
            </a:extLst>
          </p:cNvPr>
          <p:cNvSpPr/>
          <p:nvPr/>
        </p:nvSpPr>
        <p:spPr>
          <a:xfrm>
            <a:off x="4553967" y="6154397"/>
            <a:ext cx="4949262" cy="672838"/>
          </a:xfrm>
          <a:prstGeom prst="rightArrow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 </a:t>
            </a:r>
            <a:r>
              <a:rPr lang="en-US" dirty="0" err="1"/>
              <a:t>Roms</a:t>
            </a:r>
            <a:r>
              <a:rPr lang="en-US" dirty="0"/>
              <a:t> LLC by Squeezing PageRank LLC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703F29-5FA4-8047-B4BE-17125FC29C53}"/>
              </a:ext>
            </a:extLst>
          </p:cNvPr>
          <p:cNvSpPr/>
          <p:nvPr/>
        </p:nvSpPr>
        <p:spPr>
          <a:xfrm>
            <a:off x="9076423" y="3969139"/>
            <a:ext cx="287768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CD"/>
                </a:solidFill>
              </a:rPr>
              <a:t>Negligible impact on IPC of PageRank </a:t>
            </a:r>
            <a:r>
              <a:rPr lang="en-US" i="1" dirty="0"/>
              <a:t>on squeezing its LLC allocation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A20CEC-F7EC-8F41-88E2-49215D4C31C3}"/>
              </a:ext>
            </a:extLst>
          </p:cNvPr>
          <p:cNvSpPr/>
          <p:nvPr/>
        </p:nvSpPr>
        <p:spPr>
          <a:xfrm>
            <a:off x="9076424" y="2805470"/>
            <a:ext cx="296570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CD"/>
                </a:solidFill>
              </a:rPr>
              <a:t>40% IPC speedup vs DAWG for </a:t>
            </a:r>
            <a:r>
              <a:rPr lang="en-US" b="1" i="1" dirty="0" err="1">
                <a:solidFill>
                  <a:srgbClr val="0000CD"/>
                </a:solidFill>
              </a:rPr>
              <a:t>Roms</a:t>
            </a:r>
            <a:r>
              <a:rPr lang="en-US" i="1" dirty="0">
                <a:solidFill>
                  <a:srgbClr val="0000CD"/>
                </a:solidFill>
              </a:rPr>
              <a:t> </a:t>
            </a:r>
            <a:r>
              <a:rPr lang="en-US" i="1" dirty="0"/>
              <a:t>by increasing its LLC allocation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AF7B26-DA9E-C64C-B60B-9B67E93E324B}"/>
              </a:ext>
            </a:extLst>
          </p:cNvPr>
          <p:cNvCxnSpPr>
            <a:cxnSpLocks/>
          </p:cNvCxnSpPr>
          <p:nvPr/>
        </p:nvCxnSpPr>
        <p:spPr>
          <a:xfrm flipV="1">
            <a:off x="8373631" y="3044283"/>
            <a:ext cx="702793" cy="111196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6550652-EAFA-4D41-A6A4-21F3A098A47B}"/>
              </a:ext>
            </a:extLst>
          </p:cNvPr>
          <p:cNvCxnSpPr>
            <a:cxnSpLocks/>
          </p:cNvCxnSpPr>
          <p:nvPr/>
        </p:nvCxnSpPr>
        <p:spPr>
          <a:xfrm flipV="1">
            <a:off x="8006576" y="4268139"/>
            <a:ext cx="1069848" cy="196261"/>
          </a:xfrm>
          <a:prstGeom prst="straightConnector1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7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78"/>
    </mc:Choice>
    <mc:Fallback xmlns="">
      <p:transition spd="slow" advTm="78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4F4A-F881-F841-B40D-8DB2537D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Overall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ACED6-8D02-524B-89CB-408AC49E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9908526-126F-D64C-BF95-DC983AB8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" y="2349956"/>
            <a:ext cx="11619571" cy="3178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4866B7B-5477-894B-88DA-F8EEA493657F}"/>
              </a:ext>
            </a:extLst>
          </p:cNvPr>
          <p:cNvSpPr/>
          <p:nvPr/>
        </p:nvSpPr>
        <p:spPr>
          <a:xfrm>
            <a:off x="2581374" y="1630090"/>
            <a:ext cx="7359195" cy="820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b="1" u="sng" dirty="0"/>
              <a:t>Slowdown for Equal-Partitioning vs Non-Secure Baseline</a:t>
            </a:r>
          </a:p>
          <a:p>
            <a:pPr algn="ctr">
              <a:lnSpc>
                <a:spcPct val="110000"/>
              </a:lnSpc>
            </a:pPr>
            <a:r>
              <a:rPr lang="en-US" sz="2000" i="1" dirty="0"/>
              <a:t>Trace based simulation of 16-cores, 32MB LLC with 16 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DCFBB-3FDB-E142-B561-18C4114516FA}"/>
              </a:ext>
            </a:extLst>
          </p:cNvPr>
          <p:cNvSpPr/>
          <p:nvPr/>
        </p:nvSpPr>
        <p:spPr>
          <a:xfrm>
            <a:off x="10004502" y="1928935"/>
            <a:ext cx="190128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CD"/>
                </a:solidFill>
              </a:rPr>
              <a:t>DAWG: 2%, </a:t>
            </a:r>
          </a:p>
          <a:p>
            <a:r>
              <a:rPr lang="en-US" sz="1600" b="1" dirty="0">
                <a:solidFill>
                  <a:srgbClr val="0000CD"/>
                </a:solidFill>
              </a:rPr>
              <a:t>Page-Coloring: 0.4%</a:t>
            </a:r>
          </a:p>
          <a:p>
            <a:r>
              <a:rPr lang="en-US" sz="1600" b="1" dirty="0">
                <a:solidFill>
                  <a:srgbClr val="0000CD"/>
                </a:solidFill>
              </a:rPr>
              <a:t>BCE: 1.4%</a:t>
            </a:r>
            <a:endParaRPr lang="en-US" sz="1600" dirty="0">
              <a:solidFill>
                <a:srgbClr val="0000CD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2E184E-B3E3-8A43-8AA7-B27FB4921494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10955144" y="2790709"/>
            <a:ext cx="497158" cy="50525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412DB1CD-D659-0845-B851-3DF01C016C7C}"/>
              </a:ext>
            </a:extLst>
          </p:cNvPr>
          <p:cNvSpPr/>
          <p:nvPr/>
        </p:nvSpPr>
        <p:spPr>
          <a:xfrm rot="5400000">
            <a:off x="11363254" y="3246554"/>
            <a:ext cx="178097" cy="366132"/>
          </a:xfrm>
          <a:prstGeom prst="leftBrace">
            <a:avLst>
              <a:gd name="adj1" fmla="val 34420"/>
              <a:gd name="adj2" fmla="val 50000"/>
            </a:avLst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47EAFC-6990-3946-AA71-AFEB1334925F}"/>
              </a:ext>
            </a:extLst>
          </p:cNvPr>
          <p:cNvSpPr/>
          <p:nvPr/>
        </p:nvSpPr>
        <p:spPr>
          <a:xfrm>
            <a:off x="1132004" y="5576742"/>
            <a:ext cx="9727270" cy="77960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BCE has comparable slowdown (1.4%) as Page-Coloring (0.4%)</a:t>
            </a:r>
          </a:p>
          <a:p>
            <a:pPr algn="ctr"/>
            <a:r>
              <a:rPr lang="en-US" sz="2400" b="1" dirty="0"/>
              <a:t>while allowing LLC allocation independent of DRAM allocation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B3B407-EB9A-C944-9932-1B3CBFF08C2F}"/>
              </a:ext>
            </a:extLst>
          </p:cNvPr>
          <p:cNvSpPr/>
          <p:nvPr/>
        </p:nvSpPr>
        <p:spPr>
          <a:xfrm>
            <a:off x="2038212" y="6405061"/>
            <a:ext cx="8445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Additional evaluations related to LLC Misses, LLC Latency, Storage Overheads in the Paper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8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73"/>
    </mc:Choice>
    <mc:Fallback xmlns="">
      <p:transition spd="slow" advTm="44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B3A2B7C1-345E-9D47-864D-42C08622489E}"/>
              </a:ext>
            </a:extLst>
          </p:cNvPr>
          <p:cNvSpPr/>
          <p:nvPr/>
        </p:nvSpPr>
        <p:spPr>
          <a:xfrm>
            <a:off x="1232365" y="5870578"/>
            <a:ext cx="9727270" cy="84977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/>
              <a:t>Shared LLC helps improve performance,</a:t>
            </a:r>
          </a:p>
          <a:p>
            <a:pPr algn="ctr"/>
            <a:r>
              <a:rPr lang="en-US" sz="2600" b="1" dirty="0"/>
              <a:t>But timing difference (LLC Hit vs Miss) leads to side-channels!</a:t>
            </a:r>
            <a:endParaRPr lang="en-US" sz="2600" dirty="0"/>
          </a:p>
        </p:txBody>
      </p:sp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26F7E6C8-AE0F-A64F-A292-93C8A8C3D9B5}"/>
              </a:ext>
            </a:extLst>
          </p:cNvPr>
          <p:cNvSpPr/>
          <p:nvPr/>
        </p:nvSpPr>
        <p:spPr>
          <a:xfrm>
            <a:off x="3072897" y="1359247"/>
            <a:ext cx="1342929" cy="1163553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180C4-0623-534F-8FDB-290EBAB97F51}"/>
              </a:ext>
            </a:extLst>
          </p:cNvPr>
          <p:cNvSpPr/>
          <p:nvPr/>
        </p:nvSpPr>
        <p:spPr>
          <a:xfrm>
            <a:off x="3257141" y="1727875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85BE3-1790-4448-8747-36D71CFD488B}"/>
              </a:ext>
            </a:extLst>
          </p:cNvPr>
          <p:cNvSpPr/>
          <p:nvPr/>
        </p:nvSpPr>
        <p:spPr>
          <a:xfrm>
            <a:off x="3248893" y="2104267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008318-F1AC-9041-B20A-92084A793516}"/>
              </a:ext>
            </a:extLst>
          </p:cNvPr>
          <p:cNvSpPr/>
          <p:nvPr/>
        </p:nvSpPr>
        <p:spPr>
          <a:xfrm>
            <a:off x="3257141" y="1374178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A560F5-ECB4-CB45-A499-98BA19175DF3}"/>
              </a:ext>
            </a:extLst>
          </p:cNvPr>
          <p:cNvSpPr/>
          <p:nvPr/>
        </p:nvSpPr>
        <p:spPr>
          <a:xfrm>
            <a:off x="3772058" y="3657786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i="1" u="sng" dirty="0">
              <a:solidFill>
                <a:schemeClr val="tx1"/>
              </a:solidFill>
            </a:endParaRPr>
          </a:p>
          <a:p>
            <a:pPr algn="ctr"/>
            <a:r>
              <a:rPr lang="en-US" sz="2200" i="1" u="sng" dirty="0">
                <a:solidFill>
                  <a:schemeClr val="tx1"/>
                </a:solidFill>
              </a:rPr>
              <a:t>Last Level Cache (LLC)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B9083C-29D9-BC43-BAD0-F347903F841D}"/>
              </a:ext>
            </a:extLst>
          </p:cNvPr>
          <p:cNvSpPr/>
          <p:nvPr/>
        </p:nvSpPr>
        <p:spPr>
          <a:xfrm>
            <a:off x="4550803" y="2715593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75379D-B483-8841-B276-C15776E8076B}"/>
              </a:ext>
            </a:extLst>
          </p:cNvPr>
          <p:cNvSpPr/>
          <p:nvPr/>
        </p:nvSpPr>
        <p:spPr>
          <a:xfrm>
            <a:off x="5114172" y="2714480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12710E-EFEB-A34E-8E38-0F3DA13CCC8E}"/>
              </a:ext>
            </a:extLst>
          </p:cNvPr>
          <p:cNvSpPr/>
          <p:nvPr/>
        </p:nvSpPr>
        <p:spPr>
          <a:xfrm>
            <a:off x="5114172" y="3014490"/>
            <a:ext cx="563369" cy="283839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656309-0A9B-5A45-AF25-23A88661235C}"/>
              </a:ext>
            </a:extLst>
          </p:cNvPr>
          <p:cNvSpPr/>
          <p:nvPr/>
        </p:nvSpPr>
        <p:spPr>
          <a:xfrm>
            <a:off x="4550803" y="3310788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443933-7CF8-3545-A6BF-F0C4C39BC295}"/>
              </a:ext>
            </a:extLst>
          </p:cNvPr>
          <p:cNvSpPr/>
          <p:nvPr/>
        </p:nvSpPr>
        <p:spPr>
          <a:xfrm>
            <a:off x="5114172" y="3309675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53C4FF-9916-D142-A1D2-7B072065CED8}"/>
              </a:ext>
            </a:extLst>
          </p:cNvPr>
          <p:cNvSpPr/>
          <p:nvPr/>
        </p:nvSpPr>
        <p:spPr>
          <a:xfrm>
            <a:off x="4550803" y="3607800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46FBC6B-F964-5A43-A69C-B1113B8A44C9}"/>
              </a:ext>
            </a:extLst>
          </p:cNvPr>
          <p:cNvSpPr/>
          <p:nvPr/>
        </p:nvSpPr>
        <p:spPr>
          <a:xfrm>
            <a:off x="5114172" y="3606687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00C5B94-A17C-2441-BF7A-1A26CBBD8791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3744362" y="2522800"/>
            <a:ext cx="671464" cy="724252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FC9DCA6-5594-AD4D-BFD0-CF095B12EDE3}"/>
              </a:ext>
            </a:extLst>
          </p:cNvPr>
          <p:cNvCxnSpPr>
            <a:cxnSpLocks/>
            <a:stCxn id="35" idx="2"/>
          </p:cNvCxnSpPr>
          <p:nvPr/>
        </p:nvCxnSpPr>
        <p:spPr>
          <a:xfrm flipH="1">
            <a:off x="5809911" y="2539489"/>
            <a:ext cx="762698" cy="713876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460CB289-9601-7244-91FC-E1238C5D2B7F}"/>
              </a:ext>
            </a:extLst>
          </p:cNvPr>
          <p:cNvSpPr/>
          <p:nvPr/>
        </p:nvSpPr>
        <p:spPr>
          <a:xfrm>
            <a:off x="4552045" y="3012634"/>
            <a:ext cx="563369" cy="286837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688BB1-CA62-5242-A4F3-1EE9C8D2C789}"/>
              </a:ext>
            </a:extLst>
          </p:cNvPr>
          <p:cNvSpPr/>
          <p:nvPr/>
        </p:nvSpPr>
        <p:spPr>
          <a:xfrm>
            <a:off x="6141967" y="3812644"/>
            <a:ext cx="299681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LLC-Hit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tx1"/>
                </a:solidFill>
              </a:rPr>
              <a:t> Fast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3CFAAC-DCD1-E845-B815-EEC1223C86A4}"/>
              </a:ext>
            </a:extLst>
          </p:cNvPr>
          <p:cNvSpPr/>
          <p:nvPr/>
        </p:nvSpPr>
        <p:spPr>
          <a:xfrm>
            <a:off x="6362257" y="4710505"/>
            <a:ext cx="407369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LLC-Miss to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DRAM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tx1"/>
                </a:solidFill>
              </a:rPr>
              <a:t> Slow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418469-CB12-6747-BBE0-024DD8A482C8}"/>
              </a:ext>
            </a:extLst>
          </p:cNvPr>
          <p:cNvSpPr/>
          <p:nvPr/>
        </p:nvSpPr>
        <p:spPr>
          <a:xfrm>
            <a:off x="667304" y="1750570"/>
            <a:ext cx="299681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Private </a:t>
            </a:r>
          </a:p>
        </p:txBody>
      </p:sp>
      <p:pic>
        <p:nvPicPr>
          <p:cNvPr id="34" name="Picture 28" descr="DDR4 DIMM DRAM - GOODRAM">
            <a:extLst>
              <a:ext uri="{FF2B5EF4-FFF2-40B4-BE49-F238E27FC236}">
                <a16:creationId xmlns:a16="http://schemas.microsoft.com/office/drawing/2014/main" id="{DAD3CF63-45BD-A148-9016-BCFAE844D3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6212" y="4820859"/>
            <a:ext cx="2673352" cy="6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lternate Process 34">
            <a:extLst>
              <a:ext uri="{FF2B5EF4-FFF2-40B4-BE49-F238E27FC236}">
                <a16:creationId xmlns:a16="http://schemas.microsoft.com/office/drawing/2014/main" id="{3C556572-FB82-154A-8273-F8DB3C548456}"/>
              </a:ext>
            </a:extLst>
          </p:cNvPr>
          <p:cNvSpPr/>
          <p:nvPr/>
        </p:nvSpPr>
        <p:spPr>
          <a:xfrm>
            <a:off x="5883005" y="1375936"/>
            <a:ext cx="1379207" cy="1163553"/>
          </a:xfrm>
          <a:prstGeom prst="flowChartAlternateProcess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A9844F-66A5-344F-9E0B-5711DDE5EC6A}"/>
              </a:ext>
            </a:extLst>
          </p:cNvPr>
          <p:cNvSpPr/>
          <p:nvPr/>
        </p:nvSpPr>
        <p:spPr>
          <a:xfrm>
            <a:off x="6067249" y="1744564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CB31E3-A3FB-BC4B-A06E-3CC5A4C324FD}"/>
              </a:ext>
            </a:extLst>
          </p:cNvPr>
          <p:cNvSpPr/>
          <p:nvPr/>
        </p:nvSpPr>
        <p:spPr>
          <a:xfrm>
            <a:off x="6059001" y="2120956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08147D-D42E-994D-9600-06005429E21E}"/>
              </a:ext>
            </a:extLst>
          </p:cNvPr>
          <p:cNvSpPr/>
          <p:nvPr/>
        </p:nvSpPr>
        <p:spPr>
          <a:xfrm>
            <a:off x="6067249" y="1390867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F7B5C9D-CA09-E442-841C-F94C61CBE3C9}"/>
              </a:ext>
            </a:extLst>
          </p:cNvPr>
          <p:cNvSpPr/>
          <p:nvPr/>
        </p:nvSpPr>
        <p:spPr>
          <a:xfrm>
            <a:off x="1278442" y="3102789"/>
            <a:ext cx="2996818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Shared 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75E7507-9076-4442-B467-97B672D82EE1}"/>
              </a:ext>
            </a:extLst>
          </p:cNvPr>
          <p:cNvSpPr/>
          <p:nvPr/>
        </p:nvSpPr>
        <p:spPr>
          <a:xfrm>
            <a:off x="2655191" y="1769127"/>
            <a:ext cx="259165" cy="599773"/>
          </a:xfrm>
          <a:prstGeom prst="leftBrace">
            <a:avLst>
              <a:gd name="adj1" fmla="val 21924"/>
              <a:gd name="adj2" fmla="val 546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B154A7CB-D34F-F140-8A38-BED5AF7E5CF9}"/>
              </a:ext>
            </a:extLst>
          </p:cNvPr>
          <p:cNvSpPr/>
          <p:nvPr/>
        </p:nvSpPr>
        <p:spPr>
          <a:xfrm>
            <a:off x="3336049" y="2875300"/>
            <a:ext cx="308353" cy="981120"/>
          </a:xfrm>
          <a:prstGeom prst="leftBrace">
            <a:avLst>
              <a:gd name="adj1" fmla="val 21924"/>
              <a:gd name="adj2" fmla="val 546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>
            <a:extLst>
              <a:ext uri="{FF2B5EF4-FFF2-40B4-BE49-F238E27FC236}">
                <a16:creationId xmlns:a16="http://schemas.microsoft.com/office/drawing/2014/main" id="{C7DA0C0A-4EC0-1D4E-98B1-3F625EDBC412}"/>
              </a:ext>
            </a:extLst>
          </p:cNvPr>
          <p:cNvSpPr/>
          <p:nvPr/>
        </p:nvSpPr>
        <p:spPr>
          <a:xfrm>
            <a:off x="5051907" y="4391179"/>
            <a:ext cx="201961" cy="349399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3420BDD-28A0-B74E-A50F-A72780A0C634}"/>
              </a:ext>
            </a:extLst>
          </p:cNvPr>
          <p:cNvSpPr/>
          <p:nvPr/>
        </p:nvSpPr>
        <p:spPr>
          <a:xfrm>
            <a:off x="3852628" y="5345046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u="sng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D8BE359-5761-E447-B379-875B594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9" y="193662"/>
            <a:ext cx="11258262" cy="711321"/>
          </a:xfrm>
        </p:spPr>
        <p:txBody>
          <a:bodyPr>
            <a:normAutofit/>
          </a:bodyPr>
          <a:lstStyle/>
          <a:p>
            <a:r>
              <a:rPr lang="en-US" sz="4000" dirty="0"/>
              <a:t>Problem: CPU Cache Side-Channels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C167AD-631A-8D4C-9AA1-A76E5CD2DB56}"/>
              </a:ext>
            </a:extLst>
          </p:cNvPr>
          <p:cNvSpPr/>
          <p:nvPr/>
        </p:nvSpPr>
        <p:spPr>
          <a:xfrm>
            <a:off x="3852628" y="2656419"/>
            <a:ext cx="2636935" cy="1722269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Gauge with solid fill">
            <a:extLst>
              <a:ext uri="{FF2B5EF4-FFF2-40B4-BE49-F238E27FC236}">
                <a16:creationId xmlns:a16="http://schemas.microsoft.com/office/drawing/2014/main" id="{C1F647DB-A457-434E-83A4-6B5A04ABD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2972" y="3572464"/>
            <a:ext cx="914400" cy="914400"/>
          </a:xfrm>
          <a:prstGeom prst="rect">
            <a:avLst/>
          </a:prstGeom>
        </p:spPr>
      </p:pic>
      <p:pic>
        <p:nvPicPr>
          <p:cNvPr id="7" name="Graphic 6" descr="Speedometer Low with solid fill">
            <a:extLst>
              <a:ext uri="{FF2B5EF4-FFF2-40B4-BE49-F238E27FC236}">
                <a16:creationId xmlns:a16="http://schemas.microsoft.com/office/drawing/2014/main" id="{DCE8F5FC-03BC-0F46-AF89-F7EE45A3F1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86784" y="4458972"/>
            <a:ext cx="914400" cy="91440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5A3AF1C-0CB2-C748-97C8-66D3F707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1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5"/>
    </mc:Choice>
    <mc:Fallback xmlns="">
      <p:transition spd="slow" advTm="2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4" grpId="0"/>
      <p:bldP spid="21" grpId="0" animBg="1"/>
      <p:bldP spid="71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F12A2-31FA-1E47-B7FB-2723CAAA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A49B6-77B5-A248-AAC7-1CBFF5B2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771" y="1499444"/>
            <a:ext cx="11789229" cy="4677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/>
              <a:t>Cache Partitioning is a principled defense </a:t>
            </a:r>
            <a:r>
              <a:rPr lang="en-US" sz="2400" dirty="0"/>
              <a:t>against cache side-channels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Prior Cache Partitioning Defenses are Impractical: </a:t>
            </a:r>
            <a:r>
              <a:rPr lang="en-US" sz="2400" dirty="0"/>
              <a:t>Way-Partitioning not Scalable, Page-Coloring not Flexible</a:t>
            </a:r>
          </a:p>
          <a:p>
            <a:pPr>
              <a:lnSpc>
                <a:spcPct val="110000"/>
              </a:lnSpc>
            </a:pPr>
            <a:r>
              <a:rPr lang="en-US" sz="2400" b="1" dirty="0"/>
              <a:t>Bespoke Cache Enclaves: Flexible Set-Partitions via Dynamic Indexing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Practicality</a:t>
            </a:r>
            <a:r>
              <a:rPr lang="en-US" sz="2000" dirty="0"/>
              <a:t>: </a:t>
            </a:r>
            <a:r>
              <a:rPr lang="en-US" sz="2000" b="1" dirty="0"/>
              <a:t>Scalable</a:t>
            </a:r>
            <a:r>
              <a:rPr lang="en-US" sz="2000" dirty="0"/>
              <a:t> to 512 cache enclaves, </a:t>
            </a:r>
            <a:r>
              <a:rPr lang="en-US" sz="2000" b="1" dirty="0"/>
              <a:t>Fine-grain</a:t>
            </a:r>
            <a:r>
              <a:rPr lang="en-US" sz="2000" dirty="0"/>
              <a:t> (64KB granularity allocation), Cache</a:t>
            </a:r>
            <a:r>
              <a:rPr lang="en-US" sz="2000" b="1" dirty="0"/>
              <a:t> </a:t>
            </a:r>
            <a:r>
              <a:rPr lang="en-US" sz="2000" dirty="0"/>
              <a:t>Allocation </a:t>
            </a:r>
            <a:r>
              <a:rPr lang="en-US" sz="2000" b="1" dirty="0"/>
              <a:t>Independent of DRAM Allocations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Best-Case Performance:</a:t>
            </a:r>
            <a:r>
              <a:rPr lang="en-US" sz="2000" b="1" i="1" dirty="0"/>
              <a:t> </a:t>
            </a:r>
            <a:r>
              <a:rPr lang="en-US" sz="2000" b="1" dirty="0" err="1"/>
              <a:t>Upto</a:t>
            </a:r>
            <a:r>
              <a:rPr lang="en-US" sz="2000" b="1" dirty="0"/>
              <a:t> 40% IPC improvement </a:t>
            </a:r>
            <a:r>
              <a:rPr lang="en-US" sz="2000" dirty="0"/>
              <a:t>over DAWG with fine-grain sizing</a:t>
            </a:r>
          </a:p>
          <a:p>
            <a:pPr lvl="1">
              <a:lnSpc>
                <a:spcPct val="110000"/>
              </a:lnSpc>
            </a:pPr>
            <a:r>
              <a:rPr lang="en-US" sz="2000" i="1" dirty="0"/>
              <a:t>Costs: </a:t>
            </a:r>
            <a:r>
              <a:rPr lang="en-US" sz="2000" b="1" dirty="0"/>
              <a:t>On average, 1.4% slowdown vs non-secure</a:t>
            </a:r>
            <a:r>
              <a:rPr lang="en-US" sz="2000" dirty="0"/>
              <a:t> baseline, 1.8% LLC storage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CADE2-62B1-7940-A3B1-2FEA4FC93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C8946036-95E1-584B-AD32-53BDAA121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4493985" y="5017712"/>
            <a:ext cx="2951843" cy="1739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71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46"/>
    </mc:Choice>
    <mc:Fallback xmlns="">
      <p:transition spd="slow" advTm="50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26F7E6C8-AE0F-A64F-A292-93C8A8C3D9B5}"/>
              </a:ext>
            </a:extLst>
          </p:cNvPr>
          <p:cNvSpPr/>
          <p:nvPr/>
        </p:nvSpPr>
        <p:spPr>
          <a:xfrm>
            <a:off x="3072897" y="1359247"/>
            <a:ext cx="1342929" cy="1163553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180C4-0623-534F-8FDB-290EBAB97F51}"/>
              </a:ext>
            </a:extLst>
          </p:cNvPr>
          <p:cNvSpPr/>
          <p:nvPr/>
        </p:nvSpPr>
        <p:spPr>
          <a:xfrm>
            <a:off x="3257141" y="1727875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85BE3-1790-4448-8747-36D71CFD488B}"/>
              </a:ext>
            </a:extLst>
          </p:cNvPr>
          <p:cNvSpPr/>
          <p:nvPr/>
        </p:nvSpPr>
        <p:spPr>
          <a:xfrm>
            <a:off x="3248893" y="2104267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008318-F1AC-9041-B20A-92084A793516}"/>
              </a:ext>
            </a:extLst>
          </p:cNvPr>
          <p:cNvSpPr/>
          <p:nvPr/>
        </p:nvSpPr>
        <p:spPr>
          <a:xfrm>
            <a:off x="3257141" y="1374178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D3AF0-96E9-2F4E-8630-1525FE5E8A26}"/>
              </a:ext>
            </a:extLst>
          </p:cNvPr>
          <p:cNvGrpSpPr/>
          <p:nvPr/>
        </p:nvGrpSpPr>
        <p:grpSpPr>
          <a:xfrm>
            <a:off x="4415826" y="3429000"/>
            <a:ext cx="1394085" cy="1949374"/>
            <a:chOff x="4550803" y="2714480"/>
            <a:chExt cx="1126738" cy="118015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B9083C-29D9-BC43-BAD0-F347903F841D}"/>
                </a:ext>
              </a:extLst>
            </p:cNvPr>
            <p:cNvSpPr/>
            <p:nvPr/>
          </p:nvSpPr>
          <p:spPr>
            <a:xfrm>
              <a:off x="4550803" y="2715593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75379D-B483-8841-B276-C15776E8076B}"/>
                </a:ext>
              </a:extLst>
            </p:cNvPr>
            <p:cNvSpPr/>
            <p:nvPr/>
          </p:nvSpPr>
          <p:spPr>
            <a:xfrm>
              <a:off x="5114172" y="2714480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512710E-EFEB-A34E-8E38-0F3DA13CCC8E}"/>
                </a:ext>
              </a:extLst>
            </p:cNvPr>
            <p:cNvSpPr/>
            <p:nvPr/>
          </p:nvSpPr>
          <p:spPr>
            <a:xfrm>
              <a:off x="5114172" y="3014490"/>
              <a:ext cx="563369" cy="28383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656309-0A9B-5A45-AF25-23A88661235C}"/>
                </a:ext>
              </a:extLst>
            </p:cNvPr>
            <p:cNvSpPr/>
            <p:nvPr/>
          </p:nvSpPr>
          <p:spPr>
            <a:xfrm>
              <a:off x="4550803" y="3310788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443933-7CF8-3545-A6BF-F0C4C39BC295}"/>
                </a:ext>
              </a:extLst>
            </p:cNvPr>
            <p:cNvSpPr/>
            <p:nvPr/>
          </p:nvSpPr>
          <p:spPr>
            <a:xfrm>
              <a:off x="5114172" y="3309675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53C4FF-9916-D142-A1D2-7B072065CED8}"/>
                </a:ext>
              </a:extLst>
            </p:cNvPr>
            <p:cNvSpPr/>
            <p:nvPr/>
          </p:nvSpPr>
          <p:spPr>
            <a:xfrm>
              <a:off x="4550803" y="3607800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46FBC6B-F964-5A43-A69C-B1113B8A44C9}"/>
                </a:ext>
              </a:extLst>
            </p:cNvPr>
            <p:cNvSpPr/>
            <p:nvPr/>
          </p:nvSpPr>
          <p:spPr>
            <a:xfrm>
              <a:off x="5114172" y="3606687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60CB289-9601-7244-91FC-E1238C5D2B7F}"/>
                </a:ext>
              </a:extLst>
            </p:cNvPr>
            <p:cNvSpPr/>
            <p:nvPr/>
          </p:nvSpPr>
          <p:spPr>
            <a:xfrm>
              <a:off x="4552045" y="3012634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Alternate Process 34">
            <a:extLst>
              <a:ext uri="{FF2B5EF4-FFF2-40B4-BE49-F238E27FC236}">
                <a16:creationId xmlns:a16="http://schemas.microsoft.com/office/drawing/2014/main" id="{3C556572-FB82-154A-8273-F8DB3C548456}"/>
              </a:ext>
            </a:extLst>
          </p:cNvPr>
          <p:cNvSpPr/>
          <p:nvPr/>
        </p:nvSpPr>
        <p:spPr>
          <a:xfrm>
            <a:off x="5883005" y="1375936"/>
            <a:ext cx="1379207" cy="1163553"/>
          </a:xfrm>
          <a:prstGeom prst="flowChartAlternateProcess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A9844F-66A5-344F-9E0B-5711DDE5EC6A}"/>
              </a:ext>
            </a:extLst>
          </p:cNvPr>
          <p:cNvSpPr/>
          <p:nvPr/>
        </p:nvSpPr>
        <p:spPr>
          <a:xfrm>
            <a:off x="6067249" y="1744564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CB31E3-A3FB-BC4B-A06E-3CC5A4C324FD}"/>
              </a:ext>
            </a:extLst>
          </p:cNvPr>
          <p:cNvSpPr/>
          <p:nvPr/>
        </p:nvSpPr>
        <p:spPr>
          <a:xfrm>
            <a:off x="6059001" y="2120956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08147D-D42E-994D-9600-06005429E21E}"/>
              </a:ext>
            </a:extLst>
          </p:cNvPr>
          <p:cNvSpPr/>
          <p:nvPr/>
        </p:nvSpPr>
        <p:spPr>
          <a:xfrm>
            <a:off x="6067249" y="1390867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CORE-1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D8BE359-5761-E447-B379-875B594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9" y="193662"/>
            <a:ext cx="11258262" cy="711321"/>
          </a:xfrm>
        </p:spPr>
        <p:txBody>
          <a:bodyPr>
            <a:normAutofit/>
          </a:bodyPr>
          <a:lstStyle/>
          <a:p>
            <a:r>
              <a:rPr lang="en-US" sz="4000" dirty="0"/>
              <a:t>Problem: CPU Cache Side-Channels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646CB4-57C7-A74A-8A6B-97BEEA3DAF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323950"/>
            <a:ext cx="753856" cy="73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2D1314B-F3E3-CF43-B26A-786068A9CDD8}"/>
              </a:ext>
            </a:extLst>
          </p:cNvPr>
          <p:cNvSpPr txBox="1"/>
          <p:nvPr/>
        </p:nvSpPr>
        <p:spPr>
          <a:xfrm>
            <a:off x="1028858" y="1944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SPY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F54A2E-46C0-7E42-B9E4-1C828E797F2E}"/>
              </a:ext>
            </a:extLst>
          </p:cNvPr>
          <p:cNvSpPr txBox="1"/>
          <p:nvPr/>
        </p:nvSpPr>
        <p:spPr>
          <a:xfrm>
            <a:off x="6572608" y="19220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VICTIM 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pic>
        <p:nvPicPr>
          <p:cNvPr id="3" name="Graphic 2" descr="Gears with solid fill">
            <a:extLst>
              <a:ext uri="{FF2B5EF4-FFF2-40B4-BE49-F238E27FC236}">
                <a16:creationId xmlns:a16="http://schemas.microsoft.com/office/drawing/2014/main" id="{5A7D3A6E-712A-AE43-B4C8-CEB59882F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7280" y="1150600"/>
            <a:ext cx="753856" cy="7538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334D32-FC11-1F40-9CFB-2627B08B9C40}"/>
              </a:ext>
            </a:extLst>
          </p:cNvPr>
          <p:cNvSpPr/>
          <p:nvPr/>
        </p:nvSpPr>
        <p:spPr>
          <a:xfrm>
            <a:off x="4364182" y="3924554"/>
            <a:ext cx="1518823" cy="4875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E4143A-5320-8F44-9129-C6C3AEB3EF09}"/>
              </a:ext>
            </a:extLst>
          </p:cNvPr>
          <p:cNvSpPr/>
          <p:nvPr/>
        </p:nvSpPr>
        <p:spPr>
          <a:xfrm>
            <a:off x="4415826" y="3921440"/>
            <a:ext cx="697043" cy="46884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B79D28-555B-4449-9F76-2705DC5A90A5}"/>
              </a:ext>
            </a:extLst>
          </p:cNvPr>
          <p:cNvSpPr/>
          <p:nvPr/>
        </p:nvSpPr>
        <p:spPr>
          <a:xfrm>
            <a:off x="5112101" y="3928279"/>
            <a:ext cx="697043" cy="46884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52C248A-2377-FF4E-B34B-F1525F1E5283}"/>
              </a:ext>
            </a:extLst>
          </p:cNvPr>
          <p:cNvCxnSpPr>
            <a:cxnSpLocks/>
          </p:cNvCxnSpPr>
          <p:nvPr/>
        </p:nvCxnSpPr>
        <p:spPr>
          <a:xfrm>
            <a:off x="3823814" y="2597315"/>
            <a:ext cx="540368" cy="1221344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1D1B5FE-08C2-884D-80A8-FEC530417519}"/>
              </a:ext>
            </a:extLst>
          </p:cNvPr>
          <p:cNvSpPr/>
          <p:nvPr/>
        </p:nvSpPr>
        <p:spPr>
          <a:xfrm>
            <a:off x="3800107" y="2800442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chemeClr val="tx1"/>
                </a:solidFill>
              </a:rPr>
              <a:t>Ways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4307457-8A53-5F4C-B951-3E49A914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3</a:t>
            </a:fld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A1E8C1B-C062-CE4A-A9F0-921E14153CF6}"/>
              </a:ext>
            </a:extLst>
          </p:cNvPr>
          <p:cNvSpPr/>
          <p:nvPr/>
        </p:nvSpPr>
        <p:spPr>
          <a:xfrm>
            <a:off x="3809357" y="5306569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Last Level Cache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F02FD06-5F9C-FA44-A450-BCBC8BA24EDA}"/>
              </a:ext>
            </a:extLst>
          </p:cNvPr>
          <p:cNvSpPr txBox="1"/>
          <p:nvPr/>
        </p:nvSpPr>
        <p:spPr>
          <a:xfrm>
            <a:off x="489857" y="2648398"/>
            <a:ext cx="3384721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Conflict-Based Attacks</a:t>
            </a:r>
          </a:p>
          <a:p>
            <a:pPr algn="ctr">
              <a:lnSpc>
                <a:spcPct val="150000"/>
              </a:lnSpc>
            </a:pPr>
            <a:r>
              <a:rPr lang="en-US" dirty="0" err="1"/>
              <a:t>Prime+Probe</a:t>
            </a:r>
            <a:r>
              <a:rPr lang="en-US" dirty="0"/>
              <a:t>, </a:t>
            </a:r>
            <a:r>
              <a:rPr lang="en-US" dirty="0" err="1"/>
              <a:t>Evict+Time</a:t>
            </a:r>
            <a:r>
              <a:rPr lang="en-US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en-US" dirty="0" err="1"/>
              <a:t>Repl</a:t>
            </a:r>
            <a:r>
              <a:rPr lang="en-US" dirty="0"/>
              <a:t>-Policy Attacks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57DFC0F-02F6-D249-9F75-CCF9F057772D}"/>
              </a:ext>
            </a:extLst>
          </p:cNvPr>
          <p:cNvSpPr/>
          <p:nvPr/>
        </p:nvSpPr>
        <p:spPr>
          <a:xfrm>
            <a:off x="5226702" y="3846070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chemeClr val="tx1"/>
                </a:solidFill>
              </a:rPr>
              <a:t>Shared </a:t>
            </a:r>
          </a:p>
          <a:p>
            <a:pPr algn="ctr"/>
            <a:r>
              <a:rPr lang="en-US" sz="2200" i="1" dirty="0">
                <a:solidFill>
                  <a:schemeClr val="tx1"/>
                </a:solidFill>
              </a:rPr>
              <a:t>Cache Set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2D5130-F8E5-A940-A442-2E86A57E5AE8}"/>
              </a:ext>
            </a:extLst>
          </p:cNvPr>
          <p:cNvCxnSpPr>
            <a:cxnSpLocks/>
          </p:cNvCxnSpPr>
          <p:nvPr/>
        </p:nvCxnSpPr>
        <p:spPr>
          <a:xfrm flipH="1">
            <a:off x="5832989" y="2612923"/>
            <a:ext cx="632218" cy="129506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1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3"/>
    </mc:Choice>
    <mc:Fallback xmlns="">
      <p:transition spd="slow" advTm="1346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26F7E6C8-AE0F-A64F-A292-93C8A8C3D9B5}"/>
              </a:ext>
            </a:extLst>
          </p:cNvPr>
          <p:cNvSpPr/>
          <p:nvPr/>
        </p:nvSpPr>
        <p:spPr>
          <a:xfrm>
            <a:off x="3072897" y="1359247"/>
            <a:ext cx="1342929" cy="1163553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180C4-0623-534F-8FDB-290EBAB97F51}"/>
              </a:ext>
            </a:extLst>
          </p:cNvPr>
          <p:cNvSpPr/>
          <p:nvPr/>
        </p:nvSpPr>
        <p:spPr>
          <a:xfrm>
            <a:off x="3257141" y="1727875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85BE3-1790-4448-8747-36D71CFD488B}"/>
              </a:ext>
            </a:extLst>
          </p:cNvPr>
          <p:cNvSpPr/>
          <p:nvPr/>
        </p:nvSpPr>
        <p:spPr>
          <a:xfrm>
            <a:off x="3248893" y="2104267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008318-F1AC-9041-B20A-92084A793516}"/>
              </a:ext>
            </a:extLst>
          </p:cNvPr>
          <p:cNvSpPr/>
          <p:nvPr/>
        </p:nvSpPr>
        <p:spPr>
          <a:xfrm>
            <a:off x="3257141" y="1374178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D3AF0-96E9-2F4E-8630-1525FE5E8A26}"/>
              </a:ext>
            </a:extLst>
          </p:cNvPr>
          <p:cNvGrpSpPr/>
          <p:nvPr/>
        </p:nvGrpSpPr>
        <p:grpSpPr>
          <a:xfrm>
            <a:off x="4415826" y="3429000"/>
            <a:ext cx="1394085" cy="1949374"/>
            <a:chOff x="4550803" y="2714480"/>
            <a:chExt cx="1126738" cy="118015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B9083C-29D9-BC43-BAD0-F347903F841D}"/>
                </a:ext>
              </a:extLst>
            </p:cNvPr>
            <p:cNvSpPr/>
            <p:nvPr/>
          </p:nvSpPr>
          <p:spPr>
            <a:xfrm>
              <a:off x="4550803" y="2715593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75379D-B483-8841-B276-C15776E8076B}"/>
                </a:ext>
              </a:extLst>
            </p:cNvPr>
            <p:cNvSpPr/>
            <p:nvPr/>
          </p:nvSpPr>
          <p:spPr>
            <a:xfrm>
              <a:off x="5114172" y="2714480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512710E-EFEB-A34E-8E38-0F3DA13CCC8E}"/>
                </a:ext>
              </a:extLst>
            </p:cNvPr>
            <p:cNvSpPr/>
            <p:nvPr/>
          </p:nvSpPr>
          <p:spPr>
            <a:xfrm>
              <a:off x="5114172" y="3014490"/>
              <a:ext cx="563369" cy="28383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656309-0A9B-5A45-AF25-23A88661235C}"/>
                </a:ext>
              </a:extLst>
            </p:cNvPr>
            <p:cNvSpPr/>
            <p:nvPr/>
          </p:nvSpPr>
          <p:spPr>
            <a:xfrm>
              <a:off x="4550803" y="3310788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443933-7CF8-3545-A6BF-F0C4C39BC295}"/>
                </a:ext>
              </a:extLst>
            </p:cNvPr>
            <p:cNvSpPr/>
            <p:nvPr/>
          </p:nvSpPr>
          <p:spPr>
            <a:xfrm>
              <a:off x="5114172" y="3309675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53C4FF-9916-D142-A1D2-7B072065CED8}"/>
                </a:ext>
              </a:extLst>
            </p:cNvPr>
            <p:cNvSpPr/>
            <p:nvPr/>
          </p:nvSpPr>
          <p:spPr>
            <a:xfrm>
              <a:off x="4550803" y="3607800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46FBC6B-F964-5A43-A69C-B1113B8A44C9}"/>
                </a:ext>
              </a:extLst>
            </p:cNvPr>
            <p:cNvSpPr/>
            <p:nvPr/>
          </p:nvSpPr>
          <p:spPr>
            <a:xfrm>
              <a:off x="5114172" y="3606687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60CB289-9601-7244-91FC-E1238C5D2B7F}"/>
                </a:ext>
              </a:extLst>
            </p:cNvPr>
            <p:cNvSpPr/>
            <p:nvPr/>
          </p:nvSpPr>
          <p:spPr>
            <a:xfrm>
              <a:off x="4552045" y="3012634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Alternate Process 34">
            <a:extLst>
              <a:ext uri="{FF2B5EF4-FFF2-40B4-BE49-F238E27FC236}">
                <a16:creationId xmlns:a16="http://schemas.microsoft.com/office/drawing/2014/main" id="{3C556572-FB82-154A-8273-F8DB3C548456}"/>
              </a:ext>
            </a:extLst>
          </p:cNvPr>
          <p:cNvSpPr/>
          <p:nvPr/>
        </p:nvSpPr>
        <p:spPr>
          <a:xfrm>
            <a:off x="5883005" y="1375936"/>
            <a:ext cx="1379207" cy="1163553"/>
          </a:xfrm>
          <a:prstGeom prst="flowChartAlternateProcess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A9844F-66A5-344F-9E0B-5711DDE5EC6A}"/>
              </a:ext>
            </a:extLst>
          </p:cNvPr>
          <p:cNvSpPr/>
          <p:nvPr/>
        </p:nvSpPr>
        <p:spPr>
          <a:xfrm>
            <a:off x="6067249" y="1744564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CB31E3-A3FB-BC4B-A06E-3CC5A4C324FD}"/>
              </a:ext>
            </a:extLst>
          </p:cNvPr>
          <p:cNvSpPr/>
          <p:nvPr/>
        </p:nvSpPr>
        <p:spPr>
          <a:xfrm>
            <a:off x="6059001" y="2120956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08147D-D42E-994D-9600-06005429E21E}"/>
              </a:ext>
            </a:extLst>
          </p:cNvPr>
          <p:cNvSpPr/>
          <p:nvPr/>
        </p:nvSpPr>
        <p:spPr>
          <a:xfrm>
            <a:off x="6067249" y="1390867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CORE-1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D8BE359-5761-E447-B379-875B594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9" y="193662"/>
            <a:ext cx="11258262" cy="711321"/>
          </a:xfrm>
        </p:spPr>
        <p:txBody>
          <a:bodyPr>
            <a:normAutofit/>
          </a:bodyPr>
          <a:lstStyle/>
          <a:p>
            <a:r>
              <a:rPr lang="en-US" sz="4000" dirty="0"/>
              <a:t>Problem: CPU Cache Side-Channels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646CB4-57C7-A74A-8A6B-97BEEA3DAF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323950"/>
            <a:ext cx="753856" cy="73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2D1314B-F3E3-CF43-B26A-786068A9CDD8}"/>
              </a:ext>
            </a:extLst>
          </p:cNvPr>
          <p:cNvSpPr txBox="1"/>
          <p:nvPr/>
        </p:nvSpPr>
        <p:spPr>
          <a:xfrm>
            <a:off x="1028858" y="1944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SPY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F54A2E-46C0-7E42-B9E4-1C828E797F2E}"/>
              </a:ext>
            </a:extLst>
          </p:cNvPr>
          <p:cNvSpPr txBox="1"/>
          <p:nvPr/>
        </p:nvSpPr>
        <p:spPr>
          <a:xfrm>
            <a:off x="6572608" y="19220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VICTIM 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pic>
        <p:nvPicPr>
          <p:cNvPr id="3" name="Graphic 2" descr="Gears with solid fill">
            <a:extLst>
              <a:ext uri="{FF2B5EF4-FFF2-40B4-BE49-F238E27FC236}">
                <a16:creationId xmlns:a16="http://schemas.microsoft.com/office/drawing/2014/main" id="{5A7D3A6E-712A-AE43-B4C8-CEB59882F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7280" y="1150600"/>
            <a:ext cx="753856" cy="753856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B925FD6-DAC2-EE4C-BC82-3480A0D66794}"/>
              </a:ext>
            </a:extLst>
          </p:cNvPr>
          <p:cNvSpPr/>
          <p:nvPr/>
        </p:nvSpPr>
        <p:spPr>
          <a:xfrm>
            <a:off x="4415826" y="3921440"/>
            <a:ext cx="697043" cy="46884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5A0B322-0C07-9E45-B278-F0BB301AD87A}"/>
              </a:ext>
            </a:extLst>
          </p:cNvPr>
          <p:cNvSpPr/>
          <p:nvPr/>
        </p:nvSpPr>
        <p:spPr>
          <a:xfrm>
            <a:off x="5112868" y="3928327"/>
            <a:ext cx="697043" cy="46884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9F868-D04B-C44A-9503-1160D0680011}"/>
              </a:ext>
            </a:extLst>
          </p:cNvPr>
          <p:cNvSpPr/>
          <p:nvPr/>
        </p:nvSpPr>
        <p:spPr>
          <a:xfrm>
            <a:off x="5113636" y="3920780"/>
            <a:ext cx="694738" cy="476389"/>
          </a:xfrm>
          <a:prstGeom prst="rect">
            <a:avLst/>
          </a:prstGeom>
          <a:solidFill>
            <a:srgbClr val="0432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1833E6-215B-2E41-898C-EE512DBED0F3}"/>
              </a:ext>
            </a:extLst>
          </p:cNvPr>
          <p:cNvSpPr/>
          <p:nvPr/>
        </p:nvSpPr>
        <p:spPr>
          <a:xfrm>
            <a:off x="4364182" y="3924554"/>
            <a:ext cx="1518823" cy="48758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92AB23-A674-1047-AAA9-57E91465262E}"/>
              </a:ext>
            </a:extLst>
          </p:cNvPr>
          <p:cNvCxnSpPr>
            <a:cxnSpLocks/>
          </p:cNvCxnSpPr>
          <p:nvPr/>
        </p:nvCxnSpPr>
        <p:spPr>
          <a:xfrm>
            <a:off x="3823814" y="2597315"/>
            <a:ext cx="540368" cy="1221344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F35440-D4D9-4D4B-AF52-EE162C84B93A}"/>
              </a:ext>
            </a:extLst>
          </p:cNvPr>
          <p:cNvCxnSpPr>
            <a:cxnSpLocks/>
          </p:cNvCxnSpPr>
          <p:nvPr/>
        </p:nvCxnSpPr>
        <p:spPr>
          <a:xfrm flipH="1">
            <a:off x="5832989" y="2612923"/>
            <a:ext cx="632218" cy="129506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5CAEFD2-10E4-644E-9808-CDCFB7299F01}"/>
              </a:ext>
            </a:extLst>
          </p:cNvPr>
          <p:cNvSpPr/>
          <p:nvPr/>
        </p:nvSpPr>
        <p:spPr>
          <a:xfrm>
            <a:off x="3809357" y="5306569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Last Level Cache</a:t>
            </a:r>
          </a:p>
        </p:txBody>
      </p:sp>
      <p:pic>
        <p:nvPicPr>
          <p:cNvPr id="5" name="Graphic 4" descr="Old Key with solid fill">
            <a:extLst>
              <a:ext uri="{FF2B5EF4-FFF2-40B4-BE49-F238E27FC236}">
                <a16:creationId xmlns:a16="http://schemas.microsoft.com/office/drawing/2014/main" id="{D944E0E4-E1D5-D849-A83A-7536AFD02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3185" y="2898547"/>
            <a:ext cx="485103" cy="48510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2D15AF2-D697-924D-AE36-BB1D24B232A7}"/>
              </a:ext>
            </a:extLst>
          </p:cNvPr>
          <p:cNvSpPr txBox="1"/>
          <p:nvPr/>
        </p:nvSpPr>
        <p:spPr>
          <a:xfrm>
            <a:off x="5834526" y="3334451"/>
            <a:ext cx="132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ym typeface="Wingdings" pitchFamily="2" charset="2"/>
              </a:rPr>
              <a:t>Secret-</a:t>
            </a:r>
            <a:r>
              <a:rPr lang="en-US" i="1" dirty="0"/>
              <a:t>Dependent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6AEA2F7-BADD-0346-AF33-1D70EE4A4C2B}"/>
              </a:ext>
            </a:extLst>
          </p:cNvPr>
          <p:cNvSpPr/>
          <p:nvPr/>
        </p:nvSpPr>
        <p:spPr>
          <a:xfrm>
            <a:off x="6210077" y="4536285"/>
            <a:ext cx="697043" cy="46884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E43FB38-EB8C-944E-BF25-AC5011375ED6}"/>
              </a:ext>
            </a:extLst>
          </p:cNvPr>
          <p:cNvCxnSpPr>
            <a:cxnSpLocks/>
          </p:cNvCxnSpPr>
          <p:nvPr/>
        </p:nvCxnSpPr>
        <p:spPr>
          <a:xfrm>
            <a:off x="5905604" y="4436223"/>
            <a:ext cx="234445" cy="100062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54EBC-273A-0946-9F0B-D41CFA73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4</a:t>
            </a:fld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31CF17-46D6-994A-987A-6EF38636966F}"/>
              </a:ext>
            </a:extLst>
          </p:cNvPr>
          <p:cNvSpPr txBox="1"/>
          <p:nvPr/>
        </p:nvSpPr>
        <p:spPr>
          <a:xfrm>
            <a:off x="489857" y="2648398"/>
            <a:ext cx="3384721" cy="124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Conflict-Based Attacks</a:t>
            </a:r>
          </a:p>
          <a:p>
            <a:pPr algn="ctr">
              <a:lnSpc>
                <a:spcPct val="150000"/>
              </a:lnSpc>
            </a:pPr>
            <a:r>
              <a:rPr lang="en-US" dirty="0" err="1"/>
              <a:t>Prime+Probe</a:t>
            </a:r>
            <a:r>
              <a:rPr lang="en-US" dirty="0"/>
              <a:t>, </a:t>
            </a:r>
            <a:r>
              <a:rPr lang="en-US" dirty="0" err="1"/>
              <a:t>Evict+Time</a:t>
            </a:r>
            <a:r>
              <a:rPr lang="en-US" dirty="0"/>
              <a:t>, </a:t>
            </a:r>
          </a:p>
          <a:p>
            <a:pPr algn="ctr">
              <a:lnSpc>
                <a:spcPct val="150000"/>
              </a:lnSpc>
            </a:pPr>
            <a:r>
              <a:rPr lang="en-US" dirty="0" err="1"/>
              <a:t>Repl</a:t>
            </a:r>
            <a:r>
              <a:rPr lang="en-US" dirty="0"/>
              <a:t>-Policy Attacks</a:t>
            </a:r>
          </a:p>
        </p:txBody>
      </p:sp>
      <p:sp>
        <p:nvSpPr>
          <p:cNvPr id="52" name="Cloud 2">
            <a:extLst>
              <a:ext uri="{FF2B5EF4-FFF2-40B4-BE49-F238E27FC236}">
                <a16:creationId xmlns:a16="http://schemas.microsoft.com/office/drawing/2014/main" id="{9235963B-94F9-5942-99BA-7D890B5AF006}"/>
              </a:ext>
            </a:extLst>
          </p:cNvPr>
          <p:cNvSpPr/>
          <p:nvPr/>
        </p:nvSpPr>
        <p:spPr>
          <a:xfrm>
            <a:off x="842086" y="4026809"/>
            <a:ext cx="2774825" cy="10368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971 w 43256"/>
              <a:gd name="connsiteY8" fmla="*/ 2502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971" y="25025"/>
                </a:moveTo>
                <a:cubicBezTo>
                  <a:pt x="38975" y="2635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 dirty="0"/>
              <a:t>Spy Lines Evicted due to Set Conflicts</a:t>
            </a:r>
          </a:p>
        </p:txBody>
      </p:sp>
    </p:spTree>
    <p:extLst>
      <p:ext uri="{BB962C8B-B14F-4D97-AF65-F5344CB8AC3E}">
        <p14:creationId xmlns:p14="http://schemas.microsoft.com/office/powerpoint/2010/main" val="8071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9"/>
    </mc:Choice>
    <mc:Fallback xmlns="">
      <p:transition spd="slow" advTm="134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26F7E6C8-AE0F-A64F-A292-93C8A8C3D9B5}"/>
              </a:ext>
            </a:extLst>
          </p:cNvPr>
          <p:cNvSpPr/>
          <p:nvPr/>
        </p:nvSpPr>
        <p:spPr>
          <a:xfrm>
            <a:off x="3072897" y="1359247"/>
            <a:ext cx="1342929" cy="1163553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180C4-0623-534F-8FDB-290EBAB97F51}"/>
              </a:ext>
            </a:extLst>
          </p:cNvPr>
          <p:cNvSpPr/>
          <p:nvPr/>
        </p:nvSpPr>
        <p:spPr>
          <a:xfrm>
            <a:off x="3257141" y="1727875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85BE3-1790-4448-8747-36D71CFD488B}"/>
              </a:ext>
            </a:extLst>
          </p:cNvPr>
          <p:cNvSpPr/>
          <p:nvPr/>
        </p:nvSpPr>
        <p:spPr>
          <a:xfrm>
            <a:off x="3248893" y="2104267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008318-F1AC-9041-B20A-92084A793516}"/>
              </a:ext>
            </a:extLst>
          </p:cNvPr>
          <p:cNvSpPr/>
          <p:nvPr/>
        </p:nvSpPr>
        <p:spPr>
          <a:xfrm>
            <a:off x="3257141" y="1374178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A560F5-ECB4-CB45-A499-98BA19175DF3}"/>
              </a:ext>
            </a:extLst>
          </p:cNvPr>
          <p:cNvSpPr/>
          <p:nvPr/>
        </p:nvSpPr>
        <p:spPr>
          <a:xfrm>
            <a:off x="3809357" y="5306569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Last Level Cache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D3AF0-96E9-2F4E-8630-1525FE5E8A26}"/>
              </a:ext>
            </a:extLst>
          </p:cNvPr>
          <p:cNvGrpSpPr/>
          <p:nvPr/>
        </p:nvGrpSpPr>
        <p:grpSpPr>
          <a:xfrm>
            <a:off x="4415826" y="3429000"/>
            <a:ext cx="1394085" cy="1949374"/>
            <a:chOff x="4550803" y="2714480"/>
            <a:chExt cx="1126738" cy="118015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9B9083C-29D9-BC43-BAD0-F347903F841D}"/>
                </a:ext>
              </a:extLst>
            </p:cNvPr>
            <p:cNvSpPr/>
            <p:nvPr/>
          </p:nvSpPr>
          <p:spPr>
            <a:xfrm>
              <a:off x="4550803" y="2715593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75379D-B483-8841-B276-C15776E8076B}"/>
                </a:ext>
              </a:extLst>
            </p:cNvPr>
            <p:cNvSpPr/>
            <p:nvPr/>
          </p:nvSpPr>
          <p:spPr>
            <a:xfrm>
              <a:off x="5114172" y="2714480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512710E-EFEB-A34E-8E38-0F3DA13CCC8E}"/>
                </a:ext>
              </a:extLst>
            </p:cNvPr>
            <p:cNvSpPr/>
            <p:nvPr/>
          </p:nvSpPr>
          <p:spPr>
            <a:xfrm>
              <a:off x="5114172" y="3014490"/>
              <a:ext cx="563369" cy="28383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B656309-0A9B-5A45-AF25-23A88661235C}"/>
                </a:ext>
              </a:extLst>
            </p:cNvPr>
            <p:cNvSpPr/>
            <p:nvPr/>
          </p:nvSpPr>
          <p:spPr>
            <a:xfrm>
              <a:off x="4550803" y="3310788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A443933-7CF8-3545-A6BF-F0C4C39BC295}"/>
                </a:ext>
              </a:extLst>
            </p:cNvPr>
            <p:cNvSpPr/>
            <p:nvPr/>
          </p:nvSpPr>
          <p:spPr>
            <a:xfrm>
              <a:off x="5114172" y="3309675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53C4FF-9916-D142-A1D2-7B072065CED8}"/>
                </a:ext>
              </a:extLst>
            </p:cNvPr>
            <p:cNvSpPr/>
            <p:nvPr/>
          </p:nvSpPr>
          <p:spPr>
            <a:xfrm>
              <a:off x="4550803" y="3607800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46FBC6B-F964-5A43-A69C-B1113B8A44C9}"/>
                </a:ext>
              </a:extLst>
            </p:cNvPr>
            <p:cNvSpPr/>
            <p:nvPr/>
          </p:nvSpPr>
          <p:spPr>
            <a:xfrm>
              <a:off x="5114172" y="3606687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60CB289-9601-7244-91FC-E1238C5D2B7F}"/>
                </a:ext>
              </a:extLst>
            </p:cNvPr>
            <p:cNvSpPr/>
            <p:nvPr/>
          </p:nvSpPr>
          <p:spPr>
            <a:xfrm>
              <a:off x="4552045" y="3012634"/>
              <a:ext cx="563369" cy="286837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Alternate Process 34">
            <a:extLst>
              <a:ext uri="{FF2B5EF4-FFF2-40B4-BE49-F238E27FC236}">
                <a16:creationId xmlns:a16="http://schemas.microsoft.com/office/drawing/2014/main" id="{3C556572-FB82-154A-8273-F8DB3C548456}"/>
              </a:ext>
            </a:extLst>
          </p:cNvPr>
          <p:cNvSpPr/>
          <p:nvPr/>
        </p:nvSpPr>
        <p:spPr>
          <a:xfrm>
            <a:off x="5883005" y="1375936"/>
            <a:ext cx="1379207" cy="1163553"/>
          </a:xfrm>
          <a:prstGeom prst="flowChartAlternateProcess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A9844F-66A5-344F-9E0B-5711DDE5EC6A}"/>
              </a:ext>
            </a:extLst>
          </p:cNvPr>
          <p:cNvSpPr/>
          <p:nvPr/>
        </p:nvSpPr>
        <p:spPr>
          <a:xfrm>
            <a:off x="6067249" y="1744564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CB31E3-A3FB-BC4B-A06E-3CC5A4C324FD}"/>
              </a:ext>
            </a:extLst>
          </p:cNvPr>
          <p:cNvSpPr/>
          <p:nvPr/>
        </p:nvSpPr>
        <p:spPr>
          <a:xfrm>
            <a:off x="6059001" y="2120956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08147D-D42E-994D-9600-06005429E21E}"/>
              </a:ext>
            </a:extLst>
          </p:cNvPr>
          <p:cNvSpPr/>
          <p:nvPr/>
        </p:nvSpPr>
        <p:spPr>
          <a:xfrm>
            <a:off x="6067249" y="1390867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CORE-1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D8BE359-5761-E447-B379-875B594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9" y="193662"/>
            <a:ext cx="11258262" cy="711321"/>
          </a:xfrm>
        </p:spPr>
        <p:txBody>
          <a:bodyPr>
            <a:normAutofit/>
          </a:bodyPr>
          <a:lstStyle/>
          <a:p>
            <a:r>
              <a:rPr lang="en-US" sz="4000" dirty="0"/>
              <a:t>Problem: CPU Cache Side-Channels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646CB4-57C7-A74A-8A6B-97BEEA3DAF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323950"/>
            <a:ext cx="753856" cy="73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2D1314B-F3E3-CF43-B26A-786068A9CDD8}"/>
              </a:ext>
            </a:extLst>
          </p:cNvPr>
          <p:cNvSpPr txBox="1"/>
          <p:nvPr/>
        </p:nvSpPr>
        <p:spPr>
          <a:xfrm>
            <a:off x="1028858" y="1944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SPY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F54A2E-46C0-7E42-B9E4-1C828E797F2E}"/>
              </a:ext>
            </a:extLst>
          </p:cNvPr>
          <p:cNvSpPr txBox="1"/>
          <p:nvPr/>
        </p:nvSpPr>
        <p:spPr>
          <a:xfrm>
            <a:off x="6572608" y="19220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VICTIM 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pic>
        <p:nvPicPr>
          <p:cNvPr id="3" name="Graphic 2" descr="Gears with solid fill">
            <a:extLst>
              <a:ext uri="{FF2B5EF4-FFF2-40B4-BE49-F238E27FC236}">
                <a16:creationId xmlns:a16="http://schemas.microsoft.com/office/drawing/2014/main" id="{5A7D3A6E-712A-AE43-B4C8-CEB59882F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7280" y="1150600"/>
            <a:ext cx="753856" cy="753856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5A0B322-0C07-9E45-B278-F0BB301AD87A}"/>
              </a:ext>
            </a:extLst>
          </p:cNvPr>
          <p:cNvSpPr/>
          <p:nvPr/>
        </p:nvSpPr>
        <p:spPr>
          <a:xfrm>
            <a:off x="5112868" y="3928327"/>
            <a:ext cx="697043" cy="46884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F9F868-D04B-C44A-9503-1160D0680011}"/>
              </a:ext>
            </a:extLst>
          </p:cNvPr>
          <p:cNvSpPr/>
          <p:nvPr/>
        </p:nvSpPr>
        <p:spPr>
          <a:xfrm>
            <a:off x="5113636" y="3920780"/>
            <a:ext cx="694738" cy="476389"/>
          </a:xfrm>
          <a:prstGeom prst="rect">
            <a:avLst/>
          </a:prstGeom>
          <a:gradFill flip="none" rotWithShape="1">
            <a:gsLst>
              <a:gs pos="0">
                <a:srgbClr val="8B2500"/>
              </a:gs>
              <a:gs pos="100000">
                <a:srgbClr val="0000CD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92AB23-A674-1047-AAA9-57E91465262E}"/>
              </a:ext>
            </a:extLst>
          </p:cNvPr>
          <p:cNvCxnSpPr>
            <a:cxnSpLocks/>
          </p:cNvCxnSpPr>
          <p:nvPr/>
        </p:nvCxnSpPr>
        <p:spPr>
          <a:xfrm>
            <a:off x="3823814" y="2597315"/>
            <a:ext cx="1163848" cy="1273964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DCC7687-35EE-F542-94F2-933F029DE969}"/>
              </a:ext>
            </a:extLst>
          </p:cNvPr>
          <p:cNvCxnSpPr>
            <a:cxnSpLocks/>
          </p:cNvCxnSpPr>
          <p:nvPr/>
        </p:nvCxnSpPr>
        <p:spPr>
          <a:xfrm flipH="1">
            <a:off x="5832989" y="2607728"/>
            <a:ext cx="632218" cy="1295067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7E21-BDDB-F345-A979-020FB482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5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18DA77-9EB7-D243-928C-A18847336956}"/>
              </a:ext>
            </a:extLst>
          </p:cNvPr>
          <p:cNvSpPr txBox="1"/>
          <p:nvPr/>
        </p:nvSpPr>
        <p:spPr>
          <a:xfrm>
            <a:off x="489857" y="2648398"/>
            <a:ext cx="33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Conflict-Based Attacks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B097C0-2FB1-5643-9A51-1DF517C4A53D}"/>
              </a:ext>
            </a:extLst>
          </p:cNvPr>
          <p:cNvSpPr txBox="1"/>
          <p:nvPr/>
        </p:nvSpPr>
        <p:spPr>
          <a:xfrm>
            <a:off x="489857" y="3442968"/>
            <a:ext cx="3384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Shared-Memory Attacks</a:t>
            </a:r>
          </a:p>
          <a:p>
            <a:pPr algn="ctr"/>
            <a:r>
              <a:rPr lang="en-US" dirty="0" err="1"/>
              <a:t>Flush+Reload</a:t>
            </a:r>
            <a:r>
              <a:rPr lang="en-US" dirty="0"/>
              <a:t>, </a:t>
            </a:r>
            <a:r>
              <a:rPr lang="en-US" dirty="0" err="1"/>
              <a:t>Flush+Flush</a:t>
            </a:r>
            <a:r>
              <a:rPr lang="en-US" dirty="0"/>
              <a:t>, 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803A63-65C5-2648-8CCD-BB767415E065}"/>
              </a:ext>
            </a:extLst>
          </p:cNvPr>
          <p:cNvSpPr txBox="1"/>
          <p:nvPr/>
        </p:nvSpPr>
        <p:spPr>
          <a:xfrm>
            <a:off x="5855048" y="3847016"/>
            <a:ext cx="132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ym typeface="Wingdings" pitchFamily="2" charset="2"/>
              </a:rPr>
              <a:t>Shared Cache Line</a:t>
            </a:r>
            <a:endParaRPr lang="en-US" i="1" dirty="0"/>
          </a:p>
        </p:txBody>
      </p:sp>
      <p:sp>
        <p:nvSpPr>
          <p:cNvPr id="55" name="Cloud 2">
            <a:extLst>
              <a:ext uri="{FF2B5EF4-FFF2-40B4-BE49-F238E27FC236}">
                <a16:creationId xmlns:a16="http://schemas.microsoft.com/office/drawing/2014/main" id="{1477135E-CB59-0D42-95D0-9F5D3BA97F27}"/>
              </a:ext>
            </a:extLst>
          </p:cNvPr>
          <p:cNvSpPr/>
          <p:nvPr/>
        </p:nvSpPr>
        <p:spPr>
          <a:xfrm>
            <a:off x="708100" y="4455424"/>
            <a:ext cx="2774825" cy="10368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971 w 43256"/>
              <a:gd name="connsiteY8" fmla="*/ 2502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971" y="25025"/>
                </a:moveTo>
                <a:cubicBezTo>
                  <a:pt x="38975" y="2635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 dirty="0"/>
              <a:t>Spy has Cache Hits on </a:t>
            </a:r>
          </a:p>
          <a:p>
            <a:pPr algn="ctr"/>
            <a:r>
              <a:rPr lang="en-US" b="1" dirty="0"/>
              <a:t>Lines Installed by Victim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726FB61-4BC3-F84C-9372-A5209A3B9B65}"/>
              </a:ext>
            </a:extLst>
          </p:cNvPr>
          <p:cNvSpPr txBox="1"/>
          <p:nvPr/>
        </p:nvSpPr>
        <p:spPr>
          <a:xfrm>
            <a:off x="5267324" y="2776270"/>
            <a:ext cx="132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ym typeface="Wingdings" pitchFamily="2" charset="2"/>
              </a:rPr>
              <a:t>Install</a:t>
            </a:r>
            <a:endParaRPr lang="en-US" i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F5202AF-14E1-CB42-B13F-39087996B07E}"/>
              </a:ext>
            </a:extLst>
          </p:cNvPr>
          <p:cNvSpPr txBox="1"/>
          <p:nvPr/>
        </p:nvSpPr>
        <p:spPr>
          <a:xfrm>
            <a:off x="3843225" y="2776270"/>
            <a:ext cx="132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ym typeface="Wingdings" pitchFamily="2" charset="2"/>
              </a:rPr>
              <a:t>Hit</a:t>
            </a:r>
            <a:endParaRPr lang="en-US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6"/>
    </mc:Choice>
    <mc:Fallback xmlns="">
      <p:transition spd="slow" advTm="25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26F7E6C8-AE0F-A64F-A292-93C8A8C3D9B5}"/>
              </a:ext>
            </a:extLst>
          </p:cNvPr>
          <p:cNvSpPr/>
          <p:nvPr/>
        </p:nvSpPr>
        <p:spPr>
          <a:xfrm>
            <a:off x="3072897" y="1359247"/>
            <a:ext cx="1342929" cy="1163553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180C4-0623-534F-8FDB-290EBAB97F51}"/>
              </a:ext>
            </a:extLst>
          </p:cNvPr>
          <p:cNvSpPr/>
          <p:nvPr/>
        </p:nvSpPr>
        <p:spPr>
          <a:xfrm>
            <a:off x="3257141" y="1727875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85BE3-1790-4448-8747-36D71CFD488B}"/>
              </a:ext>
            </a:extLst>
          </p:cNvPr>
          <p:cNvSpPr/>
          <p:nvPr/>
        </p:nvSpPr>
        <p:spPr>
          <a:xfrm>
            <a:off x="3248893" y="2104267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008318-F1AC-9041-B20A-92084A793516}"/>
              </a:ext>
            </a:extLst>
          </p:cNvPr>
          <p:cNvSpPr/>
          <p:nvPr/>
        </p:nvSpPr>
        <p:spPr>
          <a:xfrm>
            <a:off x="3257141" y="1374178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A560F5-ECB4-CB45-A499-98BA19175DF3}"/>
              </a:ext>
            </a:extLst>
          </p:cNvPr>
          <p:cNvSpPr/>
          <p:nvPr/>
        </p:nvSpPr>
        <p:spPr>
          <a:xfrm>
            <a:off x="3809357" y="5306569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Last Level Cache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B9083C-29D9-BC43-BAD0-F347903F841D}"/>
              </a:ext>
            </a:extLst>
          </p:cNvPr>
          <p:cNvSpPr/>
          <p:nvPr/>
        </p:nvSpPr>
        <p:spPr>
          <a:xfrm>
            <a:off x="4415826" y="3430838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75379D-B483-8841-B276-C15776E8076B}"/>
              </a:ext>
            </a:extLst>
          </p:cNvPr>
          <p:cNvSpPr/>
          <p:nvPr/>
        </p:nvSpPr>
        <p:spPr>
          <a:xfrm>
            <a:off x="5112869" y="3429000"/>
            <a:ext cx="697043" cy="473795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12710E-EFEB-A34E-8E38-0F3DA13CCC8E}"/>
              </a:ext>
            </a:extLst>
          </p:cNvPr>
          <p:cNvSpPr/>
          <p:nvPr/>
        </p:nvSpPr>
        <p:spPr>
          <a:xfrm>
            <a:off x="5112869" y="3924554"/>
            <a:ext cx="697043" cy="46884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656309-0A9B-5A45-AF25-23A88661235C}"/>
              </a:ext>
            </a:extLst>
          </p:cNvPr>
          <p:cNvSpPr/>
          <p:nvPr/>
        </p:nvSpPr>
        <p:spPr>
          <a:xfrm>
            <a:off x="4415826" y="4413977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443933-7CF8-3545-A6BF-F0C4C39BC295}"/>
              </a:ext>
            </a:extLst>
          </p:cNvPr>
          <p:cNvSpPr/>
          <p:nvPr/>
        </p:nvSpPr>
        <p:spPr>
          <a:xfrm>
            <a:off x="5112869" y="4412138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53C4FF-9916-D142-A1D2-7B072065CED8}"/>
              </a:ext>
            </a:extLst>
          </p:cNvPr>
          <p:cNvSpPr/>
          <p:nvPr/>
        </p:nvSpPr>
        <p:spPr>
          <a:xfrm>
            <a:off x="4415826" y="4904579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46FBC6B-F964-5A43-A69C-B1113B8A44C9}"/>
              </a:ext>
            </a:extLst>
          </p:cNvPr>
          <p:cNvSpPr/>
          <p:nvPr/>
        </p:nvSpPr>
        <p:spPr>
          <a:xfrm>
            <a:off x="5112869" y="4902740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60CB289-9601-7244-91FC-E1238C5D2B7F}"/>
              </a:ext>
            </a:extLst>
          </p:cNvPr>
          <p:cNvSpPr/>
          <p:nvPr/>
        </p:nvSpPr>
        <p:spPr>
          <a:xfrm>
            <a:off x="4417363" y="3921488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lternate Process 34">
            <a:extLst>
              <a:ext uri="{FF2B5EF4-FFF2-40B4-BE49-F238E27FC236}">
                <a16:creationId xmlns:a16="http://schemas.microsoft.com/office/drawing/2014/main" id="{3C556572-FB82-154A-8273-F8DB3C548456}"/>
              </a:ext>
            </a:extLst>
          </p:cNvPr>
          <p:cNvSpPr/>
          <p:nvPr/>
        </p:nvSpPr>
        <p:spPr>
          <a:xfrm>
            <a:off x="5883005" y="1375936"/>
            <a:ext cx="1379207" cy="1163553"/>
          </a:xfrm>
          <a:prstGeom prst="flowChartAlternateProcess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A9844F-66A5-344F-9E0B-5711DDE5EC6A}"/>
              </a:ext>
            </a:extLst>
          </p:cNvPr>
          <p:cNvSpPr/>
          <p:nvPr/>
        </p:nvSpPr>
        <p:spPr>
          <a:xfrm>
            <a:off x="6067249" y="1744564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CB31E3-A3FB-BC4B-A06E-3CC5A4C324FD}"/>
              </a:ext>
            </a:extLst>
          </p:cNvPr>
          <p:cNvSpPr/>
          <p:nvPr/>
        </p:nvSpPr>
        <p:spPr>
          <a:xfrm>
            <a:off x="6059001" y="2120956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08147D-D42E-994D-9600-06005429E21E}"/>
              </a:ext>
            </a:extLst>
          </p:cNvPr>
          <p:cNvSpPr/>
          <p:nvPr/>
        </p:nvSpPr>
        <p:spPr>
          <a:xfrm>
            <a:off x="6067249" y="1390867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CORE-1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D8BE359-5761-E447-B379-875B594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9" y="193662"/>
            <a:ext cx="11258262" cy="711321"/>
          </a:xfrm>
        </p:spPr>
        <p:txBody>
          <a:bodyPr>
            <a:normAutofit/>
          </a:bodyPr>
          <a:lstStyle/>
          <a:p>
            <a:r>
              <a:rPr lang="en-US" sz="4000" dirty="0"/>
              <a:t>Problem: CPU Cache Side-Channels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646CB4-57C7-A74A-8A6B-97BEEA3DAF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323950"/>
            <a:ext cx="753856" cy="73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2D1314B-F3E3-CF43-B26A-786068A9CDD8}"/>
              </a:ext>
            </a:extLst>
          </p:cNvPr>
          <p:cNvSpPr txBox="1"/>
          <p:nvPr/>
        </p:nvSpPr>
        <p:spPr>
          <a:xfrm>
            <a:off x="1028858" y="1944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SPY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F54A2E-46C0-7E42-B9E4-1C828E797F2E}"/>
              </a:ext>
            </a:extLst>
          </p:cNvPr>
          <p:cNvSpPr txBox="1"/>
          <p:nvPr/>
        </p:nvSpPr>
        <p:spPr>
          <a:xfrm>
            <a:off x="6572608" y="19220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VICTIM 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pic>
        <p:nvPicPr>
          <p:cNvPr id="3" name="Graphic 2" descr="Gears with solid fill">
            <a:extLst>
              <a:ext uri="{FF2B5EF4-FFF2-40B4-BE49-F238E27FC236}">
                <a16:creationId xmlns:a16="http://schemas.microsoft.com/office/drawing/2014/main" id="{5A7D3A6E-712A-AE43-B4C8-CEB59882F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7280" y="1150600"/>
            <a:ext cx="753856" cy="75385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92AB23-A674-1047-AAA9-57E91465262E}"/>
              </a:ext>
            </a:extLst>
          </p:cNvPr>
          <p:cNvCxnSpPr>
            <a:cxnSpLocks/>
          </p:cNvCxnSpPr>
          <p:nvPr/>
        </p:nvCxnSpPr>
        <p:spPr>
          <a:xfrm>
            <a:off x="3823814" y="2597315"/>
            <a:ext cx="471409" cy="679285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DCC7687-35EE-F542-94F2-933F029DE969}"/>
              </a:ext>
            </a:extLst>
          </p:cNvPr>
          <p:cNvCxnSpPr>
            <a:cxnSpLocks/>
          </p:cNvCxnSpPr>
          <p:nvPr/>
        </p:nvCxnSpPr>
        <p:spPr>
          <a:xfrm flipH="1">
            <a:off x="5883005" y="2607728"/>
            <a:ext cx="582202" cy="668872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7E21-BDDB-F345-A979-020FB482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6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18DA77-9EB7-D243-928C-A18847336956}"/>
              </a:ext>
            </a:extLst>
          </p:cNvPr>
          <p:cNvSpPr txBox="1"/>
          <p:nvPr/>
        </p:nvSpPr>
        <p:spPr>
          <a:xfrm>
            <a:off x="489857" y="2648398"/>
            <a:ext cx="33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Conflict-Based Attacks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B097C0-2FB1-5643-9A51-1DF517C4A53D}"/>
              </a:ext>
            </a:extLst>
          </p:cNvPr>
          <p:cNvSpPr txBox="1"/>
          <p:nvPr/>
        </p:nvSpPr>
        <p:spPr>
          <a:xfrm>
            <a:off x="489857" y="3442968"/>
            <a:ext cx="33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Shared-Memory Attacks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1B8B27-29E0-9242-AD8F-52178D110A46}"/>
              </a:ext>
            </a:extLst>
          </p:cNvPr>
          <p:cNvSpPr txBox="1"/>
          <p:nvPr/>
        </p:nvSpPr>
        <p:spPr>
          <a:xfrm>
            <a:off x="492052" y="4237538"/>
            <a:ext cx="3280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Cache Occupancy Attack</a:t>
            </a:r>
          </a:p>
          <a:p>
            <a:pPr algn="ctr"/>
            <a:r>
              <a:rPr lang="en-US" dirty="0"/>
              <a:t>Website-Fingerprinting </a:t>
            </a:r>
          </a:p>
          <a:p>
            <a:pPr algn="ctr"/>
            <a:r>
              <a:rPr lang="en-US" dirty="0"/>
              <a:t>[SEC’20], [SEC’21]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FEE0DC-937C-DB4E-B787-753158313FCD}"/>
              </a:ext>
            </a:extLst>
          </p:cNvPr>
          <p:cNvCxnSpPr>
            <a:cxnSpLocks/>
          </p:cNvCxnSpPr>
          <p:nvPr/>
        </p:nvCxnSpPr>
        <p:spPr>
          <a:xfrm>
            <a:off x="5461390" y="4412138"/>
            <a:ext cx="0" cy="73711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451EB3C-03AE-3E47-87E1-544B85D503BF}"/>
              </a:ext>
            </a:extLst>
          </p:cNvPr>
          <p:cNvSpPr txBox="1"/>
          <p:nvPr/>
        </p:nvSpPr>
        <p:spPr>
          <a:xfrm>
            <a:off x="5764079" y="4095924"/>
            <a:ext cx="137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ym typeface="Wingdings" pitchFamily="2" charset="2"/>
              </a:rPr>
              <a:t>Sharing of Cache Space</a:t>
            </a:r>
            <a:endParaRPr lang="en-US" i="1" dirty="0"/>
          </a:p>
        </p:txBody>
      </p:sp>
      <p:sp>
        <p:nvSpPr>
          <p:cNvPr id="70" name="Cloud 2">
            <a:extLst>
              <a:ext uri="{FF2B5EF4-FFF2-40B4-BE49-F238E27FC236}">
                <a16:creationId xmlns:a16="http://schemas.microsoft.com/office/drawing/2014/main" id="{3B93CD2B-F935-464C-858E-D59E75568260}"/>
              </a:ext>
            </a:extLst>
          </p:cNvPr>
          <p:cNvSpPr/>
          <p:nvPr/>
        </p:nvSpPr>
        <p:spPr>
          <a:xfrm>
            <a:off x="744642" y="5537474"/>
            <a:ext cx="2774825" cy="103683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6971 w 43256"/>
              <a:gd name="connsiteY8" fmla="*/ 25025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6971" y="25025"/>
                </a:moveTo>
                <a:cubicBezTo>
                  <a:pt x="38975" y="26353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/>
            <a:r>
              <a:rPr lang="en-US" b="1" dirty="0"/>
              <a:t>Spy Infers Changes in Victim Working Set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95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00"/>
    </mc:Choice>
    <mc:Fallback xmlns="">
      <p:transition spd="slow" advTm="21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lternate Process 26">
            <a:extLst>
              <a:ext uri="{FF2B5EF4-FFF2-40B4-BE49-F238E27FC236}">
                <a16:creationId xmlns:a16="http://schemas.microsoft.com/office/drawing/2014/main" id="{26F7E6C8-AE0F-A64F-A292-93C8A8C3D9B5}"/>
              </a:ext>
            </a:extLst>
          </p:cNvPr>
          <p:cNvSpPr/>
          <p:nvPr/>
        </p:nvSpPr>
        <p:spPr>
          <a:xfrm>
            <a:off x="3072897" y="1359247"/>
            <a:ext cx="1342929" cy="1163553"/>
          </a:xfrm>
          <a:prstGeom prst="flowChartAlternateProcess">
            <a:avLst/>
          </a:prstGeom>
          <a:solidFill>
            <a:srgbClr val="8B25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B9180C4-0623-534F-8FDB-290EBAB97F51}"/>
              </a:ext>
            </a:extLst>
          </p:cNvPr>
          <p:cNvSpPr/>
          <p:nvPr/>
        </p:nvSpPr>
        <p:spPr>
          <a:xfrm>
            <a:off x="3257141" y="1727875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85BE3-1790-4448-8747-36D71CFD488B}"/>
              </a:ext>
            </a:extLst>
          </p:cNvPr>
          <p:cNvSpPr/>
          <p:nvPr/>
        </p:nvSpPr>
        <p:spPr>
          <a:xfrm>
            <a:off x="3248893" y="2104267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008318-F1AC-9041-B20A-92084A793516}"/>
              </a:ext>
            </a:extLst>
          </p:cNvPr>
          <p:cNvSpPr/>
          <p:nvPr/>
        </p:nvSpPr>
        <p:spPr>
          <a:xfrm>
            <a:off x="3257141" y="1374178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8A560F5-ECB4-CB45-A499-98BA19175DF3}"/>
              </a:ext>
            </a:extLst>
          </p:cNvPr>
          <p:cNvSpPr/>
          <p:nvPr/>
        </p:nvSpPr>
        <p:spPr>
          <a:xfrm>
            <a:off x="3809357" y="5306569"/>
            <a:ext cx="2717506" cy="599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Last Level Cache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B9083C-29D9-BC43-BAD0-F347903F841D}"/>
              </a:ext>
            </a:extLst>
          </p:cNvPr>
          <p:cNvSpPr/>
          <p:nvPr/>
        </p:nvSpPr>
        <p:spPr>
          <a:xfrm>
            <a:off x="4415826" y="3430838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75379D-B483-8841-B276-C15776E8076B}"/>
              </a:ext>
            </a:extLst>
          </p:cNvPr>
          <p:cNvSpPr/>
          <p:nvPr/>
        </p:nvSpPr>
        <p:spPr>
          <a:xfrm>
            <a:off x="5112869" y="3429000"/>
            <a:ext cx="697043" cy="473795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512710E-EFEB-A34E-8E38-0F3DA13CCC8E}"/>
              </a:ext>
            </a:extLst>
          </p:cNvPr>
          <p:cNvSpPr/>
          <p:nvPr/>
        </p:nvSpPr>
        <p:spPr>
          <a:xfrm>
            <a:off x="5112869" y="3924554"/>
            <a:ext cx="697043" cy="46884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656309-0A9B-5A45-AF25-23A88661235C}"/>
              </a:ext>
            </a:extLst>
          </p:cNvPr>
          <p:cNvSpPr/>
          <p:nvPr/>
        </p:nvSpPr>
        <p:spPr>
          <a:xfrm>
            <a:off x="4415826" y="4413977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A443933-7CF8-3545-A6BF-F0C4C39BC295}"/>
              </a:ext>
            </a:extLst>
          </p:cNvPr>
          <p:cNvSpPr/>
          <p:nvPr/>
        </p:nvSpPr>
        <p:spPr>
          <a:xfrm>
            <a:off x="5112869" y="4412138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53C4FF-9916-D142-A1D2-7B072065CED8}"/>
              </a:ext>
            </a:extLst>
          </p:cNvPr>
          <p:cNvSpPr/>
          <p:nvPr/>
        </p:nvSpPr>
        <p:spPr>
          <a:xfrm>
            <a:off x="4415826" y="4904579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46FBC6B-F964-5A43-A69C-B1113B8A44C9}"/>
              </a:ext>
            </a:extLst>
          </p:cNvPr>
          <p:cNvSpPr/>
          <p:nvPr/>
        </p:nvSpPr>
        <p:spPr>
          <a:xfrm>
            <a:off x="5112869" y="4902740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60CB289-9601-7244-91FC-E1238C5D2B7F}"/>
              </a:ext>
            </a:extLst>
          </p:cNvPr>
          <p:cNvSpPr/>
          <p:nvPr/>
        </p:nvSpPr>
        <p:spPr>
          <a:xfrm>
            <a:off x="4417363" y="3921488"/>
            <a:ext cx="697043" cy="473795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lternate Process 34">
            <a:extLst>
              <a:ext uri="{FF2B5EF4-FFF2-40B4-BE49-F238E27FC236}">
                <a16:creationId xmlns:a16="http://schemas.microsoft.com/office/drawing/2014/main" id="{3C556572-FB82-154A-8273-F8DB3C548456}"/>
              </a:ext>
            </a:extLst>
          </p:cNvPr>
          <p:cNvSpPr/>
          <p:nvPr/>
        </p:nvSpPr>
        <p:spPr>
          <a:xfrm>
            <a:off x="5883005" y="1375936"/>
            <a:ext cx="1379207" cy="1163553"/>
          </a:xfrm>
          <a:prstGeom prst="flowChartAlternateProcess">
            <a:avLst/>
          </a:prstGeom>
          <a:solidFill>
            <a:srgbClr val="0000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A9844F-66A5-344F-9E0B-5711DDE5EC6A}"/>
              </a:ext>
            </a:extLst>
          </p:cNvPr>
          <p:cNvSpPr/>
          <p:nvPr/>
        </p:nvSpPr>
        <p:spPr>
          <a:xfrm>
            <a:off x="6067249" y="1744564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L1 Cache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CB31E3-A3FB-BC4B-A06E-3CC5A4C324FD}"/>
              </a:ext>
            </a:extLst>
          </p:cNvPr>
          <p:cNvSpPr/>
          <p:nvPr/>
        </p:nvSpPr>
        <p:spPr>
          <a:xfrm>
            <a:off x="6059001" y="2120956"/>
            <a:ext cx="1046330" cy="327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L2 Cache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B08147D-D42E-994D-9600-06005429E21E}"/>
              </a:ext>
            </a:extLst>
          </p:cNvPr>
          <p:cNvSpPr/>
          <p:nvPr/>
        </p:nvSpPr>
        <p:spPr>
          <a:xfrm>
            <a:off x="6067249" y="1390867"/>
            <a:ext cx="1046330" cy="32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CORE-1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CD8BE359-5761-E447-B379-875B594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19" y="193662"/>
            <a:ext cx="11258262" cy="711321"/>
          </a:xfrm>
        </p:spPr>
        <p:txBody>
          <a:bodyPr>
            <a:normAutofit/>
          </a:bodyPr>
          <a:lstStyle/>
          <a:p>
            <a:r>
              <a:rPr lang="en-US" sz="4000" dirty="0"/>
              <a:t>Problem: CPU Cache Side-Channels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A646CB4-57C7-A74A-8A6B-97BEEA3DAF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235" y="1323950"/>
            <a:ext cx="753856" cy="7314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2D1314B-F3E3-CF43-B26A-786068A9CDD8}"/>
              </a:ext>
            </a:extLst>
          </p:cNvPr>
          <p:cNvSpPr txBox="1"/>
          <p:nvPr/>
        </p:nvSpPr>
        <p:spPr>
          <a:xfrm>
            <a:off x="1028858" y="194487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SPY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F54A2E-46C0-7E42-B9E4-1C828E797F2E}"/>
              </a:ext>
            </a:extLst>
          </p:cNvPr>
          <p:cNvSpPr txBox="1"/>
          <p:nvPr/>
        </p:nvSpPr>
        <p:spPr>
          <a:xfrm>
            <a:off x="6572608" y="192201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VICTIM </a:t>
            </a:r>
          </a:p>
          <a:p>
            <a:pPr algn="ctr"/>
            <a:r>
              <a:rPr lang="en-US" b="1" dirty="0"/>
              <a:t>PROCESS</a:t>
            </a:r>
            <a:endParaRPr lang="en-US" dirty="0"/>
          </a:p>
        </p:txBody>
      </p:sp>
      <p:pic>
        <p:nvPicPr>
          <p:cNvPr id="3" name="Graphic 2" descr="Gears with solid fill">
            <a:extLst>
              <a:ext uri="{FF2B5EF4-FFF2-40B4-BE49-F238E27FC236}">
                <a16:creationId xmlns:a16="http://schemas.microsoft.com/office/drawing/2014/main" id="{5A7D3A6E-712A-AE43-B4C8-CEB59882F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7280" y="1150600"/>
            <a:ext cx="753856" cy="753856"/>
          </a:xfrm>
          <a:prstGeom prst="rect">
            <a:avLst/>
          </a:prstGeom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092AB23-A674-1047-AAA9-57E91465262E}"/>
              </a:ext>
            </a:extLst>
          </p:cNvPr>
          <p:cNvCxnSpPr>
            <a:cxnSpLocks/>
          </p:cNvCxnSpPr>
          <p:nvPr/>
        </p:nvCxnSpPr>
        <p:spPr>
          <a:xfrm>
            <a:off x="3823814" y="2597315"/>
            <a:ext cx="471409" cy="679285"/>
          </a:xfrm>
          <a:prstGeom prst="straightConnector1">
            <a:avLst/>
          </a:prstGeom>
          <a:ln w="28575">
            <a:solidFill>
              <a:srgbClr val="8B2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DCC7687-35EE-F542-94F2-933F029DE969}"/>
              </a:ext>
            </a:extLst>
          </p:cNvPr>
          <p:cNvCxnSpPr>
            <a:cxnSpLocks/>
          </p:cNvCxnSpPr>
          <p:nvPr/>
        </p:nvCxnSpPr>
        <p:spPr>
          <a:xfrm flipH="1">
            <a:off x="5883005" y="2607728"/>
            <a:ext cx="582202" cy="668872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7E21-BDDB-F345-A979-020FB482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t>7</a:t>
            </a:fld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618DA77-9EB7-D243-928C-A18847336956}"/>
              </a:ext>
            </a:extLst>
          </p:cNvPr>
          <p:cNvSpPr txBox="1"/>
          <p:nvPr/>
        </p:nvSpPr>
        <p:spPr>
          <a:xfrm>
            <a:off x="489857" y="2648398"/>
            <a:ext cx="33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Conflict-Based Attacks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B097C0-2FB1-5643-9A51-1DF517C4A53D}"/>
              </a:ext>
            </a:extLst>
          </p:cNvPr>
          <p:cNvSpPr txBox="1"/>
          <p:nvPr/>
        </p:nvSpPr>
        <p:spPr>
          <a:xfrm>
            <a:off x="489857" y="3442968"/>
            <a:ext cx="338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Shared-Memory Attacks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1B8B27-29E0-9242-AD8F-52178D110A46}"/>
              </a:ext>
            </a:extLst>
          </p:cNvPr>
          <p:cNvSpPr txBox="1"/>
          <p:nvPr/>
        </p:nvSpPr>
        <p:spPr>
          <a:xfrm>
            <a:off x="492052" y="4237538"/>
            <a:ext cx="3280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C00000"/>
                </a:solidFill>
              </a:rPr>
              <a:t>Cache Occupancy Attack</a:t>
            </a:r>
          </a:p>
          <a:p>
            <a:pPr algn="ctr"/>
            <a:r>
              <a:rPr lang="en-US" dirty="0"/>
              <a:t>Website-Fingerprinting </a:t>
            </a:r>
          </a:p>
          <a:p>
            <a:pPr algn="ctr"/>
            <a:r>
              <a:rPr lang="en-US" dirty="0"/>
              <a:t>[SEC’20], [SEC’21]</a:t>
            </a:r>
            <a:endParaRPr lang="en-US" sz="2400" b="1" i="1" u="sng" dirty="0">
              <a:solidFill>
                <a:srgbClr val="C00000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9FEE0DC-937C-DB4E-B787-753158313FCD}"/>
              </a:ext>
            </a:extLst>
          </p:cNvPr>
          <p:cNvCxnSpPr>
            <a:cxnSpLocks/>
          </p:cNvCxnSpPr>
          <p:nvPr/>
        </p:nvCxnSpPr>
        <p:spPr>
          <a:xfrm>
            <a:off x="5461390" y="4412138"/>
            <a:ext cx="0" cy="73711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2451EB3C-03AE-3E47-87E1-544B85D503BF}"/>
              </a:ext>
            </a:extLst>
          </p:cNvPr>
          <p:cNvSpPr txBox="1"/>
          <p:nvPr/>
        </p:nvSpPr>
        <p:spPr>
          <a:xfrm>
            <a:off x="5764079" y="4095924"/>
            <a:ext cx="137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ym typeface="Wingdings" pitchFamily="2" charset="2"/>
              </a:rPr>
              <a:t>Sharing of Cache Space</a:t>
            </a:r>
            <a:endParaRPr lang="en-US" i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914F0F-3899-1744-B2C8-C0A570482415}"/>
              </a:ext>
            </a:extLst>
          </p:cNvPr>
          <p:cNvSpPr/>
          <p:nvPr/>
        </p:nvSpPr>
        <p:spPr>
          <a:xfrm>
            <a:off x="611626" y="5893832"/>
            <a:ext cx="9002486" cy="72956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Spy can Leak Victim Secrets like AES/RSA Keys, User Key-Strokes, Cause Privacy Breaches (fingerprint victim activity)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60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7"/>
    </mc:Choice>
    <mc:Fallback xmlns="">
      <p:transition spd="slow" advTm="176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7DB5-E46D-254C-BDD9-0F6F71A7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Landscape of Secure Cache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FE7D-2F18-B244-BFFD-A25AFA2C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D7065C7-4A24-D642-9F9E-1F3494B16E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E86A4-50FD-344C-AB20-09F1EF0D3D22}"/>
              </a:ext>
            </a:extLst>
          </p:cNvPr>
          <p:cNvSpPr txBox="1"/>
          <p:nvPr/>
        </p:nvSpPr>
        <p:spPr>
          <a:xfrm>
            <a:off x="1617464" y="1528460"/>
            <a:ext cx="297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/>
              <a:t>Randomization-Based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7458F8-2AB6-174A-A42D-894031FC2ADE}"/>
              </a:ext>
            </a:extLst>
          </p:cNvPr>
          <p:cNvSpPr txBox="1"/>
          <p:nvPr/>
        </p:nvSpPr>
        <p:spPr>
          <a:xfrm>
            <a:off x="838200" y="2011553"/>
            <a:ext cx="453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Obfuscate Mapping of Lines to Sets</a:t>
            </a:r>
          </a:p>
          <a:p>
            <a:pPr algn="ctr"/>
            <a:r>
              <a:rPr lang="en-US" sz="2000" dirty="0"/>
              <a:t>(e.g., CEASER(-s), </a:t>
            </a:r>
            <a:r>
              <a:rPr lang="en-US" sz="2000" dirty="0" err="1"/>
              <a:t>ScatterCache</a:t>
            </a:r>
            <a:r>
              <a:rPr lang="en-US" sz="2000" dirty="0"/>
              <a:t>, MIRAGE)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70FAEBF-6146-524F-A115-E752C2EE3E7E}"/>
              </a:ext>
            </a:extLst>
          </p:cNvPr>
          <p:cNvSpPr txBox="1"/>
          <p:nvPr/>
        </p:nvSpPr>
        <p:spPr>
          <a:xfrm>
            <a:off x="1681699" y="4787451"/>
            <a:ext cx="435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Incomplete Security </a:t>
            </a:r>
          </a:p>
          <a:p>
            <a:r>
              <a:rPr lang="en-US" sz="2000" i="1" dirty="0"/>
              <a:t>(do not prevent occupancy attacks)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7653992-38E8-524A-AA64-0A463C42E8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1833" y="4955462"/>
            <a:ext cx="325562" cy="39542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4271CA5-CAB6-C640-9BC6-828BF07FBC3E}"/>
              </a:ext>
            </a:extLst>
          </p:cNvPr>
          <p:cNvSpPr txBox="1"/>
          <p:nvPr/>
        </p:nvSpPr>
        <p:spPr>
          <a:xfrm rot="16200000">
            <a:off x="2441080" y="3304449"/>
            <a:ext cx="66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Sets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7924B090-485F-B94D-9F5C-FFB9445023AA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1741583" y="3504504"/>
            <a:ext cx="833480" cy="0"/>
          </a:xfrm>
          <a:prstGeom prst="straightConnector1">
            <a:avLst/>
          </a:prstGeom>
          <a:ln w="254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96B0D66-CCCC-DD42-88D9-5AA385702412}"/>
              </a:ext>
            </a:extLst>
          </p:cNvPr>
          <p:cNvSpPr txBox="1"/>
          <p:nvPr/>
        </p:nvSpPr>
        <p:spPr>
          <a:xfrm>
            <a:off x="606443" y="3211392"/>
            <a:ext cx="1342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Line</a:t>
            </a:r>
          </a:p>
          <a:p>
            <a:r>
              <a:rPr lang="en-US" sz="2000" b="1" dirty="0"/>
              <a:t>Install (X)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6C65B78-84DF-3441-9F42-42DCC802E57B}"/>
              </a:ext>
            </a:extLst>
          </p:cNvPr>
          <p:cNvSpPr>
            <a:spLocks noChangeAspect="1"/>
          </p:cNvSpPr>
          <p:nvPr/>
        </p:nvSpPr>
        <p:spPr>
          <a:xfrm>
            <a:off x="1869862" y="3342619"/>
            <a:ext cx="457200" cy="372695"/>
          </a:xfrm>
          <a:prstGeom prst="ellipse">
            <a:avLst/>
          </a:prstGeom>
          <a:solidFill>
            <a:srgbClr val="551A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1" dirty="0"/>
              <a:t>Rf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653CE9E-821B-494C-9A53-C7AE0B574507}"/>
              </a:ext>
            </a:extLst>
          </p:cNvPr>
          <p:cNvSpPr/>
          <p:nvPr/>
        </p:nvSpPr>
        <p:spPr>
          <a:xfrm>
            <a:off x="3067047" y="2792507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83B4AD6-3B22-134B-B5DA-1C52083AF081}"/>
              </a:ext>
            </a:extLst>
          </p:cNvPr>
          <p:cNvSpPr/>
          <p:nvPr/>
        </p:nvSpPr>
        <p:spPr>
          <a:xfrm>
            <a:off x="3667938" y="2792507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3B7B8DC-ECA3-1142-86EB-C12BE2C0788C}"/>
              </a:ext>
            </a:extLst>
          </p:cNvPr>
          <p:cNvSpPr/>
          <p:nvPr/>
        </p:nvSpPr>
        <p:spPr>
          <a:xfrm>
            <a:off x="3067047" y="3212257"/>
            <a:ext cx="563369" cy="410573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2974AEB-5D19-F34D-B198-923885E3A6B0}"/>
              </a:ext>
            </a:extLst>
          </p:cNvPr>
          <p:cNvSpPr/>
          <p:nvPr/>
        </p:nvSpPr>
        <p:spPr>
          <a:xfrm>
            <a:off x="3067047" y="3632007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C972430-343C-354B-9864-8D0AEF4871CE}"/>
              </a:ext>
            </a:extLst>
          </p:cNvPr>
          <p:cNvSpPr/>
          <p:nvPr/>
        </p:nvSpPr>
        <p:spPr>
          <a:xfrm>
            <a:off x="3667938" y="3632007"/>
            <a:ext cx="563369" cy="410573"/>
          </a:xfrm>
          <a:prstGeom prst="rect">
            <a:avLst/>
          </a:prstGeom>
          <a:solidFill>
            <a:srgbClr val="007F0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DE85131-BCCE-7B44-B366-F4BD23C7BAE3}"/>
              </a:ext>
            </a:extLst>
          </p:cNvPr>
          <p:cNvSpPr/>
          <p:nvPr/>
        </p:nvSpPr>
        <p:spPr>
          <a:xfrm>
            <a:off x="3067047" y="4051015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EE5F774-2D95-D145-8230-23D919D449F3}"/>
              </a:ext>
            </a:extLst>
          </p:cNvPr>
          <p:cNvSpPr/>
          <p:nvPr/>
        </p:nvSpPr>
        <p:spPr>
          <a:xfrm>
            <a:off x="3667938" y="4051015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A0A2745-3813-A648-A1EA-CC622F72E351}"/>
              </a:ext>
            </a:extLst>
          </p:cNvPr>
          <p:cNvSpPr/>
          <p:nvPr/>
        </p:nvSpPr>
        <p:spPr>
          <a:xfrm>
            <a:off x="3665140" y="3217966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991266-1453-6043-B565-A52A334FC826}"/>
              </a:ext>
            </a:extLst>
          </p:cNvPr>
          <p:cNvSpPr txBox="1"/>
          <p:nvPr/>
        </p:nvSpPr>
        <p:spPr>
          <a:xfrm>
            <a:off x="7086757" y="1528460"/>
            <a:ext cx="2549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/>
              <a:t>Partitioning-Based</a:t>
            </a:r>
            <a:endParaRPr lang="en-US" sz="2400" u="sng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9FABC2-0345-1544-B02B-48425D4E833E}"/>
              </a:ext>
            </a:extLst>
          </p:cNvPr>
          <p:cNvSpPr txBox="1"/>
          <p:nvPr/>
        </p:nvSpPr>
        <p:spPr>
          <a:xfrm>
            <a:off x="7536927" y="4713570"/>
            <a:ext cx="273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Principled Security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1D6011-BCE5-E34E-BED4-B2622B85375C}"/>
              </a:ext>
            </a:extLst>
          </p:cNvPr>
          <p:cNvSpPr txBox="1"/>
          <p:nvPr/>
        </p:nvSpPr>
        <p:spPr>
          <a:xfrm>
            <a:off x="7824014" y="5323103"/>
            <a:ext cx="2731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Limited Scalability or Practicality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6808947-8FE5-254F-8109-1B14D1E074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998" y="5479336"/>
            <a:ext cx="325562" cy="3954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CAC6D3E-1166-2847-BDB2-B92581388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0"/>
          <a:stretch/>
        </p:blipFill>
        <p:spPr>
          <a:xfrm>
            <a:off x="7399636" y="4723657"/>
            <a:ext cx="330924" cy="37993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E66AA1C-31AF-6E41-AE26-4B4296997F6B}"/>
              </a:ext>
            </a:extLst>
          </p:cNvPr>
          <p:cNvSpPr txBox="1"/>
          <p:nvPr/>
        </p:nvSpPr>
        <p:spPr>
          <a:xfrm>
            <a:off x="5801614" y="1972475"/>
            <a:ext cx="5486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Isolate Cache Usage with Way/Set Partitioning</a:t>
            </a:r>
          </a:p>
          <a:p>
            <a:pPr algn="ctr"/>
            <a:r>
              <a:rPr lang="en-US" sz="2000" dirty="0"/>
              <a:t>(e.g., DAWG, MI6)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9EAEE16-2660-1749-AE83-38EE890DFC1A}"/>
              </a:ext>
            </a:extLst>
          </p:cNvPr>
          <p:cNvSpPr/>
          <p:nvPr/>
        </p:nvSpPr>
        <p:spPr>
          <a:xfrm>
            <a:off x="8021902" y="2837013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350DEB2-52A8-204A-A52B-2991DBFC5A38}"/>
              </a:ext>
            </a:extLst>
          </p:cNvPr>
          <p:cNvSpPr/>
          <p:nvPr/>
        </p:nvSpPr>
        <p:spPr>
          <a:xfrm>
            <a:off x="8821099" y="2837013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C3355F4-B7D9-8D49-9009-CDB6BE64E449}"/>
              </a:ext>
            </a:extLst>
          </p:cNvPr>
          <p:cNvSpPr/>
          <p:nvPr/>
        </p:nvSpPr>
        <p:spPr>
          <a:xfrm>
            <a:off x="8021902" y="3256763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4E9BD45-3CB1-D440-A3A8-8FBE735A591B}"/>
              </a:ext>
            </a:extLst>
          </p:cNvPr>
          <p:cNvSpPr/>
          <p:nvPr/>
        </p:nvSpPr>
        <p:spPr>
          <a:xfrm>
            <a:off x="8821099" y="3256763"/>
            <a:ext cx="563369" cy="410573"/>
          </a:xfrm>
          <a:prstGeom prst="rect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F9F09D-C385-CC4C-930E-B587FB400AF3}"/>
              </a:ext>
            </a:extLst>
          </p:cNvPr>
          <p:cNvSpPr/>
          <p:nvPr/>
        </p:nvSpPr>
        <p:spPr>
          <a:xfrm>
            <a:off x="8021902" y="3676513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2937FE-7CB9-8949-8209-C3F573A7A7BC}"/>
              </a:ext>
            </a:extLst>
          </p:cNvPr>
          <p:cNvSpPr/>
          <p:nvPr/>
        </p:nvSpPr>
        <p:spPr>
          <a:xfrm>
            <a:off x="8821099" y="3676513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2D41869-744F-AC47-8F3D-0370C2EB62AA}"/>
              </a:ext>
            </a:extLst>
          </p:cNvPr>
          <p:cNvSpPr/>
          <p:nvPr/>
        </p:nvSpPr>
        <p:spPr>
          <a:xfrm>
            <a:off x="8021902" y="4095521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4B5C7C9-3E56-8D43-973C-2E9F83650D79}"/>
              </a:ext>
            </a:extLst>
          </p:cNvPr>
          <p:cNvSpPr/>
          <p:nvPr/>
        </p:nvSpPr>
        <p:spPr>
          <a:xfrm>
            <a:off x="8821099" y="4095521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8155704-C5A3-8343-BB12-1CE9DE9906C2}"/>
              </a:ext>
            </a:extLst>
          </p:cNvPr>
          <p:cNvSpPr/>
          <p:nvPr/>
        </p:nvSpPr>
        <p:spPr>
          <a:xfrm>
            <a:off x="8821099" y="3264206"/>
            <a:ext cx="563369" cy="410573"/>
          </a:xfrm>
          <a:prstGeom prst="rect">
            <a:avLst/>
          </a:prstGeom>
          <a:solidFill>
            <a:srgbClr val="8B25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70E2502-7495-DE41-A3C4-CCA581E3FF92}"/>
              </a:ext>
            </a:extLst>
          </p:cNvPr>
          <p:cNvSpPr/>
          <p:nvPr/>
        </p:nvSpPr>
        <p:spPr>
          <a:xfrm>
            <a:off x="8818301" y="3262472"/>
            <a:ext cx="563369" cy="410573"/>
          </a:xfrm>
          <a:prstGeom prst="rect">
            <a:avLst/>
          </a:prstGeom>
          <a:solidFill>
            <a:srgbClr val="0000CD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D59D848-267C-B040-B354-AED48491E3A2}"/>
              </a:ext>
            </a:extLst>
          </p:cNvPr>
          <p:cNvCxnSpPr>
            <a:cxnSpLocks/>
          </p:cNvCxnSpPr>
          <p:nvPr/>
        </p:nvCxnSpPr>
        <p:spPr>
          <a:xfrm>
            <a:off x="8694728" y="2762628"/>
            <a:ext cx="0" cy="18669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3767DF19-222E-6349-AB36-38D3090A6F7C}"/>
              </a:ext>
            </a:extLst>
          </p:cNvPr>
          <p:cNvSpPr/>
          <p:nvPr/>
        </p:nvSpPr>
        <p:spPr>
          <a:xfrm>
            <a:off x="5936726" y="1511941"/>
            <a:ext cx="5351285" cy="4616719"/>
          </a:xfrm>
          <a:prstGeom prst="rect">
            <a:avLst/>
          </a:prstGeom>
          <a:noFill/>
          <a:ln w="28575">
            <a:solidFill>
              <a:srgbClr val="0000C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DF41E07-66B6-1441-A0EE-1AF36CC6F1BE}"/>
              </a:ext>
            </a:extLst>
          </p:cNvPr>
          <p:cNvSpPr txBox="1"/>
          <p:nvPr/>
        </p:nvSpPr>
        <p:spPr>
          <a:xfrm>
            <a:off x="8128669" y="6172565"/>
            <a:ext cx="1379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D"/>
                </a:solidFill>
              </a:rPr>
              <a:t>Our Focus</a:t>
            </a:r>
            <a:endParaRPr lang="en-US" sz="2000" i="1" dirty="0">
              <a:solidFill>
                <a:srgbClr val="0000C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8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32"/>
    </mc:Choice>
    <mc:Fallback xmlns="">
      <p:transition spd="slow" advTm="67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44" grpId="0"/>
      <p:bldP spid="45" grpId="0"/>
      <p:bldP spid="80" grpId="0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B902-4D79-8C4F-9F3E-FC84FF115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851"/>
            <a:ext cx="10515600" cy="711321"/>
          </a:xfrm>
        </p:spPr>
        <p:txBody>
          <a:bodyPr>
            <a:noAutofit/>
          </a:bodyPr>
          <a:lstStyle/>
          <a:p>
            <a:r>
              <a:rPr lang="en-US" sz="3200" dirty="0"/>
              <a:t>Drawbacks of Existing Partitioning Defenses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E2DD3-FFB1-1646-8B91-8C501B9D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065C7-4A24-D642-9F9E-1F3494B16E8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8C4EA-8276-4D42-B2B9-877F4E10E7F7}"/>
              </a:ext>
            </a:extLst>
          </p:cNvPr>
          <p:cNvSpPr/>
          <p:nvPr/>
        </p:nvSpPr>
        <p:spPr>
          <a:xfrm>
            <a:off x="1425624" y="1526306"/>
            <a:ext cx="2788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/>
              <a:t>Way-Partitioning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DDD59-9BA8-CD43-9B96-FE188BD2FA95}"/>
              </a:ext>
            </a:extLst>
          </p:cNvPr>
          <p:cNvSpPr/>
          <p:nvPr/>
        </p:nvSpPr>
        <p:spPr>
          <a:xfrm>
            <a:off x="7738610" y="1555599"/>
            <a:ext cx="1951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/>
              <a:t>Page-Coloring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21D4E-51C6-3F4E-AD17-EBDB124DB61B}"/>
              </a:ext>
            </a:extLst>
          </p:cNvPr>
          <p:cNvSpPr/>
          <p:nvPr/>
        </p:nvSpPr>
        <p:spPr>
          <a:xfrm>
            <a:off x="889319" y="2022906"/>
            <a:ext cx="38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Catalyst [HPCA’16], DAWG [MICRO’18]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EEA14-CDE1-D347-A12D-52805934D483}"/>
              </a:ext>
            </a:extLst>
          </p:cNvPr>
          <p:cNvSpPr/>
          <p:nvPr/>
        </p:nvSpPr>
        <p:spPr>
          <a:xfrm>
            <a:off x="6749740" y="2093197"/>
            <a:ext cx="4062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STEALTHMEM [SEC’12], MI6 [MICRO’19]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1B5026-38FA-774E-80B8-3D4434A019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076" y="4302564"/>
            <a:ext cx="475212" cy="5771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8813E7A-B19A-C24D-840B-76B9255DFD85}"/>
              </a:ext>
            </a:extLst>
          </p:cNvPr>
          <p:cNvGrpSpPr/>
          <p:nvPr/>
        </p:nvGrpSpPr>
        <p:grpSpPr>
          <a:xfrm>
            <a:off x="1332471" y="2553168"/>
            <a:ext cx="3211935" cy="1553952"/>
            <a:chOff x="1048264" y="2652024"/>
            <a:chExt cx="3211935" cy="15539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4C2B63-63EE-064D-87F1-7692932A5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264" y="2652024"/>
              <a:ext cx="3211935" cy="155395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DB4DF3-F1F4-0C4B-86FF-1719A48A9A9F}"/>
                </a:ext>
              </a:extLst>
            </p:cNvPr>
            <p:cNvSpPr/>
            <p:nvPr/>
          </p:nvSpPr>
          <p:spPr>
            <a:xfrm>
              <a:off x="2100954" y="3501178"/>
              <a:ext cx="1106551" cy="481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Domain-Based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Way-Selection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CBA8BEB-22AA-434F-875A-D2111FCF94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359" y="2582521"/>
            <a:ext cx="3211935" cy="15539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C5F82BC-8332-9446-9DFA-B5F8EA764BA2}"/>
              </a:ext>
            </a:extLst>
          </p:cNvPr>
          <p:cNvSpPr/>
          <p:nvPr/>
        </p:nvSpPr>
        <p:spPr>
          <a:xfrm>
            <a:off x="1122407" y="4268050"/>
            <a:ext cx="42826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Not Scalable </a:t>
            </a:r>
            <a:r>
              <a:rPr lang="en-US" sz="2200" dirty="0"/>
              <a:t>(Number of Domains limited by LLC Associativity)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6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44"/>
    </mc:Choice>
    <mc:Fallback xmlns="">
      <p:transition spd="slow" advTm="37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1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2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27.1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9.7|10.6|16|28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10522</TotalTime>
  <Words>1143</Words>
  <Application>Microsoft Macintosh PowerPoint</Application>
  <PresentationFormat>Widescreen</PresentationFormat>
  <Paragraphs>294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1_Office Theme</vt:lpstr>
      <vt:lpstr>Bespoke Cache Enclaves:  Fine-Grained and Scalable Isolation from  Cache Side-Channels via Flexible Set-Partitioning </vt:lpstr>
      <vt:lpstr>Problem: CPU Cache Side-Channels</vt:lpstr>
      <vt:lpstr>Problem: CPU Cache Side-Channels</vt:lpstr>
      <vt:lpstr>Problem: CPU Cache Side-Channels</vt:lpstr>
      <vt:lpstr>Problem: CPU Cache Side-Channels</vt:lpstr>
      <vt:lpstr>Problem: CPU Cache Side-Channels</vt:lpstr>
      <vt:lpstr>Problem: CPU Cache Side-Channels</vt:lpstr>
      <vt:lpstr>Landscape of Secure Cache Defenses</vt:lpstr>
      <vt:lpstr>Drawbacks of Existing Partitioning Defenses</vt:lpstr>
      <vt:lpstr>Drawbacks of Existing Partitioning Defenses</vt:lpstr>
      <vt:lpstr>Drawbacks of Existing Partitioning Defenses</vt:lpstr>
      <vt:lpstr>Our Solution: Bespoke Cache Enclaves</vt:lpstr>
      <vt:lpstr>Overview of BCE Design</vt:lpstr>
      <vt:lpstr>Overview of BCE Design</vt:lpstr>
      <vt:lpstr>Overview of BCE Design</vt:lpstr>
      <vt:lpstr>Overview of BCE Design</vt:lpstr>
      <vt:lpstr>Deep-Dive: BCE Indexing</vt:lpstr>
      <vt:lpstr>Results: Flexibility in LLC Allocation of BCE</vt:lpstr>
      <vt:lpstr>Results: Overall Performance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Attack and Defense Strategies for  Shared Caches</dc:title>
  <dc:creator>Saileshwar, Gururaj</dc:creator>
  <cp:lastModifiedBy>Saileshwar, Gururaj</cp:lastModifiedBy>
  <cp:revision>437</cp:revision>
  <dcterms:created xsi:type="dcterms:W3CDTF">2021-01-10T22:23:43Z</dcterms:created>
  <dcterms:modified xsi:type="dcterms:W3CDTF">2021-10-04T15:44:43Z</dcterms:modified>
</cp:coreProperties>
</file>