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8"/>
  </p:notesMasterIdLst>
  <p:sldIdLst>
    <p:sldId id="729" r:id="rId2"/>
    <p:sldId id="713" r:id="rId3"/>
    <p:sldId id="716" r:id="rId4"/>
    <p:sldId id="717" r:id="rId5"/>
    <p:sldId id="707" r:id="rId6"/>
    <p:sldId id="731" r:id="rId7"/>
    <p:sldId id="708" r:id="rId8"/>
    <p:sldId id="732" r:id="rId9"/>
    <p:sldId id="733" r:id="rId10"/>
    <p:sldId id="726" r:id="rId11"/>
    <p:sldId id="710" r:id="rId12"/>
    <p:sldId id="712" r:id="rId13"/>
    <p:sldId id="728" r:id="rId14"/>
    <p:sldId id="746" r:id="rId15"/>
    <p:sldId id="739" r:id="rId16"/>
    <p:sldId id="744" r:id="rId17"/>
    <p:sldId id="741" r:id="rId18"/>
    <p:sldId id="742" r:id="rId19"/>
    <p:sldId id="743" r:id="rId20"/>
    <p:sldId id="745" r:id="rId21"/>
    <p:sldId id="736" r:id="rId22"/>
    <p:sldId id="734" r:id="rId23"/>
    <p:sldId id="735" r:id="rId24"/>
    <p:sldId id="740" r:id="rId25"/>
    <p:sldId id="738" r:id="rId26"/>
    <p:sldId id="737" r:id="rId27"/>
    <p:sldId id="727" r:id="rId28"/>
    <p:sldId id="747" r:id="rId29"/>
    <p:sldId id="725" r:id="rId30"/>
    <p:sldId id="709" r:id="rId31"/>
    <p:sldId id="724" r:id="rId32"/>
    <p:sldId id="721" r:id="rId33"/>
    <p:sldId id="715" r:id="rId34"/>
    <p:sldId id="706" r:id="rId35"/>
    <p:sldId id="718" r:id="rId36"/>
    <p:sldId id="72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ADA"/>
    <a:srgbClr val="ECB0A1"/>
    <a:srgbClr val="FF7E79"/>
    <a:srgbClr val="E98275"/>
    <a:srgbClr val="EBA39A"/>
    <a:srgbClr val="F9F9F9"/>
    <a:srgbClr val="E6E6E6"/>
    <a:srgbClr val="FEFEFE"/>
    <a:srgbClr val="FDFDFD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92"/>
    <p:restoredTop sz="73115"/>
  </p:normalViewPr>
  <p:slideViewPr>
    <p:cSldViewPr snapToGrid="0" snapToObjects="1">
      <p:cViewPr varScale="1">
        <p:scale>
          <a:sx n="88" d="100"/>
          <a:sy n="88" d="100"/>
        </p:scale>
        <p:origin x="1056" y="168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7CEC6-4C6E-0840-B1F6-B12A50962419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D451C-5EB4-4349-A994-98AFA094F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51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Make it less crowded</a:t>
            </a:r>
          </a:p>
          <a:p>
            <a:pPr marL="171450" indent="-171450">
              <a:buFontTx/>
              <a:buChar char="-"/>
            </a:pPr>
            <a:r>
              <a:rPr lang="en-US" dirty="0"/>
              <a:t>Speak slower, maybe reduce some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11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 lookup to the SRAM-based indirection tables is fast, the performance overhead is dominated by the number of migrations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Here we see the normalized performance for RRS and AQUA on y axis for SPEC17 workloads in multi-core gem5 simulations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AQUA migrates much less, the performance overhead is similarly an order of magnitude lower than RRS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Explain what the graph is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45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SRAM overhead comes from the indirection tables which can get quite large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example, the recently proposed Hydra tracker requires 30KB of SRAM to maintain tracker state</a:t>
            </a:r>
          </a:p>
          <a:p>
            <a:pPr marL="171450" indent="-171450">
              <a:buFontTx/>
              <a:buChar char="-"/>
            </a:pPr>
            <a:r>
              <a:rPr lang="en-US" dirty="0"/>
              <a:t>Meanwhile RRS requires 2.4MB- almost 80X more SRAM for its tables, and while AQUA fares much better at 172 KB, it is still considerable</a:t>
            </a:r>
          </a:p>
          <a:p>
            <a:pPr marL="171450" indent="-171450">
              <a:buFontTx/>
              <a:buChar char="-"/>
            </a:pPr>
            <a:r>
              <a:rPr lang="en-US" dirty="0"/>
              <a:t>Let’s reduce this.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While RRS needs constant lookup latency for indirection tables to maintain security, there is no such restriction in AQUA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is because the destination row of the quarantine region is not a secret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we memory-map the indirection tables in DRAM and cache them on-demand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reduces our indirection overhead significantly to 32KB per rank while only increasing the slowdown slightly from 1.8% to 2.1% </a:t>
            </a:r>
          </a:p>
          <a:p>
            <a:pPr marL="171450" indent="-171450">
              <a:buFontTx/>
              <a:buChar char="-"/>
            </a:pPr>
            <a:r>
              <a:rPr lang="en-US" dirty="0"/>
              <a:t>I refer to our paper for a description of our optimizations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AQUA’s SRAM overhead to perform mitigations is just 41 KB per rank, 60X lower than RRS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29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threat of </a:t>
            </a:r>
            <a:r>
              <a:rPr lang="en-US" dirty="0" err="1"/>
              <a:t>Rowhammer</a:t>
            </a:r>
            <a:r>
              <a:rPr lang="en-US" dirty="0"/>
              <a:t> is getting worse due to lowering threshold</a:t>
            </a:r>
          </a:p>
          <a:p>
            <a:pPr marL="171450" indent="-171450">
              <a:buFontTx/>
              <a:buChar char="-"/>
            </a:pPr>
            <a:r>
              <a:rPr lang="en-US" dirty="0"/>
              <a:t>Previous row migration ideas have high overheads, we reduce using isolation which is our key insight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cost of our solution is reserving 1-2% DRAM and the benefit is orders of magnitude less SRAM and performance overhead, enabling a scalable solution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Please feel free to get the gem5 implementation using the URL or QR code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Thanks for your attention and I will be happy to take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71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95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As AQUA relies on isolation for security, there is no artificial reduction in threshold and we use half of the </a:t>
            </a:r>
            <a:r>
              <a:rPr lang="en-US" dirty="0" err="1"/>
              <a:t>Rowhammer</a:t>
            </a:r>
            <a:r>
              <a:rPr lang="en-US" dirty="0"/>
              <a:t> threshold in AQUA due to tracker inefficiencies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So for a threshold of 1K, we move the aggressor after 500 activations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The quarantine region should fit the maximum possible number of aggressors, which we find out depends not only on the threshold, but also the time spent in performing row migrations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This is because the memory bus is unserviceable for the duration of the migration, effectively reducing the time for the attacker to hammer rows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And we only require reserving about 1-2% of DRAM to prevent </a:t>
            </a:r>
            <a:r>
              <a:rPr lang="en-US" dirty="0" err="1"/>
              <a:t>rowhammer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So this is the cost of AQUA, let’s discuss the benefits in terms of performance and SRAM overhead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1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Both RRS and AQUA perform row migrations for mitigation but AQUA is much more efficient. Let us see why</a:t>
            </a:r>
          </a:p>
          <a:p>
            <a:pPr marL="171450" indent="-171450">
              <a:buFontTx/>
              <a:buChar char="-"/>
            </a:pPr>
            <a:r>
              <a:rPr lang="en-US" dirty="0"/>
              <a:t>Number of migrations depend on the cost of each mitigation, and AQUA only needs one row-migration for every mitigation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number of mitigations for each is a further 3X lower in AQUA as it operates at a 3X higher threshold, which makes for 6X lower migrations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that’s not it, more than twice as many rows receive 166 activations compared to rows that ever reach 500 activations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makes for an order of magnitude reduction in migrations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Here we plot the number of row migrations  on y-axis performed by RRS and AQUA in 64ms, notice the y-axis is in log scale using multi-core gem5 simulations with SPEC2017 workloads, we indeed see an order of magnitude difference in migrations, as expected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45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Since RRS relies on randomization, when you move an aggressor to a another row, the attacker shouldn’t accidently stumble upon this row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type of attack is called birthday paradox attack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avoid birthday paradox attacks, RRS needs to swap the rows much more frequently than the threshold</a:t>
            </a:r>
          </a:p>
          <a:p>
            <a:pPr marL="171450" indent="-171450">
              <a:buFontTx/>
              <a:buChar char="-"/>
            </a:pPr>
            <a:r>
              <a:rPr lang="en-US" dirty="0"/>
              <a:t>In-fact, the effective threshold to swap the rows is 6 times lower than the actual </a:t>
            </a:r>
            <a:r>
              <a:rPr lang="en-US" dirty="0" err="1"/>
              <a:t>rowhammer</a:t>
            </a:r>
            <a:r>
              <a:rPr lang="en-US" dirty="0"/>
              <a:t> threshold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is okay for current 4K threshold, but doesn’t scale to 1K which is our default threshold because,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performance degrades due to many more mitigations launched, and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SRAM overhead of the indirection table increases with decrease in the threshold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this graph, we plot the slowdown on left and SRAM overhead on right axes with decreasing </a:t>
            </a:r>
            <a:r>
              <a:rPr lang="en-US" dirty="0" err="1"/>
              <a:t>Rowhammer</a:t>
            </a:r>
            <a:r>
              <a:rPr lang="en-US" dirty="0"/>
              <a:t> threshold on x axis.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see that while RRS has low overheads at 4K threshold, the SRAM requirement becomes over 2MB per rank at 1K and the slowdown becomes 20% which is unacceptable</a:t>
            </a:r>
          </a:p>
          <a:p>
            <a:pPr marL="171450" indent="-171450">
              <a:buFontTx/>
              <a:buChar char="-"/>
            </a:pPr>
            <a:r>
              <a:rPr lang="en-US" dirty="0"/>
              <a:t>Our goal is to develop a solution that is scalable to lower thresholds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5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Repeat the questions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Comparison tables from paper</a:t>
            </a:r>
          </a:p>
          <a:p>
            <a:pPr marL="171450" indent="-171450">
              <a:buFontTx/>
              <a:buChar char="-"/>
            </a:pPr>
            <a:r>
              <a:rPr lang="en-US" dirty="0"/>
              <a:t>Clarity, conciseness, take it offline if it gets long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CROW: changes to substrate, high thresholds, overheads explode at low thresholds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08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AQUA where our key insight is to use isolation instead of randomization to mitigate </a:t>
            </a:r>
            <a:r>
              <a:rPr lang="en-US" dirty="0" err="1"/>
              <a:t>Rowhammer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quarantine the aggressors in a dedicated quarantine region of memory which is inaccessible by software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perform a mitigation, AQUA moves the aggressor to a row in the quarantine region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attacker keeps accessing the same row, AQUA moves it to next available row in the quarantine region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quarantine region is logically a circular buffer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the row might reside in either its original location or in a row in the quarantine region, a forward pointer table is consulted on each access to reveal its correct location 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each row in the quarantine location, a reverse pointer table stores the row it is quarantining that is useful to move the row back to its original location when its evicted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security guarantee is that no row, including rows in the quarantine region, receives more than the threshold number of activations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 key parameter to ensure AQUA’s is the quarantine region size- too small and it may prematurely evict an aggressor as it is a logical buffer, potentially leading to bit flips</a:t>
            </a:r>
          </a:p>
          <a:p>
            <a:pPr marL="171450" indent="-171450">
              <a:buFontTx/>
              <a:buChar char="-"/>
            </a:pPr>
            <a:r>
              <a:rPr lang="en-US" dirty="0"/>
              <a:t>Too large and it leads to unnecessary DRAM capacity loss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let’s find out how the quarantine region is sized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47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 we do not artificially reduce the RTH, we also perform substantially less row migrations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First, fewer rows ever reach 500 ACTs compared to 166 ACTs</a:t>
            </a:r>
          </a:p>
          <a:p>
            <a:pPr marL="171450" indent="-171450">
              <a:buFontTx/>
              <a:buChar char="-"/>
            </a:pPr>
            <a:r>
              <a:rPr lang="en-US" dirty="0"/>
              <a:t>Second, fewer mitigations are issued for rows that reach the 500 ACTs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Third, each mitigation is cheaper due to move operation (one migration) compared to swap operation (two migrations)</a:t>
            </a:r>
          </a:p>
          <a:p>
            <a:pPr marL="171450" indent="-171450">
              <a:buFontTx/>
              <a:buChar char="-"/>
            </a:pPr>
            <a:r>
              <a:rPr lang="en-US" dirty="0"/>
              <a:t>Overall, this results in 9X less row migrations</a:t>
            </a:r>
          </a:p>
          <a:p>
            <a:r>
              <a:rPr lang="en-US" dirty="0"/>
              <a:t>- The performance of RRS and AQUA is primarily determined by row migrations as indirection table lookup is fast</a:t>
            </a:r>
          </a:p>
          <a:p>
            <a:pPr marL="171450" indent="-171450">
              <a:buFontTx/>
              <a:buChar char="-"/>
            </a:pPr>
            <a:r>
              <a:rPr lang="en-US" dirty="0"/>
              <a:t>An order of magnitude less migrations results in 11X less performance loss in AQUA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7 MIN MARK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Graphs and fonts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8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Rowhammer</a:t>
            </a:r>
            <a:r>
              <a:rPr lang="en-US" dirty="0"/>
              <a:t> occurs when an aggressor row is accessed frequently causing bit flips in nearby victim rows.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Rowhammer</a:t>
            </a:r>
            <a:r>
              <a:rPr lang="en-US" dirty="0"/>
              <a:t> is not just a reliability problem but a serious security threat.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Alarmingly, the threshold of activations to the aggressor that we require to cause bit flips has reduced drastically and we can expect even lower threshold in the future.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So, it is important that we develop solutions for </a:t>
            </a:r>
            <a:r>
              <a:rPr lang="en-US" dirty="0" err="1"/>
              <a:t>Rowhammer</a:t>
            </a:r>
            <a:r>
              <a:rPr lang="en-US" dirty="0"/>
              <a:t> that not only work  at current thresholds but also for lower thresholds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Reduce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30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 FPT is consulted on every access, we cache its recently used entries to enable fast lookup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Moreover, as only a small subset of rows are ever quarantined, 23K at most out of 2 million rows, we should filter out accesses to non-quarantined rows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do so by using an efficient bloom filter which, on average, filters out most DRAM access and takes FPT out of their critical path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cache provides row mappings for most accesses that are quarantined</a:t>
            </a:r>
          </a:p>
          <a:p>
            <a:pPr marL="171450" indent="-171450">
              <a:buFontTx/>
              <a:buChar char="-"/>
            </a:pPr>
            <a:r>
              <a:rPr lang="en-US" dirty="0"/>
              <a:t>Overall, such a hybrid design has a negligible performance loss of 2.1% compared to SRAM-only version which has 1.8%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return, we reduce the SRAM overhead to a negligible 41KB per rank</a:t>
            </a:r>
          </a:p>
          <a:p>
            <a:pPr marL="171450" indent="-171450">
              <a:buFontTx/>
              <a:buChar char="-"/>
            </a:pPr>
            <a:r>
              <a:rPr lang="en-US" dirty="0"/>
              <a:t>Neither the filter nor the cache size is strictly dependent on RTH or security, making this overhead a microarchitectural optimization than a security requirement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8 MIN 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 FPT is consulted on every access, we cache its recently used entries to enable fast lookup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Moreover, as only a small subset of rows are ever quarantined, 23K at most out of 2 million rows, we should filter out accesses to non-quarantined rows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do so by using an efficient bloom filter which, on average, filters out most DRAM access and takes FPT out of their critical path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cache provides row mappings for most accesses that are quarantined</a:t>
            </a:r>
          </a:p>
          <a:p>
            <a:pPr marL="171450" indent="-171450">
              <a:buFontTx/>
              <a:buChar char="-"/>
            </a:pPr>
            <a:r>
              <a:rPr lang="en-US" dirty="0"/>
              <a:t>Overall, such a hybrid design has a negligible performance loss of 2.1% compared to SRAM-only version which has 1.8%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return, we reduce the SRAM overhead to a negligible 41KB per rank</a:t>
            </a:r>
          </a:p>
          <a:p>
            <a:pPr marL="171450" indent="-171450">
              <a:buFontTx/>
              <a:buChar char="-"/>
            </a:pPr>
            <a:r>
              <a:rPr lang="en-US" dirty="0"/>
              <a:t>Neither the filter nor the cache size is strictly dependent on RTH or security, making this overhead a microarchitectural optimization than a security requirement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9 MIN 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6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58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47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Typical solutions for </a:t>
            </a:r>
            <a:r>
              <a:rPr lang="en-US" dirty="0" err="1"/>
              <a:t>Rowhammer</a:t>
            </a:r>
            <a:r>
              <a:rPr lang="en-US" dirty="0"/>
              <a:t> consists of two parts- tracking the number of accesses to each row and performing mitigative action on aggressors</a:t>
            </a:r>
          </a:p>
          <a:p>
            <a:pPr marL="171450" indent="-171450">
              <a:buFontTx/>
              <a:buChar char="-"/>
            </a:pPr>
            <a:r>
              <a:rPr lang="en-US" dirty="0"/>
              <a:t>Once an aggressor is identified, the typical mitigation involves refreshing the victim rows to prevent </a:t>
            </a:r>
            <a:r>
              <a:rPr lang="en-US" dirty="0" err="1"/>
              <a:t>Rowhammer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Victim refresh is a commercially deployed mitigation that can be found in DDR4 modules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One problem of victim refresh is it maintains the spatial proximity aggressor and victims, giving the attacker ample time to craft complex attack patterns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example, the recently disclosed Half-Double attack from Google leverages the victim refresh itself to attack</a:t>
            </a:r>
          </a:p>
          <a:p>
            <a:pPr marL="171450" indent="-171450">
              <a:buFontTx/>
              <a:buChar char="-"/>
            </a:pPr>
            <a:r>
              <a:rPr lang="en-US" dirty="0"/>
              <a:t>Half Double induces so many victim refreshes in the nearby rows that it causes bit flips in neighbors at a distance-of-2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attack breaks all commercial and proposed mitigations that rely on victim refresh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53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So victim refresh maintains spatial proximity, but what if you could break this proximity between the aggressor and victims? </a:t>
            </a:r>
          </a:p>
          <a:p>
            <a:pPr marL="171450" indent="-171450">
              <a:buFontTx/>
              <a:buChar char="-"/>
            </a:pPr>
            <a:r>
              <a:rPr lang="en-US" dirty="0"/>
              <a:t>Such a mitigation was recently proposed in the form of Randomized Row-Swap or RRS.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RRS performs the mitigation by swapping the aggressor with a randomly selected row in memory 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if the attackers keeps hammering the aggressor row, RRS keeps swapping it with another randomly selected row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the location of the row in memory can change, RRS relies on an indirection table to re-route the access to the correct row location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At current thresholds, the swapping is infrequent, so the performance and SRAM overheads of RRS are small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Note that once the aggressor is swapped, the attacker should not randomly stumble upon the swapped row, in this case row X, by chance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Such attacks are known as birthday paradox attacks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To avoid birthday paradox attacks, RRS needs to swap the rows much more frequently than the threshold</a:t>
            </a:r>
          </a:p>
          <a:p>
            <a:pPr marL="171450" indent="-171450">
              <a:buFontTx/>
              <a:buChar char="-"/>
            </a:pPr>
            <a:r>
              <a:rPr lang="en-US" dirty="0"/>
              <a:t>In-fact, the effective threshold to swap the rows is 6 times lower than the actual </a:t>
            </a:r>
            <a:r>
              <a:rPr lang="en-US" dirty="0" err="1"/>
              <a:t>rowhammer</a:t>
            </a:r>
            <a:r>
              <a:rPr lang="en-US" dirty="0"/>
              <a:t> threshold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is okay for current 4K threshold, but doesn’t scale to 1K which is our default threshold because,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performance degrades due to many more mitigations launched, and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SRAM overhead of the indirection table increases with decrease in the threshold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this graph, we plot the with decreasing </a:t>
            </a:r>
            <a:r>
              <a:rPr lang="en-US" dirty="0" err="1"/>
              <a:t>Rowhammer</a:t>
            </a:r>
            <a:r>
              <a:rPr lang="en-US" dirty="0"/>
              <a:t> threshold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see that while RRS has low overheads at 4K threshold, the SRAM requirement becomes over 2MB per rank at 1K and the slowdown becomes 20% which is unacceptable</a:t>
            </a:r>
          </a:p>
          <a:p>
            <a:pPr marL="171450" indent="-171450">
              <a:buFontTx/>
              <a:buChar char="-"/>
            </a:pPr>
            <a:r>
              <a:rPr lang="en-US" dirty="0"/>
              <a:t>Our goal is to develop a solution that is scalable to lower thresholds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25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AQUA where our key insight is to use isolation instead of randomization to mitigate </a:t>
            </a:r>
            <a:r>
              <a:rPr lang="en-US" dirty="0" err="1"/>
              <a:t>Rowhammer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quarantine the aggressors in a dedicated quarantine region of memory which is inaccessible by software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perform a mitigation, AQUA moves the aggressor to a row in the quarantine region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attacker keeps accessing the same row, AQUA moves it to next available row in the quarantine region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quarantine region is logically a circular buffer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the row might reside in either its original location or in a row in the quarantine region, a forward pointer table is consulted on each access to reveal its correct location 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each row in the quarantine location, a reverse pointer table stores the row it is quarantining that is useful to move the row back to its original location when its evicted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security guarantee is that no row, including rows in the quarantine region, receives more than the threshold number of activations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 key parameter to ensure AQUA’s is the quarantine region size- too small and it may prematurely evict an aggressor as it is a logical buffer, potentially leading to bit flips</a:t>
            </a:r>
          </a:p>
          <a:p>
            <a:pPr marL="171450" indent="-171450">
              <a:buFontTx/>
              <a:buChar char="-"/>
            </a:pPr>
            <a:r>
              <a:rPr lang="en-US" dirty="0"/>
              <a:t>Too large and it leads to unnecessary DRAM capacity loss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let’s find out how the quarantine region is sized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61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We find that reserving 1.1% of DRAM prevents </a:t>
            </a:r>
            <a:r>
              <a:rPr lang="en-US" dirty="0" err="1"/>
              <a:t>Rowhammer</a:t>
            </a:r>
            <a:r>
              <a:rPr lang="en-US" dirty="0"/>
              <a:t> at an effective </a:t>
            </a:r>
            <a:r>
              <a:rPr lang="en-US" dirty="0" err="1"/>
              <a:t>Rowhammer</a:t>
            </a:r>
            <a:r>
              <a:rPr lang="en-US" dirty="0"/>
              <a:t> threshold of 500.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Moreover, even for a much lower threshold of 125, we only need to reserve about 1.8% of DRAM.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Note that the size of quarantine region should at least accommodate all potential aggressors at any given time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We find that it depends not only on the effective threshold, as we expect more rows to potentially be aggressors at lower thresholds,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But this size also the time spent in performing row migrations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This is because the memory bus is unserviceable for the duration of the migration, effectively reducing the time for the attacker to hammer rows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Only require reserving about 1-2% of DRAM to prevent </a:t>
            </a:r>
            <a:r>
              <a:rPr lang="en-US" dirty="0" err="1"/>
              <a:t>rowhammer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So this is the cost of AQUA, let’s discuss the benefits in terms of performance and SRAM overhead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24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performance of AQUA depends on the number of row migrations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the number of migrations depends on how many migrations you perform for each mitigation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AQUA performs just 1 migration for each mitigation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numbers of mitigations is just the mitigations launched for every row that needs a mitigations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AQUA works at the same effective threshold as the tracker, so for a </a:t>
            </a:r>
            <a:r>
              <a:rPr lang="en-US" dirty="0" err="1"/>
              <a:t>Rowhammer</a:t>
            </a:r>
            <a:r>
              <a:rPr lang="en-US" dirty="0"/>
              <a:t> threshold of 1K we quarantine after every 500 activations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only few rows even cross 500 activations, around 700 for effective threshold of 500. 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that results in only about 1000 row migrations per 64ms as we see on the graph for multi-core gem5 simulations of SPEC17 workloads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fact, this is an order of magnitude lower than RRS owing to a higher threshold in AQUA and less rows ever reaching 500 activations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D451C-5EB4-4349-A994-98AFA094F6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6B657-066A-0B42-9B1E-F0CA41B200D3}" type="datetime1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234CC-3CFA-604F-B878-F71F86324ED1}" type="datetime1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6D281-EE3D-0148-8764-86FC425F11A7}" type="datetime1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41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D6B3-42CD-8F48-AD88-97E7B0E1702E}" type="datetime1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7003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31FE-26C8-7645-8206-6B7CF3603536}" type="datetime1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89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874A5-C373-4B47-89DB-39C061174752}" type="datetime1">
              <a:rPr lang="en-US" smtClean="0"/>
              <a:t>10/10/22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28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C8AF-DB80-8548-BB31-6361FF0D9C31}" type="datetime1">
              <a:rPr lang="en-US" smtClean="0"/>
              <a:t>10/10/22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27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7952-4C24-8C4E-8C3A-9F8ED5FF0B17}" type="datetime1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1791D-1019-1844-A8E4-148649F2D00A}" type="datetime1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61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2E3D5-547E-9BCA-F436-B1168A99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3F41A-4333-4502-CE66-5AA98EA69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AB7B6-5624-CAC2-61A7-F320347B4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E1C-06AD-E54A-8B11-50343AF912DC}" type="datetime1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CF9C1-7DFD-D257-FA1C-217C43BA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7E40B-4142-B38C-AA5A-C9C7E2E74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83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91AA-8225-0D49-BE7A-690BC3DEEB2D}" type="datetime1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2A34-398D-E241-8B03-A6CFFC9E83A9}" type="datetime1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1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1CEB-8247-7C45-9500-79370528A18E}" type="datetime1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2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3ECB-8467-8343-BA01-2734C17A2B60}" type="datetime1">
              <a:rPr lang="en-US" smtClean="0"/>
              <a:t>10/10/22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50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2BF3D-4276-8545-9E39-8733FCE78365}" type="datetime1">
              <a:rPr lang="en-US" smtClean="0"/>
              <a:t>10/10/22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67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41CFC-7A86-704F-B56E-D1DE55E2846A}" type="datetime1">
              <a:rPr lang="en-US" smtClean="0"/>
              <a:t>10/10/22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4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D6C6-2ADC-1F4A-965A-E68B6280EDE0}" type="datetime1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5FC3-6A02-6D4B-B50A-55FB63D9BA11}" type="datetime1">
              <a:rPr lang="en-US" smtClean="0"/>
              <a:t>10/10/22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4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B41C72-FC09-5648-A426-6E64C8B33E8D}" type="datetime1">
              <a:rPr lang="en-US" smtClean="0"/>
              <a:t>10/10/22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A0906A0-AD43-CB4A-8EFF-E27BF186F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3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g"/><Relationship Id="rId18" Type="http://schemas.openxmlformats.org/officeDocument/2006/relationships/hyperlink" Target="https://freesvg.org/red-angry-avatar" TargetMode="External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7.jpeg"/><Relationship Id="rId12" Type="http://schemas.openxmlformats.org/officeDocument/2006/relationships/hyperlink" Target="https://www.flickr.com/photos/54125007@N08/15634745431/" TargetMode="Externa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pixabay.com/en/devil-icons-matt-smiley-symbol-1294458/" TargetMode="External"/><Relationship Id="rId20" Type="http://schemas.openxmlformats.org/officeDocument/2006/relationships/hyperlink" Target="https://pngimg.com/download/60103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10.jpeg"/><Relationship Id="rId19" Type="http://schemas.openxmlformats.org/officeDocument/2006/relationships/image" Target="../media/image15.png"/><Relationship Id="rId4" Type="http://schemas.openxmlformats.org/officeDocument/2006/relationships/hyperlink" Target="https://pixabay.com/vectors/memory-chip-ram-microchip-38404/" TargetMode="External"/><Relationship Id="rId9" Type="http://schemas.openxmlformats.org/officeDocument/2006/relationships/image" Target="../media/image9.jpeg"/><Relationship Id="rId14" Type="http://schemas.openxmlformats.org/officeDocument/2006/relationships/hyperlink" Target="https://www.flickr.com/photos/24813095@N00/1616962009/" TargetMode="External"/><Relationship Id="rId22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tinyurl.com/AQUA-code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ommons.wikimedia.org/wiki/File:Blank-document-broken.svg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hyperlink" Target="https://pixabay.com/en/devil-icons-matt-smiley-symbol-1294458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3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image" Target="../media/image33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21.sv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hyperlink" Target="https://pixabay.com/en/devil-icons-matt-smiley-symbol-1294458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67.jpeg"/><Relationship Id="rId12" Type="http://schemas.openxmlformats.org/officeDocument/2006/relationships/image" Target="../media/image13.png"/><Relationship Id="rId17" Type="http://schemas.openxmlformats.org/officeDocument/2006/relationships/hyperlink" Target="https://pngimg.com/download/60103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pixabay.com/vectors/memory-chip-ram-microchip-38404/" TargetMode="External"/><Relationship Id="rId11" Type="http://schemas.openxmlformats.org/officeDocument/2006/relationships/hyperlink" Target="https://www.flickr.com/photos/24813095@N00/1616962009/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freesvg.org/red-angry-avatar" TargetMode="External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54125007@N08/15634745431/" TargetMode="External"/><Relationship Id="rId1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lindenstruth.org/wiki/File:KeePassXC.svg" TargetMode="External"/><Relationship Id="rId13" Type="http://schemas.openxmlformats.org/officeDocument/2006/relationships/image" Target="../media/image76.png"/><Relationship Id="rId3" Type="http://schemas.openxmlformats.org/officeDocument/2006/relationships/hyperlink" Target="https://pixabay.com/vectors/memory-chip-ram-microchip-38404/" TargetMode="External"/><Relationship Id="rId7" Type="http://schemas.openxmlformats.org/officeDocument/2006/relationships/image" Target="../media/image74.png"/><Relationship Id="rId12" Type="http://schemas.openxmlformats.org/officeDocument/2006/relationships/hyperlink" Target="https://commons.wikimedia.org/wiki/File:Blank-document-broken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hyperlink" Target="https://allysonsaraiva.blogspot.com/2017/08/como-personalizar-mensagem-de-senha.html" TargetMode="External"/><Relationship Id="rId4" Type="http://schemas.openxmlformats.org/officeDocument/2006/relationships/image" Target="../media/image68.emf"/><Relationship Id="rId9" Type="http://schemas.openxmlformats.org/officeDocument/2006/relationships/image" Target="../media/image75.png"/><Relationship Id="rId1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svg"/><Relationship Id="rId11" Type="http://schemas.openxmlformats.org/officeDocument/2006/relationships/image" Target="../media/image79.svg"/><Relationship Id="rId5" Type="http://schemas.openxmlformats.org/officeDocument/2006/relationships/image" Target="../media/image20.png"/><Relationship Id="rId10" Type="http://schemas.openxmlformats.org/officeDocument/2006/relationships/image" Target="../media/image78.png"/><Relationship Id="rId4" Type="http://schemas.openxmlformats.org/officeDocument/2006/relationships/hyperlink" Target="https://pixabay.com/vectors/memory-chip-ram-microchip-38404/" TargetMode="External"/><Relationship Id="rId9" Type="http://schemas.openxmlformats.org/officeDocument/2006/relationships/image" Target="../media/image2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316C11-38C8-DC22-D130-11B13099C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1949" b="22002"/>
          <a:stretch/>
        </p:blipFill>
        <p:spPr>
          <a:xfrm>
            <a:off x="7308998" y="199049"/>
            <a:ext cx="4104314" cy="115020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1ACF0D-2942-524F-8822-E214AA54F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1949" b="22002"/>
          <a:stretch/>
        </p:blipFill>
        <p:spPr>
          <a:xfrm>
            <a:off x="1615492" y="199049"/>
            <a:ext cx="4104314" cy="11502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2F9A1F-F883-5FCD-657F-3B9B9A4E29B9}"/>
              </a:ext>
            </a:extLst>
          </p:cNvPr>
          <p:cNvSpPr txBox="1">
            <a:spLocks/>
          </p:cNvSpPr>
          <p:nvPr/>
        </p:nvSpPr>
        <p:spPr>
          <a:xfrm>
            <a:off x="749108" y="1679960"/>
            <a:ext cx="10693784" cy="1395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</a:rPr>
              <a:t>AQUA</a:t>
            </a:r>
            <a:r>
              <a:rPr lang="en-US" sz="4400" b="1" dirty="0"/>
              <a:t>: Scalable </a:t>
            </a:r>
            <a:r>
              <a:rPr lang="en-US" sz="4400" b="1" dirty="0" err="1"/>
              <a:t>Rowhammer</a:t>
            </a:r>
            <a:r>
              <a:rPr lang="en-US" sz="4400" b="1" dirty="0"/>
              <a:t> Mitigation </a:t>
            </a:r>
            <a:br>
              <a:rPr lang="en-US" sz="4000" b="1" dirty="0"/>
            </a:br>
            <a:r>
              <a:rPr lang="en-US" sz="3200" b="1" dirty="0"/>
              <a:t>by Quarantining Aggressor Rows at Runtime</a:t>
            </a:r>
            <a:endParaRPr lang="en-US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B6FB5-4D2D-8549-CE48-59F87E3B393D}"/>
              </a:ext>
            </a:extLst>
          </p:cNvPr>
          <p:cNvSpPr txBox="1"/>
          <p:nvPr/>
        </p:nvSpPr>
        <p:spPr>
          <a:xfrm>
            <a:off x="1615492" y="3242418"/>
            <a:ext cx="896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b="1" dirty="0"/>
              <a:t>Anish Saxena</a:t>
            </a:r>
            <a:r>
              <a:rPr lang="en-US" sz="2000" b="1" baseline="30000" dirty="0"/>
              <a:t>†</a:t>
            </a:r>
            <a:r>
              <a:rPr lang="en-US" sz="2000" b="1" dirty="0"/>
              <a:t>, </a:t>
            </a:r>
            <a:r>
              <a:rPr lang="en-US" sz="2000" dirty="0"/>
              <a:t>Gururaj </a:t>
            </a:r>
            <a:r>
              <a:rPr lang="en-US" sz="2000" dirty="0" err="1"/>
              <a:t>Saileshwar</a:t>
            </a:r>
            <a:r>
              <a:rPr lang="en-US" sz="2000" baseline="30000" dirty="0"/>
              <a:t>†</a:t>
            </a:r>
            <a:r>
              <a:rPr lang="en-US" sz="2000" dirty="0"/>
              <a:t>, Prashant J. Nair</a:t>
            </a:r>
            <a:r>
              <a:rPr lang="en-US" sz="2000" baseline="30000" dirty="0"/>
              <a:t>‡</a:t>
            </a:r>
            <a:r>
              <a:rPr lang="en-US" sz="2000" dirty="0"/>
              <a:t>, Moinuddin Qureshi</a:t>
            </a:r>
            <a:r>
              <a:rPr lang="en-US" sz="2000" baseline="30000" dirty="0"/>
              <a:t>†</a:t>
            </a:r>
            <a:endParaRPr lang="en-US" sz="2000" dirty="0"/>
          </a:p>
        </p:txBody>
      </p:sp>
      <p:pic>
        <p:nvPicPr>
          <p:cNvPr id="8" name="Picture 10" descr="Logos | Brand Guide">
            <a:extLst>
              <a:ext uri="{FF2B5EF4-FFF2-40B4-BE49-F238E27FC236}">
                <a16:creationId xmlns:a16="http://schemas.microsoft.com/office/drawing/2014/main" id="{540C3D8D-B3DA-9E96-10BC-1B6A267E6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5" y="4632993"/>
            <a:ext cx="1827219" cy="182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University of British Columbia - Wikipedia">
            <a:extLst>
              <a:ext uri="{FF2B5EF4-FFF2-40B4-BE49-F238E27FC236}">
                <a16:creationId xmlns:a16="http://schemas.microsoft.com/office/drawing/2014/main" id="{896BC485-E42A-049B-3847-F414FFE8B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054" y="4632993"/>
            <a:ext cx="1343903" cy="184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1BB174-D029-302C-3F15-F2312B3192B2}"/>
              </a:ext>
            </a:extLst>
          </p:cNvPr>
          <p:cNvSpPr txBox="1"/>
          <p:nvPr/>
        </p:nvSpPr>
        <p:spPr>
          <a:xfrm>
            <a:off x="-20255" y="6473378"/>
            <a:ext cx="3660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/>
              <a:t>†</a:t>
            </a:r>
            <a:r>
              <a:rPr lang="en-US" sz="1800" dirty="0"/>
              <a:t>Georgia Institute of Technology, USA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8FC598-B319-B5A3-FEFC-309F0DFE0C8C}"/>
              </a:ext>
            </a:extLst>
          </p:cNvPr>
          <p:cNvSpPr txBox="1"/>
          <p:nvPr/>
        </p:nvSpPr>
        <p:spPr>
          <a:xfrm>
            <a:off x="8391898" y="6471001"/>
            <a:ext cx="3820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aseline="30000" dirty="0"/>
              <a:t>‡</a:t>
            </a:r>
            <a:r>
              <a:rPr lang="en-US" sz="1800" dirty="0"/>
              <a:t>University of British Columbia, Canada</a:t>
            </a:r>
          </a:p>
        </p:txBody>
      </p:sp>
      <p:pic>
        <p:nvPicPr>
          <p:cNvPr id="12" name="Picture 11" descr="Moin's homepage.">
            <a:extLst>
              <a:ext uri="{FF2B5EF4-FFF2-40B4-BE49-F238E27FC236}">
                <a16:creationId xmlns:a16="http://schemas.microsoft.com/office/drawing/2014/main" id="{FC5A43DC-DCD1-07C5-0FD3-46A542C3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483" y="4100975"/>
            <a:ext cx="1160914" cy="1274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8107AF1-92D0-3675-2CBE-A1F5DEE20B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9"/>
          <a:stretch/>
        </p:blipFill>
        <p:spPr>
          <a:xfrm>
            <a:off x="4755809" y="4100975"/>
            <a:ext cx="1109797" cy="1243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2" descr="Prashant Nair">
            <a:extLst>
              <a:ext uri="{FF2B5EF4-FFF2-40B4-BE49-F238E27FC236}">
                <a16:creationId xmlns:a16="http://schemas.microsoft.com/office/drawing/2014/main" id="{055E098D-5DCF-C597-CFB5-DEE1555F2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r="10546" b="10931"/>
          <a:stretch/>
        </p:blipFill>
        <p:spPr bwMode="auto">
          <a:xfrm>
            <a:off x="5955794" y="4100975"/>
            <a:ext cx="1078501" cy="1274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849F87B-B784-EBE1-94D6-ED6BE015C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51" y="4100975"/>
            <a:ext cx="1025470" cy="1239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cat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D0EEB1A6-3326-67D4-A261-47B9EE3C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696441" y="416022"/>
            <a:ext cx="884750" cy="66179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9" name="Picture 18" descr="A cat sleeping on a person's lap&#10;&#10;Description automatically generated with medium confidence">
            <a:extLst>
              <a:ext uri="{FF2B5EF4-FFF2-40B4-BE49-F238E27FC236}">
                <a16:creationId xmlns:a16="http://schemas.microsoft.com/office/drawing/2014/main" id="{A7E52972-0526-01D5-5BC3-DD5320E360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22182" t="17934" r="24478" b="16590"/>
          <a:stretch/>
        </p:blipFill>
        <p:spPr>
          <a:xfrm>
            <a:off x="8322018" y="385415"/>
            <a:ext cx="762581" cy="700188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F9FEDC95-7795-2D51-7AFD-90C2E50A6A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623265" y="336436"/>
            <a:ext cx="1122744" cy="880583"/>
          </a:xfrm>
          <a:prstGeom prst="rect">
            <a:avLst/>
          </a:prstGeom>
        </p:spPr>
      </p:pic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47C6EEFE-FD6A-C3DB-7A98-820FDDA02E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448777" y="291499"/>
            <a:ext cx="795279" cy="795279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1539F601-AF2E-E179-69AD-FE596A6384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0071534" y="-79489"/>
            <a:ext cx="1646699" cy="1646699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30DC0BBE-DF10-5F33-2DA3-481D9FC5658D}"/>
              </a:ext>
            </a:extLst>
          </p:cNvPr>
          <p:cNvSpPr/>
          <p:nvPr/>
        </p:nvSpPr>
        <p:spPr>
          <a:xfrm>
            <a:off x="5922290" y="572626"/>
            <a:ext cx="1184223" cy="40304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Hammer with solid fill">
            <a:extLst>
              <a:ext uri="{FF2B5EF4-FFF2-40B4-BE49-F238E27FC236}">
                <a16:creationId xmlns:a16="http://schemas.microsoft.com/office/drawing/2014/main" id="{23F9F4A2-AD13-DE68-2735-9223C02592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50074" y="155260"/>
            <a:ext cx="1160497" cy="116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84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8146ED-84EE-C46D-8720-151595531257}"/>
              </a:ext>
            </a:extLst>
          </p:cNvPr>
          <p:cNvSpPr txBox="1"/>
          <p:nvPr/>
        </p:nvSpPr>
        <p:spPr>
          <a:xfrm>
            <a:off x="0" y="6292759"/>
            <a:ext cx="12192000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Less migrations leads to 11X reduction in slowdown</a:t>
            </a:r>
          </a:p>
        </p:txBody>
      </p:sp>
      <p:pic>
        <p:nvPicPr>
          <p:cNvPr id="27" name="Picture 26" descr="Text&#10;&#10;Description automatically generated with medium confidence">
            <a:extLst>
              <a:ext uri="{FF2B5EF4-FFF2-40B4-BE49-F238E27FC236}">
                <a16:creationId xmlns:a16="http://schemas.microsoft.com/office/drawing/2014/main" id="{62F2D196-E52A-547C-EB14-E7B0A7061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6" t="23090" r="6030" b="45402"/>
          <a:stretch/>
        </p:blipFill>
        <p:spPr>
          <a:xfrm>
            <a:off x="625550" y="2357047"/>
            <a:ext cx="10940899" cy="25208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D5FE4CB-96EF-17A6-E42A-8D1DF75D3805}"/>
              </a:ext>
            </a:extLst>
          </p:cNvPr>
          <p:cNvSpPr txBox="1"/>
          <p:nvPr/>
        </p:nvSpPr>
        <p:spPr>
          <a:xfrm>
            <a:off x="2352025" y="5200988"/>
            <a:ext cx="748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Slowdown in AQUA: 1.8%			 Slowdown in RRS: 19.8%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41D4B3E-3EB7-004A-27D2-37AA2174FE5D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Helvetica" pitchFamily="2" charset="0"/>
              </a:rPr>
              <a:t>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EEF05E-622B-2704-95D9-3AC852A872DC}"/>
                  </a:ext>
                </a:extLst>
              </p:cNvPr>
              <p:cNvSpPr txBox="1"/>
              <p:nvPr/>
            </p:nvSpPr>
            <p:spPr>
              <a:xfrm>
                <a:off x="4225941" y="1690688"/>
                <a:ext cx="37401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𝑆𝑙𝑜𝑤𝑑𝑜𝑤𝑛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400" dirty="0"/>
                        <m:t>∝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𝑀𝑖𝑔𝑟𝑎𝑡𝑖𝑜𝑛𝑠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EEF05E-622B-2704-95D9-3AC852A87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941" y="1690688"/>
                <a:ext cx="3740114" cy="461665"/>
              </a:xfrm>
              <a:prstGeom prst="rect">
                <a:avLst/>
              </a:prstGeom>
              <a:blipFill>
                <a:blip r:embed="rId4"/>
                <a:stretch>
                  <a:fillRect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4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  <p:bldP spid="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0DE06C3-FBA9-15E5-91DC-E845EFD72B11}"/>
              </a:ext>
            </a:extLst>
          </p:cNvPr>
          <p:cNvSpPr/>
          <p:nvPr/>
        </p:nvSpPr>
        <p:spPr>
          <a:xfrm>
            <a:off x="3027918" y="3932627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6AEC368-B847-42F3-E490-E34396D5B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905" y="3646338"/>
            <a:ext cx="5759932" cy="23806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ADCAE3-1B66-FC04-31E1-61DA51DB1C1A}"/>
              </a:ext>
            </a:extLst>
          </p:cNvPr>
          <p:cNvSpPr txBox="1"/>
          <p:nvPr/>
        </p:nvSpPr>
        <p:spPr>
          <a:xfrm>
            <a:off x="0" y="6292759"/>
            <a:ext cx="12192000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SRAM overhead for AQUA’s mitigation is 41KB per rank, 60X lower than RRS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CD8DAE1-2EE4-0010-9042-834BD1AF2080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latin typeface="Helvetica" pitchFamily="2" charset="0"/>
              </a:rPr>
              <a:t>sram</a:t>
            </a:r>
            <a:r>
              <a:rPr lang="en-US" sz="4000" b="1" dirty="0">
                <a:latin typeface="Helvetica" pitchFamily="2" charset="0"/>
              </a:rPr>
              <a:t> overhead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FA37B85-C598-9F61-256F-BA52476A192C}"/>
              </a:ext>
            </a:extLst>
          </p:cNvPr>
          <p:cNvSpPr/>
          <p:nvPr/>
        </p:nvSpPr>
        <p:spPr>
          <a:xfrm>
            <a:off x="1791460" y="2210608"/>
            <a:ext cx="1948722" cy="79159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Indirection Tables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FF1683-12E0-C715-8141-51735F33BFC6}"/>
              </a:ext>
            </a:extLst>
          </p:cNvPr>
          <p:cNvSpPr/>
          <p:nvPr/>
        </p:nvSpPr>
        <p:spPr>
          <a:xfrm>
            <a:off x="1964452" y="3932432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72E19B4-34DB-BB0D-8C4B-8D2BBEE1774D}"/>
              </a:ext>
            </a:extLst>
          </p:cNvPr>
          <p:cNvSpPr/>
          <p:nvPr/>
        </p:nvSpPr>
        <p:spPr>
          <a:xfrm>
            <a:off x="1964452" y="4077666"/>
            <a:ext cx="531866" cy="1405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81C5ED-B35D-6888-0DA3-9668676BBB6C}"/>
              </a:ext>
            </a:extLst>
          </p:cNvPr>
          <p:cNvSpPr/>
          <p:nvPr/>
        </p:nvSpPr>
        <p:spPr>
          <a:xfrm>
            <a:off x="1964452" y="4221659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270D33F-C487-C475-5190-A98B17CB5758}"/>
              </a:ext>
            </a:extLst>
          </p:cNvPr>
          <p:cNvSpPr/>
          <p:nvPr/>
        </p:nvSpPr>
        <p:spPr>
          <a:xfrm>
            <a:off x="1964452" y="4366893"/>
            <a:ext cx="531866" cy="1405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44C87266-D50B-9CBC-B7C1-86BF2554BAC8}"/>
              </a:ext>
            </a:extLst>
          </p:cNvPr>
          <p:cNvSpPr/>
          <p:nvPr/>
        </p:nvSpPr>
        <p:spPr>
          <a:xfrm>
            <a:off x="2592829" y="4151390"/>
            <a:ext cx="345985" cy="140536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A172863-EBEC-1A61-EDEB-0BEBA5ACF22F}"/>
              </a:ext>
            </a:extLst>
          </p:cNvPr>
          <p:cNvSpPr/>
          <p:nvPr/>
        </p:nvSpPr>
        <p:spPr>
          <a:xfrm>
            <a:off x="3027918" y="4077666"/>
            <a:ext cx="531866" cy="140535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6EB1FE7-D321-8878-9A48-3A40FD72A806}"/>
              </a:ext>
            </a:extLst>
          </p:cNvPr>
          <p:cNvSpPr/>
          <p:nvPr/>
        </p:nvSpPr>
        <p:spPr>
          <a:xfrm>
            <a:off x="3027918" y="4221659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A113507-B93E-92B7-C18D-52EEF6536199}"/>
              </a:ext>
            </a:extLst>
          </p:cNvPr>
          <p:cNvSpPr/>
          <p:nvPr/>
        </p:nvSpPr>
        <p:spPr>
          <a:xfrm>
            <a:off x="3027918" y="4366893"/>
            <a:ext cx="531866" cy="140535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8010FD2-2A66-E365-0958-14740F62005C}"/>
              </a:ext>
            </a:extLst>
          </p:cNvPr>
          <p:cNvSpPr/>
          <p:nvPr/>
        </p:nvSpPr>
        <p:spPr>
          <a:xfrm>
            <a:off x="2869469" y="4291873"/>
            <a:ext cx="846944" cy="3277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8011B3-948B-BB69-E5F7-2A6560BE0086}"/>
              </a:ext>
            </a:extLst>
          </p:cNvPr>
          <p:cNvSpPr txBox="1"/>
          <p:nvPr/>
        </p:nvSpPr>
        <p:spPr>
          <a:xfrm>
            <a:off x="1924885" y="4900864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Not a secret</a:t>
            </a:r>
          </a:p>
        </p:txBody>
      </p: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3144EE79-86CA-E90F-0A07-871FC392A8E7}"/>
              </a:ext>
            </a:extLst>
          </p:cNvPr>
          <p:cNvCxnSpPr>
            <a:cxnSpLocks/>
            <a:stCxn id="49" idx="4"/>
            <a:endCxn id="50" idx="0"/>
          </p:cNvCxnSpPr>
          <p:nvPr/>
        </p:nvCxnSpPr>
        <p:spPr>
          <a:xfrm rot="5400000">
            <a:off x="2888754" y="4496676"/>
            <a:ext cx="281255" cy="52712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9B3D8395-78CD-3740-5A9C-BCB522CC04C1}"/>
              </a:ext>
            </a:extLst>
          </p:cNvPr>
          <p:cNvSpPr/>
          <p:nvPr/>
        </p:nvSpPr>
        <p:spPr>
          <a:xfrm>
            <a:off x="5450035" y="4249178"/>
            <a:ext cx="1644269" cy="57232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Indirection Tables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06F47C-99BE-1E92-2C26-A35F78D9D201}"/>
              </a:ext>
            </a:extLst>
          </p:cNvPr>
          <p:cNvSpPr txBox="1"/>
          <p:nvPr/>
        </p:nvSpPr>
        <p:spPr>
          <a:xfrm>
            <a:off x="8290688" y="2143731"/>
            <a:ext cx="1989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Slowdown</a:t>
            </a:r>
          </a:p>
          <a:p>
            <a:pPr algn="ctr"/>
            <a:r>
              <a:rPr lang="en-US" sz="2400" dirty="0"/>
              <a:t>1.8% → 2.1%</a:t>
            </a:r>
          </a:p>
        </p:txBody>
      </p:sp>
      <p:graphicFrame>
        <p:nvGraphicFramePr>
          <p:cNvPr id="65" name="Table 65">
            <a:extLst>
              <a:ext uri="{FF2B5EF4-FFF2-40B4-BE49-F238E27FC236}">
                <a16:creationId xmlns:a16="http://schemas.microsoft.com/office/drawing/2014/main" id="{FD065F6A-C015-9432-F806-B7A2C017C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62827"/>
              </p:ext>
            </p:extLst>
          </p:nvPr>
        </p:nvGraphicFramePr>
        <p:xfrm>
          <a:off x="4106564" y="1878929"/>
          <a:ext cx="3750272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0285">
                  <a:extLst>
                    <a:ext uri="{9D8B030D-6E8A-4147-A177-3AD203B41FA5}">
                      <a16:colId xmlns:a16="http://schemas.microsoft.com/office/drawing/2014/main" val="3877253287"/>
                    </a:ext>
                  </a:extLst>
                </a:gridCol>
                <a:gridCol w="2099987">
                  <a:extLst>
                    <a:ext uri="{9D8B030D-6E8A-4147-A177-3AD203B41FA5}">
                      <a16:colId xmlns:a16="http://schemas.microsoft.com/office/drawing/2014/main" val="733989173"/>
                    </a:ext>
                  </a:extLst>
                </a:gridCol>
              </a:tblGrid>
              <a:tr h="2966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RRS</a:t>
                      </a:r>
                    </a:p>
                  </a:txBody>
                  <a:tcPr>
                    <a:solidFill>
                      <a:srgbClr val="ECB0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 MB/rank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ECB0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122141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AQUA-SRAM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172 KB/rank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065897"/>
                  </a:ext>
                </a:extLst>
              </a:tr>
              <a:tr h="29665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AQUA-DRAM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32 KB /rank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227706"/>
                  </a:ext>
                </a:extLst>
              </a:tr>
            </a:tbl>
          </a:graphicData>
        </a:graphic>
      </p:graphicFrame>
      <p:sp>
        <p:nvSpPr>
          <p:cNvPr id="69" name="Rectangle 68">
            <a:extLst>
              <a:ext uri="{FF2B5EF4-FFF2-40B4-BE49-F238E27FC236}">
                <a16:creationId xmlns:a16="http://schemas.microsoft.com/office/drawing/2014/main" id="{394E2C18-2437-B8B0-B849-3EFAC40A20E1}"/>
              </a:ext>
            </a:extLst>
          </p:cNvPr>
          <p:cNvSpPr/>
          <p:nvPr/>
        </p:nvSpPr>
        <p:spPr>
          <a:xfrm>
            <a:off x="3960262" y="2613775"/>
            <a:ext cx="3981303" cy="48742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Graphic 69" descr="Hammer with solid fill">
            <a:extLst>
              <a:ext uri="{FF2B5EF4-FFF2-40B4-BE49-F238E27FC236}">
                <a16:creationId xmlns:a16="http://schemas.microsoft.com/office/drawing/2014/main" id="{62BAAFF1-5B05-FBD2-72D9-FAA672C3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0783" y="4028381"/>
            <a:ext cx="305690" cy="305690"/>
          </a:xfrm>
          <a:prstGeom prst="rect">
            <a:avLst/>
          </a:prstGeom>
        </p:spPr>
      </p:pic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71D5AFF7-1D8F-F677-8873-B7D6B005FA32}"/>
              </a:ext>
            </a:extLst>
          </p:cNvPr>
          <p:cNvSpPr/>
          <p:nvPr/>
        </p:nvSpPr>
        <p:spPr>
          <a:xfrm>
            <a:off x="4532243" y="3633085"/>
            <a:ext cx="3422574" cy="232147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BB3B81EB-020B-4892-D843-D37658EF3620}"/>
              </a:ext>
            </a:extLst>
          </p:cNvPr>
          <p:cNvSpPr/>
          <p:nvPr/>
        </p:nvSpPr>
        <p:spPr>
          <a:xfrm>
            <a:off x="8212961" y="3635433"/>
            <a:ext cx="2067406" cy="231913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C 0.04414 -0.01828 0.08868 -0.03657 0.12904 -0.04745 C 0.16979 -0.0581 0.20586 -0.06111 0.24271 -0.06111 " pathEditMode="relative" rAng="0" ptsTypes="AAA">
                                      <p:cBhvr>
                                        <p:cTn id="5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305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5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/>
      <p:bldP spid="55" grpId="0" animBg="1"/>
      <p:bldP spid="55" grpId="1" animBg="1"/>
      <p:bldP spid="8" grpId="0"/>
      <p:bldP spid="69" grpId="0" animBg="1"/>
      <p:bldP spid="69" grpId="1" animBg="1"/>
      <p:bldP spid="71" grpId="0" animBg="1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AA302-0E14-BE58-1F36-877F9759C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207832"/>
            <a:ext cx="10309900" cy="373138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cap="none" dirty="0"/>
              <a:t>  Breaks spatial proximity by isolating aggressors in 1-2% DRAM</a:t>
            </a:r>
          </a:p>
          <a:p>
            <a:pPr>
              <a:buFont typeface="Wingdings" pitchFamily="2" charset="2"/>
              <a:buChar char="ü"/>
            </a:pPr>
            <a:r>
              <a:rPr lang="en-US" sz="2800" cap="none" dirty="0"/>
              <a:t>  Uses the same effective threshold as the tracker</a:t>
            </a:r>
          </a:p>
          <a:p>
            <a:pPr>
              <a:buFont typeface="Wingdings" pitchFamily="2" charset="2"/>
              <a:buChar char="ü"/>
            </a:pPr>
            <a:r>
              <a:rPr lang="en-US" sz="2800" cap="none" dirty="0"/>
              <a:t>  Fewer rows need mitigation and fewer mitigations per row</a:t>
            </a:r>
          </a:p>
          <a:p>
            <a:pPr>
              <a:buFont typeface="Wingdings" pitchFamily="2" charset="2"/>
              <a:buChar char="ü"/>
            </a:pPr>
            <a:r>
              <a:rPr lang="en-US" sz="2800" cap="none" dirty="0"/>
              <a:t>  60X less SRAM and 11X less slowdown compared to RRS</a:t>
            </a:r>
          </a:p>
          <a:p>
            <a:pPr marL="0" indent="0">
              <a:buNone/>
            </a:pPr>
            <a:endParaRPr lang="en-US" sz="2800" cap="non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E1988B-9947-06BD-B8DF-F7B9BD9B8A90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Helvetica" pitchFamily="2" charset="0"/>
              </a:rPr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4D2F6E-D98B-6E28-B60B-10A7CE2A6489}"/>
              </a:ext>
            </a:extLst>
          </p:cNvPr>
          <p:cNvSpPr/>
          <p:nvPr/>
        </p:nvSpPr>
        <p:spPr>
          <a:xfrm>
            <a:off x="638090" y="662824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781F21-B365-0993-4C59-8D6D5F3D1E85}"/>
              </a:ext>
            </a:extLst>
          </p:cNvPr>
          <p:cNvSpPr/>
          <p:nvPr/>
        </p:nvSpPr>
        <p:spPr>
          <a:xfrm>
            <a:off x="638090" y="808058"/>
            <a:ext cx="531866" cy="1405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3923F0-76F7-4D39-3787-4F205F0739C4}"/>
              </a:ext>
            </a:extLst>
          </p:cNvPr>
          <p:cNvSpPr/>
          <p:nvPr/>
        </p:nvSpPr>
        <p:spPr>
          <a:xfrm>
            <a:off x="638090" y="952051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D9B306-363A-25AC-AA09-B1679B5223B0}"/>
              </a:ext>
            </a:extLst>
          </p:cNvPr>
          <p:cNvSpPr/>
          <p:nvPr/>
        </p:nvSpPr>
        <p:spPr>
          <a:xfrm>
            <a:off x="638090" y="1097285"/>
            <a:ext cx="531866" cy="1405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C66244D-CF22-C53C-C805-4214A70C514B}"/>
              </a:ext>
            </a:extLst>
          </p:cNvPr>
          <p:cNvSpPr/>
          <p:nvPr/>
        </p:nvSpPr>
        <p:spPr>
          <a:xfrm>
            <a:off x="1266467" y="881782"/>
            <a:ext cx="345985" cy="140536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32F373-14A6-F41C-37C2-F8634C7EF302}"/>
              </a:ext>
            </a:extLst>
          </p:cNvPr>
          <p:cNvSpPr/>
          <p:nvPr/>
        </p:nvSpPr>
        <p:spPr>
          <a:xfrm>
            <a:off x="1701556" y="662824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C5BB2D-7780-2295-41BD-5C477B16C71A}"/>
              </a:ext>
            </a:extLst>
          </p:cNvPr>
          <p:cNvSpPr/>
          <p:nvPr/>
        </p:nvSpPr>
        <p:spPr>
          <a:xfrm>
            <a:off x="1701556" y="808058"/>
            <a:ext cx="531866" cy="140535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5F7938-00CB-2DEB-0A3A-48048A7F8E25}"/>
              </a:ext>
            </a:extLst>
          </p:cNvPr>
          <p:cNvSpPr/>
          <p:nvPr/>
        </p:nvSpPr>
        <p:spPr>
          <a:xfrm>
            <a:off x="1701556" y="952051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771E2-39E6-03A2-1132-CD902B68899F}"/>
              </a:ext>
            </a:extLst>
          </p:cNvPr>
          <p:cNvSpPr/>
          <p:nvPr/>
        </p:nvSpPr>
        <p:spPr>
          <a:xfrm>
            <a:off x="1701556" y="1097285"/>
            <a:ext cx="531866" cy="140535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012A9DB-ED80-8A45-E5B4-C22F7AF6A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5" t="9289" r="9281" b="9111"/>
          <a:stretch/>
        </p:blipFill>
        <p:spPr>
          <a:xfrm>
            <a:off x="10117239" y="254817"/>
            <a:ext cx="1436671" cy="1419535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572F1412-B1D0-2D03-627E-2CA79D19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246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5FB167-355B-E8FD-6CD4-96AF7DAAF6AF}"/>
              </a:ext>
            </a:extLst>
          </p:cNvPr>
          <p:cNvSpPr txBox="1"/>
          <p:nvPr/>
        </p:nvSpPr>
        <p:spPr>
          <a:xfrm>
            <a:off x="2834572" y="5939219"/>
            <a:ext cx="6522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32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tinyurl.com</a:t>
            </a:r>
            <a:r>
              <a:rPr lang="en-US" sz="3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/AQUA-code</a:t>
            </a:r>
            <a:endParaRPr lang="en-US" sz="3200" dirty="0"/>
          </a:p>
        </p:txBody>
      </p:sp>
      <p:pic>
        <p:nvPicPr>
          <p:cNvPr id="31" name="Graphic 30" descr="Hammer with solid fill">
            <a:extLst>
              <a:ext uri="{FF2B5EF4-FFF2-40B4-BE49-F238E27FC236}">
                <a16:creationId xmlns:a16="http://schemas.microsoft.com/office/drawing/2014/main" id="{24466A07-A000-2718-948A-EB39F33C7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687" y="733091"/>
            <a:ext cx="305690" cy="30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AAC5-3315-4440-824C-D74D83920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Helvetica" pitchFamily="2" charset="0"/>
              </a:rPr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A379B-DBF6-4845-D24A-13AD3A8EB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72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FB95F-0257-5024-0F01-36A5CCD4E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 overheads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57C4DB2-DE95-83E7-6322-57FE635C9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50" t="25148" r="34496" b="52230"/>
          <a:stretch/>
        </p:blipFill>
        <p:spPr>
          <a:xfrm>
            <a:off x="1908679" y="2410320"/>
            <a:ext cx="8374642" cy="24387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0747FD-E5F1-4FD1-02BA-1FA9EA52124B}"/>
              </a:ext>
            </a:extLst>
          </p:cNvPr>
          <p:cNvSpPr txBox="1"/>
          <p:nvPr/>
        </p:nvSpPr>
        <p:spPr>
          <a:xfrm>
            <a:off x="5309567" y="5403273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TRH = 1K</a:t>
            </a:r>
          </a:p>
        </p:txBody>
      </p:sp>
    </p:spTree>
    <p:extLst>
      <p:ext uri="{BB962C8B-B14F-4D97-AF65-F5344CB8AC3E}">
        <p14:creationId xmlns:p14="http://schemas.microsoft.com/office/powerpoint/2010/main" val="3073874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CE725-51E3-CDCD-6976-9701C9669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 compared to victim refresh</a:t>
            </a:r>
          </a:p>
        </p:txBody>
      </p:sp>
      <p:pic>
        <p:nvPicPr>
          <p:cNvPr id="5" name="Content Placeholder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A6FE1195-BC5D-87E8-B48E-B3A5EE519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59" t="29154" r="36176" b="42958"/>
          <a:stretch/>
        </p:blipFill>
        <p:spPr>
          <a:xfrm>
            <a:off x="2968948" y="2572503"/>
            <a:ext cx="6254104" cy="2834384"/>
          </a:xfrm>
        </p:spPr>
      </p:pic>
    </p:spTree>
    <p:extLst>
      <p:ext uri="{BB962C8B-B14F-4D97-AF65-F5344CB8AC3E}">
        <p14:creationId xmlns:p14="http://schemas.microsoft.com/office/powerpoint/2010/main" val="3240818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D92D-269F-9BD3-EFEF-FB21FC63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 compared to prior works</a:t>
            </a:r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2C339270-4FA7-EFD5-2DBC-C800C2341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84" t="26854" r="37684" b="57278"/>
          <a:stretch/>
        </p:blipFill>
        <p:spPr>
          <a:xfrm>
            <a:off x="543728" y="2610679"/>
            <a:ext cx="11104543" cy="2178402"/>
          </a:xfrm>
        </p:spPr>
      </p:pic>
    </p:spTree>
    <p:extLst>
      <p:ext uri="{BB962C8B-B14F-4D97-AF65-F5344CB8AC3E}">
        <p14:creationId xmlns:p14="http://schemas.microsoft.com/office/powerpoint/2010/main" val="3445193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08D97-BA82-483C-78D4-632A0C76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 migration with </a:t>
            </a:r>
            <a:r>
              <a:rPr lang="en-US" dirty="0" err="1"/>
              <a:t>sram</a:t>
            </a:r>
            <a:r>
              <a:rPr lang="en-US" dirty="0"/>
              <a:t>-based copy buffer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052B70-AFCD-BF5A-9DCD-6A3DD57E3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13" t="22598" r="28887" b="27478"/>
          <a:stretch/>
        </p:blipFill>
        <p:spPr>
          <a:xfrm>
            <a:off x="2587191" y="2471531"/>
            <a:ext cx="7017617" cy="3495262"/>
          </a:xfrm>
        </p:spPr>
      </p:pic>
    </p:spTree>
    <p:extLst>
      <p:ext uri="{BB962C8B-B14F-4D97-AF65-F5344CB8AC3E}">
        <p14:creationId xmlns:p14="http://schemas.microsoft.com/office/powerpoint/2010/main" val="3483442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CE482-1DFA-14F0-8FAF-4E3F5D6E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 with Memory-mapped 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1029F-19EC-3A15-F35A-8CEC85E23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044898-54D9-AC26-F5B3-5B610405B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14" t="22196" r="7769" b="22823"/>
          <a:stretch/>
        </p:blipFill>
        <p:spPr>
          <a:xfrm>
            <a:off x="2403416" y="2367093"/>
            <a:ext cx="7385168" cy="38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43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4DBE-24E4-BB31-3DD6-DE06E0F82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</a:t>
            </a:r>
            <a:r>
              <a:rPr lang="en-US" dirty="0" err="1"/>
              <a:t>rowhammer</a:t>
            </a:r>
            <a:r>
              <a:rPr lang="en-US" dirty="0"/>
              <a:t> threshold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1373218-60E1-89D6-865F-BEA3C3113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73" t="31015" r="47738" b="39862"/>
          <a:stretch/>
        </p:blipFill>
        <p:spPr>
          <a:xfrm>
            <a:off x="2678854" y="2633869"/>
            <a:ext cx="6834292" cy="2905539"/>
          </a:xfrm>
        </p:spPr>
      </p:pic>
    </p:spTree>
    <p:extLst>
      <p:ext uri="{BB962C8B-B14F-4D97-AF65-F5344CB8AC3E}">
        <p14:creationId xmlns:p14="http://schemas.microsoft.com/office/powerpoint/2010/main" val="1860656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 244">
            <a:extLst>
              <a:ext uri="{FF2B5EF4-FFF2-40B4-BE49-F238E27FC236}">
                <a16:creationId xmlns:a16="http://schemas.microsoft.com/office/drawing/2014/main" id="{871ECB5A-F799-21B2-EEEC-76DD69EB0C40}"/>
              </a:ext>
            </a:extLst>
          </p:cNvPr>
          <p:cNvSpPr/>
          <p:nvPr/>
        </p:nvSpPr>
        <p:spPr>
          <a:xfrm>
            <a:off x="1556373" y="3777256"/>
            <a:ext cx="2683339" cy="4250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ED81F403-BA44-DF44-A6F0-4F93B02CFA43}"/>
              </a:ext>
            </a:extLst>
          </p:cNvPr>
          <p:cNvSpPr/>
          <p:nvPr/>
        </p:nvSpPr>
        <p:spPr>
          <a:xfrm>
            <a:off x="1549538" y="2767868"/>
            <a:ext cx="2683339" cy="4806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DEEB182E-C899-59A4-AD39-BA4009984D10}"/>
              </a:ext>
            </a:extLst>
          </p:cNvPr>
          <p:cNvSpPr/>
          <p:nvPr/>
        </p:nvSpPr>
        <p:spPr>
          <a:xfrm>
            <a:off x="1549538" y="3282641"/>
            <a:ext cx="2683441" cy="4250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63">
            <a:extLst>
              <a:ext uri="{FF2B5EF4-FFF2-40B4-BE49-F238E27FC236}">
                <a16:creationId xmlns:a16="http://schemas.microsoft.com/office/drawing/2014/main" id="{5BE3C288-0AE8-C073-9EBB-FB9D0C42B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539" y="2767869"/>
            <a:ext cx="2683440" cy="480695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D84A9F5B-7FEE-1631-33E6-39D094C75993}"/>
              </a:ext>
            </a:extLst>
          </p:cNvPr>
          <p:cNvSpPr txBox="1"/>
          <p:nvPr/>
        </p:nvSpPr>
        <p:spPr>
          <a:xfrm>
            <a:off x="1556373" y="2823550"/>
            <a:ext cx="26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1  1  1  1  1  1  1  1  1  1</a:t>
            </a:r>
          </a:p>
        </p:txBody>
      </p:sp>
      <p:sp>
        <p:nvSpPr>
          <p:cNvPr id="231" name="Rectangle 63">
            <a:extLst>
              <a:ext uri="{FF2B5EF4-FFF2-40B4-BE49-F238E27FC236}">
                <a16:creationId xmlns:a16="http://schemas.microsoft.com/office/drawing/2014/main" id="{040287D6-A545-CBD2-D70E-E6E185045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539" y="3735496"/>
            <a:ext cx="2683440" cy="480695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F50D9062-CCA1-51EA-B42D-DCB041B34289}"/>
              </a:ext>
            </a:extLst>
          </p:cNvPr>
          <p:cNvSpPr txBox="1"/>
          <p:nvPr/>
        </p:nvSpPr>
        <p:spPr>
          <a:xfrm>
            <a:off x="1556373" y="3791177"/>
            <a:ext cx="26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1  1  1  1  1  1  1  1  1  1</a:t>
            </a:r>
          </a:p>
        </p:txBody>
      </p:sp>
      <p:sp>
        <p:nvSpPr>
          <p:cNvPr id="233" name="Rectangle 63">
            <a:extLst>
              <a:ext uri="{FF2B5EF4-FFF2-40B4-BE49-F238E27FC236}">
                <a16:creationId xmlns:a16="http://schemas.microsoft.com/office/drawing/2014/main" id="{E7ACDF08-C936-DA61-A8A3-41A8475AE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539" y="3282641"/>
            <a:ext cx="2683440" cy="480695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4B9E1281-1BEC-1AC5-37F6-FC50E3D4D665}"/>
              </a:ext>
            </a:extLst>
          </p:cNvPr>
          <p:cNvSpPr txBox="1"/>
          <p:nvPr/>
        </p:nvSpPr>
        <p:spPr>
          <a:xfrm>
            <a:off x="1556373" y="3325444"/>
            <a:ext cx="267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0  0  0  0  0  0  0  0  0  0</a:t>
            </a:r>
          </a:p>
        </p:txBody>
      </p:sp>
      <p:pic>
        <p:nvPicPr>
          <p:cNvPr id="236" name="Graphic 235" descr="Hammer with solid fill">
            <a:extLst>
              <a:ext uri="{FF2B5EF4-FFF2-40B4-BE49-F238E27FC236}">
                <a16:creationId xmlns:a16="http://schemas.microsoft.com/office/drawing/2014/main" id="{538B5D2B-E4A9-81C2-D238-FA454A150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072" y="3149901"/>
            <a:ext cx="729734" cy="729734"/>
          </a:xfrm>
          <a:prstGeom prst="rect">
            <a:avLst/>
          </a:prstGeom>
        </p:spPr>
      </p:pic>
      <p:sp>
        <p:nvSpPr>
          <p:cNvPr id="248" name="TextBox 247">
            <a:extLst>
              <a:ext uri="{FF2B5EF4-FFF2-40B4-BE49-F238E27FC236}">
                <a16:creationId xmlns:a16="http://schemas.microsoft.com/office/drawing/2014/main" id="{475EBC82-0A3F-392F-FFF7-B46D3A99C169}"/>
              </a:ext>
            </a:extLst>
          </p:cNvPr>
          <p:cNvSpPr txBox="1"/>
          <p:nvPr/>
        </p:nvSpPr>
        <p:spPr>
          <a:xfrm>
            <a:off x="1549437" y="2825392"/>
            <a:ext cx="268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1  1  </a:t>
            </a:r>
            <a:r>
              <a:rPr lang="en-US" dirty="0">
                <a:solidFill>
                  <a:srgbClr val="C00000"/>
                </a:solidFill>
              </a:rPr>
              <a:t>0  </a:t>
            </a:r>
            <a:r>
              <a:rPr lang="en-US" dirty="0"/>
              <a:t>1  1  1  </a:t>
            </a:r>
            <a:r>
              <a:rPr lang="en-US" dirty="0">
                <a:solidFill>
                  <a:srgbClr val="C00000"/>
                </a:solidFill>
              </a:rPr>
              <a:t>0  </a:t>
            </a:r>
            <a:r>
              <a:rPr lang="en-US" dirty="0"/>
              <a:t>1  1  1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E0E41FA1-B45F-CD5A-1D58-49653A130549}"/>
              </a:ext>
            </a:extLst>
          </p:cNvPr>
          <p:cNvSpPr txBox="1"/>
          <p:nvPr/>
        </p:nvSpPr>
        <p:spPr>
          <a:xfrm>
            <a:off x="1556373" y="3789557"/>
            <a:ext cx="266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1  1  1  1  1  1  </a:t>
            </a:r>
            <a:r>
              <a:rPr lang="en-US" dirty="0">
                <a:solidFill>
                  <a:srgbClr val="C00000"/>
                </a:solidFill>
              </a:rPr>
              <a:t>0  0  0  </a:t>
            </a:r>
            <a:r>
              <a:rPr lang="en-US" dirty="0"/>
              <a:t>1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E5877E2F-2C35-1D2F-AB6A-673B5B231882}"/>
              </a:ext>
            </a:extLst>
          </p:cNvPr>
          <p:cNvSpPr/>
          <p:nvPr/>
        </p:nvSpPr>
        <p:spPr>
          <a:xfrm>
            <a:off x="1556373" y="2774307"/>
            <a:ext cx="2676504" cy="480695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 Row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36936754-250F-0DFF-80B8-F28E7B66BE23}"/>
              </a:ext>
            </a:extLst>
          </p:cNvPr>
          <p:cNvSpPr/>
          <p:nvPr/>
        </p:nvSpPr>
        <p:spPr>
          <a:xfrm>
            <a:off x="1559790" y="3735828"/>
            <a:ext cx="2676504" cy="480695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 Row</a:t>
            </a: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6FBF5F23-7174-1FBB-23EF-95B329007851}"/>
              </a:ext>
            </a:extLst>
          </p:cNvPr>
          <p:cNvSpPr/>
          <p:nvPr/>
        </p:nvSpPr>
        <p:spPr>
          <a:xfrm>
            <a:off x="1542806" y="3282309"/>
            <a:ext cx="2676504" cy="4383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Aggressor Row</a:t>
            </a:r>
          </a:p>
        </p:txBody>
      </p:sp>
      <p:pic>
        <p:nvPicPr>
          <p:cNvPr id="274" name="Picture 273" descr="Icon&#10;&#10;Description automatically generated">
            <a:extLst>
              <a:ext uri="{FF2B5EF4-FFF2-40B4-BE49-F238E27FC236}">
                <a16:creationId xmlns:a16="http://schemas.microsoft.com/office/drawing/2014/main" id="{78726F93-FF5D-FD87-D8D6-95030B5D8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011504" y="2009333"/>
            <a:ext cx="1239230" cy="1239230"/>
          </a:xfrm>
          <a:prstGeom prst="rect">
            <a:avLst/>
          </a:prstGeom>
        </p:spPr>
      </p:pic>
      <p:sp>
        <p:nvSpPr>
          <p:cNvPr id="312" name="TextBox 311">
            <a:extLst>
              <a:ext uri="{FF2B5EF4-FFF2-40B4-BE49-F238E27FC236}">
                <a16:creationId xmlns:a16="http://schemas.microsoft.com/office/drawing/2014/main" id="{AED8F15C-048A-B104-D248-D8192DCEC62A}"/>
              </a:ext>
            </a:extLst>
          </p:cNvPr>
          <p:cNvSpPr txBox="1"/>
          <p:nvPr/>
        </p:nvSpPr>
        <p:spPr>
          <a:xfrm>
            <a:off x="-1" y="6213247"/>
            <a:ext cx="12192001" cy="461665"/>
          </a:xfrm>
          <a:prstGeom prst="rect">
            <a:avLst/>
          </a:prstGeom>
          <a:solidFill>
            <a:srgbClr val="002060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Defenses must scale to plummeting </a:t>
            </a:r>
            <a:r>
              <a:rPr lang="en-US" sz="2400" b="1" dirty="0" err="1">
                <a:solidFill>
                  <a:schemeClr val="bg1"/>
                </a:solidFill>
              </a:rPr>
              <a:t>Rowhammer</a:t>
            </a:r>
            <a:r>
              <a:rPr lang="en-US" sz="2400" b="1" dirty="0">
                <a:solidFill>
                  <a:schemeClr val="bg1"/>
                </a:solidFill>
              </a:rPr>
              <a:t> Threshold (TRH)</a:t>
            </a:r>
            <a:endParaRPr lang="en-US" sz="2400" b="1" baseline="-25000" dirty="0">
              <a:solidFill>
                <a:schemeClr val="bg1"/>
              </a:solidFill>
            </a:endParaRPr>
          </a:p>
        </p:txBody>
      </p:sp>
      <p:pic>
        <p:nvPicPr>
          <p:cNvPr id="315" name="Picture 314" descr="Logo&#10;&#10;Description automatically generated with medium confidence">
            <a:extLst>
              <a:ext uri="{FF2B5EF4-FFF2-40B4-BE49-F238E27FC236}">
                <a16:creationId xmlns:a16="http://schemas.microsoft.com/office/drawing/2014/main" id="{1CD9A236-19AC-C884-A4E9-FC1B2AF2A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0836" y="2089950"/>
            <a:ext cx="4519142" cy="2859457"/>
          </a:xfrm>
          <a:prstGeom prst="rect">
            <a:avLst/>
          </a:prstGeom>
        </p:spPr>
      </p:pic>
      <p:sp>
        <p:nvSpPr>
          <p:cNvPr id="318" name="Title 1">
            <a:extLst>
              <a:ext uri="{FF2B5EF4-FFF2-40B4-BE49-F238E27FC236}">
                <a16:creationId xmlns:a16="http://schemas.microsoft.com/office/drawing/2014/main" id="{B0CC726C-586D-5D6F-4E89-CB618266FF6C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latin typeface="Helvetica" pitchFamily="2" charset="0"/>
              </a:rPr>
              <a:t>Rowhammer</a:t>
            </a:r>
            <a:endParaRPr lang="en-US" sz="4000" b="1" dirty="0">
              <a:latin typeface="Helvetica" pitchFamily="2" charset="0"/>
            </a:endParaRPr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2619ACF3-BBE5-D5DD-2E3E-7EC36560FB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011504" y="3519678"/>
            <a:ext cx="1367103" cy="10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9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1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0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3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3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3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repeatCount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/>
      <p:bldP spid="230" grpId="0"/>
      <p:bldP spid="232" grpId="0"/>
      <p:bldP spid="248" grpId="0"/>
      <p:bldP spid="249" grpId="0"/>
      <p:bldP spid="250" grpId="0" animBg="1"/>
      <p:bldP spid="251" grpId="0" animBg="1"/>
      <p:bldP spid="252" grpId="0" animBg="1"/>
      <p:bldP spid="252" grpId="1" animBg="1"/>
      <p:bldP spid="3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9E7DC-DE1D-01C2-6907-F856D2B61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Overheads of crow</a:t>
            </a:r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7153EB1-B862-EABB-2556-3972A43AE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86" t="27124" r="33852" b="55530"/>
          <a:stretch/>
        </p:blipFill>
        <p:spPr>
          <a:xfrm>
            <a:off x="2600740" y="3076161"/>
            <a:ext cx="6990520" cy="1747630"/>
          </a:xfrm>
        </p:spPr>
      </p:pic>
    </p:spTree>
    <p:extLst>
      <p:ext uri="{BB962C8B-B14F-4D97-AF65-F5344CB8AC3E}">
        <p14:creationId xmlns:p14="http://schemas.microsoft.com/office/powerpoint/2010/main" val="1137115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B6210A-8810-15EB-DF3C-AD967C118FBA}"/>
                  </a:ext>
                </a:extLst>
              </p:cNvPr>
              <p:cNvSpPr txBox="1"/>
              <p:nvPr/>
            </p:nvSpPr>
            <p:spPr>
              <a:xfrm>
                <a:off x="3400410" y="3650690"/>
                <a:ext cx="4448654" cy="82163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𝑴𝒂𝒙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𝑹𝒐𝒘𝒔</m:t>
                      </m:r>
                      <m:r>
                        <m:rPr>
                          <m:nor/>
                        </m:rPr>
                        <a:rPr lang="en-US" sz="2400" b="1" i="0" baseline="-250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dirty="0"/>
                        <m:t>∝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1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1" dirty="0"/>
                            <m:t>T</m:t>
                          </m:r>
                          <m:r>
                            <m:rPr>
                              <m:nor/>
                            </m:rPr>
                            <a:rPr lang="en-US" sz="2400" b="1" dirty="0"/>
                            <m:t>, </m:t>
                          </m:r>
                          <m:r>
                            <m:rPr>
                              <m:nor/>
                            </m:rPr>
                            <a:rPr lang="en-US" sz="2400" b="1" i="1" dirty="0" smtClean="0"/>
                            <m:t>time</m:t>
                          </m:r>
                          <m:r>
                            <m:rPr>
                              <m:nor/>
                            </m:rPr>
                            <a:rPr lang="en-US" sz="2400" b="1" i="1" dirty="0" smtClean="0"/>
                            <m:t>_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𝒕𝒐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𝒎𝒐𝒗𝒆</m:t>
                          </m:r>
                        </m:den>
                      </m:f>
                      <m:r>
                        <a:rPr lang="en-US" sz="2400" b="1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baseline="-25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B6210A-8810-15EB-DF3C-AD967C118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410" y="3650690"/>
                <a:ext cx="4448654" cy="821635"/>
              </a:xfrm>
              <a:prstGeom prst="rect">
                <a:avLst/>
              </a:prstGeom>
              <a:blipFill>
                <a:blip r:embed="rId3"/>
                <a:stretch>
                  <a:fillRect r="-284" b="-1515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4" name="Table 54">
            <a:extLst>
              <a:ext uri="{FF2B5EF4-FFF2-40B4-BE49-F238E27FC236}">
                <a16:creationId xmlns:a16="http://schemas.microsoft.com/office/drawing/2014/main" id="{0E16D416-212B-DD42-6DBA-E446EDEE9387}"/>
              </a:ext>
            </a:extLst>
          </p:cNvPr>
          <p:cNvGraphicFramePr>
            <a:graphicFrameLocks noGrp="1"/>
          </p:cNvGraphicFramePr>
          <p:nvPr/>
        </p:nvGraphicFramePr>
        <p:xfrm>
          <a:off x="7849064" y="2381147"/>
          <a:ext cx="3775086" cy="21870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1624">
                  <a:extLst>
                    <a:ext uri="{9D8B030D-6E8A-4147-A177-3AD203B41FA5}">
                      <a16:colId xmlns:a16="http://schemas.microsoft.com/office/drawing/2014/main" val="904559172"/>
                    </a:ext>
                  </a:extLst>
                </a:gridCol>
                <a:gridCol w="2083462">
                  <a:extLst>
                    <a:ext uri="{9D8B030D-6E8A-4147-A177-3AD203B41FA5}">
                      <a16:colId xmlns:a16="http://schemas.microsoft.com/office/drawing/2014/main" val="1570881448"/>
                    </a:ext>
                  </a:extLst>
                </a:gridCol>
              </a:tblGrid>
              <a:tr h="791056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/>
                        <a:t>T</a:t>
                      </a:r>
                      <a:endParaRPr lang="en-US" sz="2000" b="1" i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DRAM overhead (16GB memory)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215380"/>
                  </a:ext>
                </a:extLst>
              </a:tr>
              <a:tr h="46532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500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1.1%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256539"/>
                  </a:ext>
                </a:extLst>
              </a:tr>
              <a:tr h="46532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250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1.5%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26308"/>
                  </a:ext>
                </a:extLst>
              </a:tr>
              <a:tr h="46532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45143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285F7DF-2D7A-9F33-73DD-B63BF0B756B0}"/>
                  </a:ext>
                </a:extLst>
              </p:cNvPr>
              <p:cNvSpPr txBox="1"/>
              <p:nvPr/>
            </p:nvSpPr>
            <p:spPr>
              <a:xfrm>
                <a:off x="3945478" y="3004329"/>
                <a:ext cx="3309945" cy="45313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𝑸𝑹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𝒔𝒊𝒛𝒆</m:t>
                    </m:r>
                    <m:r>
                      <a:rPr lang="en-US" sz="2400" b="1" i="1" baseline="-25000" smtClean="0">
                        <a:latin typeface="Cambria Math" panose="02040503050406030204" pitchFamily="18" charset="0"/>
                      </a:rPr>
                      <m:t> ≥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𝑴𝒂𝒙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𝑹𝒐𝒘𝒔</m:t>
                    </m:r>
                  </m:oMath>
                </a14:m>
                <a:endParaRPr lang="en-US" sz="2400" b="1" baseline="-250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285F7DF-2D7A-9F33-73DD-B63BF0B75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478" y="3004329"/>
                <a:ext cx="3309945" cy="453137"/>
              </a:xfrm>
              <a:prstGeom prst="rect">
                <a:avLst/>
              </a:prstGeom>
              <a:blipFill>
                <a:blip r:embed="rId4"/>
                <a:stretch>
                  <a:fillRect l="-382" b="-3513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78146ED-84EE-C46D-8720-151595531257}"/>
              </a:ext>
            </a:extLst>
          </p:cNvPr>
          <p:cNvSpPr txBox="1"/>
          <p:nvPr/>
        </p:nvSpPr>
        <p:spPr>
          <a:xfrm>
            <a:off x="341118" y="6292759"/>
            <a:ext cx="11509763" cy="461665"/>
          </a:xfrm>
          <a:prstGeom prst="rect">
            <a:avLst/>
          </a:prstGeom>
          <a:noFill/>
          <a:ln w="28575">
            <a:solidFill>
              <a:srgbClr val="8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8B2500"/>
                </a:solidFill>
              </a:rPr>
              <a:t>Reserving 1-2% of DRAM for the quarantine region is sufficient to prevent </a:t>
            </a:r>
            <a:r>
              <a:rPr lang="en-US" sz="2400" b="1" dirty="0" err="1">
                <a:solidFill>
                  <a:srgbClr val="8B2500"/>
                </a:solidFill>
              </a:rPr>
              <a:t>Rowhammer</a:t>
            </a:r>
            <a:endParaRPr lang="en-US" sz="2400" b="1" dirty="0">
              <a:solidFill>
                <a:srgbClr val="8B25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863300-1D83-5E18-CC2A-331D73B0E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Helvetica" pitchFamily="2" charset="0"/>
              </a:rPr>
              <a:t>Sizing the quarantine region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E92175-B493-865B-D4C3-C1C31FA50A5B}"/>
              </a:ext>
            </a:extLst>
          </p:cNvPr>
          <p:cNvSpPr/>
          <p:nvPr/>
        </p:nvSpPr>
        <p:spPr>
          <a:xfrm>
            <a:off x="458907" y="3326031"/>
            <a:ext cx="1019710" cy="2694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A97D62-6578-EB72-4739-AADA984BF071}"/>
              </a:ext>
            </a:extLst>
          </p:cNvPr>
          <p:cNvSpPr/>
          <p:nvPr/>
        </p:nvSpPr>
        <p:spPr>
          <a:xfrm>
            <a:off x="458907" y="3471265"/>
            <a:ext cx="1019710" cy="13238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8FC5BF-6463-7977-43AE-6147168E9212}"/>
              </a:ext>
            </a:extLst>
          </p:cNvPr>
          <p:cNvSpPr/>
          <p:nvPr/>
        </p:nvSpPr>
        <p:spPr>
          <a:xfrm>
            <a:off x="458907" y="3615258"/>
            <a:ext cx="1019710" cy="2694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9600BC-07C7-5D09-52E1-D4178A056C7D}"/>
              </a:ext>
            </a:extLst>
          </p:cNvPr>
          <p:cNvSpPr/>
          <p:nvPr/>
        </p:nvSpPr>
        <p:spPr>
          <a:xfrm>
            <a:off x="458907" y="3760492"/>
            <a:ext cx="1019710" cy="2694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39B4B9C-0424-43B5-5213-52EE92062993}"/>
              </a:ext>
            </a:extLst>
          </p:cNvPr>
          <p:cNvSpPr/>
          <p:nvPr/>
        </p:nvSpPr>
        <p:spPr>
          <a:xfrm>
            <a:off x="1562149" y="3488723"/>
            <a:ext cx="663333" cy="269440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273DE-B069-1A68-CEF5-3C32F7D1E466}"/>
              </a:ext>
            </a:extLst>
          </p:cNvPr>
          <p:cNvSpPr/>
          <p:nvPr/>
        </p:nvSpPr>
        <p:spPr>
          <a:xfrm>
            <a:off x="2304145" y="3319779"/>
            <a:ext cx="1019710" cy="1514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F87038-5704-0FBF-B7A1-E1A7E72FCA4F}"/>
              </a:ext>
            </a:extLst>
          </p:cNvPr>
          <p:cNvSpPr/>
          <p:nvPr/>
        </p:nvSpPr>
        <p:spPr>
          <a:xfrm>
            <a:off x="2303848" y="3473086"/>
            <a:ext cx="1019710" cy="130568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E13749-BC99-A1A9-1439-20A4A4D2C912}"/>
              </a:ext>
            </a:extLst>
          </p:cNvPr>
          <p:cNvSpPr/>
          <p:nvPr/>
        </p:nvSpPr>
        <p:spPr>
          <a:xfrm>
            <a:off x="2304145" y="3733610"/>
            <a:ext cx="1019710" cy="312689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F56DCF-CFBD-E578-2C38-73966F4DF444}"/>
                  </a:ext>
                </a:extLst>
              </p:cNvPr>
              <p:cNvSpPr txBox="1"/>
              <p:nvPr/>
            </p:nvSpPr>
            <p:spPr>
              <a:xfrm>
                <a:off x="1047976" y="4046301"/>
                <a:ext cx="1702497" cy="710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⟵</m:t>
                    </m:r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𝑹𝑯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baseline="-25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F56DCF-CFBD-E578-2C38-73966F4DF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76" y="4046301"/>
                <a:ext cx="1702497" cy="710579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27F4C57-14F7-9575-1F7E-9CE926F62880}"/>
              </a:ext>
            </a:extLst>
          </p:cNvPr>
          <p:cNvSpPr txBox="1"/>
          <p:nvPr/>
        </p:nvSpPr>
        <p:spPr>
          <a:xfrm>
            <a:off x="3502477" y="2083888"/>
            <a:ext cx="2479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Quarantine Region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470BC1F6-DFBD-ECBC-405D-F7655E2C97C0}"/>
              </a:ext>
            </a:extLst>
          </p:cNvPr>
          <p:cNvCxnSpPr>
            <a:cxnSpLocks/>
            <a:stCxn id="2" idx="2"/>
          </p:cNvCxnSpPr>
          <p:nvPr/>
        </p:nvCxnSpPr>
        <p:spPr>
          <a:xfrm rot="5400000">
            <a:off x="4412068" y="2716291"/>
            <a:ext cx="500751" cy="159275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1D2C87A-CD5C-E47E-85A0-41FCEF87C0D2}"/>
              </a:ext>
            </a:extLst>
          </p:cNvPr>
          <p:cNvSpPr txBox="1"/>
          <p:nvPr/>
        </p:nvSpPr>
        <p:spPr>
          <a:xfrm>
            <a:off x="5271033" y="5172226"/>
            <a:ext cx="4690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spent performing row migration</a:t>
            </a:r>
          </a:p>
        </p:txBody>
      </p: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3392462B-5E2A-4C19-3694-C0D3DA89122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05385" y="4574338"/>
            <a:ext cx="633293" cy="620987"/>
          </a:xfrm>
          <a:prstGeom prst="curvedConnector3">
            <a:avLst>
              <a:gd name="adj1" fmla="val 38893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6DB7C56-B66F-1EE5-D966-F8E374CA0A1F}"/>
              </a:ext>
            </a:extLst>
          </p:cNvPr>
          <p:cNvSpPr txBox="1"/>
          <p:nvPr/>
        </p:nvSpPr>
        <p:spPr>
          <a:xfrm>
            <a:off x="463777" y="2620657"/>
            <a:ext cx="286007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Security via Isolation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DBB72E-7CE1-06BE-3336-88E659105F2C}"/>
              </a:ext>
            </a:extLst>
          </p:cNvPr>
          <p:cNvSpPr txBox="1"/>
          <p:nvPr/>
        </p:nvSpPr>
        <p:spPr>
          <a:xfrm>
            <a:off x="341118" y="5075420"/>
            <a:ext cx="3392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Due to tracker inefficiency</a:t>
            </a:r>
          </a:p>
        </p:txBody>
      </p: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2E4FA3DC-A115-8BAE-5D66-DEC78B77C2C4}"/>
              </a:ext>
            </a:extLst>
          </p:cNvPr>
          <p:cNvCxnSpPr>
            <a:cxnSpLocks/>
            <a:stCxn id="44" idx="0"/>
            <a:endCxn id="24" idx="3"/>
          </p:cNvCxnSpPr>
          <p:nvPr/>
        </p:nvCxnSpPr>
        <p:spPr>
          <a:xfrm rot="5400000" flipH="1" flipV="1">
            <a:off x="2056950" y="4381898"/>
            <a:ext cx="673829" cy="713217"/>
          </a:xfrm>
          <a:prstGeom prst="curvedConnector4">
            <a:avLst>
              <a:gd name="adj1" fmla="val 23637"/>
              <a:gd name="adj2" fmla="val 13205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D521AB6-0E5D-EE2C-BE02-E137A0155783}"/>
              </a:ext>
            </a:extLst>
          </p:cNvPr>
          <p:cNvSpPr/>
          <p:nvPr/>
        </p:nvSpPr>
        <p:spPr>
          <a:xfrm>
            <a:off x="2303848" y="3879762"/>
            <a:ext cx="1019710" cy="1439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4" name="Graphic 63" descr="Hammer with solid fill">
            <a:extLst>
              <a:ext uri="{FF2B5EF4-FFF2-40B4-BE49-F238E27FC236}">
                <a16:creationId xmlns:a16="http://schemas.microsoft.com/office/drawing/2014/main" id="{AC106D1A-F28A-4607-188C-EF14835A1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52" y="3381289"/>
            <a:ext cx="312689" cy="312689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F5E574A8-3A79-F9EA-CF7D-45557DCAB502}"/>
              </a:ext>
            </a:extLst>
          </p:cNvPr>
          <p:cNvSpPr/>
          <p:nvPr/>
        </p:nvSpPr>
        <p:spPr>
          <a:xfrm>
            <a:off x="2303091" y="3611140"/>
            <a:ext cx="1019710" cy="1305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9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3" grpId="0" animBg="1"/>
      <p:bldP spid="24" grpId="0"/>
      <p:bldP spid="2" grpId="0"/>
      <p:bldP spid="31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BDDA3C8C-6DDE-9A85-898D-0D4D59F5C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7" t="17582" r="5118" b="49472"/>
          <a:stretch/>
        </p:blipFill>
        <p:spPr>
          <a:xfrm>
            <a:off x="1313360" y="3851666"/>
            <a:ext cx="9565278" cy="2274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146ED-84EE-C46D-8720-151595531257}"/>
              </a:ext>
            </a:extLst>
          </p:cNvPr>
          <p:cNvSpPr txBox="1"/>
          <p:nvPr/>
        </p:nvSpPr>
        <p:spPr>
          <a:xfrm>
            <a:off x="341118" y="6292759"/>
            <a:ext cx="11509763" cy="461665"/>
          </a:xfrm>
          <a:prstGeom prst="rect">
            <a:avLst/>
          </a:prstGeom>
          <a:noFill/>
          <a:ln w="28575">
            <a:solidFill>
              <a:srgbClr val="8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8B2500"/>
                </a:solidFill>
              </a:rPr>
              <a:t>Row migrations reduce by 9X as less mitigations are performed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41D4B3E-3EB7-004A-27D2-37AA2174FE5D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Helvetica" pitchFamily="2" charset="0"/>
              </a:rPr>
              <a:t>Row migrations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B18564D-F7B9-8447-18D9-0936052F94BD}"/>
                  </a:ext>
                </a:extLst>
              </p:cNvPr>
              <p:cNvSpPr txBox="1"/>
              <p:nvPr/>
            </p:nvSpPr>
            <p:spPr>
              <a:xfrm>
                <a:off x="544944" y="1865485"/>
                <a:ext cx="22414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Row</a:t>
                </a:r>
                <a:r>
                  <a:rPr lang="en-US" b="0" i="1" dirty="0"/>
                  <a:t>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𝑀𝑖𝑔𝑟𝑎𝑡𝑖𝑜𝑛𝑠</m:t>
                    </m:r>
                  </m:oMath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B18564D-F7B9-8447-18D9-0936052F9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44" y="1865485"/>
                <a:ext cx="2241488" cy="369332"/>
              </a:xfrm>
              <a:prstGeom prst="rect">
                <a:avLst/>
              </a:prstGeom>
              <a:blipFill>
                <a:blip r:embed="rId4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61C7C1-D99D-AE26-8F70-77B9B1E10438}"/>
                  </a:ext>
                </a:extLst>
              </p:cNvPr>
              <p:cNvSpPr txBox="1"/>
              <p:nvPr/>
            </p:nvSpPr>
            <p:spPr>
              <a:xfrm>
                <a:off x="5437136" y="1757007"/>
                <a:ext cx="2117898" cy="65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𝑀𝑖𝑡𝑖𝑔𝑎𝑡𝑖𝑜𝑛𝑠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Rows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to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mitigate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61C7C1-D99D-AE26-8F70-77B9B1E10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136" y="1757007"/>
                <a:ext cx="2117898" cy="659476"/>
              </a:xfrm>
              <a:prstGeom prst="rect">
                <a:avLst/>
              </a:prstGeom>
              <a:blipFill>
                <a:blip r:embed="rId5"/>
                <a:stretch>
                  <a:fillRect l="-599" r="-1198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F6971F8-F86D-9BB6-C0AA-8E3EFC17BCDE}"/>
                  </a:ext>
                </a:extLst>
              </p:cNvPr>
              <p:cNvSpPr txBox="1"/>
              <p:nvPr/>
            </p:nvSpPr>
            <p:spPr>
              <a:xfrm>
                <a:off x="3072344" y="1716956"/>
                <a:ext cx="1909372" cy="6851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Row</m:t>
                          </m:r>
                          <m:r>
                            <m:rPr>
                              <m:nor/>
                            </m:rPr>
                            <a:rPr lang="en-US" i="1" dirty="0"/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𝑀𝑖𝑔𝑟𝑎𝑡𝑖𝑜𝑛𝑠</m:t>
                          </m:r>
                          <m:r>
                            <m:rPr>
                              <m:nor/>
                            </m:rPr>
                            <a:rPr lang="en-US" i="1" baseline="-25000" dirty="0"/>
                            <m:t>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𝑀𝑖𝑡𝑖𝑔𝑎𝑡𝑖𝑜𝑛</m:t>
                          </m:r>
                        </m:den>
                      </m:f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F6971F8-F86D-9BB6-C0AA-8E3EFC17B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344" y="1716956"/>
                <a:ext cx="1909372" cy="685188"/>
              </a:xfrm>
              <a:prstGeom prst="rect">
                <a:avLst/>
              </a:prstGeom>
              <a:blipFill>
                <a:blip r:embed="rId6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4F60618-68E8-B1A5-8FAB-2AE9922DBF1B}"/>
                  </a:ext>
                </a:extLst>
              </p:cNvPr>
              <p:cNvSpPr txBox="1"/>
              <p:nvPr/>
            </p:nvSpPr>
            <p:spPr>
              <a:xfrm>
                <a:off x="2500519" y="1873210"/>
                <a:ext cx="7363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 smtClean="0"/>
                        <m:t>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4F60618-68E8-B1A5-8FAB-2AE9922DB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519" y="1873210"/>
                <a:ext cx="7363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B623665-EA08-DAD1-3530-936F94FD92D4}"/>
                  </a:ext>
                </a:extLst>
              </p:cNvPr>
              <p:cNvSpPr txBox="1"/>
              <p:nvPr/>
            </p:nvSpPr>
            <p:spPr>
              <a:xfrm>
                <a:off x="5317718" y="2487449"/>
                <a:ext cx="2280039" cy="624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baseline="-25000" smtClean="0">
                        <a:latin typeface="Cambria Math" panose="02040503050406030204" pitchFamily="18" charset="0"/>
                      </a:rPr>
                      <m:t>𝑹𝑹𝑺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⟵</m:t>
                    </m:r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sz="2400" b="1" i="1" baseline="-25000" dirty="0" smtClean="0">
                            <a:latin typeface="Cambria Math" panose="02040503050406030204" pitchFamily="18" charset="0"/>
                          </a:rPr>
                          <m:t>𝑹𝑯</m:t>
                        </m:r>
                      </m:num>
                      <m:den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24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1" baseline="-250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B623665-EA08-DAD1-3530-936F94FD9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718" y="2487449"/>
                <a:ext cx="2280039" cy="624017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84DCA2D-1FD4-EBBD-2A4A-C03773AF609B}"/>
                  </a:ext>
                </a:extLst>
              </p:cNvPr>
              <p:cNvSpPr txBox="1"/>
              <p:nvPr/>
            </p:nvSpPr>
            <p:spPr>
              <a:xfrm>
                <a:off x="5290706" y="3062998"/>
                <a:ext cx="2280039" cy="624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baseline="-25000" smtClean="0">
                        <a:latin typeface="Cambria Math" panose="02040503050406030204" pitchFamily="18" charset="0"/>
                      </a:rPr>
                      <m:t>𝑨𝑸𝑼𝑨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⟵</m:t>
                    </m:r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sz="2400" b="1" i="1" baseline="-25000" dirty="0" smtClean="0">
                            <a:latin typeface="Cambria Math" panose="02040503050406030204" pitchFamily="18" charset="0"/>
                          </a:rPr>
                          <m:t>𝑹𝑯</m:t>
                        </m:r>
                      </m:num>
                      <m:den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1" baseline="-250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84DCA2D-1FD4-EBBD-2A4A-C03773AF6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706" y="3062998"/>
                <a:ext cx="2280039" cy="624017"/>
              </a:xfrm>
              <a:prstGeom prst="rect">
                <a:avLst/>
              </a:prstGeom>
              <a:blipFill>
                <a:blip r:embed="rId9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BECF9729-F3A1-1A2D-F346-9D2F437A5940}"/>
              </a:ext>
            </a:extLst>
          </p:cNvPr>
          <p:cNvSpPr/>
          <p:nvPr/>
        </p:nvSpPr>
        <p:spPr>
          <a:xfrm>
            <a:off x="4449850" y="2810436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8DC073D-6303-4E97-152A-5D0E18068EF7}"/>
              </a:ext>
            </a:extLst>
          </p:cNvPr>
          <p:cNvSpPr/>
          <p:nvPr/>
        </p:nvSpPr>
        <p:spPr>
          <a:xfrm>
            <a:off x="4449850" y="2955670"/>
            <a:ext cx="531866" cy="1405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50BED32-990F-C54A-EC7A-5B72552A2F10}"/>
              </a:ext>
            </a:extLst>
          </p:cNvPr>
          <p:cNvSpPr/>
          <p:nvPr/>
        </p:nvSpPr>
        <p:spPr>
          <a:xfrm>
            <a:off x="4449850" y="3099663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EAAD78-47B0-9740-1EED-69BB1E18395D}"/>
              </a:ext>
            </a:extLst>
          </p:cNvPr>
          <p:cNvSpPr/>
          <p:nvPr/>
        </p:nvSpPr>
        <p:spPr>
          <a:xfrm>
            <a:off x="4449850" y="3244897"/>
            <a:ext cx="531866" cy="1405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425C8BA-EE56-D069-66A9-752BC4F8ED6D}"/>
              </a:ext>
            </a:extLst>
          </p:cNvPr>
          <p:cNvSpPr/>
          <p:nvPr/>
        </p:nvSpPr>
        <p:spPr>
          <a:xfrm>
            <a:off x="3188347" y="2805737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73692B3-ABA8-DB0C-9816-5B05EB87B8F6}"/>
              </a:ext>
            </a:extLst>
          </p:cNvPr>
          <p:cNvSpPr/>
          <p:nvPr/>
        </p:nvSpPr>
        <p:spPr>
          <a:xfrm>
            <a:off x="3188347" y="2950971"/>
            <a:ext cx="531866" cy="1405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4B517EB-21A8-1EB9-580C-1D7D02D2B01E}"/>
              </a:ext>
            </a:extLst>
          </p:cNvPr>
          <p:cNvSpPr/>
          <p:nvPr/>
        </p:nvSpPr>
        <p:spPr>
          <a:xfrm>
            <a:off x="3188347" y="3094964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6" name="Curved Connector 75">
            <a:extLst>
              <a:ext uri="{FF2B5EF4-FFF2-40B4-BE49-F238E27FC236}">
                <a16:creationId xmlns:a16="http://schemas.microsoft.com/office/drawing/2014/main" id="{9C59728E-0C7E-4A7F-0D83-52256C897CE0}"/>
              </a:ext>
            </a:extLst>
          </p:cNvPr>
          <p:cNvCxnSpPr>
            <a:stCxn id="65" idx="1"/>
            <a:endCxn id="67" idx="1"/>
          </p:cNvCxnSpPr>
          <p:nvPr/>
        </p:nvCxnSpPr>
        <p:spPr>
          <a:xfrm rot="10800000" flipV="1">
            <a:off x="4449850" y="3025937"/>
            <a:ext cx="12700" cy="289227"/>
          </a:xfrm>
          <a:prstGeom prst="curvedConnector3">
            <a:avLst>
              <a:gd name="adj1" fmla="val 180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8B5BD66-565A-F777-0AFE-C32C11948F55}"/>
              </a:ext>
            </a:extLst>
          </p:cNvPr>
          <p:cNvSpPr/>
          <p:nvPr/>
        </p:nvSpPr>
        <p:spPr>
          <a:xfrm>
            <a:off x="3186877" y="3240198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C1775A1D-6CE3-3BC8-8E89-23FDA43F0506}"/>
              </a:ext>
            </a:extLst>
          </p:cNvPr>
          <p:cNvCxnSpPr>
            <a:stCxn id="70" idx="1"/>
            <a:endCxn id="77" idx="1"/>
          </p:cNvCxnSpPr>
          <p:nvPr/>
        </p:nvCxnSpPr>
        <p:spPr>
          <a:xfrm rot="10800000" flipV="1">
            <a:off x="3186877" y="3021238"/>
            <a:ext cx="1470" cy="289227"/>
          </a:xfrm>
          <a:prstGeom prst="curvedConnector3">
            <a:avLst>
              <a:gd name="adj1" fmla="val 1565102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urved Connector 82">
            <a:extLst>
              <a:ext uri="{FF2B5EF4-FFF2-40B4-BE49-F238E27FC236}">
                <a16:creationId xmlns:a16="http://schemas.microsoft.com/office/drawing/2014/main" id="{50C2FCF0-0B96-E9D6-6B1E-D6A9EE549EA0}"/>
              </a:ext>
            </a:extLst>
          </p:cNvPr>
          <p:cNvCxnSpPr>
            <a:stCxn id="77" idx="3"/>
            <a:endCxn id="70" idx="3"/>
          </p:cNvCxnSpPr>
          <p:nvPr/>
        </p:nvCxnSpPr>
        <p:spPr>
          <a:xfrm flipV="1">
            <a:off x="3718743" y="3021239"/>
            <a:ext cx="1470" cy="289227"/>
          </a:xfrm>
          <a:prstGeom prst="curvedConnector3">
            <a:avLst>
              <a:gd name="adj1" fmla="val 1565102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6DAFAB-AFC2-24CC-4D44-53C5431E151D}"/>
                  </a:ext>
                </a:extLst>
              </p:cNvPr>
              <p:cNvSpPr txBox="1"/>
              <p:nvPr/>
            </p:nvSpPr>
            <p:spPr>
              <a:xfrm>
                <a:off x="7630093" y="1872890"/>
                <a:ext cx="2501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1" dirty="0">
                          <a:latin typeface="Cambria Math" panose="02040503050406030204" pitchFamily="18" charset="0"/>
                        </a:rPr>
                        <m:t>Rows</m:t>
                      </m:r>
                      <m:r>
                        <m:rPr>
                          <m:nor/>
                        </m:rP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i="1" dirty="0"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i="1" dirty="0">
                          <a:latin typeface="Cambria Math" panose="02040503050406030204" pitchFamily="18" charset="0"/>
                        </a:rPr>
                        <m:t>mitigate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6DAFAB-AFC2-24CC-4D44-53C5431E1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093" y="1872890"/>
                <a:ext cx="2501458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582A2644-A984-9F7C-076B-02024EAFDCC4}"/>
              </a:ext>
            </a:extLst>
          </p:cNvPr>
          <p:cNvGraphicFramePr>
            <a:graphicFrameLocks noGrp="1"/>
          </p:cNvGraphicFramePr>
          <p:nvPr/>
        </p:nvGraphicFramePr>
        <p:xfrm>
          <a:off x="7933759" y="2550305"/>
          <a:ext cx="3537277" cy="10824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6943">
                  <a:extLst>
                    <a:ext uri="{9D8B030D-6E8A-4147-A177-3AD203B41FA5}">
                      <a16:colId xmlns:a16="http://schemas.microsoft.com/office/drawing/2014/main" val="3536044485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1722194380"/>
                    </a:ext>
                  </a:extLst>
                </a:gridCol>
                <a:gridCol w="1239318">
                  <a:extLst>
                    <a:ext uri="{9D8B030D-6E8A-4147-A177-3AD203B41FA5}">
                      <a16:colId xmlns:a16="http://schemas.microsoft.com/office/drawing/2014/main" val="2308459727"/>
                    </a:ext>
                  </a:extLst>
                </a:gridCol>
              </a:tblGrid>
              <a:tr h="5136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Workload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Rows with ACT-166+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Rows with ACT-500+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200799"/>
                  </a:ext>
                </a:extLst>
              </a:tr>
              <a:tr h="50328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1,665 (2.4X)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53150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14C3FA1-8FD4-43DA-6C34-3B42CB462BBC}"/>
              </a:ext>
            </a:extLst>
          </p:cNvPr>
          <p:cNvSpPr txBox="1"/>
          <p:nvPr/>
        </p:nvSpPr>
        <p:spPr>
          <a:xfrm>
            <a:off x="3187828" y="344821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DBA968-6DD7-6172-4FEB-84BE99F9DE1D}"/>
              </a:ext>
            </a:extLst>
          </p:cNvPr>
          <p:cNvSpPr txBox="1"/>
          <p:nvPr/>
        </p:nvSpPr>
        <p:spPr>
          <a:xfrm>
            <a:off x="4328721" y="3448040"/>
            <a:ext cx="77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AQUA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776104-4579-EEE8-71D8-3132BF0F8016}"/>
                  </a:ext>
                </a:extLst>
              </p:cNvPr>
              <p:cNvSpPr txBox="1"/>
              <p:nvPr/>
            </p:nvSpPr>
            <p:spPr>
              <a:xfrm>
                <a:off x="7390124" y="1868410"/>
                <a:ext cx="479939" cy="40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✖️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776104-4579-EEE8-71D8-3132BF0F8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124" y="1868410"/>
                <a:ext cx="479939" cy="4082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E39EBF-FC20-D780-5190-684134249623}"/>
                  </a:ext>
                </a:extLst>
              </p:cNvPr>
              <p:cNvSpPr txBox="1"/>
              <p:nvPr/>
            </p:nvSpPr>
            <p:spPr>
              <a:xfrm>
                <a:off x="5122107" y="1862371"/>
                <a:ext cx="479939" cy="40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✖️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E39EBF-FC20-D780-5190-684134249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107" y="1862371"/>
                <a:ext cx="479939" cy="408253"/>
              </a:xfrm>
              <a:prstGeom prst="rect">
                <a:avLst/>
              </a:prstGeom>
              <a:blipFill>
                <a:blip r:embed="rId12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14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6" grpId="0"/>
      <p:bldP spid="52" grpId="0"/>
      <p:bldP spid="58" grpId="0"/>
      <p:bldP spid="61" grpId="0"/>
      <p:bldP spid="62" grpId="0"/>
      <p:bldP spid="63" grpId="0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7" grpId="0" animBg="1"/>
      <p:bldP spid="4" grpId="0"/>
      <p:bldP spid="8" grpId="0"/>
      <p:bldP spid="9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6E224535-6C43-D6F9-1576-9E69F8703A00}"/>
              </a:ext>
            </a:extLst>
          </p:cNvPr>
          <p:cNvSpPr txBox="1"/>
          <p:nvPr/>
        </p:nvSpPr>
        <p:spPr>
          <a:xfrm>
            <a:off x="341118" y="6172839"/>
            <a:ext cx="11509763" cy="461665"/>
          </a:xfrm>
          <a:prstGeom prst="rect">
            <a:avLst/>
          </a:prstGeom>
          <a:noFill/>
          <a:ln w="28575">
            <a:solidFill>
              <a:srgbClr val="8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8B2500"/>
                </a:solidFill>
              </a:rPr>
              <a:t>Our goal is to develop a scalable </a:t>
            </a:r>
            <a:r>
              <a:rPr lang="en-US" sz="2400" b="1" dirty="0" err="1">
                <a:solidFill>
                  <a:srgbClr val="8B2500"/>
                </a:solidFill>
              </a:rPr>
              <a:t>Rowhammer</a:t>
            </a:r>
            <a:r>
              <a:rPr lang="en-US" sz="2400" b="1" dirty="0">
                <a:solidFill>
                  <a:srgbClr val="8B2500"/>
                </a:solidFill>
              </a:rPr>
              <a:t> mitigation with low overheads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ACA228-522C-7D36-EBBB-579055D92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Helvetica" pitchFamily="2" charset="0"/>
              </a:rPr>
              <a:t>Limitations of Randomized Swaps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C831F9-8DFE-ADE8-EE59-B08A255F0A0D}"/>
                  </a:ext>
                </a:extLst>
              </p:cNvPr>
              <p:cNvSpPr txBox="1"/>
              <p:nvPr/>
            </p:nvSpPr>
            <p:spPr>
              <a:xfrm>
                <a:off x="304935" y="3872226"/>
                <a:ext cx="228003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⟵</m:t>
                    </m:r>
                    <m:f>
                      <m:fPr>
                        <m:ctrlPr>
                          <a:rPr lang="en-US" sz="28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𝑻𝑹𝑯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28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1" baseline="-25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C831F9-8DFE-ADE8-EE59-B08A255F0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35" y="3872226"/>
                <a:ext cx="2280039" cy="712631"/>
              </a:xfrm>
              <a:prstGeom prst="rect">
                <a:avLst/>
              </a:prstGeom>
              <a:blipFill>
                <a:blip r:embed="rId3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22EB37D-0089-F621-E0A1-B91FEC426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86" t="53546" r="10346" b="25786"/>
          <a:stretch/>
        </p:blipFill>
        <p:spPr>
          <a:xfrm>
            <a:off x="304934" y="2507018"/>
            <a:ext cx="3674644" cy="1082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4E76C12-5BC2-5EAC-3411-79AB329103A3}"/>
              </a:ext>
            </a:extLst>
          </p:cNvPr>
          <p:cNvSpPr txBox="1"/>
          <p:nvPr/>
        </p:nvSpPr>
        <p:spPr>
          <a:xfrm>
            <a:off x="304933" y="1924408"/>
            <a:ext cx="367464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Security via Randomization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E9611C-C9C0-6C8A-5809-CC2830E45785}"/>
                  </a:ext>
                </a:extLst>
              </p:cNvPr>
              <p:cNvSpPr txBox="1"/>
              <p:nvPr/>
            </p:nvSpPr>
            <p:spPr>
              <a:xfrm>
                <a:off x="304934" y="4544518"/>
                <a:ext cx="228003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𝟔𝟔𝟔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⟵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endParaRPr lang="en-US" sz="2400" b="1" baseline="-25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E9611C-C9C0-6C8A-5809-CC2830E45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34" y="4544518"/>
                <a:ext cx="2280039" cy="4531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E63F7D8-6FB8-4D70-5C4B-F19A9719B56C}"/>
                  </a:ext>
                </a:extLst>
              </p:cNvPr>
              <p:cNvSpPr txBox="1"/>
              <p:nvPr/>
            </p:nvSpPr>
            <p:spPr>
              <a:xfrm>
                <a:off x="304933" y="5026537"/>
                <a:ext cx="228003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baseline="-25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𝟏𝟔𝟔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⟵</m:t>
                    </m:r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endParaRPr lang="en-US" sz="2400" b="1" baseline="-25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E63F7D8-6FB8-4D70-5C4B-F19A9719B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33" y="5026537"/>
                <a:ext cx="2280039" cy="453137"/>
              </a:xfrm>
              <a:prstGeom prst="rect">
                <a:avLst/>
              </a:prstGeom>
              <a:blipFill>
                <a:blip r:embed="rId6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DB6B8D45-3EC8-54B6-DE66-60A88E926D49}"/>
              </a:ext>
            </a:extLst>
          </p:cNvPr>
          <p:cNvSpPr txBox="1"/>
          <p:nvPr/>
        </p:nvSpPr>
        <p:spPr>
          <a:xfrm>
            <a:off x="2707363" y="4228541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Current TRH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2A61CE-675F-33D2-661F-00A2C986BC46}"/>
              </a:ext>
            </a:extLst>
          </p:cNvPr>
          <p:cNvSpPr txBox="1"/>
          <p:nvPr/>
        </p:nvSpPr>
        <p:spPr>
          <a:xfrm>
            <a:off x="2584972" y="5414803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default TRH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84350B7C-301D-66F0-6EE3-4BE32061D3EF}"/>
              </a:ext>
            </a:extLst>
          </p:cNvPr>
          <p:cNvCxnSpPr>
            <a:cxnSpLocks/>
            <a:stCxn id="38" idx="2"/>
          </p:cNvCxnSpPr>
          <p:nvPr/>
        </p:nvCxnSpPr>
        <p:spPr>
          <a:xfrm rot="5400000">
            <a:off x="2937761" y="4184750"/>
            <a:ext cx="85044" cy="109595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997DF086-FB56-D2C2-C404-D7644A773B72}"/>
              </a:ext>
            </a:extLst>
          </p:cNvPr>
          <p:cNvCxnSpPr>
            <a:cxnSpLocks/>
            <a:stCxn id="40" idx="0"/>
          </p:cNvCxnSpPr>
          <p:nvPr/>
        </p:nvCxnSpPr>
        <p:spPr>
          <a:xfrm rot="16200000" flipV="1">
            <a:off x="2987154" y="4724377"/>
            <a:ext cx="135577" cy="124527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80793F93-9CBD-4839-6AA3-C5CDAC9E8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2244" y="1748909"/>
            <a:ext cx="7772400" cy="398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9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9" grpId="0"/>
      <p:bldP spid="35" grpId="0"/>
      <p:bldP spid="36" grpId="0"/>
      <p:bldP spid="38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4B2F-3FA3-D604-D4AE-5B938F7F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Spec2017 row activation characteristics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DAD036C2-CFB6-A41C-3783-DC399E31D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70" t="18340" r="46230" b="16642"/>
          <a:stretch/>
        </p:blipFill>
        <p:spPr>
          <a:xfrm>
            <a:off x="3604591" y="1923146"/>
            <a:ext cx="4982818" cy="4524940"/>
          </a:xfrm>
        </p:spPr>
      </p:pic>
    </p:spTree>
    <p:extLst>
      <p:ext uri="{BB962C8B-B14F-4D97-AF65-F5344CB8AC3E}">
        <p14:creationId xmlns:p14="http://schemas.microsoft.com/office/powerpoint/2010/main" val="681504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8E3C-DDC0-87E4-6678-3A2C1732E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F82291-6CA2-48A8-4400-F6DBB5840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97" t="18728" r="36427" b="30574"/>
          <a:stretch/>
        </p:blipFill>
        <p:spPr>
          <a:xfrm>
            <a:off x="675860" y="2214694"/>
            <a:ext cx="6096001" cy="33135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B01F9E-2919-7C6D-547E-1F8E15EAA9FB}"/>
              </a:ext>
            </a:extLst>
          </p:cNvPr>
          <p:cNvSpPr txBox="1"/>
          <p:nvPr/>
        </p:nvSpPr>
        <p:spPr>
          <a:xfrm>
            <a:off x="7009775" y="2214693"/>
            <a:ext cx="4771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18 SPEC2017 rate and 16 mixed workloads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Fast-forward by 25 Bn instructions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Simulate for 250 Mn instructions </a:t>
            </a:r>
          </a:p>
        </p:txBody>
      </p:sp>
    </p:spTree>
    <p:extLst>
      <p:ext uri="{BB962C8B-B14F-4D97-AF65-F5344CB8AC3E}">
        <p14:creationId xmlns:p14="http://schemas.microsoft.com/office/powerpoint/2010/main" val="1467131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1084-2970-778A-469A-15C04440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degradation of </a:t>
            </a:r>
            <a:r>
              <a:rPr lang="en-US" dirty="0" err="1"/>
              <a:t>rrs</a:t>
            </a:r>
            <a:endParaRPr lang="en-US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B00726B-E09E-7908-EBCA-93C0CC26D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22" t="19115" r="31400" b="60761"/>
          <a:stretch/>
        </p:blipFill>
        <p:spPr>
          <a:xfrm>
            <a:off x="537930" y="2882347"/>
            <a:ext cx="11116140" cy="2378766"/>
          </a:xfrm>
        </p:spPr>
      </p:pic>
    </p:spTree>
    <p:extLst>
      <p:ext uri="{BB962C8B-B14F-4D97-AF65-F5344CB8AC3E}">
        <p14:creationId xmlns:p14="http://schemas.microsoft.com/office/powerpoint/2010/main" val="3751893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39360-A469-50FB-D0D3-8AEC32A9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409BE-40C1-0935-FA2B-CC7DBC6D1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45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51AC14-755F-E8E1-49A7-170360A33414}"/>
              </a:ext>
            </a:extLst>
          </p:cNvPr>
          <p:cNvSpPr/>
          <p:nvPr/>
        </p:nvSpPr>
        <p:spPr>
          <a:xfrm>
            <a:off x="2931129" y="3187653"/>
            <a:ext cx="1948724" cy="281070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D424A5-E58A-46FF-B2CA-B04BF4AC5030}"/>
              </a:ext>
            </a:extLst>
          </p:cNvPr>
          <p:cNvSpPr txBox="1"/>
          <p:nvPr/>
        </p:nvSpPr>
        <p:spPr>
          <a:xfrm>
            <a:off x="2252632" y="5691592"/>
            <a:ext cx="7587941" cy="384721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</a:rPr>
              <a:t>Security via Isolation: AQUA moves rows to a dedicated memory region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935318C8-ABA5-2D8C-D28C-70D0653C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677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Helvetica" pitchFamily="2" charset="0"/>
              </a:rPr>
              <a:t>AQUA: Quarantining Aggressors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25DEB74-9BDE-282C-17A9-5E66A67835BE}"/>
              </a:ext>
            </a:extLst>
          </p:cNvPr>
          <p:cNvSpPr/>
          <p:nvPr/>
        </p:nvSpPr>
        <p:spPr>
          <a:xfrm>
            <a:off x="2938229" y="2926464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D9D4E07-65DD-ECBF-FFB8-B8B4B5F0F08F}"/>
              </a:ext>
            </a:extLst>
          </p:cNvPr>
          <p:cNvSpPr/>
          <p:nvPr/>
        </p:nvSpPr>
        <p:spPr>
          <a:xfrm>
            <a:off x="2941646" y="3473267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0035730-7E22-91E4-42B3-6987422191A4}"/>
              </a:ext>
            </a:extLst>
          </p:cNvPr>
          <p:cNvSpPr/>
          <p:nvPr/>
        </p:nvSpPr>
        <p:spPr>
          <a:xfrm>
            <a:off x="2941646" y="3746842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EBFEA69-C4CD-CE02-6CB0-065AF249380B}"/>
              </a:ext>
            </a:extLst>
          </p:cNvPr>
          <p:cNvSpPr/>
          <p:nvPr/>
        </p:nvSpPr>
        <p:spPr>
          <a:xfrm>
            <a:off x="2941250" y="4297110"/>
            <a:ext cx="1948724" cy="2524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8633FEA-BAE1-7F54-6FE6-144F722BEE1F}"/>
              </a:ext>
            </a:extLst>
          </p:cNvPr>
          <p:cNvSpPr/>
          <p:nvPr/>
        </p:nvSpPr>
        <p:spPr>
          <a:xfrm>
            <a:off x="2941646" y="4035407"/>
            <a:ext cx="1948724" cy="256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C7A4F21-396C-EE07-14C4-31EA9BF0AA08}"/>
              </a:ext>
            </a:extLst>
          </p:cNvPr>
          <p:cNvSpPr/>
          <p:nvPr/>
        </p:nvSpPr>
        <p:spPr>
          <a:xfrm>
            <a:off x="2937833" y="2079969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D4355B4-083C-DEDE-6A27-0544E06D0F40}"/>
              </a:ext>
            </a:extLst>
          </p:cNvPr>
          <p:cNvSpPr/>
          <p:nvPr/>
        </p:nvSpPr>
        <p:spPr>
          <a:xfrm>
            <a:off x="2941646" y="2639541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338B164-C36A-F83F-5F73-A3A261BDA1AB}"/>
              </a:ext>
            </a:extLst>
          </p:cNvPr>
          <p:cNvSpPr/>
          <p:nvPr/>
        </p:nvSpPr>
        <p:spPr>
          <a:xfrm>
            <a:off x="2931129" y="2351567"/>
            <a:ext cx="1962849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FE81222-C3FD-F895-F3C7-3202EB319E1E}"/>
              </a:ext>
            </a:extLst>
          </p:cNvPr>
          <p:cNvSpPr/>
          <p:nvPr/>
        </p:nvSpPr>
        <p:spPr>
          <a:xfrm>
            <a:off x="2252632" y="1616451"/>
            <a:ext cx="3283257" cy="36250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46D654F-760C-75CF-AEC7-080F096296EA}"/>
              </a:ext>
            </a:extLst>
          </p:cNvPr>
          <p:cNvSpPr txBox="1"/>
          <p:nvPr/>
        </p:nvSpPr>
        <p:spPr>
          <a:xfrm>
            <a:off x="3445770" y="4770771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DRAM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591766-B92A-3FD7-F2A0-374AD209E6AE}"/>
              </a:ext>
            </a:extLst>
          </p:cNvPr>
          <p:cNvSpPr/>
          <p:nvPr/>
        </p:nvSpPr>
        <p:spPr>
          <a:xfrm>
            <a:off x="2909881" y="3983682"/>
            <a:ext cx="2019472" cy="84262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5F8DF31-4DFE-C663-AEA5-AC75DB4B5702}"/>
              </a:ext>
            </a:extLst>
          </p:cNvPr>
          <p:cNvSpPr/>
          <p:nvPr/>
        </p:nvSpPr>
        <p:spPr>
          <a:xfrm>
            <a:off x="2945255" y="3204029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2BD9A5B-BBB2-7B95-303C-030BC49DCBEB}"/>
              </a:ext>
            </a:extLst>
          </p:cNvPr>
          <p:cNvSpPr/>
          <p:nvPr/>
        </p:nvSpPr>
        <p:spPr>
          <a:xfrm>
            <a:off x="2943451" y="3208156"/>
            <a:ext cx="1948724" cy="2563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Aggressor</a:t>
            </a:r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AED74CAC-F1C2-01F0-FEC6-7C055159AC14}"/>
              </a:ext>
            </a:extLst>
          </p:cNvPr>
          <p:cNvCxnSpPr>
            <a:cxnSpLocks/>
            <a:stCxn id="26" idx="1"/>
          </p:cNvCxnSpPr>
          <p:nvPr/>
        </p:nvCxnSpPr>
        <p:spPr>
          <a:xfrm rot="10800000">
            <a:off x="4560485" y="4826308"/>
            <a:ext cx="319368" cy="420193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C61E184C-0FBC-4294-8CA0-9AC28DE1D2E1}"/>
              </a:ext>
            </a:extLst>
          </p:cNvPr>
          <p:cNvCxnSpPr>
            <a:cxnSpLocks/>
            <a:stCxn id="71" idx="1"/>
          </p:cNvCxnSpPr>
          <p:nvPr/>
        </p:nvCxnSpPr>
        <p:spPr>
          <a:xfrm rot="10800000" flipH="1" flipV="1">
            <a:off x="2943450" y="3336313"/>
            <a:ext cx="2697" cy="815046"/>
          </a:xfrm>
          <a:prstGeom prst="curvedConnector3">
            <a:avLst>
              <a:gd name="adj1" fmla="val -13812903"/>
            </a:avLst>
          </a:prstGeom>
          <a:ln w="762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F4A0B37-576E-4FAB-F336-D2393FD875AD}"/>
              </a:ext>
            </a:extLst>
          </p:cNvPr>
          <p:cNvSpPr/>
          <p:nvPr/>
        </p:nvSpPr>
        <p:spPr>
          <a:xfrm>
            <a:off x="7233987" y="4020479"/>
            <a:ext cx="1948724" cy="281070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4D31D4-E61D-8735-F994-EBAAC0A35238}"/>
              </a:ext>
            </a:extLst>
          </p:cNvPr>
          <p:cNvSpPr/>
          <p:nvPr/>
        </p:nvSpPr>
        <p:spPr>
          <a:xfrm>
            <a:off x="7235813" y="3187653"/>
            <a:ext cx="1948724" cy="281070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559083-7663-3484-629F-DDD5CD067464}"/>
              </a:ext>
            </a:extLst>
          </p:cNvPr>
          <p:cNvSpPr/>
          <p:nvPr/>
        </p:nvSpPr>
        <p:spPr>
          <a:xfrm>
            <a:off x="7242913" y="2926464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E85BEA-41D7-68B2-98C4-993D877014A3}"/>
              </a:ext>
            </a:extLst>
          </p:cNvPr>
          <p:cNvSpPr/>
          <p:nvPr/>
        </p:nvSpPr>
        <p:spPr>
          <a:xfrm>
            <a:off x="7246330" y="3473267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AD33CC-CEE8-F4DD-FDC6-0A3DE9559555}"/>
              </a:ext>
            </a:extLst>
          </p:cNvPr>
          <p:cNvSpPr/>
          <p:nvPr/>
        </p:nvSpPr>
        <p:spPr>
          <a:xfrm>
            <a:off x="7246330" y="3746842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374541-740B-D423-AC30-601E68D9F068}"/>
              </a:ext>
            </a:extLst>
          </p:cNvPr>
          <p:cNvSpPr/>
          <p:nvPr/>
        </p:nvSpPr>
        <p:spPr>
          <a:xfrm>
            <a:off x="7245934" y="4297110"/>
            <a:ext cx="1948724" cy="2524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EC670A-EB8F-00F9-8EDB-849D8900A4CD}"/>
              </a:ext>
            </a:extLst>
          </p:cNvPr>
          <p:cNvSpPr/>
          <p:nvPr/>
        </p:nvSpPr>
        <p:spPr>
          <a:xfrm>
            <a:off x="7246330" y="4035407"/>
            <a:ext cx="1948724" cy="256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A884A0-85BD-9475-FF0D-04EE4CD9FB9F}"/>
              </a:ext>
            </a:extLst>
          </p:cNvPr>
          <p:cNvSpPr/>
          <p:nvPr/>
        </p:nvSpPr>
        <p:spPr>
          <a:xfrm>
            <a:off x="7242517" y="2079969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994CB-072B-F65B-C64A-CAF2BC431F37}"/>
              </a:ext>
            </a:extLst>
          </p:cNvPr>
          <p:cNvSpPr/>
          <p:nvPr/>
        </p:nvSpPr>
        <p:spPr>
          <a:xfrm>
            <a:off x="7246330" y="2639541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1566BD-1D63-9404-69BD-418FE1513A9E}"/>
              </a:ext>
            </a:extLst>
          </p:cNvPr>
          <p:cNvSpPr/>
          <p:nvPr/>
        </p:nvSpPr>
        <p:spPr>
          <a:xfrm>
            <a:off x="7235813" y="2351567"/>
            <a:ext cx="1962849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61E1C63-D877-8B6A-4BEC-C5E7EE310732}"/>
              </a:ext>
            </a:extLst>
          </p:cNvPr>
          <p:cNvSpPr/>
          <p:nvPr/>
        </p:nvSpPr>
        <p:spPr>
          <a:xfrm>
            <a:off x="6557316" y="1616451"/>
            <a:ext cx="3283257" cy="36250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3C582-8A19-74B5-0C31-8A68C045884C}"/>
              </a:ext>
            </a:extLst>
          </p:cNvPr>
          <p:cNvSpPr txBox="1"/>
          <p:nvPr/>
        </p:nvSpPr>
        <p:spPr>
          <a:xfrm>
            <a:off x="7750454" y="4770771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DRAM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CD8C4B-A53C-56EB-D4B9-2EEFC3448C89}"/>
              </a:ext>
            </a:extLst>
          </p:cNvPr>
          <p:cNvSpPr/>
          <p:nvPr/>
        </p:nvSpPr>
        <p:spPr>
          <a:xfrm>
            <a:off x="7250832" y="4023202"/>
            <a:ext cx="1948724" cy="2563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Aggressor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22D68-9F4E-6806-E57F-DA057CE6F764}"/>
              </a:ext>
            </a:extLst>
          </p:cNvPr>
          <p:cNvSpPr/>
          <p:nvPr/>
        </p:nvSpPr>
        <p:spPr>
          <a:xfrm>
            <a:off x="7214565" y="3983682"/>
            <a:ext cx="2019472" cy="84262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BECB03-CF34-6C51-4132-161EDF184C7D}"/>
              </a:ext>
            </a:extLst>
          </p:cNvPr>
          <p:cNvSpPr/>
          <p:nvPr/>
        </p:nvSpPr>
        <p:spPr>
          <a:xfrm>
            <a:off x="7249939" y="3204029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33CDBB12-EA11-B388-8D35-A32127C8FB1D}"/>
              </a:ext>
            </a:extLst>
          </p:cNvPr>
          <p:cNvCxnSpPr>
            <a:cxnSpLocks/>
            <a:endCxn id="21" idx="1"/>
          </p:cNvCxnSpPr>
          <p:nvPr/>
        </p:nvCxnSpPr>
        <p:spPr>
          <a:xfrm rot="10800000" flipH="1" flipV="1">
            <a:off x="7248134" y="3336313"/>
            <a:ext cx="2697" cy="815046"/>
          </a:xfrm>
          <a:prstGeom prst="curvedConnector3">
            <a:avLst>
              <a:gd name="adj1" fmla="val -15382499"/>
            </a:avLst>
          </a:prstGeom>
          <a:ln w="762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9DF31CED-09E1-59D9-AB71-CBEF1D261229}"/>
              </a:ext>
            </a:extLst>
          </p:cNvPr>
          <p:cNvSpPr/>
          <p:nvPr/>
        </p:nvSpPr>
        <p:spPr>
          <a:xfrm>
            <a:off x="5660516" y="3134789"/>
            <a:ext cx="808017" cy="40304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21979F-ED8F-3D24-4A7D-B2107F44963B}"/>
              </a:ext>
            </a:extLst>
          </p:cNvPr>
          <p:cNvSpPr txBox="1"/>
          <p:nvPr/>
        </p:nvSpPr>
        <p:spPr>
          <a:xfrm>
            <a:off x="4879853" y="4923334"/>
            <a:ext cx="1769355" cy="646331"/>
          </a:xfrm>
          <a:prstGeom prst="rect">
            <a:avLst/>
          </a:prstGeom>
          <a:solidFill>
            <a:srgbClr val="EFEFE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Quarantine Region (QR)</a:t>
            </a:r>
          </a:p>
        </p:txBody>
      </p:sp>
    </p:spTree>
    <p:extLst>
      <p:ext uri="{BB962C8B-B14F-4D97-AF65-F5344CB8AC3E}">
        <p14:creationId xmlns:p14="http://schemas.microsoft.com/office/powerpoint/2010/main" val="68200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C -0.01849 0.02639 -0.03685 0.05301 -0.03685 0.07315 C -0.03685 0.09306 -0.01849 0.10648 4.79167E-6 0.12014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9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C -0.01263 0.01181 -0.02526 0.02361 -0.02513 0.03032 C -0.02513 0.03727 -0.01224 0.03935 0.00065 0.04144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5" grpId="0" animBg="1"/>
      <p:bldP spid="71" grpId="0" animBg="1"/>
      <p:bldP spid="71" grpId="1" animBg="1"/>
      <p:bldP spid="2" grpId="0" animBg="1"/>
      <p:bldP spid="21" grpId="0" animBg="1"/>
      <p:bldP spid="21" grpId="1" animBg="1"/>
      <p:bldP spid="23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BDDA3C8C-6DDE-9A85-898D-0D4D59F5C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7" t="17582" r="5118" b="49472"/>
          <a:stretch/>
        </p:blipFill>
        <p:spPr>
          <a:xfrm>
            <a:off x="5107752" y="2347574"/>
            <a:ext cx="6948257" cy="1652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146ED-84EE-C46D-8720-151595531257}"/>
              </a:ext>
            </a:extLst>
          </p:cNvPr>
          <p:cNvSpPr txBox="1"/>
          <p:nvPr/>
        </p:nvSpPr>
        <p:spPr>
          <a:xfrm>
            <a:off x="341118" y="6292759"/>
            <a:ext cx="11509763" cy="461665"/>
          </a:xfrm>
          <a:prstGeom prst="rect">
            <a:avLst/>
          </a:prstGeom>
          <a:noFill/>
          <a:ln w="28575">
            <a:solidFill>
              <a:srgbClr val="8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8B2500"/>
                </a:solidFill>
              </a:rPr>
              <a:t>Higher effective T</a:t>
            </a:r>
            <a:r>
              <a:rPr lang="en-US" sz="2400" b="1" baseline="-25000" dirty="0">
                <a:solidFill>
                  <a:srgbClr val="8B2500"/>
                </a:solidFill>
              </a:rPr>
              <a:t>RH</a:t>
            </a:r>
            <a:r>
              <a:rPr lang="en-US" sz="2400" b="1" dirty="0">
                <a:solidFill>
                  <a:srgbClr val="8B2500"/>
                </a:solidFill>
              </a:rPr>
              <a:t> leads to an order of magnitude less row migrations and slowdown</a:t>
            </a:r>
          </a:p>
        </p:txBody>
      </p:sp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D400A3-229D-0475-06C7-BD977908C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8" t="20451" r="51508" b="74734"/>
          <a:stretch/>
        </p:blipFill>
        <p:spPr>
          <a:xfrm>
            <a:off x="1155262" y="2686856"/>
            <a:ext cx="3669930" cy="296423"/>
          </a:xfrm>
          <a:prstGeom prst="rect">
            <a:avLst/>
          </a:prstGeom>
        </p:spPr>
      </p:pic>
      <p:pic>
        <p:nvPicPr>
          <p:cNvPr id="27" name="Picture 26" descr="Text&#10;&#10;Description automatically generated with medium confidence">
            <a:extLst>
              <a:ext uri="{FF2B5EF4-FFF2-40B4-BE49-F238E27FC236}">
                <a16:creationId xmlns:a16="http://schemas.microsoft.com/office/drawing/2014/main" id="{62F2D196-E52A-547C-EB14-E7B0A70615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6" t="23090" r="6030" b="45402"/>
          <a:stretch/>
        </p:blipFill>
        <p:spPr>
          <a:xfrm>
            <a:off x="5107752" y="4075049"/>
            <a:ext cx="6948257" cy="16009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D5FE4CB-96EF-17A6-E42A-8D1DF75D3805}"/>
              </a:ext>
            </a:extLst>
          </p:cNvPr>
          <p:cNvSpPr txBox="1"/>
          <p:nvPr/>
        </p:nvSpPr>
        <p:spPr>
          <a:xfrm>
            <a:off x="6414459" y="5685027"/>
            <a:ext cx="4334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Slowdown in AQUA: 1.8%	 Slowdown in RRS: 19.8%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41D4B3E-3EB7-004A-27D2-37AA2174FE5D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Helvetica" pitchFamily="2" charset="0"/>
              </a:rPr>
              <a:t>Row migrations and performance</a:t>
            </a:r>
          </a:p>
        </p:txBody>
      </p:sp>
      <p:pic>
        <p:nvPicPr>
          <p:cNvPr id="36" name="Picture 3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EFC284D-C707-DCBC-A7B1-BE97089B7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8" t="70158" r="51508" b="26370"/>
          <a:stretch/>
        </p:blipFill>
        <p:spPr>
          <a:xfrm>
            <a:off x="1155262" y="2985975"/>
            <a:ext cx="3669930" cy="213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B18564D-F7B9-8447-18D9-0936052F94BD}"/>
                  </a:ext>
                </a:extLst>
              </p:cNvPr>
              <p:cNvSpPr txBox="1"/>
              <p:nvPr/>
            </p:nvSpPr>
            <p:spPr>
              <a:xfrm>
                <a:off x="229000" y="1824625"/>
                <a:ext cx="1653746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-2500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𝑀𝑖𝑔𝑟𝑎𝑡𝑖𝑜𝑛𝑠</m:t>
                    </m:r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B18564D-F7B9-8447-18D9-0936052F9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00" y="1824625"/>
                <a:ext cx="1653746" cy="362984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93F81D2-CCD2-9860-4113-5ED5FEBD0A8F}"/>
                  </a:ext>
                </a:extLst>
              </p:cNvPr>
              <p:cNvSpPr txBox="1"/>
              <p:nvPr/>
            </p:nvSpPr>
            <p:spPr>
              <a:xfrm>
                <a:off x="2008529" y="1817322"/>
                <a:ext cx="19093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𝑅𝑜𝑤𝑠</m:t>
                      </m:r>
                      <m:r>
                        <a:rPr lang="en-US" sz="1800" b="0" i="1" baseline="-25000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1800" b="0" i="1" baseline="-250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baseline="-25000" smtClean="0">
                          <a:latin typeface="Cambria Math" panose="02040503050406030204" pitchFamily="18" charset="0"/>
                        </a:rPr>
                        <m:t>𝑚𝑖𝑡𝑖𝑔𝑎𝑡𝑒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93F81D2-CCD2-9860-4113-5ED5FEBD0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529" y="1817322"/>
                <a:ext cx="1909372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61C7C1-D99D-AE26-8F70-77B9B1E10438}"/>
                  </a:ext>
                </a:extLst>
              </p:cNvPr>
              <p:cNvSpPr txBox="1"/>
              <p:nvPr/>
            </p:nvSpPr>
            <p:spPr>
              <a:xfrm>
                <a:off x="3629156" y="1758980"/>
                <a:ext cx="1909372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✖️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𝑀𝑖𝑡𝑖𝑔𝑎𝑡𝑖𝑜𝑛𝑠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𝑅𝑜𝑤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61C7C1-D99D-AE26-8F70-77B9B1E10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156" y="1758980"/>
                <a:ext cx="1909372" cy="61093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F6971F8-F86D-9BB6-C0AA-8E3EFC17BCDE}"/>
                  </a:ext>
                </a:extLst>
              </p:cNvPr>
              <p:cNvSpPr txBox="1"/>
              <p:nvPr/>
            </p:nvSpPr>
            <p:spPr>
              <a:xfrm>
                <a:off x="5538528" y="1708581"/>
                <a:ext cx="1909372" cy="661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✖️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𝐶𝑜𝑠𝑡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𝑀𝑖𝑡𝑖𝑔𝑎𝑡𝑖𝑜𝑛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F6971F8-F86D-9BB6-C0AA-8E3EFC17B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528" y="1708581"/>
                <a:ext cx="1909372" cy="661335"/>
              </a:xfrm>
              <a:prstGeom prst="rect">
                <a:avLst/>
              </a:prstGeom>
              <a:blipFill>
                <a:blip r:embed="rId9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4F60618-68E8-B1A5-8FAB-2AE9922DBF1B}"/>
                  </a:ext>
                </a:extLst>
              </p:cNvPr>
              <p:cNvSpPr txBox="1"/>
              <p:nvPr/>
            </p:nvSpPr>
            <p:spPr>
              <a:xfrm>
                <a:off x="1560882" y="1824625"/>
                <a:ext cx="7363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 smtClean="0"/>
                        <m:t>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4F60618-68E8-B1A5-8FAB-2AE9922DB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82" y="1824625"/>
                <a:ext cx="73639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B623665-EA08-DAD1-3530-936F94FD92D4}"/>
                  </a:ext>
                </a:extLst>
              </p:cNvPr>
              <p:cNvSpPr txBox="1"/>
              <p:nvPr/>
            </p:nvSpPr>
            <p:spPr>
              <a:xfrm>
                <a:off x="1850207" y="3536869"/>
                <a:ext cx="2280039" cy="624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baseline="-25000" smtClean="0">
                        <a:latin typeface="Cambria Math" panose="02040503050406030204" pitchFamily="18" charset="0"/>
                      </a:rPr>
                      <m:t>𝑹𝑹𝑺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⟵</m:t>
                    </m:r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sz="2400" b="1" i="1" baseline="-25000" dirty="0" smtClean="0">
                            <a:latin typeface="Cambria Math" panose="02040503050406030204" pitchFamily="18" charset="0"/>
                          </a:rPr>
                          <m:t>𝑹𝑯</m:t>
                        </m:r>
                      </m:num>
                      <m:den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24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1" baseline="-250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B623665-EA08-DAD1-3530-936F94FD9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207" y="3536869"/>
                <a:ext cx="2280039" cy="624017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84DCA2D-1FD4-EBBD-2A4A-C03773AF609B}"/>
                  </a:ext>
                </a:extLst>
              </p:cNvPr>
              <p:cNvSpPr txBox="1"/>
              <p:nvPr/>
            </p:nvSpPr>
            <p:spPr>
              <a:xfrm>
                <a:off x="1823195" y="4112418"/>
                <a:ext cx="2280039" cy="624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baseline="-25000" smtClean="0">
                        <a:latin typeface="Cambria Math" panose="02040503050406030204" pitchFamily="18" charset="0"/>
                      </a:rPr>
                      <m:t>𝑨𝑸𝑼𝑨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⟵</m:t>
                    </m:r>
                    <m:f>
                      <m:fPr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sz="2400" b="1" i="1" baseline="-25000" dirty="0" smtClean="0">
                            <a:latin typeface="Cambria Math" panose="02040503050406030204" pitchFamily="18" charset="0"/>
                          </a:rPr>
                          <m:t>𝑹𝑯</m:t>
                        </m:r>
                      </m:num>
                      <m:den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1" baseline="-250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84DCA2D-1FD4-EBBD-2A4A-C03773AF6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195" y="4112418"/>
                <a:ext cx="2280039" cy="624017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BECF9729-F3A1-1A2D-F346-9D2F437A5940}"/>
              </a:ext>
            </a:extLst>
          </p:cNvPr>
          <p:cNvSpPr/>
          <p:nvPr/>
        </p:nvSpPr>
        <p:spPr>
          <a:xfrm>
            <a:off x="3524226" y="4986608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8DC073D-6303-4E97-152A-5D0E18068EF7}"/>
              </a:ext>
            </a:extLst>
          </p:cNvPr>
          <p:cNvSpPr/>
          <p:nvPr/>
        </p:nvSpPr>
        <p:spPr>
          <a:xfrm>
            <a:off x="3524226" y="5131842"/>
            <a:ext cx="531866" cy="1405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50BED32-990F-C54A-EC7A-5B72552A2F10}"/>
              </a:ext>
            </a:extLst>
          </p:cNvPr>
          <p:cNvSpPr/>
          <p:nvPr/>
        </p:nvSpPr>
        <p:spPr>
          <a:xfrm>
            <a:off x="3524226" y="5275835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EAAD78-47B0-9740-1EED-69BB1E18395D}"/>
              </a:ext>
            </a:extLst>
          </p:cNvPr>
          <p:cNvSpPr/>
          <p:nvPr/>
        </p:nvSpPr>
        <p:spPr>
          <a:xfrm>
            <a:off x="3524226" y="5421069"/>
            <a:ext cx="531866" cy="1405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425C8BA-EE56-D069-66A9-752BC4F8ED6D}"/>
              </a:ext>
            </a:extLst>
          </p:cNvPr>
          <p:cNvSpPr/>
          <p:nvPr/>
        </p:nvSpPr>
        <p:spPr>
          <a:xfrm>
            <a:off x="1879463" y="4981909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73692B3-ABA8-DB0C-9816-5B05EB87B8F6}"/>
              </a:ext>
            </a:extLst>
          </p:cNvPr>
          <p:cNvSpPr/>
          <p:nvPr/>
        </p:nvSpPr>
        <p:spPr>
          <a:xfrm>
            <a:off x="1879463" y="5127143"/>
            <a:ext cx="531866" cy="1405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4B517EB-21A8-1EB9-580C-1D7D02D2B01E}"/>
              </a:ext>
            </a:extLst>
          </p:cNvPr>
          <p:cNvSpPr/>
          <p:nvPr/>
        </p:nvSpPr>
        <p:spPr>
          <a:xfrm>
            <a:off x="1879463" y="5271136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6" name="Curved Connector 75">
            <a:extLst>
              <a:ext uri="{FF2B5EF4-FFF2-40B4-BE49-F238E27FC236}">
                <a16:creationId xmlns:a16="http://schemas.microsoft.com/office/drawing/2014/main" id="{9C59728E-0C7E-4A7F-0D83-52256C897CE0}"/>
              </a:ext>
            </a:extLst>
          </p:cNvPr>
          <p:cNvCxnSpPr>
            <a:stCxn id="65" idx="1"/>
            <a:endCxn id="67" idx="1"/>
          </p:cNvCxnSpPr>
          <p:nvPr/>
        </p:nvCxnSpPr>
        <p:spPr>
          <a:xfrm rot="10800000" flipV="1">
            <a:off x="3524226" y="5202109"/>
            <a:ext cx="12700" cy="289227"/>
          </a:xfrm>
          <a:prstGeom prst="curvedConnector3">
            <a:avLst>
              <a:gd name="adj1" fmla="val 180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8B5BD66-565A-F777-0AFE-C32C11948F55}"/>
              </a:ext>
            </a:extLst>
          </p:cNvPr>
          <p:cNvSpPr/>
          <p:nvPr/>
        </p:nvSpPr>
        <p:spPr>
          <a:xfrm>
            <a:off x="1877993" y="5416370"/>
            <a:ext cx="531866" cy="140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C1775A1D-6CE3-3BC8-8E89-23FDA43F0506}"/>
              </a:ext>
            </a:extLst>
          </p:cNvPr>
          <p:cNvCxnSpPr>
            <a:stCxn id="70" idx="1"/>
            <a:endCxn id="77" idx="1"/>
          </p:cNvCxnSpPr>
          <p:nvPr/>
        </p:nvCxnSpPr>
        <p:spPr>
          <a:xfrm rot="10800000" flipV="1">
            <a:off x="1877993" y="5197410"/>
            <a:ext cx="1470" cy="289227"/>
          </a:xfrm>
          <a:prstGeom prst="curvedConnector3">
            <a:avLst>
              <a:gd name="adj1" fmla="val 1565102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urved Connector 82">
            <a:extLst>
              <a:ext uri="{FF2B5EF4-FFF2-40B4-BE49-F238E27FC236}">
                <a16:creationId xmlns:a16="http://schemas.microsoft.com/office/drawing/2014/main" id="{50C2FCF0-0B96-E9D6-6B1E-D6A9EE549EA0}"/>
              </a:ext>
            </a:extLst>
          </p:cNvPr>
          <p:cNvCxnSpPr>
            <a:stCxn id="77" idx="3"/>
            <a:endCxn id="70" idx="3"/>
          </p:cNvCxnSpPr>
          <p:nvPr/>
        </p:nvCxnSpPr>
        <p:spPr>
          <a:xfrm flipV="1">
            <a:off x="2409859" y="5197411"/>
            <a:ext cx="1470" cy="289227"/>
          </a:xfrm>
          <a:prstGeom prst="curvedConnector3">
            <a:avLst>
              <a:gd name="adj1" fmla="val 1565102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EEF05E-622B-2704-95D9-3AC852A872DC}"/>
                  </a:ext>
                </a:extLst>
              </p:cNvPr>
              <p:cNvSpPr txBox="1"/>
              <p:nvPr/>
            </p:nvSpPr>
            <p:spPr>
              <a:xfrm>
                <a:off x="8257708" y="1854582"/>
                <a:ext cx="30205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𝑃𝑒𝑟𝑓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m:rPr>
                          <m:nor/>
                        </m:rPr>
                        <a:rPr lang="en-US" dirty="0"/>
                        <m:t>∝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𝑀𝑖𝑔𝑟𝑎𝑡𝑖𝑜𝑛𝑠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EEF05E-622B-2704-95D9-3AC852A87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08" y="1854582"/>
                <a:ext cx="3020518" cy="369332"/>
              </a:xfrm>
              <a:prstGeom prst="rect">
                <a:avLst/>
              </a:prstGeom>
              <a:blipFill>
                <a:blip r:embed="rId1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47438B2-D5BA-10BE-DA27-9EE928789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983626"/>
              </p:ext>
            </p:extLst>
          </p:nvPr>
        </p:nvGraphicFramePr>
        <p:xfrm>
          <a:off x="4177314" y="2097774"/>
          <a:ext cx="3352604" cy="25159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8440">
                  <a:extLst>
                    <a:ext uri="{9D8B030D-6E8A-4147-A177-3AD203B41FA5}">
                      <a16:colId xmlns:a16="http://schemas.microsoft.com/office/drawing/2014/main" val="3536044485"/>
                    </a:ext>
                  </a:extLst>
                </a:gridCol>
                <a:gridCol w="751661">
                  <a:extLst>
                    <a:ext uri="{9D8B030D-6E8A-4147-A177-3AD203B41FA5}">
                      <a16:colId xmlns:a16="http://schemas.microsoft.com/office/drawing/2014/main" val="1722194380"/>
                    </a:ext>
                  </a:extLst>
                </a:gridCol>
                <a:gridCol w="804380">
                  <a:extLst>
                    <a:ext uri="{9D8B030D-6E8A-4147-A177-3AD203B41FA5}">
                      <a16:colId xmlns:a16="http://schemas.microsoft.com/office/drawing/2014/main" val="1720875064"/>
                    </a:ext>
                  </a:extLst>
                </a:gridCol>
                <a:gridCol w="788123">
                  <a:extLst>
                    <a:ext uri="{9D8B030D-6E8A-4147-A177-3AD203B41FA5}">
                      <a16:colId xmlns:a16="http://schemas.microsoft.com/office/drawing/2014/main" val="2308459727"/>
                    </a:ext>
                  </a:extLst>
                </a:gridCol>
              </a:tblGrid>
              <a:tr h="5829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Workload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ACT-166+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ACT-500+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ACT-1K+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200799"/>
                  </a:ext>
                </a:extLst>
              </a:tr>
              <a:tr h="3375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lbm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6,794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5,437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412667"/>
                  </a:ext>
                </a:extLst>
              </a:tr>
              <a:tr h="3375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blender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6,085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887174"/>
                  </a:ext>
                </a:extLst>
              </a:tr>
              <a:tr h="3375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gcc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4,850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1,836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124908"/>
                  </a:ext>
                </a:extLst>
              </a:tr>
              <a:tr h="3375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07628"/>
                  </a:ext>
                </a:extLst>
              </a:tr>
              <a:tr h="5829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1,665 (29X)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694 (12X)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53150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C196BEB-0D21-797A-205E-8C0BA96999AD}"/>
              </a:ext>
            </a:extLst>
          </p:cNvPr>
          <p:cNvSpPr/>
          <p:nvPr/>
        </p:nvSpPr>
        <p:spPr>
          <a:xfrm>
            <a:off x="4177315" y="4039816"/>
            <a:ext cx="3352604" cy="5739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1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  <p:bldP spid="49" grpId="0"/>
      <p:bldP spid="52" grpId="0"/>
      <p:bldP spid="58" grpId="0"/>
      <p:bldP spid="61" grpId="0"/>
      <p:bldP spid="62" grpId="0"/>
      <p:bldP spid="63" grpId="0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7" grpId="0" animBg="1"/>
      <p:bldP spid="84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930A4-EF4E-53FE-A785-88361381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Helvetica" pitchFamily="2" charset="0"/>
              </a:rPr>
              <a:t>Rowhammer</a:t>
            </a:r>
            <a:r>
              <a:rPr lang="en-US" sz="4000" b="1" dirty="0">
                <a:latin typeface="Helvetica" pitchFamily="2" charset="0"/>
              </a:rPr>
              <a:t> Protection</a:t>
            </a:r>
          </a:p>
        </p:txBody>
      </p:sp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4B86B4E9-ECCE-A281-40AD-A47219E9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1498" y="2376733"/>
            <a:ext cx="487680" cy="4876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1063D7-408A-8D68-56E4-E494057161BA}"/>
              </a:ext>
            </a:extLst>
          </p:cNvPr>
          <p:cNvSpPr txBox="1"/>
          <p:nvPr/>
        </p:nvSpPr>
        <p:spPr>
          <a:xfrm>
            <a:off x="225848" y="3168558"/>
            <a:ext cx="13566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Access</a:t>
            </a:r>
            <a:endParaRPr lang="en-US" sz="2400" i="1" baseline="-250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C3C2520-0C2A-0C68-F161-2CCB8DA14B8C}"/>
              </a:ext>
            </a:extLst>
          </p:cNvPr>
          <p:cNvSpPr/>
          <p:nvPr/>
        </p:nvSpPr>
        <p:spPr>
          <a:xfrm>
            <a:off x="1851736" y="2891328"/>
            <a:ext cx="2427204" cy="1010493"/>
          </a:xfrm>
          <a:prstGeom prst="roundRect">
            <a:avLst/>
          </a:prstGeom>
          <a:solidFill>
            <a:srgbClr val="FF93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81074F-D4E5-5672-3A27-B35860920C1E}"/>
              </a:ext>
            </a:extLst>
          </p:cNvPr>
          <p:cNvSpPr txBox="1"/>
          <p:nvPr/>
        </p:nvSpPr>
        <p:spPr>
          <a:xfrm>
            <a:off x="2426057" y="3059422"/>
            <a:ext cx="12775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Tracker</a:t>
            </a:r>
          </a:p>
        </p:txBody>
      </p:sp>
      <p:pic>
        <p:nvPicPr>
          <p:cNvPr id="120" name="Graphic 119" descr="Badge with solid fill">
            <a:extLst>
              <a:ext uri="{FF2B5EF4-FFF2-40B4-BE49-F238E27FC236}">
                <a16:creationId xmlns:a16="http://schemas.microsoft.com/office/drawing/2014/main" id="{9A76EE81-A996-2271-EC89-A1DA6F167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51463" y="2376733"/>
            <a:ext cx="487680" cy="487680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ED6EF527-D9B3-DD16-D3DC-3EEC3CF36B49}"/>
              </a:ext>
            </a:extLst>
          </p:cNvPr>
          <p:cNvSpPr/>
          <p:nvPr/>
        </p:nvSpPr>
        <p:spPr>
          <a:xfrm>
            <a:off x="8504417" y="3496064"/>
            <a:ext cx="1839508" cy="3714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C93D217-3541-C9AA-D7CA-818E0B3ED1AA}"/>
              </a:ext>
            </a:extLst>
          </p:cNvPr>
          <p:cNvSpPr/>
          <p:nvPr/>
        </p:nvSpPr>
        <p:spPr>
          <a:xfrm>
            <a:off x="8505697" y="3079691"/>
            <a:ext cx="1839507" cy="3714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DD81B768-A918-E4A6-8C2D-DC961CD8AAA2}"/>
              </a:ext>
            </a:extLst>
          </p:cNvPr>
          <p:cNvSpPr/>
          <p:nvPr/>
        </p:nvSpPr>
        <p:spPr>
          <a:xfrm>
            <a:off x="8505697" y="2660667"/>
            <a:ext cx="1839508" cy="369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5" name="Graphic 184" descr="Line arrow: Rotate left with solid fill">
            <a:extLst>
              <a:ext uri="{FF2B5EF4-FFF2-40B4-BE49-F238E27FC236}">
                <a16:creationId xmlns:a16="http://schemas.microsoft.com/office/drawing/2014/main" id="{51769C0B-2E22-AF0B-0F33-06FC722F5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537115" flipH="1">
            <a:off x="7880971" y="3492182"/>
            <a:ext cx="627905" cy="627905"/>
          </a:xfrm>
          <a:prstGeom prst="rect">
            <a:avLst/>
          </a:prstGeom>
        </p:spPr>
      </p:pic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5DB57CFC-1C8E-A51B-9FBD-108E0BC5D0B8}"/>
              </a:ext>
            </a:extLst>
          </p:cNvPr>
          <p:cNvSpPr/>
          <p:nvPr/>
        </p:nvSpPr>
        <p:spPr>
          <a:xfrm>
            <a:off x="1760517" y="1867449"/>
            <a:ext cx="5408795" cy="36250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238F9E-850B-BA52-F2ED-76364C81A301}"/>
              </a:ext>
            </a:extLst>
          </p:cNvPr>
          <p:cNvSpPr txBox="1"/>
          <p:nvPr/>
        </p:nvSpPr>
        <p:spPr>
          <a:xfrm>
            <a:off x="3379437" y="5017200"/>
            <a:ext cx="2427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Memory Controller</a:t>
            </a:r>
          </a:p>
        </p:txBody>
      </p:sp>
      <p:pic>
        <p:nvPicPr>
          <p:cNvPr id="84" name="Graphic 83" descr="Line arrow: Rotate left with solid fill">
            <a:extLst>
              <a:ext uri="{FF2B5EF4-FFF2-40B4-BE49-F238E27FC236}">
                <a16:creationId xmlns:a16="http://schemas.microsoft.com/office/drawing/2014/main" id="{7B83905B-5775-E63F-6223-BEB6C9479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537115" flipH="1">
            <a:off x="7880536" y="2480461"/>
            <a:ext cx="627905" cy="627905"/>
          </a:xfrm>
          <a:prstGeom prst="rect">
            <a:avLst/>
          </a:prstGeom>
        </p:spPr>
      </p:pic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9CA58FB0-4379-2EF3-1F10-D2E062A8F1F2}"/>
              </a:ext>
            </a:extLst>
          </p:cNvPr>
          <p:cNvSpPr/>
          <p:nvPr/>
        </p:nvSpPr>
        <p:spPr>
          <a:xfrm>
            <a:off x="7674514" y="1867449"/>
            <a:ext cx="3283257" cy="36250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AD4C28B-77C9-9EA1-577C-DF2F9F794DF3}"/>
              </a:ext>
            </a:extLst>
          </p:cNvPr>
          <p:cNvSpPr txBox="1"/>
          <p:nvPr/>
        </p:nvSpPr>
        <p:spPr>
          <a:xfrm>
            <a:off x="8867652" y="5021769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DRAM</a:t>
            </a:r>
          </a:p>
        </p:txBody>
      </p:sp>
      <p:pic>
        <p:nvPicPr>
          <p:cNvPr id="106" name="Graphic 105" descr="Hammer with solid fill">
            <a:extLst>
              <a:ext uri="{FF2B5EF4-FFF2-40B4-BE49-F238E27FC236}">
                <a16:creationId xmlns:a16="http://schemas.microsoft.com/office/drawing/2014/main" id="{CE1561F2-9808-7995-795F-7D5335A735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2160" y="3078212"/>
            <a:ext cx="424087" cy="424087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50103856-11A8-DE68-14B2-5572035AC3ED}"/>
              </a:ext>
            </a:extLst>
          </p:cNvPr>
          <p:cNvSpPr txBox="1"/>
          <p:nvPr/>
        </p:nvSpPr>
        <p:spPr>
          <a:xfrm>
            <a:off x="0" y="6186742"/>
            <a:ext cx="12192000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Commerical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Rowhammer</a:t>
            </a:r>
            <a:r>
              <a:rPr lang="en-US" sz="2400" b="1" dirty="0">
                <a:solidFill>
                  <a:schemeClr val="bg1"/>
                </a:solidFill>
              </a:rPr>
              <a:t> mitigations rely on victim refresh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249C622-E538-9F9E-17C6-CC10DA0DAC51}"/>
              </a:ext>
            </a:extLst>
          </p:cNvPr>
          <p:cNvSpPr/>
          <p:nvPr/>
        </p:nvSpPr>
        <p:spPr>
          <a:xfrm>
            <a:off x="3594645" y="3250219"/>
            <a:ext cx="67633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16B1C994-13DD-9F16-B555-03931CB868B5}"/>
              </a:ext>
            </a:extLst>
          </p:cNvPr>
          <p:cNvSpPr/>
          <p:nvPr/>
        </p:nvSpPr>
        <p:spPr>
          <a:xfrm>
            <a:off x="8503678" y="2657590"/>
            <a:ext cx="1839508" cy="369318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A4D40A5-6B14-1C5B-400E-6065DA4C69D9}"/>
              </a:ext>
            </a:extLst>
          </p:cNvPr>
          <p:cNvSpPr/>
          <p:nvPr/>
        </p:nvSpPr>
        <p:spPr>
          <a:xfrm>
            <a:off x="8502647" y="3494606"/>
            <a:ext cx="1839508" cy="369318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0559F7E-2037-7A21-E39C-56303E78E09E}"/>
              </a:ext>
            </a:extLst>
          </p:cNvPr>
          <p:cNvSpPr txBox="1"/>
          <p:nvPr/>
        </p:nvSpPr>
        <p:spPr>
          <a:xfrm>
            <a:off x="8736696" y="2649975"/>
            <a:ext cx="1373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0071768-5D0C-068B-F425-E6A9D3F6937A}"/>
              </a:ext>
            </a:extLst>
          </p:cNvPr>
          <p:cNvSpPr txBox="1"/>
          <p:nvPr/>
        </p:nvSpPr>
        <p:spPr>
          <a:xfrm>
            <a:off x="8773873" y="3491047"/>
            <a:ext cx="1299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  <a:endParaRPr lang="en-US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5A10AB6-2DF9-8462-BCE1-6AA6883FF02C}"/>
              </a:ext>
            </a:extLst>
          </p:cNvPr>
          <p:cNvSpPr txBox="1"/>
          <p:nvPr/>
        </p:nvSpPr>
        <p:spPr>
          <a:xfrm>
            <a:off x="8679700" y="3051761"/>
            <a:ext cx="148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Aggressor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D193B80-1A52-B170-2A13-2207B5714A2B}"/>
              </a:ext>
            </a:extLst>
          </p:cNvPr>
          <p:cNvCxnSpPr>
            <a:cxnSpLocks/>
          </p:cNvCxnSpPr>
          <p:nvPr/>
        </p:nvCxnSpPr>
        <p:spPr>
          <a:xfrm flipV="1">
            <a:off x="4370159" y="2842026"/>
            <a:ext cx="3458375" cy="511502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B1815B-D2CF-2A93-EBAD-807B6BB2AA70}"/>
              </a:ext>
            </a:extLst>
          </p:cNvPr>
          <p:cNvCxnSpPr>
            <a:cxnSpLocks/>
          </p:cNvCxnSpPr>
          <p:nvPr/>
        </p:nvCxnSpPr>
        <p:spPr>
          <a:xfrm>
            <a:off x="4370159" y="3546130"/>
            <a:ext cx="3480929" cy="314866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1CF3319-8BE0-0AB9-B7DF-98D2A47152A6}"/>
              </a:ext>
            </a:extLst>
          </p:cNvPr>
          <p:cNvSpPr txBox="1"/>
          <p:nvPr/>
        </p:nvSpPr>
        <p:spPr>
          <a:xfrm>
            <a:off x="4822733" y="2389740"/>
            <a:ext cx="2253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Mitigative Action</a:t>
            </a:r>
          </a:p>
        </p:txBody>
      </p:sp>
    </p:spTree>
    <p:extLst>
      <p:ext uri="{BB962C8B-B14F-4D97-AF65-F5344CB8AC3E}">
        <p14:creationId xmlns:p14="http://schemas.microsoft.com/office/powerpoint/2010/main" val="220002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2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700000">
                                      <p:cBhvr>
                                        <p:cTn id="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11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68" grpId="0" animBg="1"/>
      <p:bldP spid="71" grpId="0"/>
      <p:bldP spid="122" grpId="0" animBg="1"/>
      <p:bldP spid="133" grpId="0" animBg="1"/>
      <p:bldP spid="136" grpId="0" animBg="1"/>
      <p:bldP spid="137" grpId="0" animBg="1"/>
      <p:bldP spid="146" grpId="0"/>
      <p:bldP spid="148" grpId="0"/>
      <p:bldP spid="150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0739E7-9498-5B1F-775B-EA4A411D1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14" t="22196" r="7769" b="22823"/>
          <a:stretch/>
        </p:blipFill>
        <p:spPr>
          <a:xfrm>
            <a:off x="2403416" y="1824918"/>
            <a:ext cx="7385168" cy="38488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F342E42-4835-31E2-D515-2596E87A800D}"/>
              </a:ext>
            </a:extLst>
          </p:cNvPr>
          <p:cNvSpPr txBox="1"/>
          <p:nvPr/>
        </p:nvSpPr>
        <p:spPr>
          <a:xfrm>
            <a:off x="238379" y="1294045"/>
            <a:ext cx="1574534" cy="36933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32KB per rank!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42B329-3228-E7F9-7153-E54E61279F08}"/>
              </a:ext>
            </a:extLst>
          </p:cNvPr>
          <p:cNvSpPr txBox="1"/>
          <p:nvPr/>
        </p:nvSpPr>
        <p:spPr>
          <a:xfrm>
            <a:off x="341118" y="6292759"/>
            <a:ext cx="11509763" cy="461665"/>
          </a:xfrm>
          <a:prstGeom prst="rect">
            <a:avLst/>
          </a:prstGeom>
          <a:noFill/>
          <a:ln w="28575">
            <a:solidFill>
              <a:srgbClr val="8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8B2500"/>
                </a:solidFill>
              </a:rPr>
              <a:t>AQUA’s hybrid design reduces SRAM to 41KB per rank, 60X lower than RRS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B4D0BDA6-5DD9-6624-FD51-6D74CDAEAE99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Helvetica" pitchFamily="2" charset="0"/>
              </a:rPr>
              <a:t>Memory-mapping the tables</a:t>
            </a:r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0EA61D11-D58B-CBF0-1974-FBEF93201672}"/>
              </a:ext>
            </a:extLst>
          </p:cNvPr>
          <p:cNvSpPr/>
          <p:nvPr/>
        </p:nvSpPr>
        <p:spPr>
          <a:xfrm>
            <a:off x="5516380" y="3749347"/>
            <a:ext cx="1401581" cy="99503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A018C302-18BC-02C1-61EF-CED42E08E9D8}"/>
              </a:ext>
            </a:extLst>
          </p:cNvPr>
          <p:cNvSpPr/>
          <p:nvPr/>
        </p:nvSpPr>
        <p:spPr>
          <a:xfrm>
            <a:off x="4177260" y="2433961"/>
            <a:ext cx="1054308" cy="23104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2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1" grpId="0" animBg="1"/>
      <p:bldP spid="1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AB76DBB-AC56-B101-1AB7-963A99F88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3" t="30129" r="9011" b="41320"/>
          <a:stretch/>
        </p:blipFill>
        <p:spPr>
          <a:xfrm>
            <a:off x="557858" y="2493998"/>
            <a:ext cx="11076281" cy="251772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B42B329-3228-E7F9-7153-E54E61279F08}"/>
              </a:ext>
            </a:extLst>
          </p:cNvPr>
          <p:cNvSpPr txBox="1"/>
          <p:nvPr/>
        </p:nvSpPr>
        <p:spPr>
          <a:xfrm>
            <a:off x="341118" y="6292759"/>
            <a:ext cx="11509763" cy="461665"/>
          </a:xfrm>
          <a:prstGeom prst="rect">
            <a:avLst/>
          </a:prstGeom>
          <a:noFill/>
          <a:ln w="28575">
            <a:solidFill>
              <a:srgbClr val="8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8B2500"/>
                </a:solidFill>
              </a:rPr>
              <a:t>Hybrid AQUA incurs 2.1% performance loss compared to 1.8% for SRAM-based design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26F208-ADF5-FF29-3C8E-31D0ABD56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Helvetica" pitchFamily="2" charset="0"/>
              </a:rPr>
              <a:t>Performance of hybrid aqua</a:t>
            </a:r>
          </a:p>
        </p:txBody>
      </p:sp>
    </p:spTree>
    <p:extLst>
      <p:ext uri="{BB962C8B-B14F-4D97-AF65-F5344CB8AC3E}">
        <p14:creationId xmlns:p14="http://schemas.microsoft.com/office/powerpoint/2010/main" val="108411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113B-9C81-51D9-4D7E-5ACEDF223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60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E7B4-D57C-A8F4-5A85-C791A0194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25056"/>
            <a:ext cx="10515600" cy="1209571"/>
          </a:xfrm>
        </p:spPr>
        <p:txBody>
          <a:bodyPr/>
          <a:lstStyle/>
          <a:p>
            <a:r>
              <a:rPr lang="en-US" dirty="0"/>
              <a:t>Get the code!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https://</a:t>
            </a:r>
            <a:r>
              <a:rPr lang="en-US" dirty="0" err="1">
                <a:solidFill>
                  <a:schemeClr val="accent1"/>
                </a:solidFill>
              </a:rPr>
              <a:t>github.com</a:t>
            </a:r>
            <a:r>
              <a:rPr lang="en-US" dirty="0">
                <a:solidFill>
                  <a:schemeClr val="accent1"/>
                </a:solidFill>
              </a:rPr>
              <a:t>/Anish-Saxena/</a:t>
            </a:r>
            <a:r>
              <a:rPr lang="en-US" dirty="0" err="1">
                <a:solidFill>
                  <a:schemeClr val="accent1"/>
                </a:solidFill>
              </a:rPr>
              <a:t>aqua_rowhammer_mitigation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0" descr="Logos | Brand Guide">
            <a:extLst>
              <a:ext uri="{FF2B5EF4-FFF2-40B4-BE49-F238E27FC236}">
                <a16:creationId xmlns:a16="http://schemas.microsoft.com/office/drawing/2014/main" id="{8C3DB7F6-E7E3-8C11-56CC-A69D71EC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" y="5787706"/>
            <a:ext cx="1017057" cy="101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University of British Columbia - Wikipedia">
            <a:extLst>
              <a:ext uri="{FF2B5EF4-FFF2-40B4-BE49-F238E27FC236}">
                <a16:creationId xmlns:a16="http://schemas.microsoft.com/office/drawing/2014/main" id="{701A3149-49BD-CE8D-E14A-70501B95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5783554"/>
            <a:ext cx="748372" cy="102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D85842-BDBF-286F-1E59-F0C047EE3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1949" b="22002"/>
          <a:stretch/>
        </p:blipFill>
        <p:spPr>
          <a:xfrm>
            <a:off x="7308998" y="583362"/>
            <a:ext cx="4104314" cy="1150203"/>
          </a:xfrm>
          <a:prstGeom prst="rect">
            <a:avLst/>
          </a:prstGeom>
        </p:spPr>
      </p:pic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BF9D82-1C2E-C3B7-A4F5-F02BAA5DD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1949" b="22002"/>
          <a:stretch/>
        </p:blipFill>
        <p:spPr>
          <a:xfrm>
            <a:off x="1615492" y="583362"/>
            <a:ext cx="4104314" cy="1150203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2BF261BF-E472-16EB-3D99-F83C33379FE2}"/>
              </a:ext>
            </a:extLst>
          </p:cNvPr>
          <p:cNvSpPr txBox="1">
            <a:spLocks/>
          </p:cNvSpPr>
          <p:nvPr/>
        </p:nvSpPr>
        <p:spPr>
          <a:xfrm>
            <a:off x="749108" y="1998012"/>
            <a:ext cx="10693784" cy="1395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0B0F0"/>
                </a:solidFill>
              </a:rPr>
              <a:t>AQUA</a:t>
            </a:r>
            <a:r>
              <a:rPr lang="en-US" sz="4400" b="1"/>
              <a:t>: Scalable Rowhammer Mitigation </a:t>
            </a:r>
            <a:br>
              <a:rPr lang="en-US" sz="4000" b="1"/>
            </a:br>
            <a:r>
              <a:rPr lang="en-US" sz="3200" b="1"/>
              <a:t>by Quarantining Aggressor Rows at Runtime</a:t>
            </a:r>
            <a:endParaRPr lang="en-US" sz="4000" b="1" dirty="0"/>
          </a:p>
        </p:txBody>
      </p:sp>
      <p:pic>
        <p:nvPicPr>
          <p:cNvPr id="30" name="Picture 6" descr="Screwdriver Turn Screw | Great PowerPoint ClipArt for Presentations -  PresenterMedia.com">
            <a:extLst>
              <a:ext uri="{FF2B5EF4-FFF2-40B4-BE49-F238E27FC236}">
                <a16:creationId xmlns:a16="http://schemas.microsoft.com/office/drawing/2014/main" id="{6F25ADFB-F80C-A9FA-64B1-53769552F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r="9450"/>
          <a:stretch/>
        </p:blipFill>
        <p:spPr bwMode="auto">
          <a:xfrm>
            <a:off x="-16762" y="-14403"/>
            <a:ext cx="1535362" cy="19809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cat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652E587C-8E09-2EDD-489E-6826059CC1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696441" y="800335"/>
            <a:ext cx="884750" cy="66179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4B8BC22-543E-EE09-6F05-ED01534C84CC}"/>
              </a:ext>
            </a:extLst>
          </p:cNvPr>
          <p:cNvSpPr/>
          <p:nvPr/>
        </p:nvSpPr>
        <p:spPr>
          <a:xfrm>
            <a:off x="2802233" y="27253"/>
            <a:ext cx="6367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!!</a:t>
            </a:r>
          </a:p>
        </p:txBody>
      </p:sp>
      <p:pic>
        <p:nvPicPr>
          <p:cNvPr id="33" name="Picture 32" descr="A cat sleeping on a person's lap&#10;&#10;Description automatically generated with medium confidence">
            <a:extLst>
              <a:ext uri="{FF2B5EF4-FFF2-40B4-BE49-F238E27FC236}">
                <a16:creationId xmlns:a16="http://schemas.microsoft.com/office/drawing/2014/main" id="{439C88B4-BB1C-42CD-8AFF-1EF3DA17C1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2182" t="17934" r="24478" b="16590"/>
          <a:stretch/>
        </p:blipFill>
        <p:spPr>
          <a:xfrm>
            <a:off x="8322018" y="769728"/>
            <a:ext cx="762581" cy="700188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34" name="Picture 33" descr="Shape&#10;&#10;Description automatically generated">
            <a:extLst>
              <a:ext uri="{FF2B5EF4-FFF2-40B4-BE49-F238E27FC236}">
                <a16:creationId xmlns:a16="http://schemas.microsoft.com/office/drawing/2014/main" id="{CE6A522B-4D8B-44C2-44DF-1FF3150117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623265" y="720749"/>
            <a:ext cx="1122744" cy="880583"/>
          </a:xfrm>
          <a:prstGeom prst="rect">
            <a:avLst/>
          </a:prstGeom>
        </p:spPr>
      </p:pic>
      <p:pic>
        <p:nvPicPr>
          <p:cNvPr id="35" name="Picture 34" descr="Shape, circle&#10;&#10;Description automatically generated">
            <a:extLst>
              <a:ext uri="{FF2B5EF4-FFF2-40B4-BE49-F238E27FC236}">
                <a16:creationId xmlns:a16="http://schemas.microsoft.com/office/drawing/2014/main" id="{6A5608E5-28CA-D145-A80B-116D2BCC2E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0448777" y="675812"/>
            <a:ext cx="795279" cy="795279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low confidence">
            <a:extLst>
              <a:ext uri="{FF2B5EF4-FFF2-40B4-BE49-F238E27FC236}">
                <a16:creationId xmlns:a16="http://schemas.microsoft.com/office/drawing/2014/main" id="{EA121BD9-8C58-C279-D0DB-C3182B8C72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071534" y="304824"/>
            <a:ext cx="1646699" cy="1646699"/>
          </a:xfrm>
          <a:prstGeom prst="rect">
            <a:avLst/>
          </a:prstGeom>
        </p:spPr>
      </p:pic>
      <p:sp>
        <p:nvSpPr>
          <p:cNvPr id="37" name="Right Arrow 36">
            <a:extLst>
              <a:ext uri="{FF2B5EF4-FFF2-40B4-BE49-F238E27FC236}">
                <a16:creationId xmlns:a16="http://schemas.microsoft.com/office/drawing/2014/main" id="{64B97FBD-7C68-3C80-0BB7-5C13F367F766}"/>
              </a:ext>
            </a:extLst>
          </p:cNvPr>
          <p:cNvSpPr/>
          <p:nvPr/>
        </p:nvSpPr>
        <p:spPr>
          <a:xfrm>
            <a:off x="5922290" y="956939"/>
            <a:ext cx="1184223" cy="403047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57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 244">
            <a:extLst>
              <a:ext uri="{FF2B5EF4-FFF2-40B4-BE49-F238E27FC236}">
                <a16:creationId xmlns:a16="http://schemas.microsoft.com/office/drawing/2014/main" id="{871ECB5A-F799-21B2-EEEC-76DD69EB0C40}"/>
              </a:ext>
            </a:extLst>
          </p:cNvPr>
          <p:cNvSpPr/>
          <p:nvPr/>
        </p:nvSpPr>
        <p:spPr>
          <a:xfrm>
            <a:off x="1087271" y="4944546"/>
            <a:ext cx="2683339" cy="4250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ED81F403-BA44-DF44-A6F0-4F93B02CFA43}"/>
              </a:ext>
            </a:extLst>
          </p:cNvPr>
          <p:cNvSpPr/>
          <p:nvPr/>
        </p:nvSpPr>
        <p:spPr>
          <a:xfrm>
            <a:off x="1080436" y="3935158"/>
            <a:ext cx="2683339" cy="4806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DEEB182E-C899-59A4-AD39-BA4009984D10}"/>
              </a:ext>
            </a:extLst>
          </p:cNvPr>
          <p:cNvSpPr/>
          <p:nvPr/>
        </p:nvSpPr>
        <p:spPr>
          <a:xfrm>
            <a:off x="1080436" y="4449931"/>
            <a:ext cx="2683441" cy="4250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652D9-0B34-1082-273D-815B7D35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Rowhammer</a:t>
            </a:r>
            <a:r>
              <a:rPr lang="en-US" dirty="0"/>
              <a:t>, why it matters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CA6722-91E9-5B07-E487-8253D3BD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949" b="22002"/>
          <a:stretch/>
        </p:blipFill>
        <p:spPr>
          <a:xfrm>
            <a:off x="675336" y="2066426"/>
            <a:ext cx="3014463" cy="8447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FE0FB8-93D3-2D96-B5FE-B203437BC68A}"/>
              </a:ext>
            </a:extLst>
          </p:cNvPr>
          <p:cNvSpPr/>
          <p:nvPr/>
        </p:nvSpPr>
        <p:spPr>
          <a:xfrm>
            <a:off x="4391361" y="2049606"/>
            <a:ext cx="762876" cy="90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A72EEC-5CEE-0B18-E067-6E69016B6583}"/>
              </a:ext>
            </a:extLst>
          </p:cNvPr>
          <p:cNvSpPr/>
          <p:nvPr/>
        </p:nvSpPr>
        <p:spPr>
          <a:xfrm>
            <a:off x="4335282" y="2101728"/>
            <a:ext cx="762876" cy="90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672DC-08BE-12F9-7208-20DF0E716019}"/>
              </a:ext>
            </a:extLst>
          </p:cNvPr>
          <p:cNvSpPr/>
          <p:nvPr/>
        </p:nvSpPr>
        <p:spPr>
          <a:xfrm>
            <a:off x="4279203" y="2178137"/>
            <a:ext cx="762876" cy="90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6EF7A4-9AE0-DC71-3EE6-274C8F90DE16}"/>
              </a:ext>
            </a:extLst>
          </p:cNvPr>
          <p:cNvSpPr/>
          <p:nvPr/>
        </p:nvSpPr>
        <p:spPr>
          <a:xfrm>
            <a:off x="4223124" y="2254546"/>
            <a:ext cx="762876" cy="90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15F06F-7625-365F-4F6D-52B0C63C7D0A}"/>
              </a:ext>
            </a:extLst>
          </p:cNvPr>
          <p:cNvSpPr txBox="1"/>
          <p:nvPr/>
        </p:nvSpPr>
        <p:spPr>
          <a:xfrm>
            <a:off x="1792876" y="2911206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90274C-B453-149D-89E8-217990B4EA49}"/>
              </a:ext>
            </a:extLst>
          </p:cNvPr>
          <p:cNvSpPr txBox="1"/>
          <p:nvPr/>
        </p:nvSpPr>
        <p:spPr>
          <a:xfrm>
            <a:off x="733803" y="1615325"/>
            <a:ext cx="69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9989BF-8951-A60E-7CB9-05BA0E05A659}"/>
              </a:ext>
            </a:extLst>
          </p:cNvPr>
          <p:cNvSpPr txBox="1"/>
          <p:nvPr/>
        </p:nvSpPr>
        <p:spPr>
          <a:xfrm>
            <a:off x="-37915" y="180880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065B6E-890D-36D7-362C-23E42D11BE10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946597" y="1984657"/>
            <a:ext cx="133840" cy="210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02DA34-5D59-5D6A-3CA0-F07A3DBFE998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080437" y="1984657"/>
            <a:ext cx="160097" cy="210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4B7BE0-BDAD-D0F4-E712-B0842C500B6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080437" y="1984657"/>
            <a:ext cx="444046" cy="210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A1AEEDD-2083-2724-4C4D-E9577DE075B0}"/>
              </a:ext>
            </a:extLst>
          </p:cNvPr>
          <p:cNvSpPr txBox="1"/>
          <p:nvPr/>
        </p:nvSpPr>
        <p:spPr>
          <a:xfrm>
            <a:off x="4273236" y="3200225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25B86C-9744-8B1B-2525-4AF7652930D2}"/>
              </a:ext>
            </a:extLst>
          </p:cNvPr>
          <p:cNvSpPr txBox="1"/>
          <p:nvPr/>
        </p:nvSpPr>
        <p:spPr>
          <a:xfrm>
            <a:off x="3841526" y="1506361"/>
            <a:ext cx="73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Banks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A00928C-4ABE-8780-86AE-044E6419EF5C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4208518" y="1875693"/>
            <a:ext cx="221878" cy="3192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CFF632-B856-70EC-F6B4-E5A31C836548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4208518" y="1875693"/>
            <a:ext cx="364015" cy="2348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E6BD9E-2339-F351-8D9E-F73500DBD955}"/>
              </a:ext>
            </a:extLst>
          </p:cNvPr>
          <p:cNvCxnSpPr>
            <a:cxnSpLocks/>
          </p:cNvCxnSpPr>
          <p:nvPr/>
        </p:nvCxnSpPr>
        <p:spPr>
          <a:xfrm flipV="1">
            <a:off x="3567448" y="2089807"/>
            <a:ext cx="654293" cy="1051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F1FD89D-B85A-3C78-45B2-B6A3827F9664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4208518" y="1875693"/>
            <a:ext cx="83900" cy="3956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3EEFA0-A777-94C8-4588-1BA3C2698926}"/>
              </a:ext>
            </a:extLst>
          </p:cNvPr>
          <p:cNvCxnSpPr>
            <a:cxnSpLocks/>
          </p:cNvCxnSpPr>
          <p:nvPr/>
        </p:nvCxnSpPr>
        <p:spPr>
          <a:xfrm>
            <a:off x="3567447" y="2663015"/>
            <a:ext cx="621941" cy="49741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6">
            <a:extLst>
              <a:ext uri="{FF2B5EF4-FFF2-40B4-BE49-F238E27FC236}">
                <a16:creationId xmlns:a16="http://schemas.microsoft.com/office/drawing/2014/main" id="{AD899A81-44DF-FB27-616E-1CD78339E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229" y="2305723"/>
            <a:ext cx="53317" cy="605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A1821231-226E-B6D1-615A-C32B562DC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3550" y="2268446"/>
            <a:ext cx="0" cy="64276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26">
            <a:extLst>
              <a:ext uri="{FF2B5EF4-FFF2-40B4-BE49-F238E27FC236}">
                <a16:creationId xmlns:a16="http://schemas.microsoft.com/office/drawing/2014/main" id="{EBE11682-4916-4894-2C1B-6732AB736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879" y="2806961"/>
            <a:ext cx="59056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27">
            <a:extLst>
              <a:ext uri="{FF2B5EF4-FFF2-40B4-BE49-F238E27FC236}">
                <a16:creationId xmlns:a16="http://schemas.microsoft.com/office/drawing/2014/main" id="{F6E5EAD5-25EE-E636-24F6-DAB6F09D7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1547" y="2575232"/>
            <a:ext cx="773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rapezoid 59">
            <a:extLst>
              <a:ext uri="{FF2B5EF4-FFF2-40B4-BE49-F238E27FC236}">
                <a16:creationId xmlns:a16="http://schemas.microsoft.com/office/drawing/2014/main" id="{285EEF88-B3BA-5302-9BBF-99B59F1DBCE1}"/>
              </a:ext>
            </a:extLst>
          </p:cNvPr>
          <p:cNvSpPr/>
          <p:nvPr/>
        </p:nvSpPr>
        <p:spPr bwMode="auto">
          <a:xfrm rot="10800000">
            <a:off x="4375737" y="2923168"/>
            <a:ext cx="600843" cy="132256"/>
          </a:xfrm>
          <a:prstGeom prst="trapezoi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cs typeface="Arial" charset="0"/>
            </a:endParaRPr>
          </a:p>
        </p:txBody>
      </p:sp>
      <p:sp>
        <p:nvSpPr>
          <p:cNvPr id="63" name="Line 26">
            <a:extLst>
              <a:ext uri="{FF2B5EF4-FFF2-40B4-BE49-F238E27FC236}">
                <a16:creationId xmlns:a16="http://schemas.microsoft.com/office/drawing/2014/main" id="{EBF499C8-F115-8332-820A-5E883A3F6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878" y="2673114"/>
            <a:ext cx="58349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6">
            <a:extLst>
              <a:ext uri="{FF2B5EF4-FFF2-40B4-BE49-F238E27FC236}">
                <a16:creationId xmlns:a16="http://schemas.microsoft.com/office/drawing/2014/main" id="{42CF5DE9-E2B6-48CE-60BF-6C5557A591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879" y="2544972"/>
            <a:ext cx="59056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6">
            <a:extLst>
              <a:ext uri="{FF2B5EF4-FFF2-40B4-BE49-F238E27FC236}">
                <a16:creationId xmlns:a16="http://schemas.microsoft.com/office/drawing/2014/main" id="{C25659CA-D2E5-A00F-01E6-D991523B3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878" y="2407584"/>
            <a:ext cx="57643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0">
            <a:extLst>
              <a:ext uri="{FF2B5EF4-FFF2-40B4-BE49-F238E27FC236}">
                <a16:creationId xmlns:a16="http://schemas.microsoft.com/office/drawing/2014/main" id="{66A39E5D-6F4A-EE33-41C1-D0AF34635C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3814" y="2262007"/>
            <a:ext cx="0" cy="64919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20">
            <a:extLst>
              <a:ext uri="{FF2B5EF4-FFF2-40B4-BE49-F238E27FC236}">
                <a16:creationId xmlns:a16="http://schemas.microsoft.com/office/drawing/2014/main" id="{180DCD75-5235-F2A6-DAC3-167A9556F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0640" y="2274133"/>
            <a:ext cx="0" cy="63707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20">
            <a:extLst>
              <a:ext uri="{FF2B5EF4-FFF2-40B4-BE49-F238E27FC236}">
                <a16:creationId xmlns:a16="http://schemas.microsoft.com/office/drawing/2014/main" id="{97920661-D168-8F06-FAD6-1EC89E9D7D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798" y="2268446"/>
            <a:ext cx="0" cy="64276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20">
            <a:extLst>
              <a:ext uri="{FF2B5EF4-FFF2-40B4-BE49-F238E27FC236}">
                <a16:creationId xmlns:a16="http://schemas.microsoft.com/office/drawing/2014/main" id="{754E65A8-9FFD-5729-C0D1-1154927E97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879" y="2265666"/>
            <a:ext cx="0" cy="64554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20C038D-E57C-5D72-45F9-B1DD9F259EB8}"/>
              </a:ext>
            </a:extLst>
          </p:cNvPr>
          <p:cNvCxnSpPr>
            <a:cxnSpLocks/>
          </p:cNvCxnSpPr>
          <p:nvPr/>
        </p:nvCxnSpPr>
        <p:spPr>
          <a:xfrm>
            <a:off x="4976580" y="3136184"/>
            <a:ext cx="604653" cy="24962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D851410-EB6C-DFDA-FFDF-70AFAA2F5798}"/>
              </a:ext>
            </a:extLst>
          </p:cNvPr>
          <p:cNvCxnSpPr>
            <a:cxnSpLocks/>
          </p:cNvCxnSpPr>
          <p:nvPr/>
        </p:nvCxnSpPr>
        <p:spPr>
          <a:xfrm flipV="1">
            <a:off x="4982984" y="1864601"/>
            <a:ext cx="584490" cy="36652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06DF034-29FE-DD37-C067-CC3A0FE884E6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285251" y="2178137"/>
            <a:ext cx="393850" cy="903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F7B689A6-3947-8497-8AAF-9C6C9C7DED4E}"/>
              </a:ext>
            </a:extLst>
          </p:cNvPr>
          <p:cNvSpPr txBox="1"/>
          <p:nvPr/>
        </p:nvSpPr>
        <p:spPr>
          <a:xfrm>
            <a:off x="6065611" y="34395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Bank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DCAE643C-F0C6-DFF6-E499-324B142D6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488" y="1848506"/>
            <a:ext cx="1597350" cy="1537299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213" name="Rectangle 63">
            <a:extLst>
              <a:ext uri="{FF2B5EF4-FFF2-40B4-BE49-F238E27FC236}">
                <a16:creationId xmlns:a16="http://schemas.microsoft.com/office/drawing/2014/main" id="{8CE1D28C-DAA8-4A83-0172-B048C42D0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259" y="1750500"/>
            <a:ext cx="2683440" cy="480695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9DB272EB-D1F3-6BF2-1CEC-BE678FC0E38F}"/>
              </a:ext>
            </a:extLst>
          </p:cNvPr>
          <p:cNvSpPr txBox="1"/>
          <p:nvPr/>
        </p:nvSpPr>
        <p:spPr>
          <a:xfrm>
            <a:off x="7723259" y="1806181"/>
            <a:ext cx="268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1  1  1  1  1  1  1  1  1  1</a:t>
            </a:r>
          </a:p>
        </p:txBody>
      </p:sp>
      <p:sp>
        <p:nvSpPr>
          <p:cNvPr id="215" name="Rectangle 63">
            <a:extLst>
              <a:ext uri="{FF2B5EF4-FFF2-40B4-BE49-F238E27FC236}">
                <a16:creationId xmlns:a16="http://schemas.microsoft.com/office/drawing/2014/main" id="{3133CDE3-9907-7C16-09D2-A44A38D50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259" y="2815077"/>
            <a:ext cx="2683440" cy="480695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F2CACA0-1FDC-124E-E05E-FE9FE6646149}"/>
              </a:ext>
            </a:extLst>
          </p:cNvPr>
          <p:cNvSpPr txBox="1"/>
          <p:nvPr/>
        </p:nvSpPr>
        <p:spPr>
          <a:xfrm>
            <a:off x="7736247" y="2870758"/>
            <a:ext cx="267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 </a:t>
            </a:r>
            <a:r>
              <a:rPr lang="en-US" dirty="0">
                <a:solidFill>
                  <a:srgbClr val="FF0000"/>
                </a:solidFill>
              </a:rPr>
              <a:t>0  </a:t>
            </a:r>
            <a:r>
              <a:rPr lang="en-US" dirty="0"/>
              <a:t>1  1  </a:t>
            </a:r>
            <a:r>
              <a:rPr lang="en-US" dirty="0">
                <a:solidFill>
                  <a:srgbClr val="FF0000"/>
                </a:solidFill>
              </a:rPr>
              <a:t>0  0  0  </a:t>
            </a:r>
            <a:r>
              <a:rPr lang="en-US" dirty="0"/>
              <a:t>1  1  1</a:t>
            </a:r>
          </a:p>
        </p:txBody>
      </p:sp>
      <p:sp>
        <p:nvSpPr>
          <p:cNvPr id="217" name="Down Arrow 216">
            <a:extLst>
              <a:ext uri="{FF2B5EF4-FFF2-40B4-BE49-F238E27FC236}">
                <a16:creationId xmlns:a16="http://schemas.microsoft.com/office/drawing/2014/main" id="{F97B3E8B-0FDB-E06E-AA9D-882B66CF676F}"/>
              </a:ext>
            </a:extLst>
          </p:cNvPr>
          <p:cNvSpPr/>
          <p:nvPr/>
        </p:nvSpPr>
        <p:spPr>
          <a:xfrm>
            <a:off x="8912579" y="2231194"/>
            <a:ext cx="304800" cy="583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205B85E5-AA94-733C-9021-33BAC5FDAA12}"/>
              </a:ext>
            </a:extLst>
          </p:cNvPr>
          <p:cNvSpPr txBox="1"/>
          <p:nvPr/>
        </p:nvSpPr>
        <p:spPr>
          <a:xfrm>
            <a:off x="8104344" y="2319339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~64ms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65F36880-4F21-F473-8590-8F63332C017A}"/>
              </a:ext>
            </a:extLst>
          </p:cNvPr>
          <p:cNvSpPr txBox="1"/>
          <p:nvPr/>
        </p:nvSpPr>
        <p:spPr>
          <a:xfrm>
            <a:off x="8769481" y="1281390"/>
            <a:ext cx="59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Row</a:t>
            </a:r>
          </a:p>
        </p:txBody>
      </p:sp>
      <p:sp>
        <p:nvSpPr>
          <p:cNvPr id="228" name="Graphic 219" descr="Line arrow: Rotate left with solid fill">
            <a:extLst>
              <a:ext uri="{FF2B5EF4-FFF2-40B4-BE49-F238E27FC236}">
                <a16:creationId xmlns:a16="http://schemas.microsoft.com/office/drawing/2014/main" id="{7771D035-2582-265E-59FB-13C4C590A1EC}"/>
              </a:ext>
            </a:extLst>
          </p:cNvPr>
          <p:cNvSpPr/>
          <p:nvPr/>
        </p:nvSpPr>
        <p:spPr>
          <a:xfrm rot="2436565">
            <a:off x="10480708" y="1788517"/>
            <a:ext cx="847929" cy="626422"/>
          </a:xfrm>
          <a:custGeom>
            <a:avLst/>
            <a:gdLst>
              <a:gd name="connsiteX0" fmla="*/ 490316 w 847929"/>
              <a:gd name="connsiteY0" fmla="*/ 0 h 626422"/>
              <a:gd name="connsiteX1" fmla="*/ 133128 w 847929"/>
              <a:gd name="connsiteY1" fmla="*/ 340995 h 626422"/>
              <a:gd name="connsiteX2" fmla="*/ 48356 w 847929"/>
              <a:gd name="connsiteY2" fmla="*/ 256223 h 626422"/>
              <a:gd name="connsiteX3" fmla="*/ 8351 w 847929"/>
              <a:gd name="connsiteY3" fmla="*/ 257175 h 626422"/>
              <a:gd name="connsiteX4" fmla="*/ 7398 w 847929"/>
              <a:gd name="connsiteY4" fmla="*/ 297180 h 626422"/>
              <a:gd name="connsiteX5" fmla="*/ 141701 w 847929"/>
              <a:gd name="connsiteY5" fmla="*/ 431483 h 626422"/>
              <a:gd name="connsiteX6" fmla="*/ 151226 w 847929"/>
              <a:gd name="connsiteY6" fmla="*/ 437198 h 626422"/>
              <a:gd name="connsiteX7" fmla="*/ 155036 w 847929"/>
              <a:gd name="connsiteY7" fmla="*/ 438150 h 626422"/>
              <a:gd name="connsiteX8" fmla="*/ 156941 w 847929"/>
              <a:gd name="connsiteY8" fmla="*/ 439103 h 626422"/>
              <a:gd name="connsiteX9" fmla="*/ 159798 w 847929"/>
              <a:gd name="connsiteY9" fmla="*/ 439103 h 626422"/>
              <a:gd name="connsiteX10" fmla="*/ 162656 w 847929"/>
              <a:gd name="connsiteY10" fmla="*/ 439103 h 626422"/>
              <a:gd name="connsiteX11" fmla="*/ 164561 w 847929"/>
              <a:gd name="connsiteY11" fmla="*/ 439103 h 626422"/>
              <a:gd name="connsiteX12" fmla="*/ 182658 w 847929"/>
              <a:gd name="connsiteY12" fmla="*/ 430530 h 626422"/>
              <a:gd name="connsiteX13" fmla="*/ 316961 w 847929"/>
              <a:gd name="connsiteY13" fmla="*/ 296228 h 626422"/>
              <a:gd name="connsiteX14" fmla="*/ 316961 w 847929"/>
              <a:gd name="connsiteY14" fmla="*/ 256223 h 626422"/>
              <a:gd name="connsiteX15" fmla="*/ 276956 w 847929"/>
              <a:gd name="connsiteY15" fmla="*/ 256223 h 626422"/>
              <a:gd name="connsiteX16" fmla="*/ 190278 w 847929"/>
              <a:gd name="connsiteY16" fmla="*/ 342900 h 626422"/>
              <a:gd name="connsiteX17" fmla="*/ 425546 w 847929"/>
              <a:gd name="connsiteY17" fmla="*/ 64770 h 626422"/>
              <a:gd name="connsiteX18" fmla="*/ 756063 w 847929"/>
              <a:gd name="connsiteY18" fmla="*/ 218123 h 626422"/>
              <a:gd name="connsiteX19" fmla="*/ 695103 w 847929"/>
              <a:gd name="connsiteY19" fmla="*/ 577215 h 626422"/>
              <a:gd name="connsiteX20" fmla="*/ 694151 w 847929"/>
              <a:gd name="connsiteY20" fmla="*/ 617220 h 626422"/>
              <a:gd name="connsiteX21" fmla="*/ 734156 w 847929"/>
              <a:gd name="connsiteY21" fmla="*/ 619125 h 626422"/>
              <a:gd name="connsiteX22" fmla="*/ 822738 w 847929"/>
              <a:gd name="connsiteY22" fmla="*/ 226695 h 626422"/>
              <a:gd name="connsiteX23" fmla="*/ 490316 w 847929"/>
              <a:gd name="connsiteY23" fmla="*/ 0 h 62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7929" h="626422">
                <a:moveTo>
                  <a:pt x="490316" y="0"/>
                </a:moveTo>
                <a:cubicBezTo>
                  <a:pt x="299816" y="0"/>
                  <a:pt x="142653" y="150495"/>
                  <a:pt x="133128" y="340995"/>
                </a:cubicBezTo>
                <a:lnTo>
                  <a:pt x="48356" y="256223"/>
                </a:lnTo>
                <a:cubicBezTo>
                  <a:pt x="36926" y="245745"/>
                  <a:pt x="19781" y="245745"/>
                  <a:pt x="8351" y="257175"/>
                </a:cubicBezTo>
                <a:cubicBezTo>
                  <a:pt x="-2127" y="267653"/>
                  <a:pt x="-3079" y="285750"/>
                  <a:pt x="7398" y="297180"/>
                </a:cubicBezTo>
                <a:lnTo>
                  <a:pt x="141701" y="431483"/>
                </a:lnTo>
                <a:cubicBezTo>
                  <a:pt x="144558" y="434340"/>
                  <a:pt x="147416" y="436245"/>
                  <a:pt x="151226" y="437198"/>
                </a:cubicBezTo>
                <a:cubicBezTo>
                  <a:pt x="152178" y="437198"/>
                  <a:pt x="153131" y="438150"/>
                  <a:pt x="155036" y="438150"/>
                </a:cubicBezTo>
                <a:lnTo>
                  <a:pt x="156941" y="439103"/>
                </a:lnTo>
                <a:lnTo>
                  <a:pt x="159798" y="439103"/>
                </a:lnTo>
                <a:lnTo>
                  <a:pt x="162656" y="439103"/>
                </a:lnTo>
                <a:lnTo>
                  <a:pt x="164561" y="439103"/>
                </a:lnTo>
                <a:cubicBezTo>
                  <a:pt x="171228" y="439103"/>
                  <a:pt x="177896" y="435293"/>
                  <a:pt x="182658" y="430530"/>
                </a:cubicBezTo>
                <a:lnTo>
                  <a:pt x="316961" y="296228"/>
                </a:lnTo>
                <a:cubicBezTo>
                  <a:pt x="328391" y="284798"/>
                  <a:pt x="328391" y="266700"/>
                  <a:pt x="316961" y="256223"/>
                </a:cubicBezTo>
                <a:cubicBezTo>
                  <a:pt x="305531" y="244792"/>
                  <a:pt x="287433" y="244792"/>
                  <a:pt x="276956" y="256223"/>
                </a:cubicBezTo>
                <a:lnTo>
                  <a:pt x="190278" y="342900"/>
                </a:lnTo>
                <a:cubicBezTo>
                  <a:pt x="196946" y="207645"/>
                  <a:pt x="293148" y="94298"/>
                  <a:pt x="425546" y="64770"/>
                </a:cubicBezTo>
                <a:cubicBezTo>
                  <a:pt x="557943" y="35242"/>
                  <a:pt x="693198" y="98107"/>
                  <a:pt x="756063" y="218123"/>
                </a:cubicBezTo>
                <a:cubicBezTo>
                  <a:pt x="818928" y="338137"/>
                  <a:pt x="794163" y="484823"/>
                  <a:pt x="695103" y="577215"/>
                </a:cubicBezTo>
                <a:cubicBezTo>
                  <a:pt x="683673" y="587693"/>
                  <a:pt x="682721" y="605790"/>
                  <a:pt x="694151" y="617220"/>
                </a:cubicBezTo>
                <a:cubicBezTo>
                  <a:pt x="704628" y="628650"/>
                  <a:pt x="722726" y="629602"/>
                  <a:pt x="734156" y="619125"/>
                </a:cubicBezTo>
                <a:cubicBezTo>
                  <a:pt x="841788" y="519112"/>
                  <a:pt x="877031" y="363855"/>
                  <a:pt x="822738" y="226695"/>
                </a:cubicBezTo>
                <a:cubicBezTo>
                  <a:pt x="769398" y="89535"/>
                  <a:pt x="637001" y="0"/>
                  <a:pt x="490316" y="0"/>
                </a:cubicBezTo>
                <a:close/>
              </a:path>
            </a:pathLst>
          </a:custGeom>
          <a:solidFill>
            <a:srgbClr val="2D71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45C2EFA3-9B27-D59F-4E11-8934BA1389FB}"/>
              </a:ext>
            </a:extLst>
          </p:cNvPr>
          <p:cNvSpPr txBox="1"/>
          <p:nvPr/>
        </p:nvSpPr>
        <p:spPr>
          <a:xfrm>
            <a:off x="10280227" y="2547528"/>
            <a:ext cx="152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D7100"/>
                </a:solidFill>
              </a:rPr>
              <a:t>Refresh</a:t>
            </a:r>
          </a:p>
          <a:p>
            <a:pPr algn="ctr"/>
            <a:r>
              <a:rPr lang="en-US" dirty="0">
                <a:solidFill>
                  <a:srgbClr val="2D7100"/>
                </a:solidFill>
              </a:rPr>
              <a:t>Every 64ms</a:t>
            </a: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595E580A-8424-6093-B780-99380EB3CE9C}"/>
              </a:ext>
            </a:extLst>
          </p:cNvPr>
          <p:cNvCxnSpPr>
            <a:cxnSpLocks/>
          </p:cNvCxnSpPr>
          <p:nvPr/>
        </p:nvCxnSpPr>
        <p:spPr>
          <a:xfrm flipV="1">
            <a:off x="6822186" y="1695296"/>
            <a:ext cx="970140" cy="18039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DFFA3B83-9754-962B-0EAA-D4F3C7BAF24C}"/>
              </a:ext>
            </a:extLst>
          </p:cNvPr>
          <p:cNvCxnSpPr>
            <a:cxnSpLocks/>
          </p:cNvCxnSpPr>
          <p:nvPr/>
        </p:nvCxnSpPr>
        <p:spPr>
          <a:xfrm>
            <a:off x="6863141" y="1993106"/>
            <a:ext cx="817027" cy="21882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Rectangle 63">
            <a:extLst>
              <a:ext uri="{FF2B5EF4-FFF2-40B4-BE49-F238E27FC236}">
                <a16:creationId xmlns:a16="http://schemas.microsoft.com/office/drawing/2014/main" id="{5BE3C288-0AE8-C073-9EBB-FB9D0C42B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437" y="3935159"/>
            <a:ext cx="2683440" cy="480695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D84A9F5B-7FEE-1631-33E6-39D094C75993}"/>
              </a:ext>
            </a:extLst>
          </p:cNvPr>
          <p:cNvSpPr txBox="1"/>
          <p:nvPr/>
        </p:nvSpPr>
        <p:spPr>
          <a:xfrm>
            <a:off x="1087271" y="3990840"/>
            <a:ext cx="26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1  1  1  1  1  1  1  1  1  1</a:t>
            </a:r>
          </a:p>
        </p:txBody>
      </p:sp>
      <p:sp>
        <p:nvSpPr>
          <p:cNvPr id="231" name="Rectangle 63">
            <a:extLst>
              <a:ext uri="{FF2B5EF4-FFF2-40B4-BE49-F238E27FC236}">
                <a16:creationId xmlns:a16="http://schemas.microsoft.com/office/drawing/2014/main" id="{040287D6-A545-CBD2-D70E-E6E185045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437" y="4902786"/>
            <a:ext cx="2683440" cy="480695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F50D9062-CCA1-51EA-B42D-DCB041B34289}"/>
              </a:ext>
            </a:extLst>
          </p:cNvPr>
          <p:cNvSpPr txBox="1"/>
          <p:nvPr/>
        </p:nvSpPr>
        <p:spPr>
          <a:xfrm>
            <a:off x="1087271" y="4958467"/>
            <a:ext cx="266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1  1  1  1  1  1  1  1  1  1</a:t>
            </a:r>
          </a:p>
        </p:txBody>
      </p:sp>
      <p:sp>
        <p:nvSpPr>
          <p:cNvPr id="233" name="Rectangle 63">
            <a:extLst>
              <a:ext uri="{FF2B5EF4-FFF2-40B4-BE49-F238E27FC236}">
                <a16:creationId xmlns:a16="http://schemas.microsoft.com/office/drawing/2014/main" id="{E7ACDF08-C936-DA61-A8A3-41A8475AE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437" y="4449931"/>
            <a:ext cx="2683440" cy="480695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4B9E1281-1BEC-1AC5-37F6-FC50E3D4D665}"/>
              </a:ext>
            </a:extLst>
          </p:cNvPr>
          <p:cNvSpPr txBox="1"/>
          <p:nvPr/>
        </p:nvSpPr>
        <p:spPr>
          <a:xfrm>
            <a:off x="1087271" y="4492734"/>
            <a:ext cx="267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0  0  0  0  0  0  0  0  0  0</a:t>
            </a:r>
          </a:p>
        </p:txBody>
      </p:sp>
      <p:pic>
        <p:nvPicPr>
          <p:cNvPr id="236" name="Graphic 235" descr="Hammer with solid fill">
            <a:extLst>
              <a:ext uri="{FF2B5EF4-FFF2-40B4-BE49-F238E27FC236}">
                <a16:creationId xmlns:a16="http://schemas.microsoft.com/office/drawing/2014/main" id="{538B5D2B-E4A9-81C2-D238-FA454A150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970" y="4317191"/>
            <a:ext cx="729734" cy="729734"/>
          </a:xfrm>
          <a:prstGeom prst="rect">
            <a:avLst/>
          </a:prstGeom>
        </p:spPr>
      </p:pic>
      <p:sp>
        <p:nvSpPr>
          <p:cNvPr id="238" name="TextBox 237">
            <a:extLst>
              <a:ext uri="{FF2B5EF4-FFF2-40B4-BE49-F238E27FC236}">
                <a16:creationId xmlns:a16="http://schemas.microsoft.com/office/drawing/2014/main" id="{F5100D74-E18B-5C1C-9C22-9D3B66FEB4DF}"/>
              </a:ext>
            </a:extLst>
          </p:cNvPr>
          <p:cNvSpPr txBox="1"/>
          <p:nvPr/>
        </p:nvSpPr>
        <p:spPr>
          <a:xfrm rot="18967686">
            <a:off x="153468" y="4355469"/>
            <a:ext cx="552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ACT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475EBC82-0A3F-392F-FFF7-B46D3A99C169}"/>
              </a:ext>
            </a:extLst>
          </p:cNvPr>
          <p:cNvSpPr txBox="1"/>
          <p:nvPr/>
        </p:nvSpPr>
        <p:spPr>
          <a:xfrm>
            <a:off x="1080335" y="3992682"/>
            <a:ext cx="268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1  1  </a:t>
            </a:r>
            <a:r>
              <a:rPr lang="en-US" dirty="0">
                <a:solidFill>
                  <a:srgbClr val="C00000"/>
                </a:solidFill>
              </a:rPr>
              <a:t>0  </a:t>
            </a:r>
            <a:r>
              <a:rPr lang="en-US" dirty="0"/>
              <a:t>1  1  1  </a:t>
            </a:r>
            <a:r>
              <a:rPr lang="en-US" dirty="0">
                <a:solidFill>
                  <a:srgbClr val="C00000"/>
                </a:solidFill>
              </a:rPr>
              <a:t>0  </a:t>
            </a:r>
            <a:r>
              <a:rPr lang="en-US" dirty="0"/>
              <a:t>1  1  1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E0E41FA1-B45F-CD5A-1D58-49653A130549}"/>
              </a:ext>
            </a:extLst>
          </p:cNvPr>
          <p:cNvSpPr txBox="1"/>
          <p:nvPr/>
        </p:nvSpPr>
        <p:spPr>
          <a:xfrm>
            <a:off x="1087271" y="4956847"/>
            <a:ext cx="266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1  1  1  1  1  1  </a:t>
            </a:r>
            <a:r>
              <a:rPr lang="en-US" dirty="0">
                <a:solidFill>
                  <a:srgbClr val="C00000"/>
                </a:solidFill>
              </a:rPr>
              <a:t>0  0  0  </a:t>
            </a:r>
            <a:r>
              <a:rPr lang="en-US" dirty="0"/>
              <a:t>1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E5877E2F-2C35-1D2F-AB6A-673B5B231882}"/>
              </a:ext>
            </a:extLst>
          </p:cNvPr>
          <p:cNvSpPr/>
          <p:nvPr/>
        </p:nvSpPr>
        <p:spPr>
          <a:xfrm>
            <a:off x="1087271" y="3941597"/>
            <a:ext cx="2676504" cy="480695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 Row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36936754-250F-0DFF-80B8-F28E7B66BE23}"/>
              </a:ext>
            </a:extLst>
          </p:cNvPr>
          <p:cNvSpPr/>
          <p:nvPr/>
        </p:nvSpPr>
        <p:spPr>
          <a:xfrm>
            <a:off x="1090688" y="4903118"/>
            <a:ext cx="2676504" cy="480695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 Row</a:t>
            </a: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6FBF5F23-7174-1FBB-23EF-95B329007851}"/>
              </a:ext>
            </a:extLst>
          </p:cNvPr>
          <p:cNvSpPr/>
          <p:nvPr/>
        </p:nvSpPr>
        <p:spPr>
          <a:xfrm>
            <a:off x="1094106" y="4440829"/>
            <a:ext cx="2676504" cy="4383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Aggressor Row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0F3EF8ED-3BE2-0E56-A2AC-EFED2A020CEA}"/>
              </a:ext>
            </a:extLst>
          </p:cNvPr>
          <p:cNvSpPr txBox="1"/>
          <p:nvPr/>
        </p:nvSpPr>
        <p:spPr>
          <a:xfrm>
            <a:off x="289016" y="5527662"/>
            <a:ext cx="3995068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/>
              <a:t>Frequent ACTs induces bit flips in neighboring rows</a:t>
            </a:r>
          </a:p>
        </p:txBody>
      </p:sp>
      <p:pic>
        <p:nvPicPr>
          <p:cNvPr id="272" name="Picture 271" descr="Icon&#10;&#10;Description automatically generated">
            <a:extLst>
              <a:ext uri="{FF2B5EF4-FFF2-40B4-BE49-F238E27FC236}">
                <a16:creationId xmlns:a16="http://schemas.microsoft.com/office/drawing/2014/main" id="{9BBF134B-57C4-3D12-88EB-AA30C411E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94959" y="5941622"/>
            <a:ext cx="837449" cy="837449"/>
          </a:xfrm>
          <a:prstGeom prst="rect">
            <a:avLst/>
          </a:prstGeom>
        </p:spPr>
      </p:pic>
      <p:pic>
        <p:nvPicPr>
          <p:cNvPr id="273" name="Picture 272" descr="Graphical user interface&#10;&#10;Description automatically generated">
            <a:extLst>
              <a:ext uri="{FF2B5EF4-FFF2-40B4-BE49-F238E27FC236}">
                <a16:creationId xmlns:a16="http://schemas.microsoft.com/office/drawing/2014/main" id="{B7A777C9-F10D-02BF-2A88-EDB68376C0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934747" y="5903849"/>
            <a:ext cx="912994" cy="912994"/>
          </a:xfrm>
          <a:prstGeom prst="rect">
            <a:avLst/>
          </a:prstGeom>
        </p:spPr>
      </p:pic>
      <p:pic>
        <p:nvPicPr>
          <p:cNvPr id="274" name="Picture 273" descr="Icon&#10;&#10;Description automatically generated">
            <a:extLst>
              <a:ext uri="{FF2B5EF4-FFF2-40B4-BE49-F238E27FC236}">
                <a16:creationId xmlns:a16="http://schemas.microsoft.com/office/drawing/2014/main" id="{78726F93-FF5D-FD87-D8D6-95030B5D82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297308" y="5901113"/>
            <a:ext cx="837449" cy="837449"/>
          </a:xfrm>
          <a:prstGeom prst="rect">
            <a:avLst/>
          </a:prstGeom>
        </p:spPr>
      </p:pic>
      <p:pic>
        <p:nvPicPr>
          <p:cNvPr id="275" name="Picture 274" descr="Diagram&#10;&#10;Description automatically generated">
            <a:extLst>
              <a:ext uri="{FF2B5EF4-FFF2-40B4-BE49-F238E27FC236}">
                <a16:creationId xmlns:a16="http://schemas.microsoft.com/office/drawing/2014/main" id="{29C8C36F-5203-CBE0-5C7E-E2BA4B7D18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510" y="3816268"/>
            <a:ext cx="3366384" cy="2610891"/>
          </a:xfrm>
          <a:prstGeom prst="rect">
            <a:avLst/>
          </a:prstGeom>
        </p:spPr>
      </p:pic>
      <p:grpSp>
        <p:nvGrpSpPr>
          <p:cNvPr id="277" name="Group 276">
            <a:extLst>
              <a:ext uri="{FF2B5EF4-FFF2-40B4-BE49-F238E27FC236}">
                <a16:creationId xmlns:a16="http://schemas.microsoft.com/office/drawing/2014/main" id="{35382250-4233-EFB2-ECE1-967560AB7AB9}"/>
              </a:ext>
            </a:extLst>
          </p:cNvPr>
          <p:cNvGrpSpPr/>
          <p:nvPr/>
        </p:nvGrpSpPr>
        <p:grpSpPr>
          <a:xfrm rot="16200000">
            <a:off x="9027743" y="3391137"/>
            <a:ext cx="1400004" cy="3252112"/>
            <a:chOff x="2360942" y="2273189"/>
            <a:chExt cx="1400004" cy="3252112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F49D99A8-8CC7-F619-E360-001C7B6E6820}"/>
                </a:ext>
              </a:extLst>
            </p:cNvPr>
            <p:cNvSpPr/>
            <p:nvPr/>
          </p:nvSpPr>
          <p:spPr>
            <a:xfrm>
              <a:off x="2413689" y="2273189"/>
              <a:ext cx="1347257" cy="125885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4BD7CF05-558B-D9FA-BFD2-AA361EF0F878}"/>
                </a:ext>
              </a:extLst>
            </p:cNvPr>
            <p:cNvSpPr/>
            <p:nvPr/>
          </p:nvSpPr>
          <p:spPr>
            <a:xfrm>
              <a:off x="2418839" y="2286069"/>
              <a:ext cx="643944" cy="61818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739938F1-24A3-A366-2191-37C495E2CC4B}"/>
                </a:ext>
              </a:extLst>
            </p:cNvPr>
            <p:cNvSpPr/>
            <p:nvPr/>
          </p:nvSpPr>
          <p:spPr>
            <a:xfrm>
              <a:off x="3094979" y="2286069"/>
              <a:ext cx="643944" cy="61818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A4922CE2-14A5-606A-9220-56934A72902E}"/>
                </a:ext>
              </a:extLst>
            </p:cNvPr>
            <p:cNvSpPr/>
            <p:nvPr/>
          </p:nvSpPr>
          <p:spPr>
            <a:xfrm>
              <a:off x="2418839" y="2904631"/>
              <a:ext cx="643944" cy="61818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3E1B86F-E041-2D13-7633-BE2D6019A750}"/>
                </a:ext>
              </a:extLst>
            </p:cNvPr>
            <p:cNvSpPr/>
            <p:nvPr/>
          </p:nvSpPr>
          <p:spPr>
            <a:xfrm>
              <a:off x="3094979" y="2904631"/>
              <a:ext cx="643944" cy="61818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Down Arrow 282">
              <a:extLst>
                <a:ext uri="{FF2B5EF4-FFF2-40B4-BE49-F238E27FC236}">
                  <a16:creationId xmlns:a16="http://schemas.microsoft.com/office/drawing/2014/main" id="{A82FAAD8-79FC-BCFA-202C-E3F5A64B6443}"/>
                </a:ext>
              </a:extLst>
            </p:cNvPr>
            <p:cNvSpPr/>
            <p:nvPr/>
          </p:nvSpPr>
          <p:spPr>
            <a:xfrm>
              <a:off x="2922564" y="3734656"/>
              <a:ext cx="298726" cy="373487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C792FD01-21D7-8E7E-1C4E-BEA98BD2E433}"/>
                </a:ext>
              </a:extLst>
            </p:cNvPr>
            <p:cNvGrpSpPr/>
            <p:nvPr/>
          </p:nvGrpSpPr>
          <p:grpSpPr>
            <a:xfrm>
              <a:off x="2408663" y="4288039"/>
              <a:ext cx="1272496" cy="1215794"/>
              <a:chOff x="1327936" y="2608159"/>
              <a:chExt cx="1272496" cy="1215794"/>
            </a:xfrm>
            <a:solidFill>
              <a:srgbClr val="C00000"/>
            </a:solidFill>
          </p:grpSpPr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291019D6-1E19-4017-D270-6C78BCFCBC63}"/>
                  </a:ext>
                </a:extLst>
              </p:cNvPr>
              <p:cNvGrpSpPr/>
              <p:nvPr/>
            </p:nvGrpSpPr>
            <p:grpSpPr>
              <a:xfrm>
                <a:off x="1327936" y="2608159"/>
                <a:ext cx="633578" cy="609141"/>
                <a:chOff x="1456386" y="2740534"/>
                <a:chExt cx="1298833" cy="1231343"/>
              </a:xfrm>
              <a:grpFill/>
            </p:grpSpPr>
            <p:sp>
              <p:nvSpPr>
                <p:cNvPr id="304" name="Oval 303">
                  <a:extLst>
                    <a:ext uri="{FF2B5EF4-FFF2-40B4-BE49-F238E27FC236}">
                      <a16:creationId xmlns:a16="http://schemas.microsoft.com/office/drawing/2014/main" id="{FE2B3296-5410-6EE3-9F60-E43956429E54}"/>
                    </a:ext>
                  </a:extLst>
                </p:cNvPr>
                <p:cNvSpPr/>
                <p:nvPr/>
              </p:nvSpPr>
              <p:spPr>
                <a:xfrm>
                  <a:off x="1456386" y="2740534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801089C4-6942-A8BA-4317-2804BE05C2AF}"/>
                    </a:ext>
                  </a:extLst>
                </p:cNvPr>
                <p:cNvSpPr/>
                <p:nvPr/>
              </p:nvSpPr>
              <p:spPr>
                <a:xfrm>
                  <a:off x="2111276" y="2740534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6AA91816-D1C1-3357-594A-DBC2C15896E4}"/>
                    </a:ext>
                  </a:extLst>
                </p:cNvPr>
                <p:cNvSpPr/>
                <p:nvPr/>
              </p:nvSpPr>
              <p:spPr>
                <a:xfrm>
                  <a:off x="1456386" y="3353690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A6101F1B-3486-33AF-3F42-3B9DFFC63FAE}"/>
                    </a:ext>
                  </a:extLst>
                </p:cNvPr>
                <p:cNvSpPr/>
                <p:nvPr/>
              </p:nvSpPr>
              <p:spPr>
                <a:xfrm>
                  <a:off x="2111276" y="3353692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5B05DB6E-6E37-18BD-94AD-37EE2328B703}"/>
                  </a:ext>
                </a:extLst>
              </p:cNvPr>
              <p:cNvGrpSpPr/>
              <p:nvPr/>
            </p:nvGrpSpPr>
            <p:grpSpPr>
              <a:xfrm>
                <a:off x="1966854" y="2608159"/>
                <a:ext cx="633578" cy="609141"/>
                <a:chOff x="1479887" y="2767328"/>
                <a:chExt cx="1298833" cy="1231343"/>
              </a:xfrm>
              <a:grpFill/>
            </p:grpSpPr>
            <p:sp>
              <p:nvSpPr>
                <p:cNvPr id="300" name="Oval 299">
                  <a:extLst>
                    <a:ext uri="{FF2B5EF4-FFF2-40B4-BE49-F238E27FC236}">
                      <a16:creationId xmlns:a16="http://schemas.microsoft.com/office/drawing/2014/main" id="{760D4BBF-FA4A-1D02-3E93-3216B92E7BA4}"/>
                    </a:ext>
                  </a:extLst>
                </p:cNvPr>
                <p:cNvSpPr/>
                <p:nvPr/>
              </p:nvSpPr>
              <p:spPr>
                <a:xfrm>
                  <a:off x="1479887" y="2767328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E0CC0E5D-070F-C586-DC48-241E36E04820}"/>
                    </a:ext>
                  </a:extLst>
                </p:cNvPr>
                <p:cNvSpPr/>
                <p:nvPr/>
              </p:nvSpPr>
              <p:spPr>
                <a:xfrm>
                  <a:off x="2134777" y="2767328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F4C75E4C-9830-F357-E0A3-B87A87DFAF65}"/>
                    </a:ext>
                  </a:extLst>
                </p:cNvPr>
                <p:cNvSpPr/>
                <p:nvPr/>
              </p:nvSpPr>
              <p:spPr>
                <a:xfrm>
                  <a:off x="1479887" y="3380484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Oval 302">
                  <a:extLst>
                    <a:ext uri="{FF2B5EF4-FFF2-40B4-BE49-F238E27FC236}">
                      <a16:creationId xmlns:a16="http://schemas.microsoft.com/office/drawing/2014/main" id="{88573787-CCBB-5C1F-CF8D-86FD7C91431C}"/>
                    </a:ext>
                  </a:extLst>
                </p:cNvPr>
                <p:cNvSpPr/>
                <p:nvPr/>
              </p:nvSpPr>
              <p:spPr>
                <a:xfrm>
                  <a:off x="2134777" y="3380486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88CB73F5-BBE6-E04C-0C8B-13FEBD469B93}"/>
                  </a:ext>
                </a:extLst>
              </p:cNvPr>
              <p:cNvGrpSpPr/>
              <p:nvPr/>
            </p:nvGrpSpPr>
            <p:grpSpPr>
              <a:xfrm>
                <a:off x="1327936" y="3214812"/>
                <a:ext cx="633578" cy="609141"/>
                <a:chOff x="1440287" y="2744015"/>
                <a:chExt cx="1298833" cy="1231343"/>
              </a:xfrm>
              <a:grpFill/>
            </p:grpSpPr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18BA8164-6419-60BB-5A49-3CE2402B5CCA}"/>
                    </a:ext>
                  </a:extLst>
                </p:cNvPr>
                <p:cNvSpPr/>
                <p:nvPr/>
              </p:nvSpPr>
              <p:spPr>
                <a:xfrm>
                  <a:off x="1440287" y="2744015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A88DC507-C7EF-5E8C-EFB9-9D175D1B7323}"/>
                    </a:ext>
                  </a:extLst>
                </p:cNvPr>
                <p:cNvSpPr/>
                <p:nvPr/>
              </p:nvSpPr>
              <p:spPr>
                <a:xfrm>
                  <a:off x="2095177" y="2744017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A9F0F5F6-1B8E-306C-CC22-C9A779E26741}"/>
                    </a:ext>
                  </a:extLst>
                </p:cNvPr>
                <p:cNvSpPr/>
                <p:nvPr/>
              </p:nvSpPr>
              <p:spPr>
                <a:xfrm>
                  <a:off x="1440287" y="3357173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Oval 298">
                  <a:extLst>
                    <a:ext uri="{FF2B5EF4-FFF2-40B4-BE49-F238E27FC236}">
                      <a16:creationId xmlns:a16="http://schemas.microsoft.com/office/drawing/2014/main" id="{8BFB20AC-0FBD-9C97-92AD-94135B51F25E}"/>
                    </a:ext>
                  </a:extLst>
                </p:cNvPr>
                <p:cNvSpPr/>
                <p:nvPr/>
              </p:nvSpPr>
              <p:spPr>
                <a:xfrm>
                  <a:off x="2095177" y="3357173"/>
                  <a:ext cx="643943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E04BD069-F4F3-D40A-45CE-018C6134D07C}"/>
                  </a:ext>
                </a:extLst>
              </p:cNvPr>
              <p:cNvGrpSpPr/>
              <p:nvPr/>
            </p:nvGrpSpPr>
            <p:grpSpPr>
              <a:xfrm>
                <a:off x="1966854" y="3214812"/>
                <a:ext cx="633578" cy="609141"/>
                <a:chOff x="1461537" y="2800415"/>
                <a:chExt cx="1298834" cy="1231343"/>
              </a:xfrm>
              <a:grpFill/>
            </p:grpSpPr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098787CA-1C8F-96BA-3736-70ED7EE15AFE}"/>
                    </a:ext>
                  </a:extLst>
                </p:cNvPr>
                <p:cNvSpPr/>
                <p:nvPr/>
              </p:nvSpPr>
              <p:spPr>
                <a:xfrm>
                  <a:off x="1461537" y="2800415"/>
                  <a:ext cx="643944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420E8A78-CEA9-A66B-FF21-5AFD6DAFD3E5}"/>
                    </a:ext>
                  </a:extLst>
                </p:cNvPr>
                <p:cNvSpPr/>
                <p:nvPr/>
              </p:nvSpPr>
              <p:spPr>
                <a:xfrm>
                  <a:off x="2116427" y="2800417"/>
                  <a:ext cx="643944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15927F97-09CE-ACA9-1164-412A7DD6DCE8}"/>
                    </a:ext>
                  </a:extLst>
                </p:cNvPr>
                <p:cNvSpPr/>
                <p:nvPr/>
              </p:nvSpPr>
              <p:spPr>
                <a:xfrm>
                  <a:off x="1461537" y="3413573"/>
                  <a:ext cx="643944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16A25682-7B8E-2998-66F8-03DECBF19D2A}"/>
                    </a:ext>
                  </a:extLst>
                </p:cNvPr>
                <p:cNvSpPr/>
                <p:nvPr/>
              </p:nvSpPr>
              <p:spPr>
                <a:xfrm>
                  <a:off x="2116427" y="3413573"/>
                  <a:ext cx="643944" cy="61818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3CB061F8-DD4F-6EAC-E677-322D6A472C63}"/>
                </a:ext>
              </a:extLst>
            </p:cNvPr>
            <p:cNvSpPr/>
            <p:nvPr/>
          </p:nvSpPr>
          <p:spPr>
            <a:xfrm>
              <a:off x="2360942" y="4266442"/>
              <a:ext cx="1347257" cy="125885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6" name="Picture 8" descr="Red Spiral Lollipop Clip Art at Clker.com - vector clip art online, royalty  free &amp;amp; public domain">
              <a:extLst>
                <a:ext uri="{FF2B5EF4-FFF2-40B4-BE49-F238E27FC236}">
                  <a16:creationId xmlns:a16="http://schemas.microsoft.com/office/drawing/2014/main" id="{1FAFB005-1D11-3745-6006-58FBF7108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151" y="2667947"/>
              <a:ext cx="439773" cy="453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7" name="Picture 8" descr="Red Spiral Lollipop Clip Art at Clker.com - vector clip art online, royalty  free &amp;amp; public domain">
              <a:extLst>
                <a:ext uri="{FF2B5EF4-FFF2-40B4-BE49-F238E27FC236}">
                  <a16:creationId xmlns:a16="http://schemas.microsoft.com/office/drawing/2014/main" id="{B70089FD-219A-5C17-918E-9318887EA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718" y="4362125"/>
              <a:ext cx="657207" cy="677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0" name="TextBox 309">
            <a:extLst>
              <a:ext uri="{FF2B5EF4-FFF2-40B4-BE49-F238E27FC236}">
                <a16:creationId xmlns:a16="http://schemas.microsoft.com/office/drawing/2014/main" id="{9B541089-46C6-9698-12C0-0A587E03527A}"/>
              </a:ext>
            </a:extLst>
          </p:cNvPr>
          <p:cNvSpPr txBox="1"/>
          <p:nvPr/>
        </p:nvSpPr>
        <p:spPr>
          <a:xfrm>
            <a:off x="1735096" y="3510877"/>
            <a:ext cx="138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Rowhammer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3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1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8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0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3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3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3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/>
      <p:bldP spid="228" grpId="0" animBg="1"/>
      <p:bldP spid="221" grpId="0"/>
      <p:bldP spid="230" grpId="0"/>
      <p:bldP spid="232" grpId="0"/>
      <p:bldP spid="238" grpId="0"/>
      <p:bldP spid="238" grpId="1"/>
      <p:bldP spid="248" grpId="0"/>
      <p:bldP spid="249" grpId="0"/>
      <p:bldP spid="250" grpId="0" animBg="1"/>
      <p:bldP spid="251" grpId="0" animBg="1"/>
      <p:bldP spid="252" grpId="0" animBg="1"/>
      <p:bldP spid="252" grpId="1" animBg="1"/>
      <p:bldP spid="254" grpId="0" animBg="1"/>
      <p:bldP spid="3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908382D7-6C40-5327-A358-D193A08CD385}"/>
              </a:ext>
            </a:extLst>
          </p:cNvPr>
          <p:cNvCxnSpPr>
            <a:stCxn id="56" idx="0"/>
            <a:endCxn id="23" idx="2"/>
          </p:cNvCxnSpPr>
          <p:nvPr/>
        </p:nvCxnSpPr>
        <p:spPr>
          <a:xfrm flipH="1" flipV="1">
            <a:off x="2762741" y="3471902"/>
            <a:ext cx="1141" cy="2106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1B182BC-53DE-6F20-6D03-9B389F0AB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1949" b="22002"/>
          <a:stretch/>
        </p:blipFill>
        <p:spPr>
          <a:xfrm rot="5400000">
            <a:off x="6777976" y="2690476"/>
            <a:ext cx="3380284" cy="947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B930A4-EF4E-53FE-A785-883613811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Rowhammer</a:t>
            </a:r>
            <a:r>
              <a:rPr lang="en-US" dirty="0"/>
              <a:t> Defense: Tracking and Mitigation</a:t>
            </a:r>
          </a:p>
        </p:txBody>
      </p:sp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4B86B4E9-ECCE-A281-40AD-A47219E92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31" y="1600785"/>
            <a:ext cx="487680" cy="487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8145B-35F4-5D6C-42BB-31614BD4E791}"/>
              </a:ext>
            </a:extLst>
          </p:cNvPr>
          <p:cNvSpPr txBox="1"/>
          <p:nvPr/>
        </p:nvSpPr>
        <p:spPr>
          <a:xfrm>
            <a:off x="1697065" y="1653285"/>
            <a:ext cx="213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 aggressor rows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858CA7-C516-9F94-C7F1-660EB92F10A0}"/>
              </a:ext>
            </a:extLst>
          </p:cNvPr>
          <p:cNvSpPr/>
          <p:nvPr/>
        </p:nvSpPr>
        <p:spPr>
          <a:xfrm>
            <a:off x="8174945" y="3226775"/>
            <a:ext cx="617254" cy="992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3DD7B7-599B-6606-4776-0B6101BCBB18}"/>
              </a:ext>
            </a:extLst>
          </p:cNvPr>
          <p:cNvCxnSpPr>
            <a:cxnSpLocks/>
          </p:cNvCxnSpPr>
          <p:nvPr/>
        </p:nvCxnSpPr>
        <p:spPr>
          <a:xfrm>
            <a:off x="8174944" y="3434391"/>
            <a:ext cx="617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1ECF-365C-89C0-EA21-735D11C15406}"/>
              </a:ext>
            </a:extLst>
          </p:cNvPr>
          <p:cNvCxnSpPr>
            <a:cxnSpLocks/>
          </p:cNvCxnSpPr>
          <p:nvPr/>
        </p:nvCxnSpPr>
        <p:spPr>
          <a:xfrm>
            <a:off x="8174944" y="3658637"/>
            <a:ext cx="617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9AD7C1-3E75-5187-F195-02E684E654FD}"/>
              </a:ext>
            </a:extLst>
          </p:cNvPr>
          <p:cNvCxnSpPr>
            <a:cxnSpLocks/>
          </p:cNvCxnSpPr>
          <p:nvPr/>
        </p:nvCxnSpPr>
        <p:spPr>
          <a:xfrm>
            <a:off x="8174944" y="3863289"/>
            <a:ext cx="617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41ECF0-DDFB-81C4-5C5E-2BA0C6350184}"/>
              </a:ext>
            </a:extLst>
          </p:cNvPr>
          <p:cNvCxnSpPr>
            <a:cxnSpLocks/>
          </p:cNvCxnSpPr>
          <p:nvPr/>
        </p:nvCxnSpPr>
        <p:spPr>
          <a:xfrm>
            <a:off x="8174944" y="4054876"/>
            <a:ext cx="617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1063D7-408A-8D68-56E4-E494057161BA}"/>
              </a:ext>
            </a:extLst>
          </p:cNvPr>
          <p:cNvSpPr txBox="1"/>
          <p:nvPr/>
        </p:nvSpPr>
        <p:spPr>
          <a:xfrm>
            <a:off x="241663" y="2258199"/>
            <a:ext cx="98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Access(R</a:t>
            </a:r>
            <a:r>
              <a:rPr lang="en-US" sz="1200" baseline="-25000" dirty="0"/>
              <a:t>A</a:t>
            </a:r>
            <a:r>
              <a:rPr lang="en-US" sz="1200" dirty="0"/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AA9EF9-52FC-5966-569F-5F883C511374}"/>
              </a:ext>
            </a:extLst>
          </p:cNvPr>
          <p:cNvSpPr/>
          <p:nvPr/>
        </p:nvSpPr>
        <p:spPr>
          <a:xfrm>
            <a:off x="8174945" y="3869820"/>
            <a:ext cx="617254" cy="180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F43527-B7A3-2F05-8BC6-658EB5F4BE31}"/>
              </a:ext>
            </a:extLst>
          </p:cNvPr>
          <p:cNvSpPr txBox="1"/>
          <p:nvPr/>
        </p:nvSpPr>
        <p:spPr>
          <a:xfrm>
            <a:off x="8165552" y="3821714"/>
            <a:ext cx="636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RAC</a:t>
            </a:r>
            <a:r>
              <a:rPr lang="en-US" sz="1200" baseline="-250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B27259-D64C-42A1-0CBB-D167036F4570}"/>
              </a:ext>
            </a:extLst>
          </p:cNvPr>
          <p:cNvSpPr txBox="1"/>
          <p:nvPr/>
        </p:nvSpPr>
        <p:spPr>
          <a:xfrm>
            <a:off x="2151131" y="3164125"/>
            <a:ext cx="1223220" cy="30777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RAC</a:t>
            </a:r>
            <a:r>
              <a:rPr lang="en-US" sz="1400" baseline="-25000" dirty="0"/>
              <a:t>A</a:t>
            </a:r>
            <a:r>
              <a:rPr lang="en-US" sz="1400" dirty="0"/>
              <a:t> == R</a:t>
            </a:r>
            <a:r>
              <a:rPr lang="en-US" sz="1400" baseline="-25000" dirty="0"/>
              <a:t>TH</a:t>
            </a:r>
            <a:r>
              <a:rPr lang="en-US" sz="1400" dirty="0"/>
              <a:t>?</a:t>
            </a:r>
            <a:endParaRPr lang="en-US" sz="1400" baseline="-250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C3C2520-0C2A-0C68-F161-2CCB8DA14B8C}"/>
              </a:ext>
            </a:extLst>
          </p:cNvPr>
          <p:cNvSpPr/>
          <p:nvPr/>
        </p:nvSpPr>
        <p:spPr>
          <a:xfrm>
            <a:off x="622373" y="2828583"/>
            <a:ext cx="2990152" cy="1341622"/>
          </a:xfrm>
          <a:prstGeom prst="round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81074F-D4E5-5672-3A27-B35860920C1E}"/>
              </a:ext>
            </a:extLst>
          </p:cNvPr>
          <p:cNvSpPr txBox="1"/>
          <p:nvPr/>
        </p:nvSpPr>
        <p:spPr>
          <a:xfrm>
            <a:off x="1688100" y="4242500"/>
            <a:ext cx="8586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Tracker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A06A995-ACB5-CEE8-4CE7-197863FE2290}"/>
              </a:ext>
            </a:extLst>
          </p:cNvPr>
          <p:cNvCxnSpPr>
            <a:cxnSpLocks/>
            <a:stCxn id="17" idx="3"/>
            <a:endCxn id="135" idx="1"/>
          </p:cNvCxnSpPr>
          <p:nvPr/>
        </p:nvCxnSpPr>
        <p:spPr>
          <a:xfrm flipV="1">
            <a:off x="1222797" y="2340801"/>
            <a:ext cx="6831155" cy="558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D220F09-607B-2C16-4C31-1DDEE9F68117}"/>
                  </a:ext>
                </a:extLst>
              </p:cNvPr>
              <p:cNvSpPr txBox="1"/>
              <p:nvPr/>
            </p:nvSpPr>
            <p:spPr>
              <a:xfrm>
                <a:off x="537996" y="4818791"/>
                <a:ext cx="5044440" cy="159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/>
                  <a:t>Misra-Gries</a:t>
                </a:r>
                <a:r>
                  <a:rPr lang="en-US" b="1" dirty="0"/>
                  <a:t> Tracker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Tracks all aggressors by keeping top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𝐴𝐶𝑇</m:t>
                        </m:r>
                        <m:r>
                          <a:rPr lang="en-US" i="1" baseline="-25000" dirty="0" err="1">
                            <a:latin typeface="Cambria Math" panose="02040503050406030204" pitchFamily="18" charset="0"/>
                          </a:rPr>
                          <m:t>𝑚𝑎𝑥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i="1" baseline="-25000" dirty="0">
                            <a:latin typeface="Cambria Math" panose="02040503050406030204" pitchFamily="18" charset="0"/>
                          </a:rPr>
                          <m:t>𝑇𝐻</m:t>
                        </m:r>
                      </m:den>
                    </m:f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RACs in SRAM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Negligible overheads due to SRAM tracking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Teff = TRH/2 due to loss of state of periodic reset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D220F09-607B-2C16-4C31-1DDEE9F68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96" y="4818791"/>
                <a:ext cx="5044440" cy="1593770"/>
              </a:xfrm>
              <a:prstGeom prst="rect">
                <a:avLst/>
              </a:prstGeom>
              <a:blipFill>
                <a:blip r:embed="rId7"/>
                <a:stretch>
                  <a:fillRect l="-966" t="-1908" r="-242" b="-4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6EB98B15-061C-49B5-A058-E23C04C95127}"/>
              </a:ext>
            </a:extLst>
          </p:cNvPr>
          <p:cNvSpPr txBox="1"/>
          <p:nvPr/>
        </p:nvSpPr>
        <p:spPr>
          <a:xfrm>
            <a:off x="2345390" y="3682531"/>
            <a:ext cx="836983" cy="307777"/>
          </a:xfrm>
          <a:prstGeom prst="rect">
            <a:avLst/>
          </a:prstGeom>
          <a:solidFill>
            <a:srgbClr val="4371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RAC</a:t>
            </a:r>
            <a:r>
              <a:rPr lang="en-US" sz="1400" baseline="-25000" dirty="0">
                <a:solidFill>
                  <a:schemeClr val="bg1"/>
                </a:solidFill>
              </a:rPr>
              <a:t>A</a:t>
            </a:r>
            <a:r>
              <a:rPr lang="en-US" sz="1400" dirty="0">
                <a:solidFill>
                  <a:schemeClr val="bg1"/>
                </a:solidFill>
              </a:rPr>
              <a:t>++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1CD4ADA-F46B-BD09-820D-86FC77F3DEA0}"/>
              </a:ext>
            </a:extLst>
          </p:cNvPr>
          <p:cNvSpPr txBox="1"/>
          <p:nvPr/>
        </p:nvSpPr>
        <p:spPr>
          <a:xfrm>
            <a:off x="688432" y="3189016"/>
            <a:ext cx="10482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Access(RAC</a:t>
            </a:r>
            <a:r>
              <a:rPr lang="en-US" sz="1200" baseline="-25000" dirty="0"/>
              <a:t>A</a:t>
            </a:r>
            <a:r>
              <a:rPr lang="en-US" sz="1200" dirty="0"/>
              <a:t>)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4C4C4D1E-EF8C-F24B-979F-48E53AA65B9B}"/>
              </a:ext>
            </a:extLst>
          </p:cNvPr>
          <p:cNvSpPr/>
          <p:nvPr/>
        </p:nvSpPr>
        <p:spPr>
          <a:xfrm>
            <a:off x="754161" y="3200442"/>
            <a:ext cx="1002427" cy="23785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RAC Cache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3AAD3A4D-8AE8-6F00-BD2C-77DD020A4398}"/>
              </a:ext>
            </a:extLst>
          </p:cNvPr>
          <p:cNvSpPr/>
          <p:nvPr/>
        </p:nvSpPr>
        <p:spPr>
          <a:xfrm>
            <a:off x="575076" y="2848928"/>
            <a:ext cx="3076152" cy="137239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8962C5B-4220-6446-07E0-4D2B73AAE3A4}"/>
              </a:ext>
            </a:extLst>
          </p:cNvPr>
          <p:cNvSpPr txBox="1"/>
          <p:nvPr/>
        </p:nvSpPr>
        <p:spPr>
          <a:xfrm>
            <a:off x="676689" y="2833035"/>
            <a:ext cx="2697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Misra-Gries</a:t>
            </a:r>
            <a:r>
              <a:rPr lang="en-US" sz="1600" dirty="0"/>
              <a:t> Tracker (per bank)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1172A5A-C99D-51E5-9C15-0DD8BE7C676D}"/>
              </a:ext>
            </a:extLst>
          </p:cNvPr>
          <p:cNvSpPr/>
          <p:nvPr/>
        </p:nvSpPr>
        <p:spPr>
          <a:xfrm>
            <a:off x="1965195" y="3189067"/>
            <a:ext cx="617254" cy="992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82AD28A-1112-0EBF-5EC9-5D335B15DA4A}"/>
              </a:ext>
            </a:extLst>
          </p:cNvPr>
          <p:cNvCxnSpPr>
            <a:cxnSpLocks/>
          </p:cNvCxnSpPr>
          <p:nvPr/>
        </p:nvCxnSpPr>
        <p:spPr>
          <a:xfrm>
            <a:off x="1965194" y="3396683"/>
            <a:ext cx="617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9F0EC6E-9AF4-3D78-427A-A6DB5CCBFED8}"/>
              </a:ext>
            </a:extLst>
          </p:cNvPr>
          <p:cNvCxnSpPr>
            <a:cxnSpLocks/>
          </p:cNvCxnSpPr>
          <p:nvPr/>
        </p:nvCxnSpPr>
        <p:spPr>
          <a:xfrm>
            <a:off x="1965194" y="3620929"/>
            <a:ext cx="617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A28E88C-FD93-3765-E71F-85C58CE43168}"/>
              </a:ext>
            </a:extLst>
          </p:cNvPr>
          <p:cNvSpPr/>
          <p:nvPr/>
        </p:nvSpPr>
        <p:spPr>
          <a:xfrm>
            <a:off x="1965194" y="3839433"/>
            <a:ext cx="617254" cy="180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8656120-DB5C-B455-BCEA-025C8650FF87}"/>
              </a:ext>
            </a:extLst>
          </p:cNvPr>
          <p:cNvSpPr txBox="1"/>
          <p:nvPr/>
        </p:nvSpPr>
        <p:spPr>
          <a:xfrm>
            <a:off x="1955802" y="3784006"/>
            <a:ext cx="636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RAC</a:t>
            </a:r>
            <a:r>
              <a:rPr lang="en-US" sz="1200" baseline="-250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D0905B7-FC7B-D925-0B74-44AB900B04A9}"/>
              </a:ext>
            </a:extLst>
          </p:cNvPr>
          <p:cNvSpPr/>
          <p:nvPr/>
        </p:nvSpPr>
        <p:spPr>
          <a:xfrm>
            <a:off x="1350398" y="3189067"/>
            <a:ext cx="617254" cy="992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6DF27A5-0DD1-7E71-3709-2CCA7BDFAD52}"/>
              </a:ext>
            </a:extLst>
          </p:cNvPr>
          <p:cNvCxnSpPr>
            <a:cxnSpLocks/>
          </p:cNvCxnSpPr>
          <p:nvPr/>
        </p:nvCxnSpPr>
        <p:spPr>
          <a:xfrm>
            <a:off x="1350397" y="3396683"/>
            <a:ext cx="617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1813304-604B-E3B1-1C39-0FC0DCCBFDBF}"/>
              </a:ext>
            </a:extLst>
          </p:cNvPr>
          <p:cNvCxnSpPr>
            <a:cxnSpLocks/>
          </p:cNvCxnSpPr>
          <p:nvPr/>
        </p:nvCxnSpPr>
        <p:spPr>
          <a:xfrm>
            <a:off x="1350397" y="3620929"/>
            <a:ext cx="617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57D9BA4-C9A8-C8B2-1712-5AA55ED2C587}"/>
              </a:ext>
            </a:extLst>
          </p:cNvPr>
          <p:cNvSpPr/>
          <p:nvPr/>
        </p:nvSpPr>
        <p:spPr>
          <a:xfrm>
            <a:off x="1350397" y="3839433"/>
            <a:ext cx="617254" cy="180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B68ABB3-F831-0B3B-9FDB-5390DF4A02A2}"/>
              </a:ext>
            </a:extLst>
          </p:cNvPr>
          <p:cNvSpPr txBox="1"/>
          <p:nvPr/>
        </p:nvSpPr>
        <p:spPr>
          <a:xfrm>
            <a:off x="1341005" y="3784006"/>
            <a:ext cx="636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</a:t>
            </a:r>
            <a:r>
              <a:rPr lang="en-US" sz="1200" baseline="-250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1C98817-46DD-C8C4-EFD6-427382BEA25D}"/>
              </a:ext>
            </a:extLst>
          </p:cNvPr>
          <p:cNvSpPr txBox="1"/>
          <p:nvPr/>
        </p:nvSpPr>
        <p:spPr>
          <a:xfrm>
            <a:off x="2646322" y="3467039"/>
            <a:ext cx="929037" cy="276999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RAC == R</a:t>
            </a:r>
            <a:r>
              <a:rPr lang="en-US" sz="1200" baseline="-25000" dirty="0"/>
              <a:t>TH</a:t>
            </a:r>
            <a:r>
              <a:rPr lang="en-US" sz="1200" dirty="0"/>
              <a:t>?</a:t>
            </a:r>
            <a:endParaRPr lang="en-US" sz="1200" baseline="-25000" dirty="0"/>
          </a:p>
        </p:txBody>
      </p:sp>
      <p:pic>
        <p:nvPicPr>
          <p:cNvPr id="120" name="Graphic 119" descr="Badge with solid fill">
            <a:extLst>
              <a:ext uri="{FF2B5EF4-FFF2-40B4-BE49-F238E27FC236}">
                <a16:creationId xmlns:a16="http://schemas.microsoft.com/office/drawing/2014/main" id="{9A76EE81-A996-2271-EC89-A1DA6F167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05944" y="1562160"/>
            <a:ext cx="487680" cy="487680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C0FBC1DE-CB98-12DA-D739-3BADBEC60955}"/>
              </a:ext>
            </a:extLst>
          </p:cNvPr>
          <p:cNvSpPr txBox="1"/>
          <p:nvPr/>
        </p:nvSpPr>
        <p:spPr>
          <a:xfrm>
            <a:off x="4808055" y="1633275"/>
            <a:ext cx="263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Perform mitigative action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ED6EF527-D9B3-DD16-D3DC-3EEC3CF36B49}"/>
              </a:ext>
            </a:extLst>
          </p:cNvPr>
          <p:cNvSpPr/>
          <p:nvPr/>
        </p:nvSpPr>
        <p:spPr>
          <a:xfrm>
            <a:off x="8053952" y="2446554"/>
            <a:ext cx="827149" cy="199182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C93D217-3541-C9AA-D7CA-818E0B3ED1AA}"/>
              </a:ext>
            </a:extLst>
          </p:cNvPr>
          <p:cNvSpPr/>
          <p:nvPr/>
        </p:nvSpPr>
        <p:spPr>
          <a:xfrm>
            <a:off x="8053952" y="2240258"/>
            <a:ext cx="827148" cy="2010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Aggressor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DD81B768-A918-E4A6-8C2D-DC961CD8AAA2}"/>
              </a:ext>
            </a:extLst>
          </p:cNvPr>
          <p:cNvSpPr/>
          <p:nvPr/>
        </p:nvSpPr>
        <p:spPr>
          <a:xfrm>
            <a:off x="8053951" y="2028812"/>
            <a:ext cx="827149" cy="199182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Victim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D1061016-C1E5-6701-DAC7-1F77CEBE7778}"/>
              </a:ext>
            </a:extLst>
          </p:cNvPr>
          <p:cNvCxnSpPr>
            <a:cxnSpLocks/>
          </p:cNvCxnSpPr>
          <p:nvPr/>
        </p:nvCxnSpPr>
        <p:spPr>
          <a:xfrm flipH="1">
            <a:off x="3178887" y="3884833"/>
            <a:ext cx="4983179" cy="345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AD3CFCF-E44C-F13D-A1BA-CBF1E5A971CC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1212570" y="2485687"/>
            <a:ext cx="0" cy="7033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Elbow Connector 163">
            <a:extLst>
              <a:ext uri="{FF2B5EF4-FFF2-40B4-BE49-F238E27FC236}">
                <a16:creationId xmlns:a16="http://schemas.microsoft.com/office/drawing/2014/main" id="{0A890784-B496-6FFD-E736-13D04FD8A6E2}"/>
              </a:ext>
            </a:extLst>
          </p:cNvPr>
          <p:cNvCxnSpPr>
            <a:cxnSpLocks/>
            <a:stCxn id="60" idx="2"/>
          </p:cNvCxnSpPr>
          <p:nvPr/>
        </p:nvCxnSpPr>
        <p:spPr>
          <a:xfrm rot="16200000" flipH="1">
            <a:off x="4411359" y="267226"/>
            <a:ext cx="555405" cy="6952982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9" name="Rounded Rectangle 178">
            <a:extLst>
              <a:ext uri="{FF2B5EF4-FFF2-40B4-BE49-F238E27FC236}">
                <a16:creationId xmlns:a16="http://schemas.microsoft.com/office/drawing/2014/main" id="{5A9DCD7E-44A3-E41F-A213-06DB2C1CD3AA}"/>
              </a:ext>
            </a:extLst>
          </p:cNvPr>
          <p:cNvSpPr/>
          <p:nvPr/>
        </p:nvSpPr>
        <p:spPr>
          <a:xfrm>
            <a:off x="3766092" y="2824442"/>
            <a:ext cx="2990152" cy="1010493"/>
          </a:xfrm>
          <a:prstGeom prst="round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F92F4BB-4EC9-13C7-54A5-3717D0DB4DF9}"/>
              </a:ext>
            </a:extLst>
          </p:cNvPr>
          <p:cNvSpPr txBox="1"/>
          <p:nvPr/>
        </p:nvSpPr>
        <p:spPr>
          <a:xfrm>
            <a:off x="4370058" y="2406311"/>
            <a:ext cx="17822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Mitigative Action</a:t>
            </a:r>
          </a:p>
        </p:txBody>
      </p:sp>
      <p:pic>
        <p:nvPicPr>
          <p:cNvPr id="182" name="Graphic 181" descr="Line arrow: Rotate left with solid fill">
            <a:extLst>
              <a:ext uri="{FF2B5EF4-FFF2-40B4-BE49-F238E27FC236}">
                <a16:creationId xmlns:a16="http://schemas.microsoft.com/office/drawing/2014/main" id="{F486502F-87ED-93A7-2151-461D876C1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537115" flipH="1">
            <a:off x="7752621" y="2392703"/>
            <a:ext cx="305862" cy="305862"/>
          </a:xfrm>
          <a:prstGeom prst="rect">
            <a:avLst/>
          </a:prstGeom>
        </p:spPr>
      </p:pic>
      <p:sp>
        <p:nvSpPr>
          <p:cNvPr id="183" name="TextBox 182">
            <a:extLst>
              <a:ext uri="{FF2B5EF4-FFF2-40B4-BE49-F238E27FC236}">
                <a16:creationId xmlns:a16="http://schemas.microsoft.com/office/drawing/2014/main" id="{B7845057-3CC6-BB64-6CFF-9473BF407DAE}"/>
              </a:ext>
            </a:extLst>
          </p:cNvPr>
          <p:cNvSpPr txBox="1"/>
          <p:nvPr/>
        </p:nvSpPr>
        <p:spPr>
          <a:xfrm>
            <a:off x="1837121" y="2827353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321F349-ADF1-8F26-9AC0-A95420303225}"/>
              </a:ext>
            </a:extLst>
          </p:cNvPr>
          <p:cNvSpPr txBox="1"/>
          <p:nvPr/>
        </p:nvSpPr>
        <p:spPr>
          <a:xfrm>
            <a:off x="4991076" y="2795585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TRR</a:t>
            </a:r>
          </a:p>
        </p:txBody>
      </p:sp>
      <p:pic>
        <p:nvPicPr>
          <p:cNvPr id="185" name="Graphic 184" descr="Line arrow: Rotate left with solid fill">
            <a:extLst>
              <a:ext uri="{FF2B5EF4-FFF2-40B4-BE49-F238E27FC236}">
                <a16:creationId xmlns:a16="http://schemas.microsoft.com/office/drawing/2014/main" id="{51769C0B-2E22-AF0B-0F33-06FC722F56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7537115" flipH="1">
            <a:off x="7754122" y="1921796"/>
            <a:ext cx="305862" cy="305862"/>
          </a:xfrm>
          <a:prstGeom prst="rect">
            <a:avLst/>
          </a:prstGeom>
        </p:spPr>
      </p:pic>
      <p:sp>
        <p:nvSpPr>
          <p:cNvPr id="186" name="TextBox 185">
            <a:extLst>
              <a:ext uri="{FF2B5EF4-FFF2-40B4-BE49-F238E27FC236}">
                <a16:creationId xmlns:a16="http://schemas.microsoft.com/office/drawing/2014/main" id="{DF82D33E-E8DF-6373-AA98-33F0D1B4F269}"/>
              </a:ext>
            </a:extLst>
          </p:cNvPr>
          <p:cNvSpPr txBox="1"/>
          <p:nvPr/>
        </p:nvSpPr>
        <p:spPr>
          <a:xfrm>
            <a:off x="4211462" y="3139827"/>
            <a:ext cx="211564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Refresh R</a:t>
            </a:r>
            <a:r>
              <a:rPr lang="en-US" baseline="-25000" dirty="0"/>
              <a:t>A-1</a:t>
            </a:r>
            <a:r>
              <a:rPr lang="en-US" dirty="0"/>
              <a:t> and R</a:t>
            </a:r>
            <a:r>
              <a:rPr lang="en-US" baseline="-25000" dirty="0"/>
              <a:t>A+1</a:t>
            </a:r>
            <a:endParaRPr lang="en-US" dirty="0"/>
          </a:p>
        </p:txBody>
      </p: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F207EBED-0FE0-E113-C17F-F1F6CF568349}"/>
              </a:ext>
            </a:extLst>
          </p:cNvPr>
          <p:cNvCxnSpPr>
            <a:cxnSpLocks/>
            <a:stCxn id="186" idx="3"/>
          </p:cNvCxnSpPr>
          <p:nvPr/>
        </p:nvCxnSpPr>
        <p:spPr>
          <a:xfrm flipV="1">
            <a:off x="6327106" y="2141242"/>
            <a:ext cx="1378551" cy="1183251"/>
          </a:xfrm>
          <a:prstGeom prst="straightConnector1">
            <a:avLst/>
          </a:prstGeom>
          <a:ln w="28575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91009DAF-EB6E-6502-F323-F15D40A98AEF}"/>
              </a:ext>
            </a:extLst>
          </p:cNvPr>
          <p:cNvCxnSpPr>
            <a:cxnSpLocks/>
            <a:stCxn id="186" idx="3"/>
          </p:cNvCxnSpPr>
          <p:nvPr/>
        </p:nvCxnSpPr>
        <p:spPr>
          <a:xfrm flipV="1">
            <a:off x="6327106" y="2674593"/>
            <a:ext cx="1378551" cy="649900"/>
          </a:xfrm>
          <a:prstGeom prst="straightConnector1">
            <a:avLst/>
          </a:prstGeom>
          <a:ln w="28575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1" name="Rectangle 200">
            <a:extLst>
              <a:ext uri="{FF2B5EF4-FFF2-40B4-BE49-F238E27FC236}">
                <a16:creationId xmlns:a16="http://schemas.microsoft.com/office/drawing/2014/main" id="{38BD842B-4F5B-DC04-382A-F2C0EECB9138}"/>
              </a:ext>
            </a:extLst>
          </p:cNvPr>
          <p:cNvSpPr/>
          <p:nvPr/>
        </p:nvSpPr>
        <p:spPr>
          <a:xfrm>
            <a:off x="8054673" y="2650243"/>
            <a:ext cx="827149" cy="199182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Distance-2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230B2011-2A78-EF05-92A2-A55CE1C6D89F}"/>
              </a:ext>
            </a:extLst>
          </p:cNvPr>
          <p:cNvSpPr/>
          <p:nvPr/>
        </p:nvSpPr>
        <p:spPr>
          <a:xfrm>
            <a:off x="8053376" y="1823100"/>
            <a:ext cx="827149" cy="199182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Distance-2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4E9C7B38-AC65-99E0-6518-62A54E477835}"/>
              </a:ext>
            </a:extLst>
          </p:cNvPr>
          <p:cNvSpPr txBox="1"/>
          <p:nvPr/>
        </p:nvSpPr>
        <p:spPr>
          <a:xfrm>
            <a:off x="9151470" y="2212032"/>
            <a:ext cx="1988558" cy="369332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Half-Double Attack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E95D8AEC-8352-3B97-ECC2-5119DEBFADF3}"/>
              </a:ext>
            </a:extLst>
          </p:cNvPr>
          <p:cNvSpPr txBox="1"/>
          <p:nvPr/>
        </p:nvSpPr>
        <p:spPr>
          <a:xfrm>
            <a:off x="6205007" y="4936870"/>
            <a:ext cx="5473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Mitigation preserves spatial proximity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Ample time for attacker to use clever attack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mitigation radius to n leaves +-(n+1) rows vulnerable to Half-Double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80F42252-0411-B757-673C-CD212808A06D}"/>
              </a:ext>
            </a:extLst>
          </p:cNvPr>
          <p:cNvSpPr txBox="1"/>
          <p:nvPr/>
        </p:nvSpPr>
        <p:spPr>
          <a:xfrm>
            <a:off x="7230488" y="6311242"/>
            <a:ext cx="319517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Need to break spatial proximity</a:t>
            </a:r>
          </a:p>
        </p:txBody>
      </p:sp>
      <p:sp>
        <p:nvSpPr>
          <p:cNvPr id="209" name="Right Arrow 208">
            <a:extLst>
              <a:ext uri="{FF2B5EF4-FFF2-40B4-BE49-F238E27FC236}">
                <a16:creationId xmlns:a16="http://schemas.microsoft.com/office/drawing/2014/main" id="{748A5538-383D-14B5-F3E6-530801DC6DB2}"/>
              </a:ext>
            </a:extLst>
          </p:cNvPr>
          <p:cNvSpPr/>
          <p:nvPr/>
        </p:nvSpPr>
        <p:spPr>
          <a:xfrm>
            <a:off x="3390417" y="3226775"/>
            <a:ext cx="827719" cy="20222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8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40" grpId="0"/>
      <p:bldP spid="56" grpId="0" animBg="1"/>
      <p:bldP spid="60" grpId="0" animBg="1"/>
      <p:bldP spid="77" grpId="0" animBg="1"/>
      <p:bldP spid="78" grpId="0" animBg="1"/>
      <p:bldP spid="94" grpId="0"/>
      <p:bldP spid="94" grpId="1"/>
      <p:bldP spid="94" grpId="2"/>
      <p:bldP spid="102" grpId="0" animBg="1"/>
      <p:bldP spid="107" grpId="0" animBg="1"/>
      <p:bldP spid="108" grpId="0"/>
      <p:bldP spid="109" grpId="0" animBg="1"/>
      <p:bldP spid="114" grpId="0" animBg="1"/>
      <p:bldP spid="115" grpId="0"/>
      <p:bldP spid="118" grpId="0" animBg="1"/>
      <p:bldP spid="121" grpId="0"/>
      <p:bldP spid="179" grpId="0" animBg="1"/>
      <p:bldP spid="180" grpId="0" animBg="1"/>
      <p:bldP spid="183" grpId="0"/>
      <p:bldP spid="183" grpId="1"/>
      <p:bldP spid="184" grpId="0"/>
      <p:bldP spid="186" grpId="0" animBg="1"/>
      <p:bldP spid="201" grpId="0" animBg="1"/>
      <p:bldP spid="202" grpId="0" animBg="1"/>
      <p:bldP spid="203" grpId="0" animBg="1"/>
      <p:bldP spid="207" grpId="0" animBg="1"/>
      <p:bldP spid="20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 descr="Loudly crying face outline outline">
            <a:extLst>
              <a:ext uri="{FF2B5EF4-FFF2-40B4-BE49-F238E27FC236}">
                <a16:creationId xmlns:a16="http://schemas.microsoft.com/office/drawing/2014/main" id="{2C45AD23-CDE2-ECD3-6951-498574C11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448" y="1487148"/>
            <a:ext cx="865159" cy="865159"/>
          </a:xfrm>
          <a:prstGeom prst="rect">
            <a:avLst/>
          </a:prstGeom>
        </p:spPr>
      </p:pic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42747947-BCEB-EA84-6700-23A82FD0BE91}"/>
              </a:ext>
            </a:extLst>
          </p:cNvPr>
          <p:cNvCxnSpPr>
            <a:stCxn id="21" idx="2"/>
            <a:endCxn id="14" idx="1"/>
          </p:cNvCxnSpPr>
          <p:nvPr/>
        </p:nvCxnSpPr>
        <p:spPr>
          <a:xfrm rot="16200000" flipH="1">
            <a:off x="1421360" y="4258291"/>
            <a:ext cx="938920" cy="153614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76E8E76-64D4-326A-BDFA-D21805A31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 Swapping and its Limitations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30039D-6DE3-6869-AA69-05E93F51687F}"/>
              </a:ext>
            </a:extLst>
          </p:cNvPr>
          <p:cNvSpPr/>
          <p:nvPr/>
        </p:nvSpPr>
        <p:spPr>
          <a:xfrm>
            <a:off x="2658496" y="3416338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 Row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84E775-37E3-0EF0-CE91-5283C0BE2BE4}"/>
              </a:ext>
            </a:extLst>
          </p:cNvPr>
          <p:cNvSpPr/>
          <p:nvPr/>
        </p:nvSpPr>
        <p:spPr>
          <a:xfrm>
            <a:off x="2661913" y="4377859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 Row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D1CB71-4C36-59F6-E577-F9AFECD216C3}"/>
              </a:ext>
            </a:extLst>
          </p:cNvPr>
          <p:cNvSpPr/>
          <p:nvPr/>
        </p:nvSpPr>
        <p:spPr>
          <a:xfrm>
            <a:off x="2658892" y="3915569"/>
            <a:ext cx="1948724" cy="2563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Aggressor Row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FB8DEB-F525-16DB-ACA4-39727E642532}"/>
              </a:ext>
            </a:extLst>
          </p:cNvPr>
          <p:cNvSpPr/>
          <p:nvPr/>
        </p:nvSpPr>
        <p:spPr>
          <a:xfrm>
            <a:off x="2658496" y="4868435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31EBA5-0D77-83EB-2BC5-14E791E000C1}"/>
              </a:ext>
            </a:extLst>
          </p:cNvPr>
          <p:cNvSpPr/>
          <p:nvPr/>
        </p:nvSpPr>
        <p:spPr>
          <a:xfrm>
            <a:off x="2661913" y="5829956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85CFDB-F335-F198-B926-276930277CB1}"/>
              </a:ext>
            </a:extLst>
          </p:cNvPr>
          <p:cNvSpPr/>
          <p:nvPr/>
        </p:nvSpPr>
        <p:spPr>
          <a:xfrm>
            <a:off x="2658892" y="5367666"/>
            <a:ext cx="1948724" cy="256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066694-BA51-A004-41FD-0276F35FDEF3}"/>
              </a:ext>
            </a:extLst>
          </p:cNvPr>
          <p:cNvSpPr/>
          <p:nvPr/>
        </p:nvSpPr>
        <p:spPr>
          <a:xfrm>
            <a:off x="2658496" y="1974122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6DB595-2D0C-FFA1-3152-38069FF33589}"/>
              </a:ext>
            </a:extLst>
          </p:cNvPr>
          <p:cNvSpPr/>
          <p:nvPr/>
        </p:nvSpPr>
        <p:spPr>
          <a:xfrm>
            <a:off x="2661913" y="2935643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DB9F20-924E-F23D-C43E-83C7E6F6A8C4}"/>
              </a:ext>
            </a:extLst>
          </p:cNvPr>
          <p:cNvSpPr/>
          <p:nvPr/>
        </p:nvSpPr>
        <p:spPr>
          <a:xfrm>
            <a:off x="2658892" y="2473353"/>
            <a:ext cx="1948724" cy="256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472B7D-4D0F-19B2-97AC-436C6D944475}"/>
              </a:ext>
            </a:extLst>
          </p:cNvPr>
          <p:cNvSpPr txBox="1"/>
          <p:nvPr/>
        </p:nvSpPr>
        <p:spPr>
          <a:xfrm>
            <a:off x="3248843" y="6304431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EFBC6-D317-98F0-6274-4EC1D072F1C0}"/>
              </a:ext>
            </a:extLst>
          </p:cNvPr>
          <p:cNvSpPr txBox="1"/>
          <p:nvPr/>
        </p:nvSpPr>
        <p:spPr>
          <a:xfrm>
            <a:off x="633356" y="6229013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F02D89-6ED6-E7D9-36E7-2CFFD0DB6E09}"/>
              </a:ext>
            </a:extLst>
          </p:cNvPr>
          <p:cNvSpPr/>
          <p:nvPr/>
        </p:nvSpPr>
        <p:spPr>
          <a:xfrm>
            <a:off x="148386" y="4785943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Buffer-2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A18FF4-9564-A399-0650-38331007E510}"/>
              </a:ext>
            </a:extLst>
          </p:cNvPr>
          <p:cNvSpPr/>
          <p:nvPr/>
        </p:nvSpPr>
        <p:spPr>
          <a:xfrm>
            <a:off x="148386" y="4275833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Buffer-1</a:t>
            </a:r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209AA00E-0792-7BE2-D0CE-520272CEA1A3}"/>
              </a:ext>
            </a:extLst>
          </p:cNvPr>
          <p:cNvCxnSpPr>
            <a:endCxn id="21" idx="0"/>
          </p:cNvCxnSpPr>
          <p:nvPr/>
        </p:nvCxnSpPr>
        <p:spPr>
          <a:xfrm rot="10800000" flipV="1">
            <a:off x="1122748" y="4043965"/>
            <a:ext cx="1535748" cy="2318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58B13C54-80F4-EDA2-B540-B8BBF0F81BAD}"/>
              </a:ext>
            </a:extLst>
          </p:cNvPr>
          <p:cNvCxnSpPr>
            <a:stCxn id="14" idx="1"/>
            <a:endCxn id="20" idx="2"/>
          </p:cNvCxnSpPr>
          <p:nvPr/>
        </p:nvCxnSpPr>
        <p:spPr>
          <a:xfrm rot="10800000">
            <a:off x="1122748" y="5067013"/>
            <a:ext cx="1536144" cy="42881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52E1A703-9A76-3C84-5035-9D5631A65FCF}"/>
              </a:ext>
            </a:extLst>
          </p:cNvPr>
          <p:cNvCxnSpPr>
            <a:stCxn id="20" idx="0"/>
            <a:endCxn id="10" idx="1"/>
          </p:cNvCxnSpPr>
          <p:nvPr/>
        </p:nvCxnSpPr>
        <p:spPr>
          <a:xfrm rot="5400000" flipH="1" flipV="1">
            <a:off x="1758556" y="3882587"/>
            <a:ext cx="267549" cy="153916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79A2F80-CB65-19D6-5D9C-A4305632325F}"/>
              </a:ext>
            </a:extLst>
          </p:cNvPr>
          <p:cNvSpPr txBox="1"/>
          <p:nvPr/>
        </p:nvSpPr>
        <p:spPr>
          <a:xfrm>
            <a:off x="3248843" y="5305065"/>
            <a:ext cx="7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Row-X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098482-B54F-57E7-E21F-6171E5BAEEB4}"/>
              </a:ext>
            </a:extLst>
          </p:cNvPr>
          <p:cNvSpPr txBox="1"/>
          <p:nvPr/>
        </p:nvSpPr>
        <p:spPr>
          <a:xfrm>
            <a:off x="5698901" y="1617767"/>
            <a:ext cx="63447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Probabilistic Security based on Randomization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TRH, must swap every TRH/6 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Recently proposed Hydra tracker requires 30 KB of SRAM per rank</a:t>
            </a:r>
          </a:p>
        </p:txBody>
      </p:sp>
      <p:pic>
        <p:nvPicPr>
          <p:cNvPr id="39" name="Picture 3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E6DFFF5-2D3D-7F10-E98B-BF00CE128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07" t="37815" r="9425" b="43087"/>
          <a:stretch/>
        </p:blipFill>
        <p:spPr>
          <a:xfrm>
            <a:off x="6446353" y="1973382"/>
            <a:ext cx="3541690" cy="964090"/>
          </a:xfrm>
          <a:prstGeom prst="rect">
            <a:avLst/>
          </a:prstGeom>
        </p:spPr>
      </p:pic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2402FDB-A1E3-7434-D370-024F42670339}"/>
              </a:ext>
            </a:extLst>
          </p:cNvPr>
          <p:cNvSpPr/>
          <p:nvPr/>
        </p:nvSpPr>
        <p:spPr>
          <a:xfrm>
            <a:off x="148386" y="3230439"/>
            <a:ext cx="1948724" cy="72442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Row Indirection Table</a:t>
            </a:r>
          </a:p>
        </p:txBody>
      </p:sp>
      <p:pic>
        <p:nvPicPr>
          <p:cNvPr id="44" name="Picture 43" descr="Chart, line chart&#10;&#10;Description automatically generated">
            <a:extLst>
              <a:ext uri="{FF2B5EF4-FFF2-40B4-BE49-F238E27FC236}">
                <a16:creationId xmlns:a16="http://schemas.microsoft.com/office/drawing/2014/main" id="{AA2D325F-0164-086E-AAA1-5A80827D4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90" t="11353" r="28812" b="28178"/>
          <a:stretch/>
        </p:blipFill>
        <p:spPr>
          <a:xfrm>
            <a:off x="6044820" y="3333896"/>
            <a:ext cx="4011910" cy="248917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A44ED5F-B760-B9F5-F238-435FB964720C}"/>
              </a:ext>
            </a:extLst>
          </p:cNvPr>
          <p:cNvSpPr txBox="1"/>
          <p:nvPr/>
        </p:nvSpPr>
        <p:spPr>
          <a:xfrm>
            <a:off x="3251696" y="2404420"/>
            <a:ext cx="7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Row-Y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01B397C-0D01-D58F-3F1A-E15BA15A66A3}"/>
              </a:ext>
            </a:extLst>
          </p:cNvPr>
          <p:cNvSpPr/>
          <p:nvPr/>
        </p:nvSpPr>
        <p:spPr>
          <a:xfrm>
            <a:off x="51515" y="3142445"/>
            <a:ext cx="2170091" cy="90152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360FE0-453E-2B10-5C87-8776098FC19D}"/>
              </a:ext>
            </a:extLst>
          </p:cNvPr>
          <p:cNvSpPr txBox="1"/>
          <p:nvPr/>
        </p:nvSpPr>
        <p:spPr>
          <a:xfrm>
            <a:off x="353987" y="2753859"/>
            <a:ext cx="1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2.4 MB per rank!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537D9A-5D88-E922-7E06-6C63B0BB88F0}"/>
              </a:ext>
            </a:extLst>
          </p:cNvPr>
          <p:cNvSpPr txBox="1"/>
          <p:nvPr/>
        </p:nvSpPr>
        <p:spPr>
          <a:xfrm>
            <a:off x="268642" y="2235060"/>
            <a:ext cx="1932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size ∝ 1/TRH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B88831-0844-8EF3-BE90-ABBE0B53682F}"/>
              </a:ext>
            </a:extLst>
          </p:cNvPr>
          <p:cNvSpPr txBox="1"/>
          <p:nvPr/>
        </p:nvSpPr>
        <p:spPr>
          <a:xfrm>
            <a:off x="1006214" y="541320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2.74us</a:t>
            </a:r>
          </a:p>
        </p:txBody>
      </p: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699BFBDB-E46C-C637-7C60-A83A2B96E2AA}"/>
              </a:ext>
            </a:extLst>
          </p:cNvPr>
          <p:cNvCxnSpPr>
            <a:stCxn id="14" idx="3"/>
            <a:endCxn id="17" idx="3"/>
          </p:cNvCxnSpPr>
          <p:nvPr/>
        </p:nvCxnSpPr>
        <p:spPr>
          <a:xfrm flipV="1">
            <a:off x="4607616" y="2601510"/>
            <a:ext cx="12700" cy="2894313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985759BB-E96C-8DF5-8159-DBC293F602EF}"/>
              </a:ext>
            </a:extLst>
          </p:cNvPr>
          <p:cNvSpPr/>
          <p:nvPr/>
        </p:nvSpPr>
        <p:spPr>
          <a:xfrm>
            <a:off x="0" y="46928"/>
            <a:ext cx="12192000" cy="6727641"/>
          </a:xfrm>
          <a:prstGeom prst="rect">
            <a:avLst/>
          </a:prstGeom>
          <a:solidFill>
            <a:schemeClr val="bg1">
              <a:alpha val="896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E8FB80A-57C9-9BBF-E028-2C6741C5A6BD}"/>
              </a:ext>
            </a:extLst>
          </p:cNvPr>
          <p:cNvSpPr txBox="1"/>
          <p:nvPr/>
        </p:nvSpPr>
        <p:spPr>
          <a:xfrm>
            <a:off x="605981" y="2777381"/>
            <a:ext cx="10959921" cy="830997"/>
          </a:xfrm>
          <a:prstGeom prst="rect">
            <a:avLst/>
          </a:prstGeom>
          <a:noFill/>
          <a:ln w="28575">
            <a:solidFill>
              <a:srgbClr val="8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8B2500"/>
                </a:solidFill>
              </a:rPr>
              <a:t>Can we mitigate </a:t>
            </a:r>
            <a:r>
              <a:rPr lang="en-US" sz="2400" b="1" dirty="0" err="1">
                <a:solidFill>
                  <a:srgbClr val="8B2500"/>
                </a:solidFill>
              </a:rPr>
              <a:t>Rowhammer</a:t>
            </a:r>
            <a:r>
              <a:rPr lang="en-US" sz="2400" b="1" dirty="0">
                <a:solidFill>
                  <a:srgbClr val="8B2500"/>
                </a:solidFill>
              </a:rPr>
              <a:t> with low SRAM overhead, low performance loss, and stronger security guarantees?</a:t>
            </a:r>
          </a:p>
        </p:txBody>
      </p:sp>
    </p:spTree>
    <p:extLst>
      <p:ext uri="{BB962C8B-B14F-4D97-AF65-F5344CB8AC3E}">
        <p14:creationId xmlns:p14="http://schemas.microsoft.com/office/powerpoint/2010/main" val="15046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/>
      <p:bldP spid="51" grpId="0"/>
      <p:bldP spid="57" grpId="0" animBg="1"/>
      <p:bldP spid="5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866C0-61D2-52AB-6CDB-9A0E5B87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AQUA: Quarantining Aggressors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F73596-4D74-2A41-64D2-138DFD2E0340}"/>
              </a:ext>
            </a:extLst>
          </p:cNvPr>
          <p:cNvSpPr/>
          <p:nvPr/>
        </p:nvSpPr>
        <p:spPr>
          <a:xfrm>
            <a:off x="2658496" y="3416338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 Row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7EB5F9-8947-03CC-38A0-D1E1AC04B243}"/>
              </a:ext>
            </a:extLst>
          </p:cNvPr>
          <p:cNvSpPr/>
          <p:nvPr/>
        </p:nvSpPr>
        <p:spPr>
          <a:xfrm>
            <a:off x="2661913" y="4377859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 Row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ABA90F-94B4-F190-4A64-FC23E8DE8ECD}"/>
              </a:ext>
            </a:extLst>
          </p:cNvPr>
          <p:cNvSpPr/>
          <p:nvPr/>
        </p:nvSpPr>
        <p:spPr>
          <a:xfrm>
            <a:off x="2658892" y="3915569"/>
            <a:ext cx="1948724" cy="2563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Aggressor Row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80D1DF-226C-9DA0-D2A7-FBE428B26AEF}"/>
              </a:ext>
            </a:extLst>
          </p:cNvPr>
          <p:cNvSpPr/>
          <p:nvPr/>
        </p:nvSpPr>
        <p:spPr>
          <a:xfrm>
            <a:off x="2658496" y="4868435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F3C556-230D-98EC-F0F0-1DFBAE08E6D3}"/>
              </a:ext>
            </a:extLst>
          </p:cNvPr>
          <p:cNvSpPr/>
          <p:nvPr/>
        </p:nvSpPr>
        <p:spPr>
          <a:xfrm>
            <a:off x="2661913" y="5829956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87E251-BBBA-C7AE-037C-6A8EF3701A14}"/>
              </a:ext>
            </a:extLst>
          </p:cNvPr>
          <p:cNvSpPr/>
          <p:nvPr/>
        </p:nvSpPr>
        <p:spPr>
          <a:xfrm>
            <a:off x="2658892" y="5367666"/>
            <a:ext cx="1948724" cy="256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53ADF3-15F2-0139-FD74-9D730780F436}"/>
              </a:ext>
            </a:extLst>
          </p:cNvPr>
          <p:cNvSpPr/>
          <p:nvPr/>
        </p:nvSpPr>
        <p:spPr>
          <a:xfrm>
            <a:off x="2658496" y="1974122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400FCA-6B61-4A40-82B3-345B1ACB845C}"/>
              </a:ext>
            </a:extLst>
          </p:cNvPr>
          <p:cNvSpPr/>
          <p:nvPr/>
        </p:nvSpPr>
        <p:spPr>
          <a:xfrm>
            <a:off x="2661913" y="2935643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5A8CF0-CC7A-44F3-D594-628A1A3842B3}"/>
              </a:ext>
            </a:extLst>
          </p:cNvPr>
          <p:cNvSpPr/>
          <p:nvPr/>
        </p:nvSpPr>
        <p:spPr>
          <a:xfrm>
            <a:off x="2658892" y="2473353"/>
            <a:ext cx="1948724" cy="256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9E0C1-87C9-CC2B-FEA3-28EF7AF1974D}"/>
              </a:ext>
            </a:extLst>
          </p:cNvPr>
          <p:cNvSpPr txBox="1"/>
          <p:nvPr/>
        </p:nvSpPr>
        <p:spPr>
          <a:xfrm>
            <a:off x="3248843" y="6304431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45921-D227-9DCB-42B0-0F0E9005F2C4}"/>
              </a:ext>
            </a:extLst>
          </p:cNvPr>
          <p:cNvSpPr txBox="1"/>
          <p:nvPr/>
        </p:nvSpPr>
        <p:spPr>
          <a:xfrm>
            <a:off x="633356" y="6229013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C78437-66E6-4F31-0D8A-4C510328288E}"/>
              </a:ext>
            </a:extLst>
          </p:cNvPr>
          <p:cNvSpPr txBox="1"/>
          <p:nvPr/>
        </p:nvSpPr>
        <p:spPr>
          <a:xfrm>
            <a:off x="3179400" y="5311157"/>
            <a:ext cx="9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RQA-R1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8197F9C-0244-D2FA-7172-1B68397FAE2E}"/>
              </a:ext>
            </a:extLst>
          </p:cNvPr>
          <p:cNvSpPr/>
          <p:nvPr/>
        </p:nvSpPr>
        <p:spPr>
          <a:xfrm>
            <a:off x="148388" y="2935643"/>
            <a:ext cx="1948722" cy="79159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Forward Pointer Table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34EC49-D65D-CB3C-79C3-AE5DF56137A2}"/>
              </a:ext>
            </a:extLst>
          </p:cNvPr>
          <p:cNvSpPr txBox="1"/>
          <p:nvPr/>
        </p:nvSpPr>
        <p:spPr>
          <a:xfrm>
            <a:off x="3186678" y="5785825"/>
            <a:ext cx="90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RQA-R2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591766-B92A-3FD7-F2A0-374AD209E6AE}"/>
              </a:ext>
            </a:extLst>
          </p:cNvPr>
          <p:cNvSpPr/>
          <p:nvPr/>
        </p:nvSpPr>
        <p:spPr>
          <a:xfrm>
            <a:off x="2534933" y="5283180"/>
            <a:ext cx="2195848" cy="9178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21979F-ED8F-3D24-4A7D-B2107F44963B}"/>
              </a:ext>
            </a:extLst>
          </p:cNvPr>
          <p:cNvSpPr txBox="1"/>
          <p:nvPr/>
        </p:nvSpPr>
        <p:spPr>
          <a:xfrm>
            <a:off x="4854740" y="5418942"/>
            <a:ext cx="186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Row Quarantine Area (RQA)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5B6D9A-B9CC-7785-B3B0-5F504628683C}"/>
              </a:ext>
            </a:extLst>
          </p:cNvPr>
          <p:cNvSpPr/>
          <p:nvPr/>
        </p:nvSpPr>
        <p:spPr>
          <a:xfrm>
            <a:off x="148386" y="4275833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Buffer-1</a:t>
            </a:r>
          </a:p>
        </p:txBody>
      </p: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B9D4F26E-5F1B-67B6-A475-9EE61680A85F}"/>
              </a:ext>
            </a:extLst>
          </p:cNvPr>
          <p:cNvCxnSpPr>
            <a:stCxn id="7" idx="1"/>
            <a:endCxn id="35" idx="0"/>
          </p:cNvCxnSpPr>
          <p:nvPr/>
        </p:nvCxnSpPr>
        <p:spPr>
          <a:xfrm rot="10800000" flipV="1">
            <a:off x="1122748" y="4043725"/>
            <a:ext cx="1536144" cy="23210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CFE3CF79-D060-9DB4-1EE1-6BE64C69F6F4}"/>
              </a:ext>
            </a:extLst>
          </p:cNvPr>
          <p:cNvCxnSpPr>
            <a:cxnSpLocks/>
            <a:stCxn id="35" idx="2"/>
            <a:endCxn id="10" idx="1"/>
          </p:cNvCxnSpPr>
          <p:nvPr/>
        </p:nvCxnSpPr>
        <p:spPr>
          <a:xfrm rot="16200000" flipH="1">
            <a:off x="1421360" y="4258291"/>
            <a:ext cx="938920" cy="153614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DB3FC048-8F65-1C70-745D-81FFA38B5D78}"/>
              </a:ext>
            </a:extLst>
          </p:cNvPr>
          <p:cNvCxnSpPr>
            <a:stCxn id="10" idx="3"/>
            <a:endCxn id="9" idx="3"/>
          </p:cNvCxnSpPr>
          <p:nvPr/>
        </p:nvCxnSpPr>
        <p:spPr>
          <a:xfrm>
            <a:off x="4607616" y="5495823"/>
            <a:ext cx="3021" cy="474668"/>
          </a:xfrm>
          <a:prstGeom prst="curvedConnector3">
            <a:avLst>
              <a:gd name="adj1" fmla="val 766703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9036A0D-4954-4639-7BC9-97B3F68FA0A8}"/>
              </a:ext>
            </a:extLst>
          </p:cNvPr>
          <p:cNvSpPr txBox="1"/>
          <p:nvPr/>
        </p:nvSpPr>
        <p:spPr>
          <a:xfrm>
            <a:off x="5168606" y="1641192"/>
            <a:ext cx="56653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No reduction in RTH (except due to tracker inefficiency)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Less migrations and lower mitigation cost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Security guarantees are simple due to isolation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C185974-4820-61D7-1826-F0E3DAECCE12}"/>
              </a:ext>
            </a:extLst>
          </p:cNvPr>
          <p:cNvSpPr/>
          <p:nvPr/>
        </p:nvSpPr>
        <p:spPr>
          <a:xfrm>
            <a:off x="148387" y="3764507"/>
            <a:ext cx="1948723" cy="2563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Reverse Pointer Table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DDA3C8C-6DDE-9A85-898D-0D4D59F5C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" t="17582" r="5118" b="49472"/>
          <a:stretch/>
        </p:blipFill>
        <p:spPr>
          <a:xfrm>
            <a:off x="5064756" y="3082714"/>
            <a:ext cx="6993228" cy="166311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998E020-9324-D560-EEE2-6125AD8D5EE4}"/>
              </a:ext>
            </a:extLst>
          </p:cNvPr>
          <p:cNvSpPr txBox="1"/>
          <p:nvPr/>
        </p:nvSpPr>
        <p:spPr>
          <a:xfrm>
            <a:off x="478282" y="5015554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1.37us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AE82D4A3-ECF8-01B9-E59F-68437821B143}"/>
              </a:ext>
            </a:extLst>
          </p:cNvPr>
          <p:cNvSpPr/>
          <p:nvPr/>
        </p:nvSpPr>
        <p:spPr>
          <a:xfrm>
            <a:off x="6323527" y="5283180"/>
            <a:ext cx="395629" cy="94583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B6210A-8810-15EB-DF3C-AD967C118FBA}"/>
              </a:ext>
            </a:extLst>
          </p:cNvPr>
          <p:cNvSpPr txBox="1"/>
          <p:nvPr/>
        </p:nvSpPr>
        <p:spPr>
          <a:xfrm>
            <a:off x="9533504" y="4739848"/>
            <a:ext cx="2366417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Rmax</a:t>
            </a:r>
            <a:r>
              <a:rPr lang="en-US" dirty="0"/>
              <a:t> ∝ 1/f(TRH, </a:t>
            </a:r>
            <a:r>
              <a:rPr lang="en-US" b="1" dirty="0" err="1"/>
              <a:t>tmov</a:t>
            </a:r>
            <a:r>
              <a:rPr lang="en-US" dirty="0"/>
              <a:t>)</a:t>
            </a:r>
          </a:p>
        </p:txBody>
      </p:sp>
      <p:graphicFrame>
        <p:nvGraphicFramePr>
          <p:cNvPr id="54" name="Table 54">
            <a:extLst>
              <a:ext uri="{FF2B5EF4-FFF2-40B4-BE49-F238E27FC236}">
                <a16:creationId xmlns:a16="http://schemas.microsoft.com/office/drawing/2014/main" id="{0E16D416-212B-DD42-6DBA-E446EDEE9387}"/>
              </a:ext>
            </a:extLst>
          </p:cNvPr>
          <p:cNvGraphicFramePr>
            <a:graphicFrameLocks noGrp="1"/>
          </p:cNvGraphicFramePr>
          <p:nvPr/>
        </p:nvGraphicFramePr>
        <p:xfrm>
          <a:off x="6719156" y="5200220"/>
          <a:ext cx="3770461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242">
                  <a:extLst>
                    <a:ext uri="{9D8B030D-6E8A-4147-A177-3AD203B41FA5}">
                      <a16:colId xmlns:a16="http://schemas.microsoft.com/office/drawing/2014/main" val="904559172"/>
                    </a:ext>
                  </a:extLst>
                </a:gridCol>
                <a:gridCol w="1181226">
                  <a:extLst>
                    <a:ext uri="{9D8B030D-6E8A-4147-A177-3AD203B41FA5}">
                      <a16:colId xmlns:a16="http://schemas.microsoft.com/office/drawing/2014/main" val="1877715248"/>
                    </a:ext>
                  </a:extLst>
                </a:gridCol>
                <a:gridCol w="1428993">
                  <a:extLst>
                    <a:ext uri="{9D8B030D-6E8A-4147-A177-3AD203B41FA5}">
                      <a16:colId xmlns:a16="http://schemas.microsoft.com/office/drawing/2014/main" val="1570881448"/>
                    </a:ext>
                  </a:extLst>
                </a:gridCol>
              </a:tblGrid>
              <a:tr h="2983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RQA-size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DRAM overhead (16GB memory)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15380"/>
                  </a:ext>
                </a:extLst>
              </a:tr>
              <a:tr h="29838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180MB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256539"/>
                  </a:ext>
                </a:extLst>
              </a:tr>
              <a:tr h="2983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290MB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14303"/>
                  </a:ext>
                </a:extLst>
              </a:tr>
              <a:tr h="2983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364MB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605755"/>
                  </a:ext>
                </a:extLst>
              </a:tr>
            </a:tbl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A285F7DF-2D7A-9F33-73DD-B63BF0B756B0}"/>
              </a:ext>
            </a:extLst>
          </p:cNvPr>
          <p:cNvSpPr txBox="1"/>
          <p:nvPr/>
        </p:nvSpPr>
        <p:spPr>
          <a:xfrm>
            <a:off x="4636198" y="4739848"/>
            <a:ext cx="4569264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Security requirement: No premature evictions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A4D035B-DF92-3979-1421-56757A60E088}"/>
              </a:ext>
            </a:extLst>
          </p:cNvPr>
          <p:cNvSpPr/>
          <p:nvPr/>
        </p:nvSpPr>
        <p:spPr>
          <a:xfrm>
            <a:off x="37703" y="2867907"/>
            <a:ext cx="2170091" cy="90152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EC4D061-0503-8945-3995-F38DF5DB334B}"/>
              </a:ext>
            </a:extLst>
          </p:cNvPr>
          <p:cNvSpPr txBox="1"/>
          <p:nvPr/>
        </p:nvSpPr>
        <p:spPr>
          <a:xfrm>
            <a:off x="302472" y="2479652"/>
            <a:ext cx="16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172 KB per rank</a:t>
            </a:r>
          </a:p>
        </p:txBody>
      </p:sp>
      <p:pic>
        <p:nvPicPr>
          <p:cNvPr id="60" name="Graphic 59" descr="Sunglasses face outline with solid fill">
            <a:extLst>
              <a:ext uri="{FF2B5EF4-FFF2-40B4-BE49-F238E27FC236}">
                <a16:creationId xmlns:a16="http://schemas.microsoft.com/office/drawing/2014/main" id="{5E3A1AB1-BB75-B7E7-436B-6B7E9A20E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447" y="1709611"/>
            <a:ext cx="865159" cy="86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5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 animBg="1"/>
      <p:bldP spid="26" grpId="0"/>
      <p:bldP spid="43" grpId="0"/>
      <p:bldP spid="50" grpId="0"/>
      <p:bldP spid="51" grpId="0" animBg="1"/>
      <p:bldP spid="53" grpId="0" animBg="1"/>
      <p:bldP spid="55" grpId="0" animBg="1"/>
      <p:bldP spid="56" grpId="0" animBg="1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6F0B894-4889-E436-74DA-5B58A9C3695C}"/>
              </a:ext>
            </a:extLst>
          </p:cNvPr>
          <p:cNvSpPr/>
          <p:nvPr/>
        </p:nvSpPr>
        <p:spPr>
          <a:xfrm>
            <a:off x="1851736" y="2891328"/>
            <a:ext cx="2427204" cy="1010493"/>
          </a:xfrm>
          <a:prstGeom prst="roundRect">
            <a:avLst/>
          </a:prstGeom>
          <a:solidFill>
            <a:srgbClr val="FF93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B6C7B8-DC52-7162-8859-83AF39B86950}"/>
              </a:ext>
            </a:extLst>
          </p:cNvPr>
          <p:cNvSpPr txBox="1"/>
          <p:nvPr/>
        </p:nvSpPr>
        <p:spPr>
          <a:xfrm>
            <a:off x="2426057" y="3059422"/>
            <a:ext cx="12775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Tracker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930A4-EF4E-53FE-A785-88361381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Helvetica" pitchFamily="2" charset="0"/>
              </a:rPr>
              <a:t>Half-Double Attack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2B276C-444E-D038-885B-D2F29EC24BB6}"/>
              </a:ext>
            </a:extLst>
          </p:cNvPr>
          <p:cNvSpPr txBox="1"/>
          <p:nvPr/>
        </p:nvSpPr>
        <p:spPr>
          <a:xfrm>
            <a:off x="0" y="6199995"/>
            <a:ext cx="12192000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Half-Double breaks all commercial defenses by leveraging victim refreshes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DF620E-D961-2797-F37C-871D2B011D28}"/>
              </a:ext>
            </a:extLst>
          </p:cNvPr>
          <p:cNvSpPr/>
          <p:nvPr/>
        </p:nvSpPr>
        <p:spPr>
          <a:xfrm>
            <a:off x="8543874" y="3520128"/>
            <a:ext cx="1839508" cy="3714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DEFB82-A894-3DB1-5D49-B34037C71F69}"/>
              </a:ext>
            </a:extLst>
          </p:cNvPr>
          <p:cNvSpPr/>
          <p:nvPr/>
        </p:nvSpPr>
        <p:spPr>
          <a:xfrm>
            <a:off x="8545154" y="3103755"/>
            <a:ext cx="1839507" cy="3714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6ACB67-9DA7-A45D-9478-EB1FBB314E37}"/>
              </a:ext>
            </a:extLst>
          </p:cNvPr>
          <p:cNvSpPr/>
          <p:nvPr/>
        </p:nvSpPr>
        <p:spPr>
          <a:xfrm>
            <a:off x="8545154" y="2684731"/>
            <a:ext cx="1839508" cy="369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Graphic 17" descr="Line arrow: Rotate left with solid fill">
            <a:extLst>
              <a:ext uri="{FF2B5EF4-FFF2-40B4-BE49-F238E27FC236}">
                <a16:creationId xmlns:a16="http://schemas.microsoft.com/office/drawing/2014/main" id="{6542F064-1449-A232-2871-C67D8D8B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537115" flipH="1">
            <a:off x="7919708" y="3406065"/>
            <a:ext cx="627905" cy="627905"/>
          </a:xfrm>
          <a:prstGeom prst="rect">
            <a:avLst/>
          </a:prstGeom>
        </p:spPr>
      </p:pic>
      <p:pic>
        <p:nvPicPr>
          <p:cNvPr id="23" name="Graphic 22" descr="Line arrow: Rotate left with solid fill">
            <a:extLst>
              <a:ext uri="{FF2B5EF4-FFF2-40B4-BE49-F238E27FC236}">
                <a16:creationId xmlns:a16="http://schemas.microsoft.com/office/drawing/2014/main" id="{70150F6F-87D9-96D7-9351-76471794D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537115" flipH="1">
            <a:off x="7919993" y="2504525"/>
            <a:ext cx="627905" cy="627905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92F4E10-7CE8-2D07-2B84-BF821F17C20F}"/>
              </a:ext>
            </a:extLst>
          </p:cNvPr>
          <p:cNvSpPr/>
          <p:nvPr/>
        </p:nvSpPr>
        <p:spPr>
          <a:xfrm>
            <a:off x="7713971" y="1891513"/>
            <a:ext cx="3283257" cy="36250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43B21E-A29A-0F5B-F585-DFEA000ACB7F}"/>
              </a:ext>
            </a:extLst>
          </p:cNvPr>
          <p:cNvSpPr txBox="1"/>
          <p:nvPr/>
        </p:nvSpPr>
        <p:spPr>
          <a:xfrm>
            <a:off x="8907109" y="5045833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DRAM</a:t>
            </a:r>
          </a:p>
        </p:txBody>
      </p:sp>
      <p:pic>
        <p:nvPicPr>
          <p:cNvPr id="26" name="Graphic 25" descr="Hammer with solid fill">
            <a:extLst>
              <a:ext uri="{FF2B5EF4-FFF2-40B4-BE49-F238E27FC236}">
                <a16:creationId xmlns:a16="http://schemas.microsoft.com/office/drawing/2014/main" id="{5470DD21-BBAB-79CA-9DD9-A233291E2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21617" y="3102276"/>
            <a:ext cx="424087" cy="42408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8701F79-309D-1A71-D4A3-AC4CC251FDE5}"/>
              </a:ext>
            </a:extLst>
          </p:cNvPr>
          <p:cNvSpPr txBox="1"/>
          <p:nvPr/>
        </p:nvSpPr>
        <p:spPr>
          <a:xfrm>
            <a:off x="8776153" y="2674039"/>
            <a:ext cx="1373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671B71-24CE-1FE6-530A-FEA6246124C8}"/>
              </a:ext>
            </a:extLst>
          </p:cNvPr>
          <p:cNvSpPr txBox="1"/>
          <p:nvPr/>
        </p:nvSpPr>
        <p:spPr>
          <a:xfrm>
            <a:off x="8813330" y="3515111"/>
            <a:ext cx="1299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9506686-DEB9-CE7C-25E7-976B3F845FBF}"/>
              </a:ext>
            </a:extLst>
          </p:cNvPr>
          <p:cNvSpPr txBox="1"/>
          <p:nvPr/>
        </p:nvSpPr>
        <p:spPr>
          <a:xfrm>
            <a:off x="8719157" y="3075825"/>
            <a:ext cx="148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Aggressor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3778060-8E85-59FF-861D-5564BF85BF55}"/>
              </a:ext>
            </a:extLst>
          </p:cNvPr>
          <p:cNvSpPr/>
          <p:nvPr/>
        </p:nvSpPr>
        <p:spPr>
          <a:xfrm>
            <a:off x="3644253" y="3260891"/>
            <a:ext cx="627148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A85C83-06B2-6FEE-356E-0EDC7A59F790}"/>
              </a:ext>
            </a:extLst>
          </p:cNvPr>
          <p:cNvSpPr/>
          <p:nvPr/>
        </p:nvSpPr>
        <p:spPr>
          <a:xfrm>
            <a:off x="8543875" y="3938777"/>
            <a:ext cx="1839507" cy="3714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Distance-of-2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D42CBBE-63D1-9AC2-CEDE-51D03323E44C}"/>
              </a:ext>
            </a:extLst>
          </p:cNvPr>
          <p:cNvSpPr/>
          <p:nvPr/>
        </p:nvSpPr>
        <p:spPr>
          <a:xfrm>
            <a:off x="8543875" y="2263581"/>
            <a:ext cx="1839507" cy="3714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Distance-of-2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25036-73F2-2CD4-703B-E8B72B4E7E91}"/>
              </a:ext>
            </a:extLst>
          </p:cNvPr>
          <p:cNvSpPr txBox="1"/>
          <p:nvPr/>
        </p:nvSpPr>
        <p:spPr>
          <a:xfrm>
            <a:off x="225848" y="3168558"/>
            <a:ext cx="13566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Access</a:t>
            </a:r>
            <a:endParaRPr lang="en-US" sz="2400" i="1" baseline="-250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530E250-EFF7-FDA8-0FC1-02E47865A057}"/>
              </a:ext>
            </a:extLst>
          </p:cNvPr>
          <p:cNvSpPr/>
          <p:nvPr/>
        </p:nvSpPr>
        <p:spPr>
          <a:xfrm>
            <a:off x="1760517" y="1867449"/>
            <a:ext cx="5408795" cy="36250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96555A-D389-866C-A4DB-778D76A73758}"/>
              </a:ext>
            </a:extLst>
          </p:cNvPr>
          <p:cNvSpPr txBox="1"/>
          <p:nvPr/>
        </p:nvSpPr>
        <p:spPr>
          <a:xfrm>
            <a:off x="3379437" y="5017200"/>
            <a:ext cx="2427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Memory Controller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0A38F3-2C1A-1317-9AFB-8F5C5E1A57D9}"/>
              </a:ext>
            </a:extLst>
          </p:cNvPr>
          <p:cNvSpPr txBox="1"/>
          <p:nvPr/>
        </p:nvSpPr>
        <p:spPr>
          <a:xfrm>
            <a:off x="4822733" y="2389740"/>
            <a:ext cx="2253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Mitigative Action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617F5C-E39A-DD6F-B9EA-6B9D8136EFE1}"/>
              </a:ext>
            </a:extLst>
          </p:cNvPr>
          <p:cNvCxnSpPr>
            <a:cxnSpLocks/>
          </p:cNvCxnSpPr>
          <p:nvPr/>
        </p:nvCxnSpPr>
        <p:spPr>
          <a:xfrm flipV="1">
            <a:off x="4370159" y="2842026"/>
            <a:ext cx="3458375" cy="511502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05237E0-C57A-256A-4ED7-1402897B9B06}"/>
              </a:ext>
            </a:extLst>
          </p:cNvPr>
          <p:cNvCxnSpPr>
            <a:cxnSpLocks/>
          </p:cNvCxnSpPr>
          <p:nvPr/>
        </p:nvCxnSpPr>
        <p:spPr>
          <a:xfrm>
            <a:off x="4370159" y="3546130"/>
            <a:ext cx="3480929" cy="314866"/>
          </a:xfrm>
          <a:prstGeom prst="straightConnector1">
            <a:avLst/>
          </a:prstGeom>
          <a:ln w="381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3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3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7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  <p:set>
                                      <p:cBhvr>
                                        <p:cTn id="27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  <p:set>
                                      <p:cBhvr>
                                        <p:cTn id="31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41100"/>
                                      </p:to>
                                    </p:animClr>
                                    <p:set>
                                      <p:cBhvr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1" grpId="0" animBg="1"/>
      <p:bldP spid="42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8E76-64D4-326A-BDFA-D21805A31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Helvetica" pitchFamily="2" charset="0"/>
              </a:rPr>
              <a:t>Randomized Row-Swap [ASPLOS’22]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30039D-6DE3-6869-AA69-05E93F51687F}"/>
              </a:ext>
            </a:extLst>
          </p:cNvPr>
          <p:cNvSpPr/>
          <p:nvPr/>
        </p:nvSpPr>
        <p:spPr>
          <a:xfrm>
            <a:off x="8308128" y="3201526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84E775-37E3-0EF0-CE91-5283C0BE2BE4}"/>
              </a:ext>
            </a:extLst>
          </p:cNvPr>
          <p:cNvSpPr/>
          <p:nvPr/>
        </p:nvSpPr>
        <p:spPr>
          <a:xfrm>
            <a:off x="8311545" y="3748329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D1CB71-4C36-59F6-E577-F9AFECD216C3}"/>
              </a:ext>
            </a:extLst>
          </p:cNvPr>
          <p:cNvSpPr/>
          <p:nvPr/>
        </p:nvSpPr>
        <p:spPr>
          <a:xfrm>
            <a:off x="8312337" y="3490734"/>
            <a:ext cx="1948724" cy="2563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Aggressor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FB8DEB-F525-16DB-ACA4-39727E642532}"/>
              </a:ext>
            </a:extLst>
          </p:cNvPr>
          <p:cNvSpPr/>
          <p:nvPr/>
        </p:nvSpPr>
        <p:spPr>
          <a:xfrm>
            <a:off x="8311545" y="4021904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31EBA5-0D77-83EB-2BC5-14E791E000C1}"/>
              </a:ext>
            </a:extLst>
          </p:cNvPr>
          <p:cNvSpPr/>
          <p:nvPr/>
        </p:nvSpPr>
        <p:spPr>
          <a:xfrm>
            <a:off x="8311149" y="4572172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85CFDB-F335-F198-B926-276930277CB1}"/>
              </a:ext>
            </a:extLst>
          </p:cNvPr>
          <p:cNvSpPr/>
          <p:nvPr/>
        </p:nvSpPr>
        <p:spPr>
          <a:xfrm>
            <a:off x="8311545" y="4310469"/>
            <a:ext cx="1948724" cy="256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066694-BA51-A004-41FD-0276F35FDEF3}"/>
              </a:ext>
            </a:extLst>
          </p:cNvPr>
          <p:cNvSpPr/>
          <p:nvPr/>
        </p:nvSpPr>
        <p:spPr>
          <a:xfrm>
            <a:off x="8307732" y="2355031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6DB595-2D0C-FFA1-3152-38069FF33589}"/>
              </a:ext>
            </a:extLst>
          </p:cNvPr>
          <p:cNvSpPr/>
          <p:nvPr/>
        </p:nvSpPr>
        <p:spPr>
          <a:xfrm>
            <a:off x="8311545" y="2914603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DB9F20-924E-F23D-C43E-83C7E6F6A8C4}"/>
              </a:ext>
            </a:extLst>
          </p:cNvPr>
          <p:cNvSpPr/>
          <p:nvPr/>
        </p:nvSpPr>
        <p:spPr>
          <a:xfrm>
            <a:off x="8301028" y="2626629"/>
            <a:ext cx="1962849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2402FDB-A1E3-7434-D370-024F42670339}"/>
              </a:ext>
            </a:extLst>
          </p:cNvPr>
          <p:cNvSpPr/>
          <p:nvPr/>
        </p:nvSpPr>
        <p:spPr>
          <a:xfrm>
            <a:off x="5038693" y="3032114"/>
            <a:ext cx="1948724" cy="72442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Row Indirection Table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E224535-6C43-D6F9-1576-9E69F8703A00}"/>
              </a:ext>
            </a:extLst>
          </p:cNvPr>
          <p:cNvSpPr txBox="1"/>
          <p:nvPr/>
        </p:nvSpPr>
        <p:spPr>
          <a:xfrm>
            <a:off x="0" y="6172839"/>
            <a:ext cx="12192000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RRS breaks spatial proximity by swapping the aggressor with a randomly selected row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15EA6BB7-C378-3670-86C7-8DFE17EB2097}"/>
              </a:ext>
            </a:extLst>
          </p:cNvPr>
          <p:cNvSpPr/>
          <p:nvPr/>
        </p:nvSpPr>
        <p:spPr>
          <a:xfrm>
            <a:off x="7622531" y="1891513"/>
            <a:ext cx="3283257" cy="36250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8EE5C81-81B3-3598-69C9-AF51C9812176}"/>
              </a:ext>
            </a:extLst>
          </p:cNvPr>
          <p:cNvSpPr txBox="1"/>
          <p:nvPr/>
        </p:nvSpPr>
        <p:spPr>
          <a:xfrm>
            <a:off x="8815669" y="5045833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DRAM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5296191-036E-49BC-948F-6DD2012333CD}"/>
              </a:ext>
            </a:extLst>
          </p:cNvPr>
          <p:cNvSpPr/>
          <p:nvPr/>
        </p:nvSpPr>
        <p:spPr>
          <a:xfrm>
            <a:off x="8315154" y="4318963"/>
            <a:ext cx="1948724" cy="2563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Aggressor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03C50B2-B3D5-C78B-5BC6-3CD7C33CF2D1}"/>
              </a:ext>
            </a:extLst>
          </p:cNvPr>
          <p:cNvSpPr txBox="1"/>
          <p:nvPr/>
        </p:nvSpPr>
        <p:spPr>
          <a:xfrm>
            <a:off x="2315980" y="2323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ECA81-174B-0A0F-AB8D-AA3A74A25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" y="365125"/>
            <a:ext cx="1046064" cy="1260641"/>
          </a:xfrm>
          <a:prstGeom prst="rect">
            <a:avLst/>
          </a:prstGeom>
        </p:spPr>
      </p:pic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AED476C1-8A4B-A067-BCBB-B42E8CF8380B}"/>
              </a:ext>
            </a:extLst>
          </p:cNvPr>
          <p:cNvCxnSpPr>
            <a:cxnSpLocks/>
            <a:stCxn id="11" idx="1"/>
            <a:endCxn id="76" idx="1"/>
          </p:cNvCxnSpPr>
          <p:nvPr/>
        </p:nvCxnSpPr>
        <p:spPr>
          <a:xfrm rot="10800000" flipH="1" flipV="1">
            <a:off x="8312336" y="3618890"/>
            <a:ext cx="2817" cy="828229"/>
          </a:xfrm>
          <a:prstGeom prst="curvedConnector3">
            <a:avLst>
              <a:gd name="adj1" fmla="val -8115016"/>
            </a:avLst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89173793-59B6-3543-3926-C45C8B1A58DD}"/>
              </a:ext>
            </a:extLst>
          </p:cNvPr>
          <p:cNvCxnSpPr>
            <a:cxnSpLocks/>
            <a:stCxn id="76" idx="3"/>
            <a:endCxn id="11" idx="3"/>
          </p:cNvCxnSpPr>
          <p:nvPr/>
        </p:nvCxnSpPr>
        <p:spPr>
          <a:xfrm flipH="1" flipV="1">
            <a:off x="10261061" y="3618891"/>
            <a:ext cx="2817" cy="828229"/>
          </a:xfrm>
          <a:prstGeom prst="curvedConnector3">
            <a:avLst>
              <a:gd name="adj1" fmla="val -8115016"/>
            </a:avLst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D7BFD0D9-0E7E-A51C-AE6F-E68E3403CFF1}"/>
              </a:ext>
            </a:extLst>
          </p:cNvPr>
          <p:cNvCxnSpPr>
            <a:cxnSpLocks/>
            <a:stCxn id="76" idx="3"/>
            <a:endCxn id="17" idx="3"/>
          </p:cNvCxnSpPr>
          <p:nvPr/>
        </p:nvCxnSpPr>
        <p:spPr>
          <a:xfrm flipH="1" flipV="1">
            <a:off x="10263877" y="2767164"/>
            <a:ext cx="1" cy="1679956"/>
          </a:xfrm>
          <a:prstGeom prst="curvedConnector3">
            <a:avLst>
              <a:gd name="adj1" fmla="val -22860000000"/>
            </a:avLst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008C1AAE-3FE6-AEAF-A095-654CF3BBD15B}"/>
              </a:ext>
            </a:extLst>
          </p:cNvPr>
          <p:cNvCxnSpPr>
            <a:cxnSpLocks/>
            <a:stCxn id="17" idx="1"/>
            <a:endCxn id="76" idx="1"/>
          </p:cNvCxnSpPr>
          <p:nvPr/>
        </p:nvCxnSpPr>
        <p:spPr>
          <a:xfrm rot="10800000" flipH="1" flipV="1">
            <a:off x="8301028" y="2767164"/>
            <a:ext cx="14126" cy="1679956"/>
          </a:xfrm>
          <a:prstGeom prst="curvedConnector3">
            <a:avLst>
              <a:gd name="adj1" fmla="val -1618293"/>
            </a:avLst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44B7CDF-E001-0AB5-E0B8-F0A0375DF966}"/>
              </a:ext>
            </a:extLst>
          </p:cNvPr>
          <p:cNvSpPr txBox="1"/>
          <p:nvPr/>
        </p:nvSpPr>
        <p:spPr>
          <a:xfrm>
            <a:off x="225848" y="3168558"/>
            <a:ext cx="13566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Access</a:t>
            </a:r>
            <a:endParaRPr lang="en-US" sz="2400" i="1" baseline="-25000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6191FAE-4A31-DE97-8854-D0CC21CC45B1}"/>
              </a:ext>
            </a:extLst>
          </p:cNvPr>
          <p:cNvSpPr/>
          <p:nvPr/>
        </p:nvSpPr>
        <p:spPr>
          <a:xfrm>
            <a:off x="1760517" y="1867449"/>
            <a:ext cx="5408795" cy="36250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0D7D7E-0B1A-010C-868D-C8DD298B9D71}"/>
              </a:ext>
            </a:extLst>
          </p:cNvPr>
          <p:cNvSpPr txBox="1"/>
          <p:nvPr/>
        </p:nvSpPr>
        <p:spPr>
          <a:xfrm>
            <a:off x="3379437" y="5017200"/>
            <a:ext cx="2427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Memory Controller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871CE83-5BD7-C88A-F18E-F93EEF69A2AF}"/>
              </a:ext>
            </a:extLst>
          </p:cNvPr>
          <p:cNvSpPr/>
          <p:nvPr/>
        </p:nvSpPr>
        <p:spPr>
          <a:xfrm>
            <a:off x="1851736" y="2891328"/>
            <a:ext cx="2427204" cy="1010493"/>
          </a:xfrm>
          <a:prstGeom prst="roundRect">
            <a:avLst/>
          </a:prstGeom>
          <a:solidFill>
            <a:srgbClr val="FF93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C7AFD3-5889-0DED-1674-A7216D82D41B}"/>
              </a:ext>
            </a:extLst>
          </p:cNvPr>
          <p:cNvSpPr txBox="1"/>
          <p:nvPr/>
        </p:nvSpPr>
        <p:spPr>
          <a:xfrm>
            <a:off x="2426057" y="3059422"/>
            <a:ext cx="12775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Tracker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C6DC2E-2A44-61CF-C52C-001C15738A88}"/>
              </a:ext>
            </a:extLst>
          </p:cNvPr>
          <p:cNvSpPr/>
          <p:nvPr/>
        </p:nvSpPr>
        <p:spPr>
          <a:xfrm>
            <a:off x="3644253" y="3260891"/>
            <a:ext cx="627148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8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C -0.01693 0.02963 -0.03386 0.05949 -0.03373 0.07963 C -0.03373 0.09976 0.00065 0.12129 0.00065 0.12152 L 0.00065 0.1212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C 0.01523 -0.01504 0.03073 -0.03009 0.03073 -0.05046 C 0.03073 -0.0706 0.01523 -0.09606 1.45833E-6 -0.12129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6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C 0.01745 -0.04769 0.03489 -0.09514 0.03489 -0.13565 C 0.03503 -0.17639 0.01784 -0.21019 0.00052 -0.24375 " pathEditMode="relative" rAng="0" ptsTypes="AAA">
                                      <p:cBhvr>
                                        <p:cTn id="26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219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C -0.01849 0.04051 -0.03685 0.08125 -0.03685 0.12222 C -0.03685 0.1632 -0.01849 0.2044 1.875E-6 0.24584 " pathEditMode="relative" rAng="0" ptsTypes="AAA">
                                      <p:cBhvr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7" grpId="0" animBg="1"/>
      <p:bldP spid="42" grpId="0" animBg="1"/>
      <p:bldP spid="59" grpId="0" animBg="1"/>
      <p:bldP spid="76" grpId="0" animBg="1"/>
      <p:bldP spid="7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96476D5F-35CB-3534-E16B-E2006657D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918139"/>
            <a:ext cx="7778949" cy="391363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E224535-6C43-D6F9-1576-9E69F8703A00}"/>
              </a:ext>
            </a:extLst>
          </p:cNvPr>
          <p:cNvSpPr txBox="1"/>
          <p:nvPr/>
        </p:nvSpPr>
        <p:spPr>
          <a:xfrm>
            <a:off x="0" y="6172839"/>
            <a:ext cx="12192000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Our goal is to develop a scalable </a:t>
            </a:r>
            <a:r>
              <a:rPr lang="en-US" sz="2400" b="1" dirty="0" err="1">
                <a:solidFill>
                  <a:schemeClr val="bg1"/>
                </a:solidFill>
              </a:rPr>
              <a:t>Rowhammer</a:t>
            </a:r>
            <a:r>
              <a:rPr lang="en-US" sz="2400" b="1" dirty="0">
                <a:solidFill>
                  <a:schemeClr val="bg1"/>
                </a:solidFill>
              </a:rPr>
              <a:t> mitigation with low overheads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ACA228-522C-7D36-EBBB-579055D92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Helvetica" pitchFamily="2" charset="0"/>
              </a:rPr>
              <a:t>Limitations of Randomized Swaps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C831F9-8DFE-ADE8-EE59-B08A255F0A0D}"/>
                  </a:ext>
                </a:extLst>
              </p:cNvPr>
              <p:cNvSpPr txBox="1"/>
              <p:nvPr/>
            </p:nvSpPr>
            <p:spPr>
              <a:xfrm>
                <a:off x="460169" y="2981978"/>
                <a:ext cx="3372645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𝑻𝑹𝑯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endParaRPr lang="en-US" sz="2800" b="1" baseline="-25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C831F9-8DFE-ADE8-EE59-B08A255F0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69" y="2981978"/>
                <a:ext cx="3372645" cy="513282"/>
              </a:xfrm>
              <a:prstGeom prst="rect">
                <a:avLst/>
              </a:prstGeom>
              <a:blipFill>
                <a:blip r:embed="rId4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64E76C12-5BC2-5EAC-3411-79AB329103A3}"/>
              </a:ext>
            </a:extLst>
          </p:cNvPr>
          <p:cNvSpPr txBox="1"/>
          <p:nvPr/>
        </p:nvSpPr>
        <p:spPr>
          <a:xfrm>
            <a:off x="449209" y="2298950"/>
            <a:ext cx="367464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Security via Randomization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6B8D45-3EC8-54B6-DE66-60A88E926D49}"/>
              </a:ext>
            </a:extLst>
          </p:cNvPr>
          <p:cNvSpPr txBox="1"/>
          <p:nvPr/>
        </p:nvSpPr>
        <p:spPr>
          <a:xfrm>
            <a:off x="460169" y="3472700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Current TRH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2A61CE-675F-33D2-661F-00A2C986BC46}"/>
              </a:ext>
            </a:extLst>
          </p:cNvPr>
          <p:cNvSpPr txBox="1"/>
          <p:nvPr/>
        </p:nvSpPr>
        <p:spPr>
          <a:xfrm>
            <a:off x="454469" y="5479006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default TRH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ABA6F97E-FAE3-67F4-D073-7A54F6E53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438941"/>
              </p:ext>
            </p:extLst>
          </p:nvPr>
        </p:nvGraphicFramePr>
        <p:xfrm>
          <a:off x="1411045" y="3948893"/>
          <a:ext cx="2352986" cy="1371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2724">
                  <a:extLst>
                    <a:ext uri="{9D8B030D-6E8A-4147-A177-3AD203B41FA5}">
                      <a16:colId xmlns:a16="http://schemas.microsoft.com/office/drawing/2014/main" val="3661988138"/>
                    </a:ext>
                  </a:extLst>
                </a:gridCol>
                <a:gridCol w="1590262">
                  <a:extLst>
                    <a:ext uri="{9D8B030D-6E8A-4147-A177-3AD203B41FA5}">
                      <a16:colId xmlns:a16="http://schemas.microsoft.com/office/drawing/2014/main" val="4075412210"/>
                    </a:ext>
                  </a:extLst>
                </a:gridCol>
              </a:tblGrid>
              <a:tr h="351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 = TRH/6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328719"/>
                  </a:ext>
                </a:extLst>
              </a:tr>
              <a:tr h="351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473112"/>
                  </a:ext>
                </a:extLst>
              </a:tr>
              <a:tr h="3513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1K</a:t>
                      </a:r>
                    </a:p>
                  </a:txBody>
                  <a:tcPr>
                    <a:solidFill>
                      <a:srgbClr val="ECB0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166</a:t>
                      </a:r>
                    </a:p>
                  </a:txBody>
                  <a:tcPr>
                    <a:solidFill>
                      <a:srgbClr val="ECB0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962005"/>
                  </a:ext>
                </a:extLst>
              </a:tr>
            </a:tbl>
          </a:graphicData>
        </a:graphic>
      </p:graphicFrame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6A9753AF-0CD7-8C30-23A4-513398DD705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9655" y="5020838"/>
            <a:ext cx="452739" cy="46359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8FEE7A17-933C-4730-8B8F-F68FE755773C}"/>
              </a:ext>
            </a:extLst>
          </p:cNvPr>
          <p:cNvCxnSpPr>
            <a:endCxn id="5" idx="1"/>
          </p:cNvCxnSpPr>
          <p:nvPr/>
        </p:nvCxnSpPr>
        <p:spPr>
          <a:xfrm rot="16200000" flipH="1">
            <a:off x="730466" y="3954114"/>
            <a:ext cx="700328" cy="66082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0E0FD-F929-5741-B46A-309C4AD19422}"/>
              </a:ext>
            </a:extLst>
          </p:cNvPr>
          <p:cNvSpPr/>
          <p:nvPr/>
        </p:nvSpPr>
        <p:spPr>
          <a:xfrm>
            <a:off x="1401076" y="4872079"/>
            <a:ext cx="2362955" cy="461666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6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 animBg="1"/>
      <p:bldP spid="29" grpId="0"/>
      <p:bldP spid="38" grpId="0"/>
      <p:bldP spid="40" grpId="1"/>
      <p:bldP spid="40" grpId="2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D5CDEE0-5456-6928-8000-03925C32DF92}"/>
              </a:ext>
            </a:extLst>
          </p:cNvPr>
          <p:cNvSpPr/>
          <p:nvPr/>
        </p:nvSpPr>
        <p:spPr>
          <a:xfrm>
            <a:off x="8271770" y="4295541"/>
            <a:ext cx="1948724" cy="281070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51AC14-755F-E8E1-49A7-170360A33414}"/>
              </a:ext>
            </a:extLst>
          </p:cNvPr>
          <p:cNvSpPr/>
          <p:nvPr/>
        </p:nvSpPr>
        <p:spPr>
          <a:xfrm>
            <a:off x="8273596" y="3462715"/>
            <a:ext cx="1948724" cy="281070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8556CB-F03F-A845-BBCF-59BA734C8D4C}"/>
              </a:ext>
            </a:extLst>
          </p:cNvPr>
          <p:cNvSpPr/>
          <p:nvPr/>
        </p:nvSpPr>
        <p:spPr>
          <a:xfrm>
            <a:off x="2947621" y="5650915"/>
            <a:ext cx="6289106" cy="4923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8197F9C-0244-D2FA-7172-1B68397FAE2E}"/>
              </a:ext>
            </a:extLst>
          </p:cNvPr>
          <p:cNvSpPr/>
          <p:nvPr/>
        </p:nvSpPr>
        <p:spPr>
          <a:xfrm>
            <a:off x="4687032" y="3033203"/>
            <a:ext cx="1948722" cy="79159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Forward Pointer Table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D424A5-E58A-46FF-B2CA-B04BF4AC5030}"/>
              </a:ext>
            </a:extLst>
          </p:cNvPr>
          <p:cNvSpPr txBox="1"/>
          <p:nvPr/>
        </p:nvSpPr>
        <p:spPr>
          <a:xfrm>
            <a:off x="0" y="6292759"/>
            <a:ext cx="12192000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Security via Isolation: AQUA moves rows to a dedicated region of memory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935318C8-ABA5-2D8C-D28C-70D0653C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Helvetica" pitchFamily="2" charset="0"/>
              </a:rPr>
              <a:t>AQUA: Quarantining Aggressors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25DEB74-9BDE-282C-17A9-5E66A67835BE}"/>
              </a:ext>
            </a:extLst>
          </p:cNvPr>
          <p:cNvSpPr/>
          <p:nvPr/>
        </p:nvSpPr>
        <p:spPr>
          <a:xfrm>
            <a:off x="8280696" y="3201526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D9D4E07-65DD-ECBF-FFB8-B8B4B5F0F08F}"/>
              </a:ext>
            </a:extLst>
          </p:cNvPr>
          <p:cNvSpPr/>
          <p:nvPr/>
        </p:nvSpPr>
        <p:spPr>
          <a:xfrm>
            <a:off x="8284113" y="3748329"/>
            <a:ext cx="1948724" cy="281070"/>
          </a:xfrm>
          <a:prstGeom prst="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Victim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0035730-7E22-91E4-42B3-6987422191A4}"/>
              </a:ext>
            </a:extLst>
          </p:cNvPr>
          <p:cNvSpPr/>
          <p:nvPr/>
        </p:nvSpPr>
        <p:spPr>
          <a:xfrm>
            <a:off x="8284113" y="4021904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EBFEA69-C4CD-CE02-6CB0-065AF249380B}"/>
              </a:ext>
            </a:extLst>
          </p:cNvPr>
          <p:cNvSpPr/>
          <p:nvPr/>
        </p:nvSpPr>
        <p:spPr>
          <a:xfrm>
            <a:off x="8283717" y="4572172"/>
            <a:ext cx="1948724" cy="2524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8633FEA-BAE1-7F54-6FE6-144F722BEE1F}"/>
              </a:ext>
            </a:extLst>
          </p:cNvPr>
          <p:cNvSpPr/>
          <p:nvPr/>
        </p:nvSpPr>
        <p:spPr>
          <a:xfrm>
            <a:off x="8284113" y="4310469"/>
            <a:ext cx="1948724" cy="256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C7A4F21-396C-EE07-14C4-31EA9BF0AA08}"/>
              </a:ext>
            </a:extLst>
          </p:cNvPr>
          <p:cNvSpPr/>
          <p:nvPr/>
        </p:nvSpPr>
        <p:spPr>
          <a:xfrm>
            <a:off x="8280300" y="2355031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D4355B4-083C-DEDE-6A27-0544E06D0F40}"/>
              </a:ext>
            </a:extLst>
          </p:cNvPr>
          <p:cNvSpPr/>
          <p:nvPr/>
        </p:nvSpPr>
        <p:spPr>
          <a:xfrm>
            <a:off x="8284113" y="2914603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338B164-C36A-F83F-5F73-A3A261BDA1AB}"/>
              </a:ext>
            </a:extLst>
          </p:cNvPr>
          <p:cNvSpPr/>
          <p:nvPr/>
        </p:nvSpPr>
        <p:spPr>
          <a:xfrm>
            <a:off x="8273596" y="2626629"/>
            <a:ext cx="1962849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FE81222-C3FD-F895-F3C7-3202EB319E1E}"/>
              </a:ext>
            </a:extLst>
          </p:cNvPr>
          <p:cNvSpPr/>
          <p:nvPr/>
        </p:nvSpPr>
        <p:spPr>
          <a:xfrm>
            <a:off x="7595099" y="1891513"/>
            <a:ext cx="3283257" cy="36250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46D654F-760C-75CF-AEC7-080F096296EA}"/>
              </a:ext>
            </a:extLst>
          </p:cNvPr>
          <p:cNvSpPr txBox="1"/>
          <p:nvPr/>
        </p:nvSpPr>
        <p:spPr>
          <a:xfrm>
            <a:off x="8788237" y="5045833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DRAM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6083DAF-EB5F-5949-EC2C-DC0D7A33951D}"/>
              </a:ext>
            </a:extLst>
          </p:cNvPr>
          <p:cNvSpPr/>
          <p:nvPr/>
        </p:nvSpPr>
        <p:spPr>
          <a:xfrm>
            <a:off x="8288615" y="4298264"/>
            <a:ext cx="1948724" cy="2563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Aggressor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7B49D5C-C4F2-9A9E-CC5D-6C748677A675}"/>
              </a:ext>
            </a:extLst>
          </p:cNvPr>
          <p:cNvSpPr txBox="1"/>
          <p:nvPr/>
        </p:nvSpPr>
        <p:spPr>
          <a:xfrm>
            <a:off x="2315980" y="2323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591766-B92A-3FD7-F2A0-374AD209E6AE}"/>
              </a:ext>
            </a:extLst>
          </p:cNvPr>
          <p:cNvSpPr/>
          <p:nvPr/>
        </p:nvSpPr>
        <p:spPr>
          <a:xfrm>
            <a:off x="8252348" y="4258744"/>
            <a:ext cx="2019472" cy="84262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21979F-ED8F-3D24-4A7D-B2107F44963B}"/>
              </a:ext>
            </a:extLst>
          </p:cNvPr>
          <p:cNvSpPr txBox="1"/>
          <p:nvPr/>
        </p:nvSpPr>
        <p:spPr>
          <a:xfrm>
            <a:off x="10222320" y="5198396"/>
            <a:ext cx="1769355" cy="646331"/>
          </a:xfrm>
          <a:prstGeom prst="rect">
            <a:avLst/>
          </a:prstGeom>
          <a:solidFill>
            <a:srgbClr val="EFEFE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Quarantine Region (QR)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5F8DF31-4DFE-C663-AEA5-AC75DB4B5702}"/>
              </a:ext>
            </a:extLst>
          </p:cNvPr>
          <p:cNvSpPr/>
          <p:nvPr/>
        </p:nvSpPr>
        <p:spPr>
          <a:xfrm>
            <a:off x="8287722" y="3479091"/>
            <a:ext cx="1948724" cy="281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2BD9A5B-BBB2-7B95-303C-030BC49DCBEB}"/>
              </a:ext>
            </a:extLst>
          </p:cNvPr>
          <p:cNvSpPr/>
          <p:nvPr/>
        </p:nvSpPr>
        <p:spPr>
          <a:xfrm>
            <a:off x="8285918" y="3483218"/>
            <a:ext cx="1948724" cy="2563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Aggressor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C185974-4820-61D7-1826-F0E3DAECCE12}"/>
              </a:ext>
            </a:extLst>
          </p:cNvPr>
          <p:cNvSpPr/>
          <p:nvPr/>
        </p:nvSpPr>
        <p:spPr>
          <a:xfrm>
            <a:off x="4687032" y="4029399"/>
            <a:ext cx="1948724" cy="4913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Reverse Pointer Table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7B4CCC-0698-558D-4EF3-F4BE3303D47F}"/>
                  </a:ext>
                </a:extLst>
              </p:cNvPr>
              <p:cNvSpPr txBox="1"/>
              <p:nvPr/>
            </p:nvSpPr>
            <p:spPr>
              <a:xfrm>
                <a:off x="2852259" y="5659379"/>
                <a:ext cx="65063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Security guarantee: </a:t>
                </a:r>
                <a:r>
                  <a:rPr lang="en-US" sz="24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𝒄𝒕𝒊𝒗𝒂𝒕𝒊𝒐𝒏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𝒂𝒏𝒚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𝒓𝒐𝒘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)&lt;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1" baseline="-25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7B4CCC-0698-558D-4EF3-F4BE3303D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259" y="5659379"/>
                <a:ext cx="6506333" cy="461665"/>
              </a:xfrm>
              <a:prstGeom prst="rect">
                <a:avLst/>
              </a:prstGeom>
              <a:blipFill>
                <a:blip r:embed="rId3"/>
                <a:stretch>
                  <a:fillRect l="-975" t="-10811" r="-58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001F445-1A86-F46E-16CD-4C7ED318659F}"/>
              </a:ext>
            </a:extLst>
          </p:cNvPr>
          <p:cNvSpPr/>
          <p:nvPr/>
        </p:nvSpPr>
        <p:spPr>
          <a:xfrm>
            <a:off x="1760517" y="1867449"/>
            <a:ext cx="5408795" cy="36250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12224F-5045-3678-A92D-73ADB9FF8BAE}"/>
              </a:ext>
            </a:extLst>
          </p:cNvPr>
          <p:cNvSpPr txBox="1"/>
          <p:nvPr/>
        </p:nvSpPr>
        <p:spPr>
          <a:xfrm>
            <a:off x="3379437" y="5017200"/>
            <a:ext cx="2427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Memory Controller</a:t>
            </a:r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AED74CAC-F1C2-01F0-FEC6-7C055159AC14}"/>
              </a:ext>
            </a:extLst>
          </p:cNvPr>
          <p:cNvCxnSpPr>
            <a:stCxn id="26" idx="1"/>
          </p:cNvCxnSpPr>
          <p:nvPr/>
        </p:nvCxnSpPr>
        <p:spPr>
          <a:xfrm rot="10800000">
            <a:off x="9902952" y="5101370"/>
            <a:ext cx="319368" cy="420193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0BD46B-3A38-0600-3344-CEBFA83F76DA}"/>
              </a:ext>
            </a:extLst>
          </p:cNvPr>
          <p:cNvSpPr txBox="1"/>
          <p:nvPr/>
        </p:nvSpPr>
        <p:spPr>
          <a:xfrm>
            <a:off x="225848" y="3168558"/>
            <a:ext cx="13566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Access</a:t>
            </a:r>
            <a:endParaRPr lang="en-US" sz="2400" i="1" baseline="-25000" dirty="0"/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C61E184C-0FBC-4294-8CA0-9AC28DE1D2E1}"/>
              </a:ext>
            </a:extLst>
          </p:cNvPr>
          <p:cNvCxnSpPr>
            <a:cxnSpLocks/>
            <a:stCxn id="71" idx="1"/>
            <a:endCxn id="86" idx="1"/>
          </p:cNvCxnSpPr>
          <p:nvPr/>
        </p:nvCxnSpPr>
        <p:spPr>
          <a:xfrm rot="10800000" flipH="1" flipV="1">
            <a:off x="8285917" y="3611375"/>
            <a:ext cx="2697" cy="815046"/>
          </a:xfrm>
          <a:prstGeom prst="curvedConnector3">
            <a:avLst>
              <a:gd name="adj1" fmla="val -8476085"/>
            </a:avLst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15369B59-89D0-AD75-D53D-2E071EB451C8}"/>
              </a:ext>
            </a:extLst>
          </p:cNvPr>
          <p:cNvCxnSpPr>
            <a:cxnSpLocks/>
            <a:stCxn id="86" idx="1"/>
            <a:endCxn id="25" idx="1"/>
          </p:cNvCxnSpPr>
          <p:nvPr/>
        </p:nvCxnSpPr>
        <p:spPr>
          <a:xfrm rot="10800000" flipV="1">
            <a:off x="8252349" y="4426421"/>
            <a:ext cx="36267" cy="253634"/>
          </a:xfrm>
          <a:prstGeom prst="curvedConnector3">
            <a:avLst>
              <a:gd name="adj1" fmla="val 730325"/>
            </a:avLst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F9A81446-991E-C355-25E6-5457E19ECEC8}"/>
              </a:ext>
            </a:extLst>
          </p:cNvPr>
          <p:cNvSpPr/>
          <p:nvPr/>
        </p:nvSpPr>
        <p:spPr>
          <a:xfrm>
            <a:off x="1851736" y="2891328"/>
            <a:ext cx="2427204" cy="1010493"/>
          </a:xfrm>
          <a:prstGeom prst="roundRect">
            <a:avLst/>
          </a:prstGeom>
          <a:solidFill>
            <a:srgbClr val="FF930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E37431-F6D7-7DB6-7E44-5A489916033C}"/>
              </a:ext>
            </a:extLst>
          </p:cNvPr>
          <p:cNvSpPr txBox="1"/>
          <p:nvPr/>
        </p:nvSpPr>
        <p:spPr>
          <a:xfrm>
            <a:off x="2426057" y="3059422"/>
            <a:ext cx="12775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Tracker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A266B71-3CEA-269D-14CB-FC6049714C62}"/>
              </a:ext>
            </a:extLst>
          </p:cNvPr>
          <p:cNvSpPr/>
          <p:nvPr/>
        </p:nvSpPr>
        <p:spPr>
          <a:xfrm>
            <a:off x="3644253" y="3260891"/>
            <a:ext cx="627148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2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C -0.01849 0.02639 -0.03685 0.05301 -0.03685 0.07315 C -0.03685 0.09306 -0.01849 0.10648 4.79167E-6 0.12014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9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C -0.01263 0.01181 -0.02526 0.02361 -0.02513 0.03032 C -0.02513 0.03727 -0.01224 0.03935 0.00065 0.04144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206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 animBg="1"/>
      <p:bldP spid="22" grpId="0" animBg="1"/>
      <p:bldP spid="62" grpId="0" animBg="1"/>
      <p:bldP spid="86" grpId="0" animBg="1"/>
      <p:bldP spid="86" grpId="1" animBg="1"/>
      <p:bldP spid="25" grpId="0" animBg="1"/>
      <p:bldP spid="26" grpId="0" animBg="1"/>
      <p:bldP spid="71" grpId="0" animBg="1"/>
      <p:bldP spid="71" grpId="1" animBg="1"/>
      <p:bldP spid="45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B6210A-8810-15EB-DF3C-AD967C118FBA}"/>
                  </a:ext>
                </a:extLst>
              </p:cNvPr>
              <p:cNvSpPr txBox="1"/>
              <p:nvPr/>
            </p:nvSpPr>
            <p:spPr>
              <a:xfrm>
                <a:off x="6004418" y="3378979"/>
                <a:ext cx="4748223" cy="7568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Max-Rows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/>
                      <m:t> </m:t>
                    </m:r>
                    <m:r>
                      <m:rPr>
                        <m:nor/>
                      </m:rPr>
                      <a:rPr lang="en-US" sz="2800" b="1" dirty="0"/>
                      <m:t>∝</m:t>
                    </m:r>
                    <m:r>
                      <a:rPr lang="en-US" sz="2800" b="1" dirty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dirty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dirty="0" smtClean="0"/>
                          <m:t>T</m:t>
                        </m:r>
                        <m:r>
                          <m:rPr>
                            <m:nor/>
                          </m:rPr>
                          <a:rPr lang="en-US" sz="2800" b="1" i="0" dirty="0" smtClean="0"/>
                          <m:t>, </m:t>
                        </m:r>
                        <m:r>
                          <m:rPr>
                            <m:nor/>
                          </m:rPr>
                          <a:rPr lang="en-US" sz="2800" b="1" i="0" dirty="0" smtClean="0"/>
                          <m:t>time</m:t>
                        </m:r>
                        <m:r>
                          <m:rPr>
                            <m:nor/>
                          </m:rPr>
                          <a:rPr lang="en-US" sz="2800" b="1" i="0" dirty="0" smtClean="0"/>
                          <m:t>−</m:t>
                        </m:r>
                        <m:r>
                          <m:rPr>
                            <m:nor/>
                          </m:rPr>
                          <a:rPr lang="en-US" sz="2800" b="1" i="0" dirty="0" smtClean="0"/>
                          <m:t>to</m:t>
                        </m:r>
                        <m:r>
                          <m:rPr>
                            <m:nor/>
                          </m:rPr>
                          <a:rPr lang="en-US" sz="2800" b="1" i="0" dirty="0" smtClean="0"/>
                          <m:t>−</m:t>
                        </m:r>
                        <m:r>
                          <m:rPr>
                            <m:nor/>
                          </m:rPr>
                          <a:rPr lang="en-US" sz="2800" b="1" i="0" dirty="0" smtClean="0"/>
                          <m:t>move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800" b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B6210A-8810-15EB-DF3C-AD967C118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418" y="3378979"/>
                <a:ext cx="4748223" cy="756810"/>
              </a:xfrm>
              <a:prstGeom prst="rect">
                <a:avLst/>
              </a:prstGeom>
              <a:blipFill>
                <a:blip r:embed="rId3"/>
                <a:stretch>
                  <a:fillRect l="-2667" r="-1600" b="-213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4" name="Table 54">
            <a:extLst>
              <a:ext uri="{FF2B5EF4-FFF2-40B4-BE49-F238E27FC236}">
                <a16:creationId xmlns:a16="http://schemas.microsoft.com/office/drawing/2014/main" id="{0E16D416-212B-DD42-6DBA-E446EDEE9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324116"/>
              </p:ext>
            </p:extLst>
          </p:nvPr>
        </p:nvGraphicFramePr>
        <p:xfrm>
          <a:off x="458618" y="2856204"/>
          <a:ext cx="4597564" cy="2499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3943">
                  <a:extLst>
                    <a:ext uri="{9D8B030D-6E8A-4147-A177-3AD203B41FA5}">
                      <a16:colId xmlns:a16="http://schemas.microsoft.com/office/drawing/2014/main" val="904559172"/>
                    </a:ext>
                  </a:extLst>
                </a:gridCol>
                <a:gridCol w="3043621">
                  <a:extLst>
                    <a:ext uri="{9D8B030D-6E8A-4147-A177-3AD203B41FA5}">
                      <a16:colId xmlns:a16="http://schemas.microsoft.com/office/drawing/2014/main" val="1570881448"/>
                    </a:ext>
                  </a:extLst>
                </a:gridCol>
              </a:tblGrid>
              <a:tr h="791056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/>
                        <a:t>T</a:t>
                      </a:r>
                      <a:endParaRPr lang="en-US" sz="2800" b="1" i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DRAM overhead (16GB memory)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215380"/>
                  </a:ext>
                </a:extLst>
              </a:tr>
              <a:tr h="46532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500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1.1%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256539"/>
                  </a:ext>
                </a:extLst>
              </a:tr>
              <a:tr h="46532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250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1.5%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26308"/>
                  </a:ext>
                </a:extLst>
              </a:tr>
              <a:tr h="46532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45143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285F7DF-2D7A-9F33-73DD-B63BF0B756B0}"/>
                  </a:ext>
                </a:extLst>
              </p:cNvPr>
              <p:cNvSpPr txBox="1"/>
              <p:nvPr/>
            </p:nvSpPr>
            <p:spPr>
              <a:xfrm>
                <a:off x="5308164" y="2549983"/>
                <a:ext cx="5766900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/>
                  <a:t>Quarantine Region Size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800" b="1" dirty="0"/>
                  <a:t> Max-Rows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285F7DF-2D7A-9F33-73DD-B63BF0B75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164" y="2549983"/>
                <a:ext cx="5766900" cy="523220"/>
              </a:xfrm>
              <a:prstGeom prst="rect">
                <a:avLst/>
              </a:prstGeom>
              <a:blipFill>
                <a:blip r:embed="rId4"/>
                <a:stretch>
                  <a:fillRect l="-1978" t="-11905" r="-1538" b="-3095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78146ED-84EE-C46D-8720-151595531257}"/>
              </a:ext>
            </a:extLst>
          </p:cNvPr>
          <p:cNvSpPr txBox="1"/>
          <p:nvPr/>
        </p:nvSpPr>
        <p:spPr>
          <a:xfrm>
            <a:off x="-1" y="6292759"/>
            <a:ext cx="12192001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Reserving 1-2% of DRAM for the quarantine region prevents </a:t>
            </a:r>
            <a:r>
              <a:rPr lang="en-US" sz="2400" b="1" dirty="0" err="1">
                <a:solidFill>
                  <a:schemeClr val="bg1"/>
                </a:solidFill>
              </a:rPr>
              <a:t>Rowhammer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863300-1D83-5E18-CC2A-331D73B0E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Helvetica" pitchFamily="2" charset="0"/>
              </a:rPr>
              <a:t>Sizing the quarantine region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D2C87A-CD5C-E47E-85A0-41FCEF87C0D2}"/>
              </a:ext>
            </a:extLst>
          </p:cNvPr>
          <p:cNvSpPr txBox="1"/>
          <p:nvPr/>
        </p:nvSpPr>
        <p:spPr>
          <a:xfrm>
            <a:off x="6338402" y="4668613"/>
            <a:ext cx="4690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spent performing row migration</a:t>
            </a:r>
          </a:p>
        </p:txBody>
      </p: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3392462B-5E2A-4C19-3694-C0D3DA89122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865376" y="4213982"/>
            <a:ext cx="505350" cy="430416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F50A2C-B63D-3CCC-9893-2A746CD2CC37}"/>
                  </a:ext>
                </a:extLst>
              </p:cNvPr>
              <p:cNvSpPr txBox="1"/>
              <p:nvPr/>
            </p:nvSpPr>
            <p:spPr>
              <a:xfrm>
                <a:off x="1617380" y="1916639"/>
                <a:ext cx="2280039" cy="710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𝑻𝑹𝑯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1" baseline="-25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F50A2C-B63D-3CCC-9893-2A746CD2C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380" y="1916639"/>
                <a:ext cx="2280039" cy="710579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3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3" grpId="0" animBg="1"/>
      <p:bldP spid="3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BDDA3C8C-6DDE-9A85-898D-0D4D59F5C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7" t="17582" r="5118" b="49472"/>
          <a:stretch/>
        </p:blipFill>
        <p:spPr>
          <a:xfrm>
            <a:off x="500172" y="2227272"/>
            <a:ext cx="11191655" cy="2661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146ED-84EE-C46D-8720-151595531257}"/>
              </a:ext>
            </a:extLst>
          </p:cNvPr>
          <p:cNvSpPr txBox="1"/>
          <p:nvPr/>
        </p:nvSpPr>
        <p:spPr>
          <a:xfrm>
            <a:off x="0" y="6292759"/>
            <a:ext cx="12192000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Row migrations reduce by 9X as less mitigations are performed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41D4B3E-3EB7-004A-27D2-37AA2174FE5D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Helvetica" pitchFamily="2" charset="0"/>
              </a:rPr>
              <a:t>Row migrations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AB5D81-4F17-9806-3A1C-64CA8FC84B9E}"/>
                  </a:ext>
                </a:extLst>
              </p:cNvPr>
              <p:cNvSpPr txBox="1"/>
              <p:nvPr/>
            </p:nvSpPr>
            <p:spPr>
              <a:xfrm>
                <a:off x="6096000" y="5236698"/>
                <a:ext cx="2280039" cy="710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baseline="-250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𝑻𝑹𝑯</m:t>
                        </m:r>
                      </m:num>
                      <m:den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1" baseline="-25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AB5D81-4F17-9806-3A1C-64CA8FC84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236698"/>
                <a:ext cx="2280039" cy="710579"/>
              </a:xfrm>
              <a:prstGeom prst="rect">
                <a:avLst/>
              </a:prstGeom>
              <a:blipFill>
                <a:blip r:embed="rId4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61F1485-D8B8-10A7-11D2-5ACEEE80EF43}"/>
              </a:ext>
            </a:extLst>
          </p:cNvPr>
          <p:cNvSpPr/>
          <p:nvPr/>
        </p:nvSpPr>
        <p:spPr>
          <a:xfrm>
            <a:off x="4383587" y="5303632"/>
            <a:ext cx="745003" cy="1633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83D5E7-7083-3F7C-D15F-82BD76944EC7}"/>
              </a:ext>
            </a:extLst>
          </p:cNvPr>
          <p:cNvSpPr/>
          <p:nvPr/>
        </p:nvSpPr>
        <p:spPr>
          <a:xfrm>
            <a:off x="4383587" y="5448866"/>
            <a:ext cx="745003" cy="1633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1B81F9-12BB-990F-F61A-4159B6049DE3}"/>
              </a:ext>
            </a:extLst>
          </p:cNvPr>
          <p:cNvSpPr/>
          <p:nvPr/>
        </p:nvSpPr>
        <p:spPr>
          <a:xfrm>
            <a:off x="4383587" y="5592859"/>
            <a:ext cx="745003" cy="1633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41A4D6-9263-5AC2-945C-58484BC29504}"/>
              </a:ext>
            </a:extLst>
          </p:cNvPr>
          <p:cNvSpPr/>
          <p:nvPr/>
        </p:nvSpPr>
        <p:spPr>
          <a:xfrm>
            <a:off x="4383587" y="5738093"/>
            <a:ext cx="745003" cy="1633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00831854-13E1-D558-100A-E5A450CC92F7}"/>
              </a:ext>
            </a:extLst>
          </p:cNvPr>
          <p:cNvCxnSpPr>
            <a:stCxn id="7" idx="1"/>
            <a:endCxn id="13" idx="1"/>
          </p:cNvCxnSpPr>
          <p:nvPr/>
        </p:nvCxnSpPr>
        <p:spPr>
          <a:xfrm rot="10800000" flipV="1">
            <a:off x="4383587" y="5530523"/>
            <a:ext cx="12700" cy="289227"/>
          </a:xfrm>
          <a:prstGeom prst="curvedConnector3">
            <a:avLst>
              <a:gd name="adj1" fmla="val 180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49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 animBg="1"/>
      <p:bldP spid="7" grpId="0" animBg="1"/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{FCE9093D-A564-124A-B09B-781B27D0FAB3}tf10001073</Template>
  <TotalTime>38688</TotalTime>
  <Words>3705</Words>
  <Application>Microsoft Macintosh PowerPoint</Application>
  <PresentationFormat>Widescreen</PresentationFormat>
  <Paragraphs>524</Paragraphs>
  <Slides>36</Slides>
  <Notes>23</Notes>
  <HiddenSlides>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Helvetica</vt:lpstr>
      <vt:lpstr>Tw Cen MT</vt:lpstr>
      <vt:lpstr>Wingdings</vt:lpstr>
      <vt:lpstr>Droplet</vt:lpstr>
      <vt:lpstr>PowerPoint Presentation</vt:lpstr>
      <vt:lpstr>PowerPoint Presentation</vt:lpstr>
      <vt:lpstr>Rowhammer Protection</vt:lpstr>
      <vt:lpstr>Half-Double Attack</vt:lpstr>
      <vt:lpstr>Randomized Row-Swap [ASPLOS’22]</vt:lpstr>
      <vt:lpstr>Limitations of Randomized Swaps</vt:lpstr>
      <vt:lpstr>AQUA: Quarantining Aggressors</vt:lpstr>
      <vt:lpstr>Sizing the quarantine region</vt:lpstr>
      <vt:lpstr>PowerPoint Presentation</vt:lpstr>
      <vt:lpstr>PowerPoint Presentation</vt:lpstr>
      <vt:lpstr>PowerPoint Presentation</vt:lpstr>
      <vt:lpstr>Thank You</vt:lpstr>
      <vt:lpstr>BACKUP SLIDES</vt:lpstr>
      <vt:lpstr>Tracker overheads</vt:lpstr>
      <vt:lpstr>Aqua compared to victim refresh</vt:lpstr>
      <vt:lpstr>Aqua compared to prior works</vt:lpstr>
      <vt:lpstr>Row migration with sram-based copy buffer</vt:lpstr>
      <vt:lpstr>Aqua with Memory-mapped tables</vt:lpstr>
      <vt:lpstr>Sensitivity to rowhammer threshold</vt:lpstr>
      <vt:lpstr>Overheads of crow</vt:lpstr>
      <vt:lpstr>Sizing the quarantine region</vt:lpstr>
      <vt:lpstr>PowerPoint Presentation</vt:lpstr>
      <vt:lpstr>Limitations of Randomized Swaps</vt:lpstr>
      <vt:lpstr>Spec2017 row activation characteristics</vt:lpstr>
      <vt:lpstr>Experimental setup</vt:lpstr>
      <vt:lpstr>Performance degradation of rrs</vt:lpstr>
      <vt:lpstr>PowerPoint Presentation</vt:lpstr>
      <vt:lpstr>AQUA: Quarantining Aggressors</vt:lpstr>
      <vt:lpstr>PowerPoint Presentation</vt:lpstr>
      <vt:lpstr>PowerPoint Presentation</vt:lpstr>
      <vt:lpstr>Performance of hybrid aqua</vt:lpstr>
      <vt:lpstr>Thank You</vt:lpstr>
      <vt:lpstr>What is Rowhammer, why it matters</vt:lpstr>
      <vt:lpstr>Rowhammer Defense: Tracking and Mitigation</vt:lpstr>
      <vt:lpstr>Row Swapping and its Limitations</vt:lpstr>
      <vt:lpstr>AQUA: Quarantining Aggressors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Bits flip, memories flop</dc:title>
  <dc:creator>Saxena, Anish</dc:creator>
  <cp:lastModifiedBy>Saxena, Anish</cp:lastModifiedBy>
  <cp:revision>55</cp:revision>
  <dcterms:created xsi:type="dcterms:W3CDTF">2022-08-18T12:28:18Z</dcterms:created>
  <dcterms:modified xsi:type="dcterms:W3CDTF">2022-10-19T17:41:16Z</dcterms:modified>
</cp:coreProperties>
</file>