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2.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3.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ags/tag4.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tags/tag5.xml" ContentType="application/vnd.openxmlformats-officedocument.presentationml.tags+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tags/tag10.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tags/tag11.xml" ContentType="application/vnd.openxmlformats-officedocument.presentationml.tags+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Lst>
  <p:notesMasterIdLst>
    <p:notesMasterId r:id="rId22"/>
  </p:notesMasterIdLst>
  <p:sldIdLst>
    <p:sldId id="5617" r:id="rId3"/>
    <p:sldId id="5602" r:id="rId4"/>
    <p:sldId id="5603" r:id="rId5"/>
    <p:sldId id="5570" r:id="rId6"/>
    <p:sldId id="5594" r:id="rId7"/>
    <p:sldId id="5618" r:id="rId8"/>
    <p:sldId id="5609" r:id="rId9"/>
    <p:sldId id="5595" r:id="rId10"/>
    <p:sldId id="5596" r:id="rId11"/>
    <p:sldId id="5615" r:id="rId12"/>
    <p:sldId id="5612" r:id="rId13"/>
    <p:sldId id="5605" r:id="rId14"/>
    <p:sldId id="5606" r:id="rId15"/>
    <p:sldId id="5619" r:id="rId16"/>
    <p:sldId id="5634" r:id="rId17"/>
    <p:sldId id="5635" r:id="rId18"/>
    <p:sldId id="5614" r:id="rId19"/>
    <p:sldId id="5607" r:id="rId20"/>
    <p:sldId id="56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90F"/>
    <a:srgbClr val="386641"/>
    <a:srgbClr val="FFCB77"/>
    <a:srgbClr val="BC4749"/>
    <a:srgbClr val="458B74"/>
    <a:srgbClr val="003963"/>
    <a:srgbClr val="FEFEE3"/>
    <a:srgbClr val="228B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20"/>
    <p:restoredTop sz="95714"/>
  </p:normalViewPr>
  <p:slideViewPr>
    <p:cSldViewPr snapToGrid="0" snapToObjects="1">
      <p:cViewPr varScale="1">
        <p:scale>
          <a:sx n="102" d="100"/>
          <a:sy n="102" d="100"/>
        </p:scale>
        <p:origin x="192" y="328"/>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Book1"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Users/poulamidas/Downloads/Book1.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Users/poulamidas/Downloads/Book1.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Book1"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Users/poulamidas/Downloads/Book1.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19971973842251"/>
          <c:y val="9.2265748031496064E-2"/>
          <c:w val="0.60119011077005202"/>
          <c:h val="0.56030757874015735"/>
        </c:manualLayout>
      </c:layout>
      <c:barChart>
        <c:barDir val="col"/>
        <c:grouping val="clustered"/>
        <c:varyColors val="0"/>
        <c:ser>
          <c:idx val="0"/>
          <c:order val="0"/>
          <c:spPr>
            <a:solidFill>
              <a:srgbClr val="FFCB77"/>
            </a:solidFill>
            <a:ln>
              <a:solidFill>
                <a:srgbClr val="D2D2D2">
                  <a:lumMod val="10000"/>
                </a:srgbClr>
              </a:solidFill>
            </a:ln>
            <a:effectLst/>
          </c:spPr>
          <c:invertIfNegative val="0"/>
          <c:cat>
            <c:strRef>
              <c:f>Sheet3!$D$28:$D$31</c:f>
              <c:strCache>
                <c:ptCount val="4"/>
                <c:pt idx="0">
                  <c:v>00</c:v>
                </c:pt>
                <c:pt idx="1">
                  <c:v>01</c:v>
                </c:pt>
                <c:pt idx="2">
                  <c:v>10</c:v>
                </c:pt>
                <c:pt idx="3">
                  <c:v>11</c:v>
                </c:pt>
              </c:strCache>
            </c:strRef>
          </c:cat>
          <c:val>
            <c:numRef>
              <c:f>Sheet3!$A$28:$A$31</c:f>
              <c:numCache>
                <c:formatCode>General</c:formatCode>
                <c:ptCount val="4"/>
                <c:pt idx="0">
                  <c:v>0</c:v>
                </c:pt>
                <c:pt idx="1">
                  <c:v>0.25</c:v>
                </c:pt>
                <c:pt idx="2">
                  <c:v>0.25</c:v>
                </c:pt>
                <c:pt idx="3">
                  <c:v>0.5</c:v>
                </c:pt>
              </c:numCache>
            </c:numRef>
          </c:val>
          <c:extLst>
            <c:ext xmlns:c16="http://schemas.microsoft.com/office/drawing/2014/chart" uri="{C3380CC4-5D6E-409C-BE32-E72D297353CC}">
              <c16:uniqueId val="{00000000-E583-C043-9FD3-788AED64D9CB}"/>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Outcomes</a:t>
                </a:r>
              </a:p>
            </c:rich>
          </c:tx>
          <c:layout>
            <c:manualLayout>
              <c:xMode val="edge"/>
              <c:yMode val="edge"/>
              <c:x val="0.46268417189376754"/>
              <c:y val="0.7927081692913385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25"/>
      </c:valAx>
      <c:spPr>
        <a:noFill/>
        <a:ln w="190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no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14330185471003"/>
          <c:y val="9.0015363933166892E-2"/>
          <c:w val="0.68731184764695108"/>
          <c:h val="0.52936515748031487"/>
        </c:manualLayout>
      </c:layout>
      <c:barChart>
        <c:barDir val="col"/>
        <c:grouping val="clustered"/>
        <c:varyColors val="0"/>
        <c:ser>
          <c:idx val="0"/>
          <c:order val="0"/>
          <c:spPr>
            <a:solidFill>
              <a:srgbClr val="FFB90F"/>
            </a:solidFill>
            <a:ln>
              <a:solidFill>
                <a:srgbClr val="D2D2D2">
                  <a:lumMod val="10000"/>
                </a:srgbClr>
              </a:solidFill>
            </a:ln>
            <a:effectLst/>
          </c:spPr>
          <c:invertIfNegative val="0"/>
          <c:cat>
            <c:numRef>
              <c:f>Sheet3!$D$41:$D$42</c:f>
              <c:numCache>
                <c:formatCode>General</c:formatCode>
                <c:ptCount val="2"/>
                <c:pt idx="0">
                  <c:v>0</c:v>
                </c:pt>
                <c:pt idx="1">
                  <c:v>1</c:v>
                </c:pt>
              </c:numCache>
            </c:numRef>
          </c:cat>
          <c:val>
            <c:numRef>
              <c:f>Sheet3!$E$36:$E$37</c:f>
              <c:numCache>
                <c:formatCode>General</c:formatCode>
                <c:ptCount val="2"/>
                <c:pt idx="0">
                  <c:v>0.5</c:v>
                </c:pt>
                <c:pt idx="1">
                  <c:v>0.5</c:v>
                </c:pt>
              </c:numCache>
            </c:numRef>
          </c:val>
          <c:extLst>
            <c:ext xmlns:c16="http://schemas.microsoft.com/office/drawing/2014/chart" uri="{C3380CC4-5D6E-409C-BE32-E72D297353CC}">
              <c16:uniqueId val="{00000000-800F-A548-B370-6ADE86E390B5}"/>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solidFill>
                      <a:schemeClr val="tx1"/>
                    </a:solidFill>
                  </a:rPr>
                  <a:t>Outcomes (q0)</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D2D2D2">
                <a:lumMod val="10000"/>
              </a:srgb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25"/>
      </c:valAx>
      <c:spPr>
        <a:noFill/>
        <a:ln w="19050">
          <a:solidFill>
            <a:srgbClr val="D2D2D2">
              <a:lumMod val="1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C00000"/>
            </a:solidFill>
            <a:ln>
              <a:solidFill>
                <a:schemeClr val="tx1"/>
              </a:solidFill>
            </a:ln>
            <a:effectLst/>
          </c:spPr>
          <c:invertIfNegative val="0"/>
          <c:cat>
            <c:strRef>
              <c:f>Sheet3!$D$28:$D$31</c:f>
              <c:strCache>
                <c:ptCount val="4"/>
                <c:pt idx="0">
                  <c:v>00</c:v>
                </c:pt>
                <c:pt idx="1">
                  <c:v>01</c:v>
                </c:pt>
                <c:pt idx="2">
                  <c:v>10</c:v>
                </c:pt>
                <c:pt idx="3">
                  <c:v>11</c:v>
                </c:pt>
              </c:strCache>
            </c:strRef>
          </c:cat>
          <c:val>
            <c:numRef>
              <c:f>Sheet3!$F$28:$F$31</c:f>
              <c:numCache>
                <c:formatCode>General</c:formatCode>
                <c:ptCount val="4"/>
                <c:pt idx="0">
                  <c:v>0.25</c:v>
                </c:pt>
                <c:pt idx="1">
                  <c:v>0.25</c:v>
                </c:pt>
                <c:pt idx="2">
                  <c:v>0.25</c:v>
                </c:pt>
                <c:pt idx="3">
                  <c:v>0.25</c:v>
                </c:pt>
              </c:numCache>
            </c:numRef>
          </c:val>
          <c:extLst>
            <c:ext xmlns:c16="http://schemas.microsoft.com/office/drawing/2014/chart" uri="{C3380CC4-5D6E-409C-BE32-E72D297353CC}">
              <c16:uniqueId val="{00000000-794A-B249-8C42-3BEBB8E62DA2}"/>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Outcomes (q1q0)</a:t>
                </a:r>
              </a:p>
            </c:rich>
          </c:tx>
          <c:layout>
            <c:manualLayout>
              <c:xMode val="edge"/>
              <c:yMode val="edge"/>
              <c:x val="0.38217564716175184"/>
              <c:y val="0.7864583248337481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D2D2D2">
                <a:lumMod val="10000"/>
              </a:srgb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25"/>
      </c:valAx>
      <c:spPr>
        <a:noFill/>
        <a:ln w="19050">
          <a:solidFill>
            <a:srgbClr val="D2D2D2">
              <a:lumMod val="1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839930504943471E-2"/>
          <c:y val="0.15426596769772569"/>
          <c:w val="0.90289108050244682"/>
          <c:h val="0.57188128172691677"/>
        </c:manualLayout>
      </c:layout>
      <c:barChart>
        <c:barDir val="col"/>
        <c:grouping val="clustered"/>
        <c:varyColors val="0"/>
        <c:ser>
          <c:idx val="0"/>
          <c:order val="0"/>
          <c:tx>
            <c:strRef>
              <c:f>Sheet5!$D$6</c:f>
              <c:strCache>
                <c:ptCount val="1"/>
                <c:pt idx="0">
                  <c:v>EDM</c:v>
                </c:pt>
              </c:strCache>
            </c:strRef>
          </c:tx>
          <c:spPr>
            <a:solidFill>
              <a:srgbClr val="BC4749"/>
            </a:solidFill>
            <a:ln>
              <a:solidFill>
                <a:srgbClr val="D2D2D2">
                  <a:lumMod val="10000"/>
                </a:srgbClr>
              </a:solidFill>
            </a:ln>
            <a:effectLst/>
          </c:spPr>
          <c:invertIfNegative val="0"/>
          <c:cat>
            <c:strRef>
              <c:f>Sheet5!$C$7:$C$16</c:f>
              <c:strCache>
                <c:ptCount val="10"/>
                <c:pt idx="0">
                  <c:v>BV-6</c:v>
                </c:pt>
                <c:pt idx="1">
                  <c:v>QAOA-8 (p1)</c:v>
                </c:pt>
                <c:pt idx="2">
                  <c:v>QAOA-10 (p2)</c:v>
                </c:pt>
                <c:pt idx="3">
                  <c:v>QAOA-10 (p4)</c:v>
                </c:pt>
                <c:pt idx="4">
                  <c:v>QAOA-12 (p4)</c:v>
                </c:pt>
                <c:pt idx="5">
                  <c:v>QAOA-14 (p2)</c:v>
                </c:pt>
                <c:pt idx="6">
                  <c:v>Ising-10</c:v>
                </c:pt>
                <c:pt idx="7">
                  <c:v>GHZ-14</c:v>
                </c:pt>
                <c:pt idx="8">
                  <c:v>Graycode-18</c:v>
                </c:pt>
                <c:pt idx="9">
                  <c:v>Gmean</c:v>
                </c:pt>
              </c:strCache>
            </c:strRef>
          </c:cat>
          <c:val>
            <c:numRef>
              <c:f>Sheet5!$D$7:$D$16</c:f>
              <c:numCache>
                <c:formatCode>General</c:formatCode>
                <c:ptCount val="10"/>
                <c:pt idx="0">
                  <c:v>1.2230971128608901</c:v>
                </c:pt>
                <c:pt idx="1">
                  <c:v>0.97481031866464296</c:v>
                </c:pt>
                <c:pt idx="2">
                  <c:v>0.99881266490765097</c:v>
                </c:pt>
                <c:pt idx="3">
                  <c:v>0.90117928048962503</c:v>
                </c:pt>
                <c:pt idx="4">
                  <c:v>0.77651764190225703</c:v>
                </c:pt>
                <c:pt idx="5">
                  <c:v>0.88949584043299501</c:v>
                </c:pt>
                <c:pt idx="6">
                  <c:v>0.95711060948081195</c:v>
                </c:pt>
                <c:pt idx="7">
                  <c:v>0.94485248350553896</c:v>
                </c:pt>
                <c:pt idx="8">
                  <c:v>0.95424935615815698</c:v>
                </c:pt>
                <c:pt idx="9">
                  <c:v>0.95156826806675299</c:v>
                </c:pt>
              </c:numCache>
            </c:numRef>
          </c:val>
          <c:extLst>
            <c:ext xmlns:c16="http://schemas.microsoft.com/office/drawing/2014/chart" uri="{C3380CC4-5D6E-409C-BE32-E72D297353CC}">
              <c16:uniqueId val="{00000000-3681-BB4E-9817-3ED3A8139793}"/>
            </c:ext>
          </c:extLst>
        </c:ser>
        <c:ser>
          <c:idx val="1"/>
          <c:order val="1"/>
          <c:tx>
            <c:strRef>
              <c:f>Sheet5!$E$6</c:f>
              <c:strCache>
                <c:ptCount val="1"/>
                <c:pt idx="0">
                  <c:v>JigSaw</c:v>
                </c:pt>
              </c:strCache>
            </c:strRef>
          </c:tx>
          <c:spPr>
            <a:solidFill>
              <a:srgbClr val="FFCB77"/>
            </a:solidFill>
            <a:ln>
              <a:solidFill>
                <a:srgbClr val="D2D2D2">
                  <a:lumMod val="10000"/>
                </a:srgbClr>
              </a:solidFill>
            </a:ln>
            <a:effectLst/>
          </c:spPr>
          <c:invertIfNegative val="0"/>
          <c:cat>
            <c:strRef>
              <c:f>Sheet5!$C$7:$C$16</c:f>
              <c:strCache>
                <c:ptCount val="10"/>
                <c:pt idx="0">
                  <c:v>BV-6</c:v>
                </c:pt>
                <c:pt idx="1">
                  <c:v>QAOA-8 (p1)</c:v>
                </c:pt>
                <c:pt idx="2">
                  <c:v>QAOA-10 (p2)</c:v>
                </c:pt>
                <c:pt idx="3">
                  <c:v>QAOA-10 (p4)</c:v>
                </c:pt>
                <c:pt idx="4">
                  <c:v>QAOA-12 (p4)</c:v>
                </c:pt>
                <c:pt idx="5">
                  <c:v>QAOA-14 (p2)</c:v>
                </c:pt>
                <c:pt idx="6">
                  <c:v>Ising-10</c:v>
                </c:pt>
                <c:pt idx="7">
                  <c:v>GHZ-14</c:v>
                </c:pt>
                <c:pt idx="8">
                  <c:v>Graycode-18</c:v>
                </c:pt>
                <c:pt idx="9">
                  <c:v>Gmean</c:v>
                </c:pt>
              </c:strCache>
            </c:strRef>
          </c:cat>
          <c:val>
            <c:numRef>
              <c:f>Sheet5!$E$7:$E$16</c:f>
              <c:numCache>
                <c:formatCode>General</c:formatCode>
                <c:ptCount val="10"/>
                <c:pt idx="0">
                  <c:v>7.8676485828663196</c:v>
                </c:pt>
                <c:pt idx="1">
                  <c:v>2.2261054674960499</c:v>
                </c:pt>
                <c:pt idx="2">
                  <c:v>2.1397343986742801</c:v>
                </c:pt>
                <c:pt idx="3">
                  <c:v>2.40150109352372</c:v>
                </c:pt>
                <c:pt idx="4">
                  <c:v>2.2058624619268898</c:v>
                </c:pt>
                <c:pt idx="5">
                  <c:v>2.9013940276582102</c:v>
                </c:pt>
                <c:pt idx="6">
                  <c:v>1.93170815596328</c:v>
                </c:pt>
                <c:pt idx="7">
                  <c:v>1.56530101845142</c:v>
                </c:pt>
                <c:pt idx="8">
                  <c:v>2.7173889712044499</c:v>
                </c:pt>
                <c:pt idx="9">
                  <c:v>2.5606222799402798</c:v>
                </c:pt>
              </c:numCache>
            </c:numRef>
          </c:val>
          <c:extLst>
            <c:ext xmlns:c16="http://schemas.microsoft.com/office/drawing/2014/chart" uri="{C3380CC4-5D6E-409C-BE32-E72D297353CC}">
              <c16:uniqueId val="{00000001-3681-BB4E-9817-3ED3A8139793}"/>
            </c:ext>
          </c:extLst>
        </c:ser>
        <c:ser>
          <c:idx val="2"/>
          <c:order val="2"/>
          <c:tx>
            <c:strRef>
              <c:f>Sheet5!$F$6</c:f>
              <c:strCache>
                <c:ptCount val="1"/>
                <c:pt idx="0">
                  <c:v>JigSaw-M</c:v>
                </c:pt>
              </c:strCache>
            </c:strRef>
          </c:tx>
          <c:spPr>
            <a:solidFill>
              <a:srgbClr val="386641"/>
            </a:solidFill>
            <a:ln>
              <a:solidFill>
                <a:srgbClr val="D2D2D2">
                  <a:lumMod val="10000"/>
                </a:srgbClr>
              </a:solidFill>
            </a:ln>
            <a:effectLst/>
          </c:spPr>
          <c:invertIfNegative val="0"/>
          <c:cat>
            <c:strRef>
              <c:f>Sheet5!$C$7:$C$16</c:f>
              <c:strCache>
                <c:ptCount val="10"/>
                <c:pt idx="0">
                  <c:v>BV-6</c:v>
                </c:pt>
                <c:pt idx="1">
                  <c:v>QAOA-8 (p1)</c:v>
                </c:pt>
                <c:pt idx="2">
                  <c:v>QAOA-10 (p2)</c:v>
                </c:pt>
                <c:pt idx="3">
                  <c:v>QAOA-10 (p4)</c:v>
                </c:pt>
                <c:pt idx="4">
                  <c:v>QAOA-12 (p4)</c:v>
                </c:pt>
                <c:pt idx="5">
                  <c:v>QAOA-14 (p2)</c:v>
                </c:pt>
                <c:pt idx="6">
                  <c:v>Ising-10</c:v>
                </c:pt>
                <c:pt idx="7">
                  <c:v>GHZ-14</c:v>
                </c:pt>
                <c:pt idx="8">
                  <c:v>Graycode-18</c:v>
                </c:pt>
                <c:pt idx="9">
                  <c:v>Gmean</c:v>
                </c:pt>
              </c:strCache>
            </c:strRef>
          </c:cat>
          <c:val>
            <c:numRef>
              <c:f>Sheet5!$F$7:$F$16</c:f>
              <c:numCache>
                <c:formatCode>General</c:formatCode>
                <c:ptCount val="10"/>
                <c:pt idx="0">
                  <c:v>8.4153152510706306</c:v>
                </c:pt>
                <c:pt idx="1">
                  <c:v>2.3444130462345698</c:v>
                </c:pt>
                <c:pt idx="2">
                  <c:v>2.5123267102875899</c:v>
                </c:pt>
                <c:pt idx="3">
                  <c:v>2.9026214605920502</c:v>
                </c:pt>
                <c:pt idx="4">
                  <c:v>2.6273410711261</c:v>
                </c:pt>
                <c:pt idx="5">
                  <c:v>4.2112434106936396</c:v>
                </c:pt>
                <c:pt idx="6">
                  <c:v>2.15803733353814</c:v>
                </c:pt>
                <c:pt idx="7">
                  <c:v>1.7994298542885001</c:v>
                </c:pt>
                <c:pt idx="8">
                  <c:v>4.6743532465551301</c:v>
                </c:pt>
                <c:pt idx="9">
                  <c:v>3.1307321683821501</c:v>
                </c:pt>
              </c:numCache>
            </c:numRef>
          </c:val>
          <c:extLst>
            <c:ext xmlns:c16="http://schemas.microsoft.com/office/drawing/2014/chart" uri="{C3380CC4-5D6E-409C-BE32-E72D297353CC}">
              <c16:uniqueId val="{00000002-3681-BB4E-9817-3ED3A8139793}"/>
            </c:ext>
          </c:extLst>
        </c:ser>
        <c:dLbls>
          <c:showLegendKey val="0"/>
          <c:showVal val="0"/>
          <c:showCatName val="0"/>
          <c:showSerName val="0"/>
          <c:showPercent val="0"/>
          <c:showBubbleSize val="0"/>
        </c:dLbls>
        <c:gapWidth val="219"/>
        <c:overlap val="-27"/>
        <c:axId val="1082217648"/>
        <c:axId val="880608928"/>
      </c:barChart>
      <c:catAx>
        <c:axId val="1082217648"/>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solidFill>
                      <a:schemeClr val="tx1"/>
                    </a:solidFill>
                  </a:rPr>
                  <a:t>Benchmarks on IBMQ-Toronto</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80608928"/>
        <c:crosses val="autoZero"/>
        <c:auto val="1"/>
        <c:lblAlgn val="ctr"/>
        <c:lblOffset val="100"/>
        <c:noMultiLvlLbl val="0"/>
      </c:catAx>
      <c:valAx>
        <c:axId val="880608928"/>
        <c:scaling>
          <c:orientation val="minMax"/>
          <c:max val="8.5"/>
          <c:min val="0"/>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sz="2800">
                    <a:solidFill>
                      <a:schemeClr val="tx1"/>
                    </a:solidFill>
                  </a:rPr>
                  <a:t>Relative PST</a:t>
                </a:r>
              </a:p>
            </c:rich>
          </c:tx>
          <c:layout>
            <c:manualLayout>
              <c:xMode val="edge"/>
              <c:yMode val="edge"/>
              <c:x val="1.6870249247934132E-2"/>
              <c:y val="0.21908849050336551"/>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82217648"/>
        <c:crosses val="autoZero"/>
        <c:crossBetween val="between"/>
        <c:majorUnit val="2"/>
      </c:valAx>
      <c:spPr>
        <a:noFill/>
        <a:ln w="19050">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3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EDM</c:v>
          </c:tx>
          <c:spPr>
            <a:solidFill>
              <a:srgbClr val="BC4749"/>
            </a:solidFill>
            <a:ln>
              <a:solidFill>
                <a:schemeClr val="tx1"/>
              </a:solidFill>
            </a:ln>
            <a:effectLst/>
          </c:spPr>
          <c:invertIfNegative val="0"/>
          <c:cat>
            <c:strRef>
              <c:f>Sheet4!$A$6:$A$8</c:f>
              <c:strCache>
                <c:ptCount val="3"/>
                <c:pt idx="0">
                  <c:v>IBMQ-Toronto</c:v>
                </c:pt>
                <c:pt idx="1">
                  <c:v>IBMQ-Paris</c:v>
                </c:pt>
                <c:pt idx="2">
                  <c:v>IBMQ-Manhattan</c:v>
                </c:pt>
              </c:strCache>
            </c:strRef>
          </c:cat>
          <c:val>
            <c:numRef>
              <c:f>Sheet4!$B$6:$B$8</c:f>
              <c:numCache>
                <c:formatCode>General</c:formatCode>
                <c:ptCount val="3"/>
                <c:pt idx="0">
                  <c:v>0.96</c:v>
                </c:pt>
                <c:pt idx="1">
                  <c:v>1.19</c:v>
                </c:pt>
                <c:pt idx="2">
                  <c:v>0.93</c:v>
                </c:pt>
              </c:numCache>
            </c:numRef>
          </c:val>
          <c:extLst>
            <c:ext xmlns:c16="http://schemas.microsoft.com/office/drawing/2014/chart" uri="{C3380CC4-5D6E-409C-BE32-E72D297353CC}">
              <c16:uniqueId val="{00000000-D4CD-9D44-B470-C3C2FF6AFB46}"/>
            </c:ext>
          </c:extLst>
        </c:ser>
        <c:ser>
          <c:idx val="1"/>
          <c:order val="1"/>
          <c:tx>
            <c:v>JigSaw</c:v>
          </c:tx>
          <c:spPr>
            <a:solidFill>
              <a:srgbClr val="FFCB77"/>
            </a:solidFill>
            <a:ln>
              <a:solidFill>
                <a:schemeClr val="tx1"/>
              </a:solidFill>
            </a:ln>
            <a:effectLst/>
          </c:spPr>
          <c:invertIfNegative val="0"/>
          <c:cat>
            <c:strRef>
              <c:f>Sheet4!$A$6:$A$8</c:f>
              <c:strCache>
                <c:ptCount val="3"/>
                <c:pt idx="0">
                  <c:v>IBMQ-Toronto</c:v>
                </c:pt>
                <c:pt idx="1">
                  <c:v>IBMQ-Paris</c:v>
                </c:pt>
                <c:pt idx="2">
                  <c:v>IBMQ-Manhattan</c:v>
                </c:pt>
              </c:strCache>
            </c:strRef>
          </c:cat>
          <c:val>
            <c:numRef>
              <c:f>Sheet4!$C$6:$C$8</c:f>
              <c:numCache>
                <c:formatCode>General</c:formatCode>
                <c:ptCount val="3"/>
                <c:pt idx="0">
                  <c:v>2.17</c:v>
                </c:pt>
                <c:pt idx="1">
                  <c:v>2.33</c:v>
                </c:pt>
                <c:pt idx="2">
                  <c:v>1.84</c:v>
                </c:pt>
              </c:numCache>
            </c:numRef>
          </c:val>
          <c:extLst>
            <c:ext xmlns:c16="http://schemas.microsoft.com/office/drawing/2014/chart" uri="{C3380CC4-5D6E-409C-BE32-E72D297353CC}">
              <c16:uniqueId val="{00000001-D4CD-9D44-B470-C3C2FF6AFB46}"/>
            </c:ext>
          </c:extLst>
        </c:ser>
        <c:ser>
          <c:idx val="2"/>
          <c:order val="2"/>
          <c:tx>
            <c:v>JigSaw-M</c:v>
          </c:tx>
          <c:spPr>
            <a:solidFill>
              <a:srgbClr val="386641"/>
            </a:solidFill>
            <a:ln>
              <a:solidFill>
                <a:schemeClr val="tx1"/>
              </a:solidFill>
            </a:ln>
            <a:effectLst/>
          </c:spPr>
          <c:invertIfNegative val="0"/>
          <c:cat>
            <c:strRef>
              <c:f>Sheet4!$A$6:$A$8</c:f>
              <c:strCache>
                <c:ptCount val="3"/>
                <c:pt idx="0">
                  <c:v>IBMQ-Toronto</c:v>
                </c:pt>
                <c:pt idx="1">
                  <c:v>IBMQ-Paris</c:v>
                </c:pt>
                <c:pt idx="2">
                  <c:v>IBMQ-Manhattan</c:v>
                </c:pt>
              </c:strCache>
            </c:strRef>
          </c:cat>
          <c:val>
            <c:numRef>
              <c:f>Sheet4!$D$6:$D$8</c:f>
              <c:numCache>
                <c:formatCode>General</c:formatCode>
                <c:ptCount val="3"/>
                <c:pt idx="0">
                  <c:v>2.54</c:v>
                </c:pt>
                <c:pt idx="1">
                  <c:v>2.77</c:v>
                </c:pt>
                <c:pt idx="2">
                  <c:v>2.1</c:v>
                </c:pt>
              </c:numCache>
            </c:numRef>
          </c:val>
          <c:extLst>
            <c:ext xmlns:c16="http://schemas.microsoft.com/office/drawing/2014/chart" uri="{C3380CC4-5D6E-409C-BE32-E72D297353CC}">
              <c16:uniqueId val="{00000002-D4CD-9D44-B470-C3C2FF6AFB46}"/>
            </c:ext>
          </c:extLst>
        </c:ser>
        <c:dLbls>
          <c:showLegendKey val="0"/>
          <c:showVal val="0"/>
          <c:showCatName val="0"/>
          <c:showSerName val="0"/>
          <c:showPercent val="0"/>
          <c:showBubbleSize val="0"/>
        </c:dLbls>
        <c:gapWidth val="100"/>
        <c:overlap val="-24"/>
        <c:axId val="878788544"/>
        <c:axId val="875666464"/>
      </c:barChart>
      <c:catAx>
        <c:axId val="878788544"/>
        <c:scaling>
          <c:orientation val="minMax"/>
        </c:scaling>
        <c:delete val="0"/>
        <c:axPos val="b"/>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875666464"/>
        <c:crosses val="autoZero"/>
        <c:auto val="1"/>
        <c:lblAlgn val="ctr"/>
        <c:lblOffset val="100"/>
        <c:noMultiLvlLbl val="0"/>
      </c:catAx>
      <c:valAx>
        <c:axId val="875666464"/>
        <c:scaling>
          <c:orientation val="minMax"/>
        </c:scaling>
        <c:delete val="0"/>
        <c:axPos val="l"/>
        <c:majorGridlines>
          <c:spPr>
            <a:ln w="19050"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a:solidFill>
                      <a:schemeClr val="tx1"/>
                    </a:solidFill>
                  </a:rPr>
                  <a:t>Relative Fidelity (Mean)</a:t>
                </a:r>
              </a:p>
            </c:rich>
          </c:tx>
          <c:layout>
            <c:manualLayout>
              <c:xMode val="edge"/>
              <c:yMode val="edge"/>
              <c:x val="4.9553444492496804E-3"/>
              <c:y val="0.17789049815317529"/>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78788544"/>
        <c:crosses val="autoZero"/>
        <c:crossBetween val="between"/>
        <c:majorUnit val="0.5"/>
      </c:valAx>
      <c:spPr>
        <a:noFill/>
        <a:ln w="19050">
          <a:solidFill>
            <a:schemeClr val="tx1"/>
          </a:solidFill>
        </a:ln>
        <a:effectLst/>
      </c:spPr>
    </c:plotArea>
    <c:legend>
      <c:legendPos val="t"/>
      <c:layout>
        <c:manualLayout>
          <c:xMode val="edge"/>
          <c:yMode val="edge"/>
          <c:x val="0.27360899952347451"/>
          <c:y val="2.734375E-2"/>
          <c:w val="0.51906442170233058"/>
          <c:h val="0.18033526082677165"/>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44450" cap="rnd">
              <a:solidFill>
                <a:srgbClr val="228B22"/>
              </a:solidFill>
              <a:round/>
            </a:ln>
            <a:effectLst/>
          </c:spPr>
          <c:marker>
            <c:symbol val="none"/>
          </c:marker>
          <c:cat>
            <c:numRef>
              <c:f>Sheet6!$B$5:$B$20</c:f>
              <c:numCache>
                <c:formatCode>General</c:formatCode>
                <c:ptCount val="16"/>
                <c:pt idx="0">
                  <c:v>4</c:v>
                </c:pt>
                <c:pt idx="2">
                  <c:v>12</c:v>
                </c:pt>
                <c:pt idx="4">
                  <c:v>20</c:v>
                </c:pt>
                <c:pt idx="6">
                  <c:v>28</c:v>
                </c:pt>
                <c:pt idx="8">
                  <c:v>36</c:v>
                </c:pt>
                <c:pt idx="10">
                  <c:v>44</c:v>
                </c:pt>
                <c:pt idx="12">
                  <c:v>52</c:v>
                </c:pt>
                <c:pt idx="14">
                  <c:v>60</c:v>
                </c:pt>
              </c:numCache>
            </c:numRef>
          </c:cat>
          <c:val>
            <c:numRef>
              <c:f>Sheet6!$C$5:$C$20</c:f>
              <c:numCache>
                <c:formatCode>General</c:formatCode>
                <c:ptCount val="16"/>
                <c:pt idx="0">
                  <c:v>1.60443641845445</c:v>
                </c:pt>
                <c:pt idx="1">
                  <c:v>1.86161277244059</c:v>
                </c:pt>
                <c:pt idx="2">
                  <c:v>1.94991264888918</c:v>
                </c:pt>
                <c:pt idx="3">
                  <c:v>2.0044934979953699</c:v>
                </c:pt>
                <c:pt idx="4">
                  <c:v>2.0363650034499101</c:v>
                </c:pt>
                <c:pt idx="5">
                  <c:v>2.0755922415974299</c:v>
                </c:pt>
                <c:pt idx="6">
                  <c:v>2.0639140001364198</c:v>
                </c:pt>
                <c:pt idx="7">
                  <c:v>2.0838185574561399</c:v>
                </c:pt>
                <c:pt idx="8">
                  <c:v>2.0989579530664599</c:v>
                </c:pt>
                <c:pt idx="9">
                  <c:v>2.1110606475835301</c:v>
                </c:pt>
                <c:pt idx="10">
                  <c:v>2.11120824177971</c:v>
                </c:pt>
                <c:pt idx="11">
                  <c:v>2.11743046037311</c:v>
                </c:pt>
                <c:pt idx="12">
                  <c:v>2.1260500623728298</c:v>
                </c:pt>
                <c:pt idx="13">
                  <c:v>2.1180833038296498</c:v>
                </c:pt>
                <c:pt idx="14">
                  <c:v>2.1324806598533099</c:v>
                </c:pt>
                <c:pt idx="15">
                  <c:v>2.1375275755935901</c:v>
                </c:pt>
              </c:numCache>
            </c:numRef>
          </c:val>
          <c:smooth val="0"/>
          <c:extLst>
            <c:ext xmlns:c16="http://schemas.microsoft.com/office/drawing/2014/chart" uri="{C3380CC4-5D6E-409C-BE32-E72D297353CC}">
              <c16:uniqueId val="{00000000-C68C-9C4E-AE8D-255194B8C021}"/>
            </c:ext>
          </c:extLst>
        </c:ser>
        <c:dLbls>
          <c:showLegendKey val="0"/>
          <c:showVal val="0"/>
          <c:showCatName val="0"/>
          <c:showSerName val="0"/>
          <c:showPercent val="0"/>
          <c:showBubbleSize val="0"/>
        </c:dLbls>
        <c:smooth val="0"/>
        <c:axId val="1086649120"/>
        <c:axId val="380893536"/>
      </c:lineChart>
      <c:catAx>
        <c:axId val="108664912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a:solidFill>
                      <a:schemeClr val="tx1"/>
                    </a:solidFill>
                  </a:rPr>
                  <a:t>Number of Circuits with Partial Measurement</a:t>
                </a:r>
                <a:r>
                  <a:rPr lang="en-US" sz="2400" baseline="0">
                    <a:solidFill>
                      <a:schemeClr val="tx1"/>
                    </a:solidFill>
                  </a:rPr>
                  <a:t> (CPM)</a:t>
                </a:r>
                <a:endParaRPr lang="en-US" sz="240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80893536"/>
        <c:crosses val="autoZero"/>
        <c:auto val="1"/>
        <c:lblAlgn val="ctr"/>
        <c:lblOffset val="100"/>
        <c:noMultiLvlLbl val="0"/>
      </c:catAx>
      <c:valAx>
        <c:axId val="380893536"/>
        <c:scaling>
          <c:orientation val="minMax"/>
          <c:max val="2.2000000000000002"/>
          <c:min val="0"/>
        </c:scaling>
        <c:delete val="0"/>
        <c:axPos val="l"/>
        <c:majorGridlines>
          <c:spPr>
            <a:ln w="254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a:solidFill>
                      <a:schemeClr val="tx1"/>
                    </a:solidFill>
                  </a:rPr>
                  <a:t>Mean Relative PST</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86649120"/>
        <c:crosses val="autoZero"/>
        <c:crossBetween val="between"/>
        <c:majorUnit val="0.5"/>
      </c:valAx>
      <c:spPr>
        <a:noFill/>
        <a:ln w="127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Sheet6!$C$27</c:f>
              <c:strCache>
                <c:ptCount val="1"/>
                <c:pt idx="0">
                  <c:v>EDM</c:v>
                </c:pt>
              </c:strCache>
            </c:strRef>
          </c:tx>
          <c:spPr>
            <a:solidFill>
              <a:srgbClr val="BC4749"/>
            </a:solidFill>
            <a:ln>
              <a:solidFill>
                <a:srgbClr val="D2D2D2">
                  <a:lumMod val="10000"/>
                </a:srgbClr>
              </a:solidFill>
            </a:ln>
            <a:effectLst/>
          </c:spPr>
          <c:invertIfNegative val="0"/>
          <c:cat>
            <c:strRef>
              <c:f>Sheet6!$B$28:$B$30</c:f>
              <c:strCache>
                <c:ptCount val="3"/>
                <c:pt idx="0">
                  <c:v>IBMQ-Toronto</c:v>
                </c:pt>
                <c:pt idx="1">
                  <c:v>IBMQ-Paris</c:v>
                </c:pt>
                <c:pt idx="2">
                  <c:v>IBMQ-Manhattan</c:v>
                </c:pt>
              </c:strCache>
            </c:strRef>
          </c:cat>
          <c:val>
            <c:numRef>
              <c:f>Sheet6!$C$28:$C$30</c:f>
              <c:numCache>
                <c:formatCode>General</c:formatCode>
                <c:ptCount val="3"/>
                <c:pt idx="0">
                  <c:v>0.95156826999999999</c:v>
                </c:pt>
                <c:pt idx="1">
                  <c:v>1.17374497</c:v>
                </c:pt>
                <c:pt idx="2">
                  <c:v>0.82684776999999998</c:v>
                </c:pt>
              </c:numCache>
            </c:numRef>
          </c:val>
          <c:extLst>
            <c:ext xmlns:c16="http://schemas.microsoft.com/office/drawing/2014/chart" uri="{C3380CC4-5D6E-409C-BE32-E72D297353CC}">
              <c16:uniqueId val="{00000000-7BAB-2A41-B0AD-3F2B4659CF65}"/>
            </c:ext>
          </c:extLst>
        </c:ser>
        <c:ser>
          <c:idx val="1"/>
          <c:order val="1"/>
          <c:tx>
            <c:strRef>
              <c:f>Sheet6!$D$27</c:f>
              <c:strCache>
                <c:ptCount val="1"/>
                <c:pt idx="0">
                  <c:v>JigSaw (No Recompilation)</c:v>
                </c:pt>
              </c:strCache>
            </c:strRef>
          </c:tx>
          <c:spPr>
            <a:solidFill>
              <a:srgbClr val="FFCB77"/>
            </a:solidFill>
            <a:ln>
              <a:solidFill>
                <a:schemeClr val="tx1"/>
              </a:solidFill>
            </a:ln>
            <a:effectLst/>
          </c:spPr>
          <c:invertIfNegative val="0"/>
          <c:cat>
            <c:strRef>
              <c:f>Sheet6!$B$28:$B$30</c:f>
              <c:strCache>
                <c:ptCount val="3"/>
                <c:pt idx="0">
                  <c:v>IBMQ-Toronto</c:v>
                </c:pt>
                <c:pt idx="1">
                  <c:v>IBMQ-Paris</c:v>
                </c:pt>
                <c:pt idx="2">
                  <c:v>IBMQ-Manhattan</c:v>
                </c:pt>
              </c:strCache>
            </c:strRef>
          </c:cat>
          <c:val>
            <c:numRef>
              <c:f>Sheet6!$D$28:$D$30</c:f>
              <c:numCache>
                <c:formatCode>General</c:formatCode>
                <c:ptCount val="3"/>
                <c:pt idx="0">
                  <c:v>1.84916258</c:v>
                </c:pt>
                <c:pt idx="1">
                  <c:v>1.8883951699999999</c:v>
                </c:pt>
                <c:pt idx="2">
                  <c:v>1.7922440900000001</c:v>
                </c:pt>
              </c:numCache>
            </c:numRef>
          </c:val>
          <c:extLst>
            <c:ext xmlns:c16="http://schemas.microsoft.com/office/drawing/2014/chart" uri="{C3380CC4-5D6E-409C-BE32-E72D297353CC}">
              <c16:uniqueId val="{00000001-7BAB-2A41-B0AD-3F2B4659CF65}"/>
            </c:ext>
          </c:extLst>
        </c:ser>
        <c:ser>
          <c:idx val="2"/>
          <c:order val="2"/>
          <c:tx>
            <c:strRef>
              <c:f>Sheet6!$E$27</c:f>
              <c:strCache>
                <c:ptCount val="1"/>
                <c:pt idx="0">
                  <c:v>JigSaw (With Recompilation)</c:v>
                </c:pt>
              </c:strCache>
            </c:strRef>
          </c:tx>
          <c:spPr>
            <a:solidFill>
              <a:srgbClr val="386641"/>
            </a:solidFill>
            <a:ln>
              <a:solidFill>
                <a:schemeClr val="tx1"/>
              </a:solidFill>
            </a:ln>
            <a:effectLst/>
          </c:spPr>
          <c:invertIfNegative val="0"/>
          <c:cat>
            <c:strRef>
              <c:f>Sheet6!$B$28:$B$30</c:f>
              <c:strCache>
                <c:ptCount val="3"/>
                <c:pt idx="0">
                  <c:v>IBMQ-Toronto</c:v>
                </c:pt>
                <c:pt idx="1">
                  <c:v>IBMQ-Paris</c:v>
                </c:pt>
                <c:pt idx="2">
                  <c:v>IBMQ-Manhattan</c:v>
                </c:pt>
              </c:strCache>
            </c:strRef>
          </c:cat>
          <c:val>
            <c:numRef>
              <c:f>Sheet6!$E$28:$E$30</c:f>
              <c:numCache>
                <c:formatCode>General</c:formatCode>
                <c:ptCount val="3"/>
                <c:pt idx="0">
                  <c:v>2.56062228</c:v>
                </c:pt>
                <c:pt idx="1">
                  <c:v>2.8717332600000001</c:v>
                </c:pt>
                <c:pt idx="2">
                  <c:v>2.3806011599999999</c:v>
                </c:pt>
              </c:numCache>
            </c:numRef>
          </c:val>
          <c:extLst>
            <c:ext xmlns:c16="http://schemas.microsoft.com/office/drawing/2014/chart" uri="{C3380CC4-5D6E-409C-BE32-E72D297353CC}">
              <c16:uniqueId val="{00000002-7BAB-2A41-B0AD-3F2B4659CF65}"/>
            </c:ext>
          </c:extLst>
        </c:ser>
        <c:dLbls>
          <c:showLegendKey val="0"/>
          <c:showVal val="0"/>
          <c:showCatName val="0"/>
          <c:showSerName val="0"/>
          <c:showPercent val="0"/>
          <c:showBubbleSize val="0"/>
        </c:dLbls>
        <c:gapWidth val="219"/>
        <c:overlap val="-27"/>
        <c:axId val="380886368"/>
        <c:axId val="1086917376"/>
      </c:barChart>
      <c:catAx>
        <c:axId val="38088636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600" b="0" i="0" u="none" strike="noStrike" kern="1200" baseline="0">
                <a:solidFill>
                  <a:schemeClr val="tx1"/>
                </a:solidFill>
                <a:latin typeface="+mn-lt"/>
                <a:ea typeface="+mn-ea"/>
                <a:cs typeface="+mn-cs"/>
              </a:defRPr>
            </a:pPr>
            <a:endParaRPr lang="en-US"/>
          </a:p>
        </c:txPr>
        <c:crossAx val="1086917376"/>
        <c:crosses val="autoZero"/>
        <c:auto val="1"/>
        <c:lblAlgn val="ctr"/>
        <c:lblOffset val="100"/>
        <c:noMultiLvlLbl val="0"/>
      </c:catAx>
      <c:valAx>
        <c:axId val="1086917376"/>
        <c:scaling>
          <c:orientation val="minMax"/>
        </c:scaling>
        <c:delete val="0"/>
        <c:axPos val="l"/>
        <c:majorGridlines>
          <c:spPr>
            <a:ln w="25400"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2600" b="0" i="0" u="none" strike="noStrike" kern="1200" baseline="0">
                    <a:solidFill>
                      <a:schemeClr val="tx1">
                        <a:lumMod val="65000"/>
                        <a:lumOff val="35000"/>
                      </a:schemeClr>
                    </a:solidFill>
                    <a:latin typeface="+mn-lt"/>
                    <a:ea typeface="+mn-ea"/>
                    <a:cs typeface="+mn-cs"/>
                  </a:defRPr>
                </a:pPr>
                <a:r>
                  <a:rPr lang="en-US" sz="2600" dirty="0">
                    <a:solidFill>
                      <a:schemeClr val="tx1"/>
                    </a:solidFill>
                  </a:rPr>
                  <a:t>Mean Relative PST</a:t>
                </a:r>
              </a:p>
            </c:rich>
          </c:tx>
          <c:layout>
            <c:manualLayout>
              <c:xMode val="edge"/>
              <c:yMode val="edge"/>
              <c:x val="1.3083591883340439E-2"/>
              <c:y val="0.28057184079700631"/>
            </c:manualLayout>
          </c:layout>
          <c:overlay val="0"/>
          <c:spPr>
            <a:noFill/>
            <a:ln>
              <a:noFill/>
            </a:ln>
            <a:effectLst/>
          </c:spPr>
          <c:txPr>
            <a:bodyPr rot="-5400000" spcFirstLastPara="1" vertOverflow="ellipsis" vert="horz" wrap="square" anchor="ctr" anchorCtr="1"/>
            <a:lstStyle/>
            <a:p>
              <a:pPr>
                <a:defRPr sz="2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80886368"/>
        <c:crosses val="autoZero"/>
        <c:crossBetween val="between"/>
        <c:majorUnit val="1"/>
      </c:valAx>
      <c:spPr>
        <a:noFill/>
        <a:ln w="28575">
          <a:solidFill>
            <a:srgbClr val="D2D2D2">
              <a:lumMod val="10000"/>
            </a:srgbClr>
          </a:solidFill>
        </a:ln>
        <a:effectLst/>
      </c:spPr>
    </c:plotArea>
    <c:legend>
      <c:legendPos val="t"/>
      <c:layout>
        <c:manualLayout>
          <c:xMode val="edge"/>
          <c:yMode val="edge"/>
          <c:x val="5.2169110683322084E-2"/>
          <c:y val="4.0992006558721046E-2"/>
          <c:w val="0.89999993168128434"/>
          <c:h val="0.11664600543501441"/>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120" normalizeH="0" baseline="0">
                <a:solidFill>
                  <a:schemeClr val="tx1"/>
                </a:solidFill>
                <a:latin typeface="Calibri" panose="020F0502020204030204" pitchFamily="34" charset="0"/>
                <a:ea typeface="+mn-ea"/>
                <a:cs typeface="Calibri" panose="020F0502020204030204" pitchFamily="34" charset="0"/>
              </a:defRPr>
            </a:pPr>
            <a:r>
              <a:rPr lang="en-US" sz="1800">
                <a:solidFill>
                  <a:schemeClr val="tx1"/>
                </a:solidFill>
                <a:latin typeface="Calibri" panose="020F0502020204030204" pitchFamily="34" charset="0"/>
                <a:cs typeface="Calibri" panose="020F0502020204030204" pitchFamily="34" charset="0"/>
              </a:rPr>
              <a:t>Error Rates on 27-qubit IBMQ-Toronto</a:t>
            </a:r>
          </a:p>
        </c:rich>
      </c:tx>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v>Average</c:v>
          </c:tx>
          <c:spPr>
            <a:solidFill>
              <a:srgbClr val="228B22"/>
            </a:solidFill>
            <a:ln>
              <a:solidFill>
                <a:srgbClr val="D2D2D2">
                  <a:lumMod val="10000"/>
                </a:srgbClr>
              </a:solid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Sheet1!$E$11:$E$12</c:f>
              <c:strCache>
                <c:ptCount val="2"/>
                <c:pt idx="0">
                  <c:v>Two-Qubit Gate</c:v>
                </c:pt>
                <c:pt idx="1">
                  <c:v>Measurement</c:v>
                </c:pt>
              </c:strCache>
            </c:strRef>
          </c:cat>
          <c:val>
            <c:numRef>
              <c:f>Sheet1!$E$8:$E$9</c:f>
              <c:numCache>
                <c:formatCode>General</c:formatCode>
                <c:ptCount val="2"/>
                <c:pt idx="0">
                  <c:v>1.2</c:v>
                </c:pt>
                <c:pt idx="1">
                  <c:v>3.8</c:v>
                </c:pt>
              </c:numCache>
            </c:numRef>
          </c:val>
          <c:extLst>
            <c:ext xmlns:c16="http://schemas.microsoft.com/office/drawing/2014/chart" uri="{C3380CC4-5D6E-409C-BE32-E72D297353CC}">
              <c16:uniqueId val="{00000000-8A61-4344-B530-54AD30882FDE}"/>
            </c:ext>
          </c:extLst>
        </c:ser>
        <c:ser>
          <c:idx val="1"/>
          <c:order val="1"/>
          <c:tx>
            <c:v>Worst-Case</c:v>
          </c:tx>
          <c:spPr>
            <a:solidFill>
              <a:srgbClr val="C00000"/>
            </a:solidFill>
            <a:ln>
              <a:solidFill>
                <a:srgbClr val="D2D2D2">
                  <a:lumMod val="10000"/>
                </a:srgbClr>
              </a:solid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Sheet1!$E$11:$E$12</c:f>
              <c:strCache>
                <c:ptCount val="2"/>
                <c:pt idx="0">
                  <c:v>Two-Qubit Gate</c:v>
                </c:pt>
                <c:pt idx="1">
                  <c:v>Measurement</c:v>
                </c:pt>
              </c:strCache>
            </c:strRef>
          </c:cat>
          <c:val>
            <c:numRef>
              <c:f>Sheet1!$F$8:$F$9</c:f>
              <c:numCache>
                <c:formatCode>General</c:formatCode>
                <c:ptCount val="2"/>
                <c:pt idx="0">
                  <c:v>3.5</c:v>
                </c:pt>
                <c:pt idx="1">
                  <c:v>23.1</c:v>
                </c:pt>
              </c:numCache>
            </c:numRef>
          </c:val>
          <c:extLst>
            <c:ext xmlns:c16="http://schemas.microsoft.com/office/drawing/2014/chart" uri="{C3380CC4-5D6E-409C-BE32-E72D297353CC}">
              <c16:uniqueId val="{00000001-8A61-4344-B530-54AD30882FDE}"/>
            </c:ext>
          </c:extLst>
        </c:ser>
        <c:dLbls>
          <c:dLblPos val="outEnd"/>
          <c:showLegendKey val="0"/>
          <c:showVal val="1"/>
          <c:showCatName val="0"/>
          <c:showSerName val="0"/>
          <c:showPercent val="0"/>
          <c:showBubbleSize val="0"/>
        </c:dLbls>
        <c:gapWidth val="444"/>
        <c:overlap val="-90"/>
        <c:axId val="130160352"/>
        <c:axId val="130198864"/>
      </c:barChart>
      <c:catAx>
        <c:axId val="13016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solidFill>
                <a:latin typeface="Calibri" panose="020F0502020204030204" pitchFamily="34" charset="0"/>
                <a:ea typeface="+mn-ea"/>
                <a:cs typeface="Calibri" panose="020F0502020204030204" pitchFamily="34" charset="0"/>
              </a:defRPr>
            </a:pPr>
            <a:endParaRPr lang="en-US"/>
          </a:p>
        </c:txPr>
        <c:crossAx val="130198864"/>
        <c:crosses val="autoZero"/>
        <c:auto val="1"/>
        <c:lblAlgn val="ctr"/>
        <c:lblOffset val="100"/>
        <c:noMultiLvlLbl val="0"/>
      </c:catAx>
      <c:valAx>
        <c:axId val="130198864"/>
        <c:scaling>
          <c:orientation val="minMax"/>
        </c:scaling>
        <c:delete val="1"/>
        <c:axPos val="l"/>
        <c:numFmt formatCode="General" sourceLinked="1"/>
        <c:majorTickMark val="none"/>
        <c:minorTickMark val="none"/>
        <c:tickLblPos val="nextTo"/>
        <c:crossAx val="130160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D2D2D2">
          <a:lumMod val="10000"/>
        </a:srgbClr>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cap="all" spc="120" normalizeH="0" baseline="0">
                <a:solidFill>
                  <a:schemeClr val="tx1"/>
                </a:solidFill>
                <a:latin typeface="+mn-lt"/>
                <a:ea typeface="+mn-ea"/>
                <a:cs typeface="+mn-cs"/>
              </a:defRPr>
            </a:pPr>
            <a:r>
              <a:rPr lang="en-US" sz="2000">
                <a:solidFill>
                  <a:schemeClr val="tx1"/>
                </a:solidFill>
              </a:rPr>
              <a:t>MEasureMENT Error Rates on GooglE SYCAMORE</a:t>
            </a:r>
          </a:p>
        </c:rich>
      </c:tx>
      <c:layout>
        <c:manualLayout>
          <c:xMode val="edge"/>
          <c:yMode val="edge"/>
          <c:x val="0.11631286502094004"/>
          <c:y val="1.2319404322849876E-2"/>
        </c:manualLayout>
      </c:layout>
      <c:overlay val="0"/>
      <c:spPr>
        <a:noFill/>
        <a:ln>
          <a:noFill/>
        </a:ln>
        <a:effectLst/>
      </c:spPr>
      <c:txPr>
        <a:bodyPr rot="0" spcFirstLastPara="1" vertOverflow="ellipsis" vert="horz" wrap="square" anchor="ctr" anchorCtr="1"/>
        <a:lstStyle/>
        <a:p>
          <a:pPr>
            <a:defRPr sz="2000" b="1" i="0" u="none" strike="noStrike" kern="1200" cap="all" spc="120" normalizeH="0" baseline="0">
              <a:solidFill>
                <a:schemeClr val="tx1"/>
              </a:solidFill>
              <a:latin typeface="+mn-lt"/>
              <a:ea typeface="+mn-ea"/>
              <a:cs typeface="+mn-cs"/>
            </a:defRPr>
          </a:pPr>
          <a:endParaRPr lang="en-US"/>
        </a:p>
      </c:txPr>
    </c:title>
    <c:autoTitleDeleted val="0"/>
    <c:plotArea>
      <c:layout>
        <c:manualLayout>
          <c:layoutTarget val="inner"/>
          <c:xMode val="edge"/>
          <c:yMode val="edge"/>
          <c:x val="2.6544386413302368E-2"/>
          <c:y val="0.1910569360842084"/>
          <c:w val="0.94691122717339526"/>
          <c:h val="0.56579481189540259"/>
        </c:manualLayout>
      </c:layout>
      <c:barChart>
        <c:barDir val="col"/>
        <c:grouping val="clustered"/>
        <c:varyColors val="0"/>
        <c:ser>
          <c:idx val="0"/>
          <c:order val="0"/>
          <c:tx>
            <c:v>Average</c:v>
          </c:tx>
          <c:spPr>
            <a:solidFill>
              <a:srgbClr val="228B22"/>
            </a:solidFill>
            <a:ln>
              <a:solidFill>
                <a:schemeClr val="tx1"/>
              </a:solidFill>
            </a:ln>
            <a:effectLst/>
          </c:spPr>
          <c:invertIfNegative val="0"/>
          <c:dLbls>
            <c:dLbl>
              <c:idx val="0"/>
              <c:layout>
                <c:manualLayout>
                  <c:x val="0"/>
                  <c:y val="1.811688270930413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95-754E-AF1C-1CE86F7C6BC1}"/>
                </c:ext>
              </c:extLst>
            </c:dLbl>
            <c:dLbl>
              <c:idx val="1"/>
              <c:layout>
                <c:manualLayout>
                  <c:x val="8.6626825427084962E-17"/>
                  <c:y val="1.08701296255825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95-754E-AF1C-1CE86F7C6BC1}"/>
                </c:ext>
              </c:extLst>
            </c:dLbl>
            <c:spPr>
              <a:noFill/>
              <a:ln>
                <a:no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Sheet1!$E$23:$E$24</c:f>
              <c:strCache>
                <c:ptCount val="2"/>
                <c:pt idx="0">
                  <c:v>ISOLATED</c:v>
                </c:pt>
                <c:pt idx="1">
                  <c:v>MULTIPLE</c:v>
                </c:pt>
              </c:strCache>
            </c:strRef>
          </c:cat>
          <c:val>
            <c:numRef>
              <c:f>Sheet1!$E$20:$E$21</c:f>
              <c:numCache>
                <c:formatCode>General</c:formatCode>
                <c:ptCount val="2"/>
                <c:pt idx="0">
                  <c:v>6.14</c:v>
                </c:pt>
                <c:pt idx="1">
                  <c:v>7.73</c:v>
                </c:pt>
              </c:numCache>
            </c:numRef>
          </c:val>
          <c:extLst>
            <c:ext xmlns:c16="http://schemas.microsoft.com/office/drawing/2014/chart" uri="{C3380CC4-5D6E-409C-BE32-E72D297353CC}">
              <c16:uniqueId val="{00000000-5943-D240-A092-694CBEF930FB}"/>
            </c:ext>
          </c:extLst>
        </c:ser>
        <c:ser>
          <c:idx val="1"/>
          <c:order val="1"/>
          <c:tx>
            <c:v>Worst-Case</c:v>
          </c:tx>
          <c:spPr>
            <a:solidFill>
              <a:srgbClr val="C00000"/>
            </a:solidFill>
            <a:ln>
              <a:solidFill>
                <a:schemeClr val="tx1"/>
              </a:solidFill>
            </a:ln>
            <a:effectLst/>
          </c:spPr>
          <c:invertIfNegative val="0"/>
          <c:dLbls>
            <c:dLbl>
              <c:idx val="0"/>
              <c:layout>
                <c:manualLayout>
                  <c:x val="-4.3313412713542481E-17"/>
                  <c:y val="1.44935061674433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95-754E-AF1C-1CE86F7C6BC1}"/>
                </c:ext>
              </c:extLst>
            </c:dLbl>
            <c:dLbl>
              <c:idx val="1"/>
              <c:layout>
                <c:manualLayout>
                  <c:x val="-8.6626825427084962E-17"/>
                  <c:y val="1.44935061674433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95-754E-AF1C-1CE86F7C6BC1}"/>
                </c:ext>
              </c:extLst>
            </c:dLbl>
            <c:spPr>
              <a:noFill/>
              <a:ln>
                <a:no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Sheet1!$E$23:$E$24</c:f>
              <c:strCache>
                <c:ptCount val="2"/>
                <c:pt idx="0">
                  <c:v>ISOLATED</c:v>
                </c:pt>
                <c:pt idx="1">
                  <c:v>MULTIPLE</c:v>
                </c:pt>
              </c:strCache>
            </c:strRef>
          </c:cat>
          <c:val>
            <c:numRef>
              <c:f>Sheet1!$F$20:$F$21</c:f>
              <c:numCache>
                <c:formatCode>General</c:formatCode>
                <c:ptCount val="2"/>
                <c:pt idx="0">
                  <c:v>11.7</c:v>
                </c:pt>
                <c:pt idx="1">
                  <c:v>20.9</c:v>
                </c:pt>
              </c:numCache>
            </c:numRef>
          </c:val>
          <c:extLst>
            <c:ext xmlns:c16="http://schemas.microsoft.com/office/drawing/2014/chart" uri="{C3380CC4-5D6E-409C-BE32-E72D297353CC}">
              <c16:uniqueId val="{00000001-5943-D240-A092-694CBEF930FB}"/>
            </c:ext>
          </c:extLst>
        </c:ser>
        <c:dLbls>
          <c:dLblPos val="outEnd"/>
          <c:showLegendKey val="0"/>
          <c:showVal val="1"/>
          <c:showCatName val="0"/>
          <c:showSerName val="0"/>
          <c:showPercent val="0"/>
          <c:showBubbleSize val="0"/>
        </c:dLbls>
        <c:gapWidth val="444"/>
        <c:overlap val="-90"/>
        <c:axId val="130160352"/>
        <c:axId val="130198864"/>
      </c:barChart>
      <c:catAx>
        <c:axId val="130160352"/>
        <c:scaling>
          <c:orientation val="minMax"/>
        </c:scaling>
        <c:delete val="0"/>
        <c:axPos val="b"/>
        <c:numFmt formatCode="General" sourceLinked="1"/>
        <c:majorTickMark val="none"/>
        <c:minorTickMark val="none"/>
        <c:tickLblPos val="nextTo"/>
        <c:spPr>
          <a:noFill/>
          <a:ln w="19050" cap="flat" cmpd="sng" algn="ctr">
            <a:solidFill>
              <a:srgbClr val="D2D2D2">
                <a:lumMod val="10000"/>
              </a:srgbClr>
            </a:solidFill>
            <a:round/>
          </a:ln>
          <a:effectLst/>
        </c:spPr>
        <c:txPr>
          <a:bodyPr rot="-60000000" spcFirstLastPara="1" vertOverflow="ellipsis" vert="horz" wrap="square" anchor="ctr" anchorCtr="1"/>
          <a:lstStyle/>
          <a:p>
            <a:pPr>
              <a:defRPr sz="1900" b="0" i="0" u="none" strike="noStrike" kern="1200" cap="all" spc="120" normalizeH="0" baseline="0">
                <a:solidFill>
                  <a:schemeClr val="tx1"/>
                </a:solidFill>
                <a:latin typeface="+mn-lt"/>
                <a:ea typeface="+mn-ea"/>
                <a:cs typeface="+mn-cs"/>
              </a:defRPr>
            </a:pPr>
            <a:endParaRPr lang="en-US"/>
          </a:p>
        </c:txPr>
        <c:crossAx val="130198864"/>
        <c:crosses val="autoZero"/>
        <c:auto val="1"/>
        <c:lblAlgn val="ctr"/>
        <c:lblOffset val="100"/>
        <c:noMultiLvlLbl val="0"/>
      </c:catAx>
      <c:valAx>
        <c:axId val="130198864"/>
        <c:scaling>
          <c:orientation val="minMax"/>
        </c:scaling>
        <c:delete val="1"/>
        <c:axPos val="l"/>
        <c:numFmt formatCode="General" sourceLinked="1"/>
        <c:majorTickMark val="none"/>
        <c:minorTickMark val="none"/>
        <c:tickLblPos val="nextTo"/>
        <c:crossAx val="130160352"/>
        <c:crosses val="autoZero"/>
        <c:crossBetween val="between"/>
      </c:valAx>
      <c:spPr>
        <a:noFill/>
        <a:ln w="19050">
          <a:solidFill>
            <a:srgbClr val="D2D2D2">
              <a:lumMod val="10000"/>
            </a:srgbClr>
          </a:solidFill>
        </a:ln>
        <a:effectLst/>
      </c:spPr>
    </c:plotArea>
    <c:legend>
      <c:legendPos val="b"/>
      <c:layout>
        <c:manualLayout>
          <c:xMode val="edge"/>
          <c:yMode val="edge"/>
          <c:x val="0.20407122258340921"/>
          <c:y val="0.87612502988572383"/>
          <c:w val="0.59185754271945623"/>
          <c:h val="0.1238750055776830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55130136209773"/>
          <c:y val="9.7762787942499096E-2"/>
          <c:w val="0.68408333159802959"/>
          <c:h val="0.5341114351029127"/>
        </c:manualLayout>
      </c:layout>
      <c:barChart>
        <c:barDir val="col"/>
        <c:grouping val="clustered"/>
        <c:varyColors val="0"/>
        <c:ser>
          <c:idx val="0"/>
          <c:order val="0"/>
          <c:spPr>
            <a:solidFill>
              <a:srgbClr val="228B22"/>
            </a:solidFill>
            <a:ln>
              <a:solidFill>
                <a:srgbClr val="D2D2D2">
                  <a:lumMod val="10000"/>
                </a:srgbClr>
              </a:solidFill>
            </a:ln>
            <a:effectLst/>
          </c:spPr>
          <c:invertIfNegative val="0"/>
          <c:cat>
            <c:strRef>
              <c:f>Sheet3!$D$28:$D$31</c:f>
              <c:strCache>
                <c:ptCount val="4"/>
                <c:pt idx="0">
                  <c:v>00</c:v>
                </c:pt>
                <c:pt idx="1">
                  <c:v>01</c:v>
                </c:pt>
                <c:pt idx="2">
                  <c:v>10</c:v>
                </c:pt>
                <c:pt idx="3">
                  <c:v>11</c:v>
                </c:pt>
              </c:strCache>
            </c:strRef>
          </c:cat>
          <c:val>
            <c:numRef>
              <c:f>Sheet3!$C$28:$C$31</c:f>
              <c:numCache>
                <c:formatCode>General</c:formatCode>
                <c:ptCount val="4"/>
                <c:pt idx="0">
                  <c:v>0</c:v>
                </c:pt>
                <c:pt idx="1">
                  <c:v>0</c:v>
                </c:pt>
                <c:pt idx="2">
                  <c:v>0</c:v>
                </c:pt>
                <c:pt idx="3">
                  <c:v>1</c:v>
                </c:pt>
              </c:numCache>
            </c:numRef>
          </c:val>
          <c:extLst>
            <c:ext xmlns:c16="http://schemas.microsoft.com/office/drawing/2014/chart" uri="{C3380CC4-5D6E-409C-BE32-E72D297353CC}">
              <c16:uniqueId val="{00000000-892D-7C43-BC46-3C942CF81FDD}"/>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Outcomes (q1q0)</a:t>
                </a:r>
              </a:p>
            </c:rich>
          </c:tx>
          <c:layout>
            <c:manualLayout>
              <c:xMode val="edge"/>
              <c:yMode val="edge"/>
              <c:x val="0.34576823052237271"/>
              <c:y val="0.8043018254782703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D2D2D2">
                <a:lumMod val="10000"/>
              </a:srgb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1"/>
          <c:min val="0"/>
        </c:scaling>
        <c:delete val="0"/>
        <c:axPos val="l"/>
        <c:majorGridlines>
          <c:spPr>
            <a:ln w="127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5"/>
      </c:valAx>
      <c:spPr>
        <a:noFill/>
        <a:ln w="19050">
          <a:solidFill>
            <a:srgbClr val="D2D2D2">
              <a:lumMod val="1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16442797591476"/>
          <c:y val="0.11533218503937008"/>
          <c:w val="0.63861708462912725"/>
          <c:h val="0.48796259842519685"/>
        </c:manualLayout>
      </c:layout>
      <c:barChart>
        <c:barDir val="col"/>
        <c:grouping val="clustered"/>
        <c:varyColors val="0"/>
        <c:ser>
          <c:idx val="0"/>
          <c:order val="0"/>
          <c:spPr>
            <a:solidFill>
              <a:srgbClr val="FFB90F"/>
            </a:solidFill>
            <a:ln>
              <a:solidFill>
                <a:srgbClr val="D2D2D2">
                  <a:lumMod val="10000"/>
                </a:srgbClr>
              </a:solidFill>
            </a:ln>
            <a:effectLst/>
          </c:spPr>
          <c:invertIfNegative val="0"/>
          <c:cat>
            <c:numRef>
              <c:f>Sheet3!$D$41:$D$42</c:f>
              <c:numCache>
                <c:formatCode>General</c:formatCode>
                <c:ptCount val="2"/>
                <c:pt idx="0">
                  <c:v>0</c:v>
                </c:pt>
                <c:pt idx="1">
                  <c:v>1</c:v>
                </c:pt>
              </c:numCache>
            </c:numRef>
          </c:cat>
          <c:val>
            <c:numRef>
              <c:f>Sheet3!$M$69:$M$70</c:f>
              <c:numCache>
                <c:formatCode>General</c:formatCode>
                <c:ptCount val="2"/>
                <c:pt idx="0">
                  <c:v>0</c:v>
                </c:pt>
                <c:pt idx="1">
                  <c:v>1</c:v>
                </c:pt>
              </c:numCache>
            </c:numRef>
          </c:val>
          <c:extLst>
            <c:ext xmlns:c16="http://schemas.microsoft.com/office/drawing/2014/chart" uri="{C3380CC4-5D6E-409C-BE32-E72D297353CC}">
              <c16:uniqueId val="{00000000-385E-F34A-BFE0-D82907027E6E}"/>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Outcomes (q0)</a:t>
                </a:r>
              </a:p>
            </c:rich>
          </c:tx>
          <c:layout>
            <c:manualLayout>
              <c:xMode val="edge"/>
              <c:yMode val="edge"/>
              <c:x val="0.36261662145173029"/>
              <c:y val="0.783302780511811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layout>
            <c:manualLayout>
              <c:xMode val="edge"/>
              <c:yMode val="edge"/>
              <c:x val="4.2016806722689079E-2"/>
              <c:y val="5.283218503937008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5"/>
      </c:valAx>
      <c:spPr>
        <a:noFill/>
        <a:ln w="19050">
          <a:solidFill>
            <a:srgbClr val="D2D2D2">
              <a:lumMod val="1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16442797591476"/>
          <c:y val="0.11533218503937008"/>
          <c:w val="0.63861708462912725"/>
          <c:h val="0.48796259842519685"/>
        </c:manualLayout>
      </c:layout>
      <c:barChart>
        <c:barDir val="col"/>
        <c:grouping val="clustered"/>
        <c:varyColors val="0"/>
        <c:ser>
          <c:idx val="0"/>
          <c:order val="0"/>
          <c:spPr>
            <a:solidFill>
              <a:srgbClr val="FFB90F"/>
            </a:solidFill>
            <a:ln>
              <a:solidFill>
                <a:srgbClr val="D2D2D2">
                  <a:lumMod val="10000"/>
                </a:srgbClr>
              </a:solidFill>
            </a:ln>
            <a:effectLst/>
          </c:spPr>
          <c:invertIfNegative val="0"/>
          <c:cat>
            <c:numRef>
              <c:f>Sheet3!$D$41:$D$42</c:f>
              <c:numCache>
                <c:formatCode>General</c:formatCode>
                <c:ptCount val="2"/>
                <c:pt idx="0">
                  <c:v>0</c:v>
                </c:pt>
                <c:pt idx="1">
                  <c:v>1</c:v>
                </c:pt>
              </c:numCache>
            </c:numRef>
          </c:cat>
          <c:val>
            <c:numRef>
              <c:f>Sheet3!$M$69:$M$70</c:f>
              <c:numCache>
                <c:formatCode>General</c:formatCode>
                <c:ptCount val="2"/>
                <c:pt idx="0">
                  <c:v>0</c:v>
                </c:pt>
                <c:pt idx="1">
                  <c:v>1</c:v>
                </c:pt>
              </c:numCache>
            </c:numRef>
          </c:val>
          <c:extLst>
            <c:ext xmlns:c16="http://schemas.microsoft.com/office/drawing/2014/chart" uri="{C3380CC4-5D6E-409C-BE32-E72D297353CC}">
              <c16:uniqueId val="{00000000-CF69-0642-B4AD-827B55BEA4FA}"/>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solidFill>
                      <a:schemeClr val="tx1"/>
                    </a:solidFill>
                  </a:rPr>
                  <a:t>Outcomes (q1)</a:t>
                </a:r>
              </a:p>
            </c:rich>
          </c:tx>
          <c:layout>
            <c:manualLayout>
              <c:xMode val="edge"/>
              <c:yMode val="edge"/>
              <c:x val="0.36261662145173029"/>
              <c:y val="0.783302780511811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D2D2D2">
                <a:lumMod val="10000"/>
              </a:srgb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layout>
            <c:manualLayout>
              <c:xMode val="edge"/>
              <c:yMode val="edge"/>
              <c:x val="4.2016806722689079E-2"/>
              <c:y val="5.283218503937008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5"/>
      </c:valAx>
      <c:spPr>
        <a:noFill/>
        <a:ln w="19050">
          <a:solidFill>
            <a:srgbClr val="D2D2D2">
              <a:lumMod val="1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55130136209773"/>
          <c:y val="9.7762787942499096E-2"/>
          <c:w val="0.68408333159802959"/>
          <c:h val="0.5341114351029127"/>
        </c:manualLayout>
      </c:layout>
      <c:barChart>
        <c:barDir val="col"/>
        <c:grouping val="clustered"/>
        <c:varyColors val="0"/>
        <c:ser>
          <c:idx val="0"/>
          <c:order val="0"/>
          <c:spPr>
            <a:solidFill>
              <a:srgbClr val="228B22"/>
            </a:solidFill>
            <a:ln>
              <a:solidFill>
                <a:srgbClr val="D2D2D2">
                  <a:lumMod val="10000"/>
                </a:srgbClr>
              </a:solidFill>
            </a:ln>
            <a:effectLst/>
          </c:spPr>
          <c:invertIfNegative val="0"/>
          <c:cat>
            <c:strRef>
              <c:f>Sheet3!$D$28:$D$31</c:f>
              <c:strCache>
                <c:ptCount val="4"/>
                <c:pt idx="0">
                  <c:v>00</c:v>
                </c:pt>
                <c:pt idx="1">
                  <c:v>01</c:v>
                </c:pt>
                <c:pt idx="2">
                  <c:v>10</c:v>
                </c:pt>
                <c:pt idx="3">
                  <c:v>11</c:v>
                </c:pt>
              </c:strCache>
            </c:strRef>
          </c:cat>
          <c:val>
            <c:numRef>
              <c:f>Sheet3!$C$28:$C$31</c:f>
              <c:numCache>
                <c:formatCode>General</c:formatCode>
                <c:ptCount val="4"/>
                <c:pt idx="0">
                  <c:v>0</c:v>
                </c:pt>
                <c:pt idx="1">
                  <c:v>0</c:v>
                </c:pt>
                <c:pt idx="2">
                  <c:v>0</c:v>
                </c:pt>
                <c:pt idx="3">
                  <c:v>1</c:v>
                </c:pt>
              </c:numCache>
            </c:numRef>
          </c:val>
          <c:extLst>
            <c:ext xmlns:c16="http://schemas.microsoft.com/office/drawing/2014/chart" uri="{C3380CC4-5D6E-409C-BE32-E72D297353CC}">
              <c16:uniqueId val="{00000000-96F3-5948-A413-D444C5F7FFB6}"/>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Outcomes (q1q0)</a:t>
                </a:r>
              </a:p>
            </c:rich>
          </c:tx>
          <c:layout>
            <c:manualLayout>
              <c:xMode val="edge"/>
              <c:yMode val="edge"/>
              <c:x val="0.34209517099682785"/>
              <c:y val="0.810924190090022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5"/>
      </c:valAx>
      <c:spPr>
        <a:noFill/>
        <a:ln w="19050">
          <a:solidFill>
            <a:srgbClr val="D2D2D2">
              <a:lumMod val="1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228B22"/>
            </a:solidFill>
            <a:ln>
              <a:solidFill>
                <a:srgbClr val="D2D2D2">
                  <a:lumMod val="10000"/>
                </a:srgbClr>
              </a:solidFill>
            </a:ln>
            <a:effectLst/>
          </c:spPr>
          <c:invertIfNegative val="0"/>
          <c:cat>
            <c:strRef>
              <c:f>Sheet3!$D$28:$D$31</c:f>
              <c:strCache>
                <c:ptCount val="4"/>
                <c:pt idx="0">
                  <c:v>00</c:v>
                </c:pt>
                <c:pt idx="1">
                  <c:v>01</c:v>
                </c:pt>
                <c:pt idx="2">
                  <c:v>10</c:v>
                </c:pt>
                <c:pt idx="3">
                  <c:v>11</c:v>
                </c:pt>
              </c:strCache>
            </c:strRef>
          </c:cat>
          <c:val>
            <c:numRef>
              <c:f>Sheet3!$B$28:$B$31</c:f>
              <c:numCache>
                <c:formatCode>General</c:formatCode>
                <c:ptCount val="4"/>
                <c:pt idx="0">
                  <c:v>0.5</c:v>
                </c:pt>
                <c:pt idx="1">
                  <c:v>0</c:v>
                </c:pt>
                <c:pt idx="2">
                  <c:v>0</c:v>
                </c:pt>
                <c:pt idx="3">
                  <c:v>0.5</c:v>
                </c:pt>
              </c:numCache>
            </c:numRef>
          </c:val>
          <c:extLst>
            <c:ext xmlns:c16="http://schemas.microsoft.com/office/drawing/2014/chart" uri="{C3380CC4-5D6E-409C-BE32-E72D297353CC}">
              <c16:uniqueId val="{00000000-3CA8-034E-8191-584248D27A35}"/>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Outcomes (q1q0)</a:t>
                </a:r>
              </a:p>
            </c:rich>
          </c:tx>
          <c:layout>
            <c:manualLayout>
              <c:xMode val="edge"/>
              <c:yMode val="edge"/>
              <c:x val="0.38217564716175184"/>
              <c:y val="0.7864583248337481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D2D2D2">
                <a:lumMod val="10000"/>
              </a:srgb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layout>
            <c:manualLayout>
              <c:xMode val="edge"/>
              <c:yMode val="edge"/>
              <c:x val="5.1257125691812642E-2"/>
              <c:y val="4.18160607482915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25"/>
      </c:valAx>
      <c:spPr>
        <a:noFill/>
        <a:ln w="19050">
          <a:solidFill>
            <a:srgbClr val="D2D2D2">
              <a:lumMod val="1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14330185471003"/>
          <c:y val="9.0015363933166892E-2"/>
          <c:w val="0.68731184764695108"/>
          <c:h val="0.52936515748031487"/>
        </c:manualLayout>
      </c:layout>
      <c:barChart>
        <c:barDir val="col"/>
        <c:grouping val="clustered"/>
        <c:varyColors val="0"/>
        <c:ser>
          <c:idx val="0"/>
          <c:order val="0"/>
          <c:spPr>
            <a:solidFill>
              <a:srgbClr val="FFB90F"/>
            </a:solidFill>
            <a:ln>
              <a:solidFill>
                <a:srgbClr val="D2D2D2">
                  <a:lumMod val="10000"/>
                </a:srgbClr>
              </a:solidFill>
            </a:ln>
            <a:effectLst/>
          </c:spPr>
          <c:invertIfNegative val="0"/>
          <c:cat>
            <c:numRef>
              <c:f>Sheet3!$D$41:$D$42</c:f>
              <c:numCache>
                <c:formatCode>General</c:formatCode>
                <c:ptCount val="2"/>
                <c:pt idx="0">
                  <c:v>0</c:v>
                </c:pt>
                <c:pt idx="1">
                  <c:v>1</c:v>
                </c:pt>
              </c:numCache>
            </c:numRef>
          </c:cat>
          <c:val>
            <c:numRef>
              <c:f>Sheet3!$E$36:$E$37</c:f>
              <c:numCache>
                <c:formatCode>General</c:formatCode>
                <c:ptCount val="2"/>
                <c:pt idx="0">
                  <c:v>0.5</c:v>
                </c:pt>
                <c:pt idx="1">
                  <c:v>0.5</c:v>
                </c:pt>
              </c:numCache>
            </c:numRef>
          </c:val>
          <c:extLst>
            <c:ext xmlns:c16="http://schemas.microsoft.com/office/drawing/2014/chart" uri="{C3380CC4-5D6E-409C-BE32-E72D297353CC}">
              <c16:uniqueId val="{00000000-F356-EF44-8159-617B6979C55D}"/>
            </c:ext>
          </c:extLst>
        </c:ser>
        <c:dLbls>
          <c:showLegendKey val="0"/>
          <c:showVal val="0"/>
          <c:showCatName val="0"/>
          <c:showSerName val="0"/>
          <c:showPercent val="0"/>
          <c:showBubbleSize val="0"/>
        </c:dLbls>
        <c:gapWidth val="219"/>
        <c:overlap val="-27"/>
        <c:axId val="370384176"/>
        <c:axId val="370547616"/>
      </c:barChart>
      <c:catAx>
        <c:axId val="3703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solidFill>
                      <a:schemeClr val="tx1"/>
                    </a:solidFill>
                  </a:rPr>
                  <a:t>Outcomes (q1)</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D2D2D2">
                <a:lumMod val="10000"/>
              </a:srgb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547616"/>
        <c:crosses val="autoZero"/>
        <c:auto val="1"/>
        <c:lblAlgn val="ctr"/>
        <c:lblOffset val="100"/>
        <c:noMultiLvlLbl val="0"/>
      </c:catAx>
      <c:valAx>
        <c:axId val="370547616"/>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solidFill>
                      <a:schemeClr val="tx1"/>
                    </a:solidFill>
                  </a:rPr>
                  <a:t>Probability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0384176"/>
        <c:crosses val="autoZero"/>
        <c:crossBetween val="between"/>
        <c:majorUnit val="0.25"/>
      </c:valAx>
      <c:spPr>
        <a:noFill/>
        <a:ln w="19050">
          <a:solidFill>
            <a:srgbClr val="D2D2D2">
              <a:lumMod val="1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F37DA-EC32-3542-8269-1626F9F889CC}" type="datetimeFigureOut">
              <a:rPr lang="en-US" smtClean="0"/>
              <a:t>10/21/21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280D8-EF1C-7545-B5BD-4756297203FD}" type="slidenum">
              <a:rPr lang="en-US" smtClean="0"/>
              <a:t>‹#›</a:t>
            </a:fld>
            <a:endParaRPr lang="en-US"/>
          </a:p>
        </p:txBody>
      </p:sp>
    </p:spTree>
    <p:extLst>
      <p:ext uri="{BB962C8B-B14F-4D97-AF65-F5344CB8AC3E}">
        <p14:creationId xmlns:p14="http://schemas.microsoft.com/office/powerpoint/2010/main" val="198761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 am </a:t>
            </a:r>
            <a:r>
              <a:rPr lang="en-US" dirty="0" err="1"/>
              <a:t>Poulami</a:t>
            </a:r>
            <a:r>
              <a:rPr lang="en-US" dirty="0"/>
              <a:t>. I am from Georgia Tech and I am advised by Prof. </a:t>
            </a:r>
            <a:r>
              <a:rPr lang="en-US" dirty="0" err="1"/>
              <a:t>Moin</a:t>
            </a:r>
            <a:r>
              <a:rPr lang="en-US" dirty="0"/>
              <a:t> Qureshi. </a:t>
            </a:r>
          </a:p>
          <a:p>
            <a:r>
              <a:rPr lang="en-US" dirty="0"/>
              <a:t>In this talk, I will be discussing </a:t>
            </a:r>
            <a:r>
              <a:rPr lang="en-US" dirty="0" err="1"/>
              <a:t>JigSaw</a:t>
            </a:r>
            <a:r>
              <a:rPr lang="en-US" dirty="0"/>
              <a:t> which mitigates the impact of measurement errors in NISQ applications. This work was done in collaboration with </a:t>
            </a:r>
            <a:r>
              <a:rPr lang="en-US" dirty="0" err="1"/>
              <a:t>Swamit</a:t>
            </a:r>
            <a:r>
              <a:rPr lang="en-US" dirty="0"/>
              <a:t> who is currently at  the University of Wisconsin, Madison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20BA8-3514-8348-B8FD-4FD5FB457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30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default design, we only use CPM that measures two qubits each. The subset size refers to the number of qubits measured in each CPM. The default subset size 2 reduces the impact of measurement errors while still capturing some correlation and keeps the design simple.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&lt;click&gt; We also propose an enhanced design where we use different sized CPMs, we call this Multi-Layer </a:t>
            </a:r>
            <a:r>
              <a:rPr lang="en-US" sz="1200" b="0" i="0" kern="1200" dirty="0" err="1">
                <a:solidFill>
                  <a:schemeClr val="tx1"/>
                </a:solidFill>
                <a:effectLst/>
                <a:latin typeface="+mn-lt"/>
                <a:ea typeface="+mn-ea"/>
                <a:cs typeface="+mn-cs"/>
              </a:rPr>
              <a:t>JigSaw</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JigSaw</a:t>
            </a:r>
            <a:r>
              <a:rPr lang="en-US" sz="1200" b="0" i="0" kern="1200" dirty="0">
                <a:solidFill>
                  <a:schemeClr val="tx1"/>
                </a:solidFill>
                <a:effectLst/>
                <a:latin typeface="+mn-lt"/>
                <a:ea typeface="+mn-ea"/>
                <a:cs typeface="+mn-cs"/>
              </a:rPr>
              <a:t>-M. It uses CPM of size 2, 3, 4 and so on ... &lt;click&gt; </a:t>
            </a:r>
          </a:p>
          <a:p>
            <a:r>
              <a:rPr lang="en-US" sz="1200" b="0" i="0" kern="1200" dirty="0">
                <a:solidFill>
                  <a:schemeClr val="tx1"/>
                </a:solidFill>
                <a:effectLst/>
                <a:latin typeface="+mn-lt"/>
                <a:ea typeface="+mn-ea"/>
                <a:cs typeface="+mn-cs"/>
              </a:rPr>
              <a:t>and we use all these CPM to repair the output distribution obtained from the Global Mode.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275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discuss our evaluation methodology and results</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965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evaluations we use three different quantum computers from IBM</a:t>
            </a:r>
          </a:p>
          <a:p>
            <a:r>
              <a:rPr lang="en-US" dirty="0"/>
              <a:t>&lt;click&gt; We use a noise aware compiler and perform between 32K to 256K trials depending on the size of the program. </a:t>
            </a:r>
          </a:p>
          <a:p>
            <a:endParaRPr lang="en-US" dirty="0"/>
          </a:p>
          <a:p>
            <a:r>
              <a:rPr lang="en-US" dirty="0"/>
              <a:t>&lt;click&gt; For the Figure of Merit, we use probability of successful trial which is the ratio of the number of trials with the correct output to the total number of trials. </a:t>
            </a:r>
          </a:p>
          <a:p>
            <a:endParaRPr lang="en-US" dirty="0"/>
          </a:p>
          <a:p>
            <a:r>
              <a:rPr lang="en-US" dirty="0"/>
              <a:t>&lt;click&gt; We also use Fidelity. It is a distance-based metric that computes the total variation distance between the output distribution on a NISQ device and the distribution on an error-free machine. This is particularly useful for programs that generate a distribution as an output.</a:t>
            </a:r>
          </a:p>
          <a:p>
            <a:endParaRPr lang="en-US" dirty="0"/>
          </a:p>
          <a:p>
            <a:r>
              <a:rPr lang="en-US" dirty="0"/>
              <a:t>&lt;click&gt; Therefore, a higher PST and Fidelity is desirable.</a:t>
            </a:r>
          </a:p>
          <a:p>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72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compare against a recently proposed technique: Ensemble of Diverse Mappings or EDM. In this approach, the program is run on multiple initial mappings.</a:t>
            </a:r>
          </a:p>
          <a:p>
            <a:endParaRPr lang="en-US" dirty="0"/>
          </a:p>
          <a:p>
            <a:r>
              <a:rPr lang="en-US" dirty="0"/>
              <a:t>Here, we show the improvement in PST normalized to the baseline for different benchmarks on IBM Toronto. On an average, the PST improves by 3.1x whereas in the best case it improves up to 8.4x. We also observe that </a:t>
            </a:r>
            <a:r>
              <a:rPr lang="en-US" dirty="0" err="1"/>
              <a:t>JigSaw</a:t>
            </a:r>
            <a:r>
              <a:rPr lang="en-US" dirty="0"/>
              <a:t> outperforms both the baseline and EDM. Multi-layer </a:t>
            </a:r>
            <a:r>
              <a:rPr lang="en-US" dirty="0" err="1"/>
              <a:t>JigSaw</a:t>
            </a:r>
            <a:r>
              <a:rPr lang="en-US" dirty="0"/>
              <a:t> or </a:t>
            </a:r>
            <a:r>
              <a:rPr lang="en-US" dirty="0" err="1"/>
              <a:t>JigSaw</a:t>
            </a:r>
            <a:r>
              <a:rPr lang="en-US" dirty="0"/>
              <a:t>-M is even more effective.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58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here shows the improvement in Fidelity for three different machines normalized to the baseline. </a:t>
            </a:r>
          </a:p>
          <a:p>
            <a:r>
              <a:rPr lang="en-US" dirty="0"/>
              <a:t>On an average, the Fidelity improves by 2.1x for </a:t>
            </a:r>
            <a:r>
              <a:rPr lang="en-US" dirty="0" err="1"/>
              <a:t>JigSaw</a:t>
            </a:r>
            <a:r>
              <a:rPr lang="en-US" dirty="0"/>
              <a:t> and even further up to 2.5x for </a:t>
            </a:r>
            <a:r>
              <a:rPr lang="en-US" dirty="0" err="1"/>
              <a:t>JigSaw</a:t>
            </a:r>
            <a:r>
              <a:rPr lang="en-US" dirty="0"/>
              <a:t>-M</a:t>
            </a:r>
          </a:p>
          <a:p>
            <a:endParaRPr lang="en-US" dirty="0"/>
          </a:p>
          <a:p>
            <a:r>
              <a:rPr lang="en-US" dirty="0"/>
              <a:t>We have also studied other metrics and the detailed evaluations can be found in the paper.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254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order to be effective, </a:t>
            </a:r>
            <a:r>
              <a:rPr lang="en-US" dirty="0" err="1"/>
              <a:t>JigSaw</a:t>
            </a:r>
            <a:r>
              <a:rPr lang="en-US" dirty="0"/>
              <a:t> relies on information from the CPM and understanding how many CPM is needed is important. </a:t>
            </a:r>
          </a:p>
          <a:p>
            <a:r>
              <a:rPr lang="en-US" dirty="0"/>
              <a:t>For a program with N qubits, Nchoose2 CPM are possible for the default design where each CPM measures a subset of two qubits. </a:t>
            </a:r>
          </a:p>
          <a:p>
            <a:r>
              <a:rPr lang="en-US" dirty="0"/>
              <a:t>&lt;click&gt; We ran experiments for a 12-qubit QAOA benchmark on IBM Paris and tried to understand the effectiveness of </a:t>
            </a:r>
            <a:r>
              <a:rPr lang="en-US" dirty="0" err="1"/>
              <a:t>JigSaw</a:t>
            </a:r>
            <a:r>
              <a:rPr lang="en-US" dirty="0"/>
              <a:t> with increasing number of CPM. This figure here shows the mean relative improvement in PST with increasing number of CPM. For a 12-qubit program 64 CPM are possible of size 2.</a:t>
            </a:r>
          </a:p>
          <a:p>
            <a:endParaRPr lang="en-US" dirty="0"/>
          </a:p>
          <a:p>
            <a:r>
              <a:rPr lang="en-US" dirty="0"/>
              <a:t>&lt;click&gt; We observe that after few unique CPM are already used, the improvement in PST saturates because the new CPM does not provide any incremental information</a:t>
            </a:r>
          </a:p>
          <a:p>
            <a:endParaRPr lang="en-US" dirty="0"/>
          </a:p>
          <a:p>
            <a:r>
              <a:rPr lang="en-US" dirty="0"/>
              <a:t>&lt;click&gt; Thus, only few CPM are sufficient for </a:t>
            </a:r>
            <a:r>
              <a:rPr lang="en-US" dirty="0" err="1"/>
              <a:t>JigSaw</a:t>
            </a:r>
            <a:r>
              <a:rPr lang="en-US" dirty="0"/>
              <a:t> to be effective. In our default design, we use CPM that scales with the number of qubits. This ensures that there is high fidelity information from the CPM for every program qubit.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381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t>
            </a:r>
            <a:r>
              <a:rPr lang="en-US" dirty="0" err="1"/>
              <a:t>subsetting</a:t>
            </a:r>
            <a:r>
              <a:rPr lang="en-US" dirty="0"/>
              <a:t>, </a:t>
            </a:r>
            <a:r>
              <a:rPr lang="en-US" dirty="0" err="1"/>
              <a:t>JigSaw</a:t>
            </a:r>
            <a:r>
              <a:rPr lang="en-US" dirty="0"/>
              <a:t> gets significant improvement due to recompilation of the CPM</a:t>
            </a:r>
          </a:p>
          <a:p>
            <a:r>
              <a:rPr lang="en-US" dirty="0"/>
              <a:t>The figure here shows the average improvement in PST normalized to the baseline for three different IBM machines. </a:t>
            </a:r>
          </a:p>
          <a:p>
            <a:r>
              <a:rPr lang="en-US" dirty="0" err="1"/>
              <a:t>JigSaw</a:t>
            </a:r>
            <a:r>
              <a:rPr lang="en-US" dirty="0"/>
              <a:t> improves the PST by 1.9x on average without any recompilation. However, with recompilation, it further improves the PST to  2.9x on average. </a:t>
            </a:r>
          </a:p>
          <a:p>
            <a:endParaRPr lang="en-US" dirty="0"/>
          </a:p>
          <a:p>
            <a:r>
              <a:rPr lang="en-US" dirty="0"/>
              <a:t>Thus, recompiling the CPM significantly enhances the performance of </a:t>
            </a:r>
            <a:r>
              <a:rPr lang="en-US" dirty="0" err="1"/>
              <a:t>JigSaw</a:t>
            </a:r>
            <a:r>
              <a:rPr lang="en-US" dirty="0"/>
              <a:t>.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34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study the scalability of </a:t>
            </a:r>
            <a:r>
              <a:rPr lang="en-US" dirty="0" err="1"/>
              <a:t>JigSaw</a:t>
            </a:r>
            <a:r>
              <a:rPr lang="en-US" dirty="0"/>
              <a:t> because poor complexity of the post-processing algorithm can reduce its applicability in large programs. </a:t>
            </a:r>
          </a:p>
          <a:p>
            <a:endParaRPr lang="en-US" dirty="0"/>
          </a:p>
          <a:p>
            <a:r>
              <a:rPr lang="en-US" dirty="0"/>
              <a:t>The complexity of </a:t>
            </a:r>
            <a:r>
              <a:rPr lang="en-US" dirty="0" err="1"/>
              <a:t>JigSaw</a:t>
            </a:r>
            <a:r>
              <a:rPr lang="en-US" dirty="0"/>
              <a:t> is determined by the number of outcomes in the global mode. </a:t>
            </a:r>
          </a:p>
          <a:p>
            <a:r>
              <a:rPr lang="en-US" dirty="0"/>
              <a:t>&lt;click&gt; As </a:t>
            </a:r>
            <a:r>
              <a:rPr lang="en-US" dirty="0" err="1"/>
              <a:t>JigSaw</a:t>
            </a:r>
            <a:r>
              <a:rPr lang="en-US" dirty="0"/>
              <a:t> only updates outcomes appearing with non-zero probability, it is eventually limited by the number of trials and not by the total number of possibilities </a:t>
            </a:r>
          </a:p>
          <a:p>
            <a:endParaRPr lang="en-US" dirty="0"/>
          </a:p>
          <a:p>
            <a:r>
              <a:rPr lang="en-US" dirty="0"/>
              <a:t>To understand this, let us consider a 100-qubit program. It has 2^100 possible outcomes. Even if we assume that the program produces a uniform distribution where each outcome is observed with equal probability, we will still need a minimum of 2^100 trials to observe these outcomes at least once. This is </a:t>
            </a:r>
          </a:p>
          <a:p>
            <a:r>
              <a:rPr lang="en-US" dirty="0"/>
              <a:t>impractical. </a:t>
            </a:r>
          </a:p>
          <a:p>
            <a:endParaRPr lang="en-US" dirty="0"/>
          </a:p>
          <a:p>
            <a:r>
              <a:rPr lang="en-US" dirty="0"/>
              <a:t>&lt;click&gt; We estimated the complexity analytically assuming a million trials where each trial pessimistically yields a unique outcome. We observe that the memory requirement is few Gigabytes, and the number of operations is a few billions even for large programs. </a:t>
            </a:r>
          </a:p>
          <a:p>
            <a:endParaRPr lang="en-US" dirty="0"/>
          </a:p>
          <a:p>
            <a:r>
              <a:rPr lang="en-US" dirty="0"/>
              <a:t>&lt;click&gt; This linear complexity of </a:t>
            </a:r>
            <a:r>
              <a:rPr lang="en-US" dirty="0" err="1"/>
              <a:t>JigSaw</a:t>
            </a:r>
            <a:r>
              <a:rPr lang="en-US" dirty="0"/>
              <a:t> makes it scalable to large machines</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46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a:t>
            </a:r>
          </a:p>
          <a:p>
            <a:r>
              <a:rPr lang="en-US" dirty="0"/>
              <a:t>Measurement errors are dominant sources of errors in large NISQ programs and can limit the application fidelity</a:t>
            </a:r>
          </a:p>
          <a:p>
            <a:r>
              <a:rPr lang="en-US" dirty="0"/>
              <a:t>&lt;click&gt; We propose </a:t>
            </a:r>
            <a:r>
              <a:rPr lang="en-US" dirty="0" err="1"/>
              <a:t>JigSaw</a:t>
            </a:r>
            <a:r>
              <a:rPr lang="en-US" dirty="0"/>
              <a:t> that reduces the impact of measurement errors via </a:t>
            </a:r>
            <a:r>
              <a:rPr lang="en-US" dirty="0" err="1"/>
              <a:t>subsetting</a:t>
            </a:r>
            <a:endParaRPr lang="en-US" dirty="0"/>
          </a:p>
          <a:p>
            <a:r>
              <a:rPr lang="en-US" dirty="0"/>
              <a:t>&lt;click&gt; </a:t>
            </a:r>
            <a:r>
              <a:rPr lang="en-US" dirty="0" err="1"/>
              <a:t>JigSaw</a:t>
            </a:r>
            <a:r>
              <a:rPr lang="en-US" dirty="0"/>
              <a:t> runs the program in two modes: first it runs the entire program and measures all the program qubits for 50% of the trials -&gt; this captures the correlation. For the remaining 50% trials, </a:t>
            </a:r>
            <a:r>
              <a:rPr lang="en-US" dirty="0" err="1"/>
              <a:t>JigSaw</a:t>
            </a:r>
            <a:r>
              <a:rPr lang="en-US" dirty="0"/>
              <a:t> runs multiple copies of the program where each program copy only measures a subset of qubits. </a:t>
            </a:r>
          </a:p>
          <a:p>
            <a:r>
              <a:rPr lang="en-US" dirty="0"/>
              <a:t>&lt;click&gt; Finally, it combines the two using a Bayesian post-processing scheme</a:t>
            </a:r>
          </a:p>
          <a:p>
            <a:r>
              <a:rPr lang="en-US" dirty="0"/>
              <a:t>&lt;click&gt; Our evaluations on three different IBM devices show that the fidelity improves by 2.5x on average and up-to 8.4x</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45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2D1B8D-492E-8A4B-A4EB-9C14979F807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242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Near-term quantum computers have very high error-rates because of noise. </a:t>
            </a:r>
          </a:p>
          <a:p>
            <a:r>
              <a:rPr lang="en-US" dirty="0"/>
              <a:t>&lt;Click&gt; They are operated in the Noisy Intermediate Scale Quantum or “NISQ” mode where computations are performed in the presence of noise</a:t>
            </a:r>
          </a:p>
          <a:p>
            <a:r>
              <a:rPr lang="en-US" dirty="0"/>
              <a:t>&lt;Click&gt; To run a program on a NISQ devices, it is repeatedly executed for several trials. </a:t>
            </a:r>
          </a:p>
          <a:p>
            <a:r>
              <a:rPr lang="en-US" dirty="0"/>
              <a:t>&lt;Click&gt; At the end of each trial, all the program qubits are measured, and the bitstring or outcome is logged. </a:t>
            </a:r>
          </a:p>
          <a:p>
            <a:r>
              <a:rPr lang="en-US" dirty="0"/>
              <a:t>&lt;Click&gt; Finally, the output probability distribution is used to infer the program solution. For example, this is a potential output distribution of a 2-qubit program. </a:t>
            </a:r>
          </a:p>
          <a:p>
            <a:r>
              <a:rPr lang="en-US" dirty="0"/>
              <a:t>&lt;Click&gt; Now let's say the correct answer of this program is 11. We observe many erroneous outcomes in this distribution as well which are produced as a result of noise. </a:t>
            </a:r>
          </a:p>
          <a:p>
            <a:r>
              <a:rPr lang="en-US" dirty="0"/>
              <a:t>&lt;Click&gt;Therefore, noise determines the overall fidelity of NISQ systems</a:t>
            </a:r>
          </a:p>
          <a:p>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7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how errors impact a program execution, let us take the example of this quantum program and this toy NISQ device</a:t>
            </a:r>
          </a:p>
          <a:p>
            <a:r>
              <a:rPr lang="en-US" dirty="0"/>
              <a:t>&lt;Click&gt; The compiler maps the program to the hardware and computations are performed. </a:t>
            </a:r>
          </a:p>
          <a:p>
            <a:r>
              <a:rPr lang="en-US" dirty="0"/>
              <a:t>&lt;Click&gt; The program can encounter errors while performing gate operations. However, even if the computations remain error-free in a program, </a:t>
            </a:r>
          </a:p>
          <a:p>
            <a:r>
              <a:rPr lang="en-US" dirty="0"/>
              <a:t>&lt;Click&gt; qubit measurements at the end of the program can encounter errors. </a:t>
            </a:r>
          </a:p>
          <a:p>
            <a:r>
              <a:rPr lang="en-US" dirty="0"/>
              <a:t>&lt;Click&gt; More importantly, measurement errors are dominant sources of errors on most existing NISQ systems </a:t>
            </a:r>
          </a:p>
          <a:p>
            <a:endParaRPr lang="en-US" dirty="0"/>
          </a:p>
          <a:p>
            <a:r>
              <a:rPr lang="en-US" dirty="0"/>
              <a:t>This becomes increasingly challenging for large programs</a:t>
            </a:r>
          </a:p>
          <a:p>
            <a:r>
              <a:rPr lang="en-US" dirty="0"/>
              <a:t>&lt;Click&gt; because in the current execution model, each trial measures all the program qubits AND </a:t>
            </a:r>
          </a:p>
          <a:p>
            <a:r>
              <a:rPr lang="en-US" dirty="0"/>
              <a:t>&lt;Click&gt; all these measurement operations must be error-free for the trial to be successful</a:t>
            </a:r>
          </a:p>
          <a:p>
            <a:endParaRPr lang="en-US" dirty="0"/>
          </a:p>
          <a:p>
            <a:r>
              <a:rPr lang="en-US" dirty="0"/>
              <a:t>&lt;Click&gt;Thus, measurement errors can significantly limit the fidelity of large programs</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32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challenge with measurement operations is that their error-rates are not static but increases with the number of measurements due to crosstalk. </a:t>
            </a:r>
          </a:p>
          <a:p>
            <a:r>
              <a:rPr lang="en-US" dirty="0"/>
              <a:t>&lt;Click&gt; For example, if we measure a qubit in isolation, it has a certain measurement error-rate</a:t>
            </a:r>
          </a:p>
          <a:p>
            <a:r>
              <a:rPr lang="en-US" dirty="0"/>
              <a:t>&lt;Click&gt; However, if we measure it along with many other qubits ,which is what we typically do in programs, </a:t>
            </a:r>
          </a:p>
          <a:p>
            <a:r>
              <a:rPr lang="en-US" dirty="0"/>
              <a:t>&lt;Click&gt; there is crosstalk between the measurement operations </a:t>
            </a:r>
          </a:p>
          <a:p>
            <a:r>
              <a:rPr lang="en-US" dirty="0"/>
              <a:t>&lt;Click&gt; which increases the effective error-rate </a:t>
            </a:r>
          </a:p>
          <a:p>
            <a:r>
              <a:rPr lang="en-US" dirty="0"/>
              <a:t>&lt;Click&gt; Measurement crosstalk becomes increasingly more challenging as programs increase in size due to the increased number of measurement operations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84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reduce measurement errors and the insight is that we can Measure only a subset of qubits (to reduce errors) and then Reconstruct the output distribution. </a:t>
            </a:r>
          </a:p>
          <a:p>
            <a:endParaRPr lang="en-US" dirty="0"/>
          </a:p>
          <a:p>
            <a:r>
              <a:rPr lang="en-US" dirty="0"/>
              <a:t>&lt;click&gt; For example, if we have this two-qubit program</a:t>
            </a:r>
          </a:p>
          <a:p>
            <a:r>
              <a:rPr lang="en-US" dirty="0"/>
              <a:t>&lt;click&gt; We create two copies of the program where the computations are identical but each copy measures only a single qubit. </a:t>
            </a:r>
          </a:p>
          <a:p>
            <a:r>
              <a:rPr lang="en-US" dirty="0"/>
              <a:t>&lt;click&gt; Next, we execute them and </a:t>
            </a:r>
          </a:p>
          <a:p>
            <a:r>
              <a:rPr lang="en-US" dirty="0"/>
              <a:t>&lt;click&gt; try to reproduce the output of the original program. </a:t>
            </a:r>
          </a:p>
          <a:p>
            <a:r>
              <a:rPr lang="en-US" dirty="0"/>
              <a:t>&lt;click&gt; We observe that the reconstructed output matches what we expect. </a:t>
            </a:r>
          </a:p>
          <a:p>
            <a:endParaRPr lang="en-US" dirty="0"/>
          </a:p>
          <a:p>
            <a:r>
              <a:rPr lang="en-US" dirty="0"/>
              <a:t>&lt;click&gt; Therefore, circuits measuring only a subset of qubits seem to be a good approach. But does it always work?</a:t>
            </a:r>
          </a:p>
          <a:p>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44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now take the example of a two-qubit GHZ program </a:t>
            </a:r>
          </a:p>
          <a:p>
            <a:r>
              <a:rPr lang="en-US" dirty="0"/>
              <a:t>&lt;click&gt; which produces states 00 and 11 with equal probabilities. </a:t>
            </a:r>
          </a:p>
          <a:p>
            <a:r>
              <a:rPr lang="en-US" dirty="0"/>
              <a:t>&lt;click&gt; We use a similar approach as earlier where we again prepare two copies of the program. The computations remain same in both copies but we measure only a single qubit in each copy. </a:t>
            </a:r>
          </a:p>
          <a:p>
            <a:r>
              <a:rPr lang="en-US" dirty="0"/>
              <a:t>&lt;click&gt; We execute these program copies and </a:t>
            </a:r>
          </a:p>
          <a:p>
            <a:r>
              <a:rPr lang="en-US" dirty="0"/>
              <a:t>&lt;click&gt; then try to reconstruct the output distribution. </a:t>
            </a:r>
          </a:p>
          <a:p>
            <a:endParaRPr lang="en-US" dirty="0"/>
          </a:p>
          <a:p>
            <a:r>
              <a:rPr lang="en-US" dirty="0"/>
              <a:t>&lt;click&gt; We observe that the reconstructed distribution does not match the expected distribution (even in the absence of noise). This happens because quantum programs store and manipulate correlated states and measuring all program qubits helps us capture this correlation. But now, we do not know this global correlation as we only measure a subset of qubits in each program copy. </a:t>
            </a:r>
          </a:p>
          <a:p>
            <a:endParaRPr lang="en-US" dirty="0"/>
          </a:p>
          <a:p>
            <a:r>
              <a:rPr lang="en-US" dirty="0"/>
              <a:t>&lt;click&gt; So high fidelity is not sufficient, ideally, we need both correlation and fidelity </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879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discuss our proposed approach </a:t>
            </a:r>
            <a:r>
              <a:rPr lang="en-US" dirty="0" err="1"/>
              <a:t>JigSaw</a:t>
            </a:r>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22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JigSaw</a:t>
            </a:r>
            <a:r>
              <a:rPr lang="en-US" dirty="0"/>
              <a:t> gets us both correlation and fidelity:</a:t>
            </a:r>
          </a:p>
          <a:p>
            <a:r>
              <a:rPr lang="en-US" dirty="0"/>
              <a:t>First, it runs the entire program and measures all qubits to obtain the correlation. </a:t>
            </a:r>
          </a:p>
          <a:p>
            <a:r>
              <a:rPr lang="en-US" dirty="0"/>
              <a:t>&lt;click&gt; We call this Global-Mode and 50% of the trials are run in global mode.</a:t>
            </a:r>
          </a:p>
          <a:p>
            <a:r>
              <a:rPr lang="en-US" dirty="0"/>
              <a:t>&lt;click&gt; Next, </a:t>
            </a:r>
            <a:r>
              <a:rPr lang="en-US" dirty="0" err="1"/>
              <a:t>JigSaw</a:t>
            </a:r>
            <a:r>
              <a:rPr lang="en-US" dirty="0"/>
              <a:t> runs several Circuits with partial measurements or “CPM”. These CPM perform identical computations as the input program but measure only a subset of qubits in each copy. The CPM provide marginal information ONLY about the subset of qubits that are measured with high fidelity. </a:t>
            </a:r>
          </a:p>
          <a:p>
            <a:r>
              <a:rPr lang="en-US" dirty="0"/>
              <a:t>&lt;click&gt; We call this Subset-Mode and the remaining 50% of the trials are run in this mode. </a:t>
            </a:r>
          </a:p>
          <a:p>
            <a:r>
              <a:rPr lang="en-US" dirty="0"/>
              <a:t>&lt;click&gt; Also, </a:t>
            </a:r>
            <a:r>
              <a:rPr lang="en-US" dirty="0">
                <a:sym typeface="Wingdings" pitchFamily="2" charset="2"/>
              </a:rPr>
              <a:t>now that we do fewer measurements, we can recompile the CPM to make those measurements on good qubits with low measurement error rates</a:t>
            </a:r>
          </a:p>
          <a:p>
            <a:r>
              <a:rPr lang="en-US" dirty="0">
                <a:sym typeface="Wingdings" pitchFamily="2" charset="2"/>
              </a:rPr>
              <a:t>&lt;click&gt; </a:t>
            </a:r>
            <a:r>
              <a:rPr lang="en-US" dirty="0"/>
              <a:t>Finally, </a:t>
            </a:r>
            <a:r>
              <a:rPr lang="en-US" dirty="0" err="1"/>
              <a:t>JigSaw</a:t>
            </a:r>
            <a:r>
              <a:rPr lang="en-US" dirty="0"/>
              <a:t> combines both using a post-processing approach</a:t>
            </a:r>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39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JigSaw</a:t>
            </a:r>
            <a:r>
              <a:rPr lang="en-US" dirty="0"/>
              <a:t> updates the probabilities of the outcomes obtained in the global-mode using the results from subset mode. It uses insights from Bayesian statistics where a probability distribution can be updated if marginal information becomes available later. </a:t>
            </a:r>
          </a:p>
          <a:p>
            <a:endParaRPr lang="en-US" dirty="0"/>
          </a:p>
          <a:p>
            <a:r>
              <a:rPr lang="en-US" dirty="0"/>
              <a:t>For example, here we have the output distribution obtained from global-mode for a 3-qubit program. We also have the marginal distribution obtained by measuring only two qubits (Q1 and Q0) in the subset mode.</a:t>
            </a:r>
          </a:p>
          <a:p>
            <a:endParaRPr lang="en-US" dirty="0"/>
          </a:p>
          <a:p>
            <a:r>
              <a:rPr lang="en-US" dirty="0"/>
              <a:t>&lt;click&gt; To update the probabilities, the post-processing scheme first obtains the update coefficients and then assigns an output score to each outcome in the global dist.. To compute the update coefficients it looks at each outcome in the marginal distribution.</a:t>
            </a:r>
          </a:p>
          <a:p>
            <a:r>
              <a:rPr lang="en-US" dirty="0"/>
              <a:t>&lt;click&gt; For example, first it looks at 00 and searches for all outcomes in the global distribution where q1q0 is 00. </a:t>
            </a:r>
          </a:p>
          <a:p>
            <a:r>
              <a:rPr lang="en-US" dirty="0"/>
              <a:t>&lt;click&gt; In this case it corresponds to 000 and 100 (basically when q2 is 0 or 1). </a:t>
            </a:r>
          </a:p>
          <a:p>
            <a:r>
              <a:rPr lang="en-US" dirty="0"/>
              <a:t>&lt;click&gt; It extracts the probabilities from the global distribution and normalizes them to account for their relative contribution. </a:t>
            </a:r>
          </a:p>
          <a:p>
            <a:r>
              <a:rPr lang="en-US" dirty="0"/>
              <a:t>&lt;click&gt; Next it computes the score by using the update coefficients and using the probability from the marginal distribution. The subtraction in the denominator accounts for the relative probabilities in the marginal distribution. &lt;click&gt;</a:t>
            </a:r>
          </a:p>
          <a:p>
            <a:r>
              <a:rPr lang="en-US" dirty="0"/>
              <a:t>&lt;Click&gt;Then it moves on to the next outcome in the marginal distribution which is 01 here and repeats the steps. </a:t>
            </a:r>
          </a:p>
          <a:p>
            <a:r>
              <a:rPr lang="en-US" dirty="0"/>
              <a:t>&lt;click&gt; And finally to 10 and &lt;click&gt; 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&lt;click&gt;Finally once all updates are performed, the scores are normalized. </a:t>
            </a:r>
          </a:p>
          <a:p>
            <a:r>
              <a:rPr lang="en-US" dirty="0"/>
              <a:t>Now let </a:t>
            </a:r>
            <a:r>
              <a:rPr lang="en-US" dirty="0" err="1"/>
              <a:t>uss</a:t>
            </a:r>
            <a:r>
              <a:rPr lang="en-US" dirty="0"/>
              <a:t> look at </a:t>
            </a:r>
            <a:r>
              <a:rPr lang="en-US" dirty="0" err="1"/>
              <a:t>thow</a:t>
            </a:r>
            <a:r>
              <a:rPr lang="en-US" dirty="0"/>
              <a:t> </a:t>
            </a:r>
            <a:r>
              <a:rPr lang="en-US" dirty="0" err="1"/>
              <a:t>JigSaw</a:t>
            </a:r>
            <a:r>
              <a:rPr lang="en-US" dirty="0"/>
              <a:t> improves the application Fidelity. Let us assume the correct output is 111</a:t>
            </a:r>
          </a:p>
          <a:p>
            <a:r>
              <a:rPr lang="en-US" dirty="0"/>
              <a:t>&lt;click&gt;Earlier, if we just tried to infer the correct answer from the histogram peak, we would not be able to, because both 101 and 111 appears with maximum frequency. </a:t>
            </a:r>
          </a:p>
          <a:p>
            <a:endParaRPr lang="en-US" dirty="0"/>
          </a:p>
          <a:p>
            <a:r>
              <a:rPr lang="en-US" dirty="0"/>
              <a:t>&lt;click&gt; But with </a:t>
            </a:r>
            <a:r>
              <a:rPr lang="en-US" dirty="0" err="1"/>
              <a:t>JigSaw</a:t>
            </a:r>
            <a:r>
              <a:rPr lang="en-US" dirty="0"/>
              <a:t>, we can because the subset mode measures Qubits q1 and q0 with greater accuracy and </a:t>
            </a:r>
          </a:p>
          <a:p>
            <a:r>
              <a:rPr lang="en-US" dirty="0"/>
              <a:t>&lt;click&gt; when this information is used, the fidelity improves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09372" rtl="0" eaLnBrk="1" fontAlgn="auto" latinLnBrk="0" hangingPunct="1">
              <a:lnSpc>
                <a:spcPct val="100000"/>
              </a:lnSpc>
              <a:spcBef>
                <a:spcPts val="0"/>
              </a:spcBef>
              <a:spcAft>
                <a:spcPts val="0"/>
              </a:spcAft>
              <a:buClrTx/>
              <a:buSzTx/>
              <a:buFontTx/>
              <a:buNone/>
              <a:tabLst/>
              <a:defRPr/>
            </a:pPr>
            <a:fld id="{EA270342-D23F-4273-AB88-43C977736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37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48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269241" y="6558800"/>
            <a:ext cx="3859607" cy="134483"/>
          </a:xfrm>
          <a:prstGeom prst="rect">
            <a:avLst/>
          </a:prstGeom>
        </p:spPr>
        <p:txBody>
          <a:bodyPr vert="horz" lIns="0" tIns="0" rIns="91440" bIns="0" rtlCol="0" anchor="ctr"/>
          <a:lstStyle>
            <a:lvl1pPr marL="0" algn="l" defTabSz="914413" rtl="0" eaLnBrk="1" latinLnBrk="0" hangingPunct="1">
              <a:defRPr lang="en-US" sz="883" kern="1200">
                <a:gradFill>
                  <a:gsLst>
                    <a:gs pos="2239">
                      <a:schemeClr val="tx1"/>
                    </a:gs>
                    <a:gs pos="11940">
                      <a:schemeClr val="tx1"/>
                    </a:gs>
                  </a:gsLst>
                  <a:lin ang="5400000" scaled="0"/>
                </a:gradFill>
                <a:latin typeface="+mn-lt"/>
                <a:ea typeface="+mn-ea"/>
                <a:cs typeface="+mn-cs"/>
              </a:defRPr>
            </a:lvl1pPr>
          </a:lstStyle>
          <a:p>
            <a:endParaRPr lang="en-US"/>
          </a:p>
        </p:txBody>
      </p:sp>
      <p:sp>
        <p:nvSpPr>
          <p:cNvPr id="6" name="Slide Number Placeholder 4"/>
          <p:cNvSpPr>
            <a:spLocks noGrp="1"/>
          </p:cNvSpPr>
          <p:nvPr>
            <p:ph type="sldNum" sz="quarter" idx="4"/>
          </p:nvPr>
        </p:nvSpPr>
        <p:spPr>
          <a:xfrm>
            <a:off x="11367169" y="6558800"/>
            <a:ext cx="555596" cy="134483"/>
          </a:xfrm>
          <a:prstGeom prst="rect">
            <a:avLst/>
          </a:prstGeom>
        </p:spPr>
        <p:txBody>
          <a:bodyPr vert="horz" lIns="91440" tIns="0" rIns="0" bIns="0" rtlCol="0" anchor="ctr"/>
          <a:lstStyle>
            <a:lvl1pPr algn="r">
              <a:defRPr lang="en-US" sz="883"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70523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9"/>
            <a:ext cx="11018520" cy="22251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1088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269240" y="6558799"/>
            <a:ext cx="3859607" cy="134483"/>
          </a:xfrm>
          <a:prstGeom prst="rect">
            <a:avLst/>
          </a:prstGeom>
        </p:spPr>
        <p:txBody>
          <a:bodyPr vert="horz" lIns="0" tIns="0" rIns="91440" bIns="0" rtlCol="0" anchor="ctr"/>
          <a:lstStyle>
            <a:lvl1pPr marL="0" algn="l" defTabSz="914450" rtl="0" eaLnBrk="1" latinLnBrk="0" hangingPunct="1">
              <a:defRPr lang="en-US" sz="883" kern="1200">
                <a:gradFill>
                  <a:gsLst>
                    <a:gs pos="2239">
                      <a:schemeClr val="tx1"/>
                    </a:gs>
                    <a:gs pos="11940">
                      <a:schemeClr val="tx1"/>
                    </a:gs>
                  </a:gsLst>
                  <a:lin ang="5400000" scaled="0"/>
                </a:gradFill>
                <a:latin typeface="+mn-lt"/>
                <a:ea typeface="+mn-ea"/>
                <a:cs typeface="+mn-cs"/>
              </a:defRPr>
            </a:lvl1pPr>
          </a:lstStyle>
          <a:p>
            <a:endParaRPr lang="en-US"/>
          </a:p>
        </p:txBody>
      </p:sp>
      <p:sp>
        <p:nvSpPr>
          <p:cNvPr id="6" name="Slide Number Placeholder 4"/>
          <p:cNvSpPr>
            <a:spLocks noGrp="1"/>
          </p:cNvSpPr>
          <p:nvPr>
            <p:ph type="sldNum" sz="quarter" idx="4"/>
          </p:nvPr>
        </p:nvSpPr>
        <p:spPr>
          <a:xfrm>
            <a:off x="11367168" y="6558799"/>
            <a:ext cx="555596" cy="134483"/>
          </a:xfrm>
          <a:prstGeom prst="rect">
            <a:avLst/>
          </a:prstGeom>
        </p:spPr>
        <p:txBody>
          <a:bodyPr vert="horz" lIns="91440" tIns="0" rIns="0" bIns="0" rtlCol="0" anchor="ctr"/>
          <a:lstStyle>
            <a:lvl1pPr algn="r">
              <a:defRPr lang="en-US" sz="883"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4731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8"/>
            <a:ext cx="11018520" cy="218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1E374A5-5531-4B4E-A5D8-7FC029EF8F52}"/>
              </a:ext>
            </a:extLst>
          </p:cNvPr>
          <p:cNvSpPr>
            <a:spLocks noGrp="1"/>
          </p:cNvSpPr>
          <p:nvPr>
            <p:ph type="sldNum" sz="quarter" idx="11"/>
          </p:nvPr>
        </p:nvSpPr>
        <p:spPr/>
        <p:txBody>
          <a:bodyPr/>
          <a:lstStyle>
            <a:lvl1pPr>
              <a:defRPr sz="12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173323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5"/>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80"/>
            <a:ext cx="11653520" cy="222514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11367169" y="6558800"/>
            <a:ext cx="555596" cy="134483"/>
          </a:xfrm>
          <a:prstGeom prst="rect">
            <a:avLst/>
          </a:prstGeom>
        </p:spPr>
        <p:txBody>
          <a:bodyPr vert="horz" lIns="91440" tIns="0" rIns="0" bIns="0" rtlCol="0" anchor="ctr"/>
          <a:lstStyle>
            <a:lvl1pPr algn="r">
              <a:defRPr lang="en-US" sz="883"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252231088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13"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62" marR="0" indent="-336162" algn="l" defTabSz="914413" rtl="0" eaLnBrk="1" fontAlgn="auto" latinLnBrk="0" hangingPunct="1">
        <a:lnSpc>
          <a:spcPct val="90000"/>
        </a:lnSpc>
        <a:spcBef>
          <a:spcPct val="20000"/>
        </a:spcBef>
        <a:spcAft>
          <a:spcPts val="0"/>
        </a:spcAft>
        <a:buClrTx/>
        <a:buSzPct val="90000"/>
        <a:buFont typeface="Arial" pitchFamily="34" charset="0"/>
        <a:buChar char="•"/>
        <a:tabLst/>
        <a:defRPr sz="3922" kern="1200" spc="0" baseline="0">
          <a:gradFill>
            <a:gsLst>
              <a:gs pos="1250">
                <a:schemeClr val="tx1"/>
              </a:gs>
              <a:gs pos="100000">
                <a:schemeClr val="tx1"/>
              </a:gs>
            </a:gsLst>
            <a:lin ang="5400000" scaled="0"/>
          </a:gradFill>
          <a:latin typeface="+mj-lt"/>
          <a:ea typeface="+mn-ea"/>
          <a:cs typeface="+mn-cs"/>
        </a:defRPr>
      </a:lvl1pPr>
      <a:lvl2pPr marL="572720" marR="0" indent="-236558" algn="l" defTabSz="91441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80"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87"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96"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640"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848"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055"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262"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13" rtl="0" eaLnBrk="1" latinLnBrk="0" hangingPunct="1">
        <a:defRPr sz="1765" kern="1200">
          <a:solidFill>
            <a:schemeClr val="tx1"/>
          </a:solidFill>
          <a:latin typeface="+mn-lt"/>
          <a:ea typeface="+mn-ea"/>
          <a:cs typeface="+mn-cs"/>
        </a:defRPr>
      </a:lvl1pPr>
      <a:lvl2pPr marL="457207" algn="l" defTabSz="914413" rtl="0" eaLnBrk="1" latinLnBrk="0" hangingPunct="1">
        <a:defRPr sz="1765" kern="1200">
          <a:solidFill>
            <a:schemeClr val="tx1"/>
          </a:solidFill>
          <a:latin typeface="+mn-lt"/>
          <a:ea typeface="+mn-ea"/>
          <a:cs typeface="+mn-cs"/>
        </a:defRPr>
      </a:lvl2pPr>
      <a:lvl3pPr marL="914413" algn="l" defTabSz="914413" rtl="0" eaLnBrk="1" latinLnBrk="0" hangingPunct="1">
        <a:defRPr sz="1765" kern="1200">
          <a:solidFill>
            <a:schemeClr val="tx1"/>
          </a:solidFill>
          <a:latin typeface="+mn-lt"/>
          <a:ea typeface="+mn-ea"/>
          <a:cs typeface="+mn-cs"/>
        </a:defRPr>
      </a:lvl3pPr>
      <a:lvl4pPr marL="1371622" algn="l" defTabSz="914413" rtl="0" eaLnBrk="1" latinLnBrk="0" hangingPunct="1">
        <a:defRPr sz="1765" kern="1200">
          <a:solidFill>
            <a:schemeClr val="tx1"/>
          </a:solidFill>
          <a:latin typeface="+mn-lt"/>
          <a:ea typeface="+mn-ea"/>
          <a:cs typeface="+mn-cs"/>
        </a:defRPr>
      </a:lvl4pPr>
      <a:lvl5pPr marL="1828829" algn="l" defTabSz="914413" rtl="0" eaLnBrk="1" latinLnBrk="0" hangingPunct="1">
        <a:defRPr sz="1765" kern="1200">
          <a:solidFill>
            <a:schemeClr val="tx1"/>
          </a:solidFill>
          <a:latin typeface="+mn-lt"/>
          <a:ea typeface="+mn-ea"/>
          <a:cs typeface="+mn-cs"/>
        </a:defRPr>
      </a:lvl5pPr>
      <a:lvl6pPr marL="2286038" algn="l" defTabSz="914413" rtl="0" eaLnBrk="1" latinLnBrk="0" hangingPunct="1">
        <a:defRPr sz="1765" kern="1200">
          <a:solidFill>
            <a:schemeClr val="tx1"/>
          </a:solidFill>
          <a:latin typeface="+mn-lt"/>
          <a:ea typeface="+mn-ea"/>
          <a:cs typeface="+mn-cs"/>
        </a:defRPr>
      </a:lvl6pPr>
      <a:lvl7pPr marL="2743244" algn="l" defTabSz="914413" rtl="0" eaLnBrk="1" latinLnBrk="0" hangingPunct="1">
        <a:defRPr sz="1765" kern="1200">
          <a:solidFill>
            <a:schemeClr val="tx1"/>
          </a:solidFill>
          <a:latin typeface="+mn-lt"/>
          <a:ea typeface="+mn-ea"/>
          <a:cs typeface="+mn-cs"/>
        </a:defRPr>
      </a:lvl7pPr>
      <a:lvl8pPr marL="3200450" algn="l" defTabSz="914413" rtl="0" eaLnBrk="1" latinLnBrk="0" hangingPunct="1">
        <a:defRPr sz="1765" kern="1200">
          <a:solidFill>
            <a:schemeClr val="tx1"/>
          </a:solidFill>
          <a:latin typeface="+mn-lt"/>
          <a:ea typeface="+mn-ea"/>
          <a:cs typeface="+mn-cs"/>
        </a:defRPr>
      </a:lvl8pPr>
      <a:lvl9pPr marL="3657660" algn="l" defTabSz="914413"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92">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832">
          <p15:clr>
            <a:srgbClr val="A4A3A4"/>
          </p15:clr>
        </p15:guide>
        <p15:guide id="11" pos="1472">
          <p15:clr>
            <a:srgbClr val="A4A3A4"/>
          </p15:clr>
        </p15:guide>
        <p15:guide id="12" pos="2112">
          <p15:clr>
            <a:srgbClr val="A4A3A4"/>
          </p15:clr>
        </p15:guide>
        <p15:guide id="13" pos="2752">
          <p15:clr>
            <a:srgbClr val="A4A3A4"/>
          </p15:clr>
        </p15:guide>
        <p15:guide id="14" pos="3392">
          <p15:clr>
            <a:srgbClr val="A4A3A4"/>
          </p15:clr>
        </p15:guide>
        <p15:guide id="15" pos="4032">
          <p15:clr>
            <a:srgbClr val="A4A3A4"/>
          </p15:clr>
        </p15:guide>
        <p15:guide id="16" pos="4672">
          <p15:clr>
            <a:srgbClr val="A4A3A4"/>
          </p15:clr>
        </p15:guide>
        <p15:guide id="17" pos="5312">
          <p15:clr>
            <a:srgbClr val="A4A3A4"/>
          </p15:clr>
        </p15:guide>
        <p15:guide id="18" pos="5952">
          <p15:clr>
            <a:srgbClr val="A4A3A4"/>
          </p15:clr>
        </p15:guide>
        <p15:guide id="19" pos="6592">
          <p15:clr>
            <a:srgbClr val="A4A3A4"/>
          </p15:clr>
        </p15:guide>
        <p15:guide id="20" pos="7232">
          <p15:clr>
            <a:srgbClr val="A4A3A4"/>
          </p15:clr>
        </p15:guide>
        <p15:guide id="21" pos="7872">
          <p15:clr>
            <a:srgbClr val="A4A3A4"/>
          </p15:clr>
        </p15:guide>
        <p15:guide id="22" pos="851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80"/>
            <a:ext cx="11653520" cy="222514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11367168" y="6558799"/>
            <a:ext cx="555596" cy="134483"/>
          </a:xfrm>
          <a:prstGeom prst="rect">
            <a:avLst/>
          </a:prstGeom>
        </p:spPr>
        <p:txBody>
          <a:bodyPr vert="horz" lIns="91440" tIns="0" rIns="0" bIns="0" rtlCol="0" anchor="ctr"/>
          <a:lstStyle>
            <a:lvl1pPr algn="r">
              <a:defRPr lang="en-US" sz="883"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
        <p:nvSpPr>
          <p:cNvPr id="5" name="Footer Placeholder 4">
            <a:extLst>
              <a:ext uri="{FF2B5EF4-FFF2-40B4-BE49-F238E27FC236}">
                <a16:creationId xmlns:a16="http://schemas.microsoft.com/office/drawing/2014/main" id="{2E7F90DB-AED3-4242-82DC-880ADCD91A95}"/>
              </a:ext>
            </a:extLst>
          </p:cNvPr>
          <p:cNvSpPr>
            <a:spLocks noGrp="1"/>
          </p:cNvSpPr>
          <p:nvPr>
            <p:ph type="ftr" sz="quarter" idx="3"/>
          </p:nvPr>
        </p:nvSpPr>
        <p:spPr>
          <a:xfrm>
            <a:off x="4038600" y="6356986"/>
            <a:ext cx="4114800" cy="363854"/>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Tree>
    <p:extLst>
      <p:ext uri="{BB962C8B-B14F-4D97-AF65-F5344CB8AC3E}">
        <p14:creationId xmlns:p14="http://schemas.microsoft.com/office/powerpoint/2010/main" val="3948085363"/>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50"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75" marR="0" indent="-336175" algn="l" defTabSz="914450" rtl="0" eaLnBrk="1" fontAlgn="auto" latinLnBrk="0" hangingPunct="1">
        <a:lnSpc>
          <a:spcPct val="90000"/>
        </a:lnSpc>
        <a:spcBef>
          <a:spcPct val="20000"/>
        </a:spcBef>
        <a:spcAft>
          <a:spcPts val="0"/>
        </a:spcAft>
        <a:buClrTx/>
        <a:buSzPct val="90000"/>
        <a:buFont typeface="Arial" pitchFamily="34" charset="0"/>
        <a:buChar char="•"/>
        <a:tabLst/>
        <a:defRPr sz="3922" kern="1200" spc="0" baseline="0">
          <a:gradFill>
            <a:gsLst>
              <a:gs pos="1250">
                <a:schemeClr val="tx1"/>
              </a:gs>
              <a:gs pos="100000">
                <a:schemeClr val="tx1"/>
              </a:gs>
            </a:gsLst>
            <a:lin ang="5400000" scaled="0"/>
          </a:gradFill>
          <a:latin typeface="+mj-lt"/>
          <a:ea typeface="+mn-ea"/>
          <a:cs typeface="+mn-cs"/>
        </a:defRPr>
      </a:lvl1pPr>
      <a:lvl2pPr marL="572743" marR="0" indent="-236568" algn="l" defTabSz="914450"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411" marR="0" indent="-224118" algn="l" defTabSz="914450"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527" marR="0" indent="-224118" algn="l" defTabSz="914450"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645" marR="0" indent="-224118" algn="l" defTabSz="914450"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740" indent="-228613" algn="l" defTabSz="91445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967" indent="-228613" algn="l" defTabSz="91445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192" indent="-228613" algn="l" defTabSz="91445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418" indent="-228613" algn="l" defTabSz="91445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50" rtl="0" eaLnBrk="1" latinLnBrk="0" hangingPunct="1">
        <a:defRPr sz="1765" kern="1200">
          <a:solidFill>
            <a:schemeClr val="tx1"/>
          </a:solidFill>
          <a:latin typeface="+mn-lt"/>
          <a:ea typeface="+mn-ea"/>
          <a:cs typeface="+mn-cs"/>
        </a:defRPr>
      </a:lvl1pPr>
      <a:lvl2pPr marL="457226" algn="l" defTabSz="914450" rtl="0" eaLnBrk="1" latinLnBrk="0" hangingPunct="1">
        <a:defRPr sz="1765" kern="1200">
          <a:solidFill>
            <a:schemeClr val="tx1"/>
          </a:solidFill>
          <a:latin typeface="+mn-lt"/>
          <a:ea typeface="+mn-ea"/>
          <a:cs typeface="+mn-cs"/>
        </a:defRPr>
      </a:lvl2pPr>
      <a:lvl3pPr marL="914450" algn="l" defTabSz="914450" rtl="0" eaLnBrk="1" latinLnBrk="0" hangingPunct="1">
        <a:defRPr sz="1765" kern="1200">
          <a:solidFill>
            <a:schemeClr val="tx1"/>
          </a:solidFill>
          <a:latin typeface="+mn-lt"/>
          <a:ea typeface="+mn-ea"/>
          <a:cs typeface="+mn-cs"/>
        </a:defRPr>
      </a:lvl3pPr>
      <a:lvl4pPr marL="1371677" algn="l" defTabSz="914450" rtl="0" eaLnBrk="1" latinLnBrk="0" hangingPunct="1">
        <a:defRPr sz="1765" kern="1200">
          <a:solidFill>
            <a:schemeClr val="tx1"/>
          </a:solidFill>
          <a:latin typeface="+mn-lt"/>
          <a:ea typeface="+mn-ea"/>
          <a:cs typeface="+mn-cs"/>
        </a:defRPr>
      </a:lvl4pPr>
      <a:lvl5pPr marL="1828902" algn="l" defTabSz="914450" rtl="0" eaLnBrk="1" latinLnBrk="0" hangingPunct="1">
        <a:defRPr sz="1765" kern="1200">
          <a:solidFill>
            <a:schemeClr val="tx1"/>
          </a:solidFill>
          <a:latin typeface="+mn-lt"/>
          <a:ea typeface="+mn-ea"/>
          <a:cs typeface="+mn-cs"/>
        </a:defRPr>
      </a:lvl5pPr>
      <a:lvl6pPr marL="2286130" algn="l" defTabSz="914450" rtl="0" eaLnBrk="1" latinLnBrk="0" hangingPunct="1">
        <a:defRPr sz="1765" kern="1200">
          <a:solidFill>
            <a:schemeClr val="tx1"/>
          </a:solidFill>
          <a:latin typeface="+mn-lt"/>
          <a:ea typeface="+mn-ea"/>
          <a:cs typeface="+mn-cs"/>
        </a:defRPr>
      </a:lvl6pPr>
      <a:lvl7pPr marL="2743354" algn="l" defTabSz="914450" rtl="0" eaLnBrk="1" latinLnBrk="0" hangingPunct="1">
        <a:defRPr sz="1765" kern="1200">
          <a:solidFill>
            <a:schemeClr val="tx1"/>
          </a:solidFill>
          <a:latin typeface="+mn-lt"/>
          <a:ea typeface="+mn-ea"/>
          <a:cs typeface="+mn-cs"/>
        </a:defRPr>
      </a:lvl7pPr>
      <a:lvl8pPr marL="3200579" algn="l" defTabSz="914450" rtl="0" eaLnBrk="1" latinLnBrk="0" hangingPunct="1">
        <a:defRPr sz="1765" kern="1200">
          <a:solidFill>
            <a:schemeClr val="tx1"/>
          </a:solidFill>
          <a:latin typeface="+mn-lt"/>
          <a:ea typeface="+mn-ea"/>
          <a:cs typeface="+mn-cs"/>
        </a:defRPr>
      </a:lvl8pPr>
      <a:lvl9pPr marL="3657806" algn="l" defTabSz="91445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92">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832">
          <p15:clr>
            <a:srgbClr val="A4A3A4"/>
          </p15:clr>
        </p15:guide>
        <p15:guide id="11" pos="1472">
          <p15:clr>
            <a:srgbClr val="A4A3A4"/>
          </p15:clr>
        </p15:guide>
        <p15:guide id="12" pos="2112">
          <p15:clr>
            <a:srgbClr val="A4A3A4"/>
          </p15:clr>
        </p15:guide>
        <p15:guide id="13" pos="2752">
          <p15:clr>
            <a:srgbClr val="A4A3A4"/>
          </p15:clr>
        </p15:guide>
        <p15:guide id="14" pos="3392">
          <p15:clr>
            <a:srgbClr val="A4A3A4"/>
          </p15:clr>
        </p15:guide>
        <p15:guide id="15" pos="4032">
          <p15:clr>
            <a:srgbClr val="A4A3A4"/>
          </p15:clr>
        </p15:guide>
        <p15:guide id="16" pos="4672">
          <p15:clr>
            <a:srgbClr val="A4A3A4"/>
          </p15:clr>
        </p15:guide>
        <p15:guide id="17" pos="5312">
          <p15:clr>
            <a:srgbClr val="A4A3A4"/>
          </p15:clr>
        </p15:guide>
        <p15:guide id="18" pos="5952">
          <p15:clr>
            <a:srgbClr val="A4A3A4"/>
          </p15:clr>
        </p15:guide>
        <p15:guide id="19" pos="6592">
          <p15:clr>
            <a:srgbClr val="A4A3A4"/>
          </p15:clr>
        </p15:guide>
        <p15:guide id="20" pos="7232">
          <p15:clr>
            <a:srgbClr val="A4A3A4"/>
          </p15:clr>
        </p15:guide>
        <p15:guide id="21" pos="7872">
          <p15:clr>
            <a:srgbClr val="A4A3A4"/>
          </p15:clr>
        </p15:guide>
        <p15:guide id="22" pos="851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audio" Target="../media/media10.m4a"/><Relationship Id="rId7" Type="http://schemas.openxmlformats.org/officeDocument/2006/relationships/image" Target="../media/image14.e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6.emf"/><Relationship Id="rId11" Type="http://schemas.openxmlformats.org/officeDocument/2006/relationships/image" Target="../media/image3.png"/><Relationship Id="rId5" Type="http://schemas.openxmlformats.org/officeDocument/2006/relationships/notesSlide" Target="../notesSlides/notesSlide10.xml"/><Relationship Id="rId10" Type="http://schemas.openxmlformats.org/officeDocument/2006/relationships/image" Target="../media/image18.emf"/><Relationship Id="rId4" Type="http://schemas.openxmlformats.org/officeDocument/2006/relationships/slideLayout" Target="../slideLayouts/slideLayout4.xml"/><Relationship Id="rId9"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20.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chart" Target="../charts/chart12.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chart" Target="../charts/chart13.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chart" Target="../charts/chart14.xml"/><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chart" Target="../charts/chart15.xml"/><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9.tif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chart" Target="../charts/chart2.xml"/><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emf"/><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chart" Target="../charts/chart3.xml"/><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8.jpeg"/><Relationship Id="rId3" Type="http://schemas.openxmlformats.org/officeDocument/2006/relationships/audio" Target="../media/media5.m4a"/><Relationship Id="rId7" Type="http://schemas.openxmlformats.org/officeDocument/2006/relationships/image" Target="../media/image5.emf"/><Relationship Id="rId12" Type="http://schemas.openxmlformats.org/officeDocument/2006/relationships/chart" Target="../charts/chart7.xm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chart" Target="../charts/chart4.xml"/><Relationship Id="rId11" Type="http://schemas.openxmlformats.org/officeDocument/2006/relationships/chart" Target="../charts/chart6.xml"/><Relationship Id="rId5" Type="http://schemas.openxmlformats.org/officeDocument/2006/relationships/notesSlide" Target="../notesSlides/notesSlide5.xml"/><Relationship Id="rId10" Type="http://schemas.openxmlformats.org/officeDocument/2006/relationships/chart" Target="../charts/chart5.xml"/><Relationship Id="rId4" Type="http://schemas.openxmlformats.org/officeDocument/2006/relationships/slideLayout" Target="../slideLayouts/slideLayout4.xml"/><Relationship Id="rId9" Type="http://schemas.openxmlformats.org/officeDocument/2006/relationships/image" Target="../media/image7.emf"/><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chart" Target="../charts/chart11.xml"/><Relationship Id="rId3" Type="http://schemas.openxmlformats.org/officeDocument/2006/relationships/audio" Target="../media/media6.m4a"/><Relationship Id="rId7" Type="http://schemas.openxmlformats.org/officeDocument/2006/relationships/image" Target="../media/image10.emf"/><Relationship Id="rId12" Type="http://schemas.openxmlformats.org/officeDocument/2006/relationships/chart" Target="../charts/chart10.xml"/><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9.emf"/><Relationship Id="rId11" Type="http://schemas.openxmlformats.org/officeDocument/2006/relationships/chart" Target="../charts/chart9.xml"/><Relationship Id="rId5" Type="http://schemas.openxmlformats.org/officeDocument/2006/relationships/notesSlide" Target="../notesSlides/notesSlide6.xml"/><Relationship Id="rId10" Type="http://schemas.openxmlformats.org/officeDocument/2006/relationships/chart" Target="../charts/chart8.xml"/><Relationship Id="rId4" Type="http://schemas.openxmlformats.org/officeDocument/2006/relationships/slideLayout" Target="../slideLayouts/slideLayout4.xml"/><Relationship Id="rId9" Type="http://schemas.openxmlformats.org/officeDocument/2006/relationships/image" Target="../media/image12.png"/><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audio" Target="../media/media8.m4a"/><Relationship Id="rId7" Type="http://schemas.openxmlformats.org/officeDocument/2006/relationships/image" Target="../media/image14.e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3.emf"/><Relationship Id="rId5" Type="http://schemas.openxmlformats.org/officeDocument/2006/relationships/notesSlide" Target="../notesSlides/notesSlide8.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DCBF0D-C6CE-2945-BA80-521C8D431EB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58FFF-F925-446B-8502-81C933981705}" type="slidenum">
              <a:rPr kumimoji="0" lang="en-US" sz="883" b="0" i="0" u="none" strike="noStrike" kern="1200" cap="none" spc="0" normalizeH="0" baseline="0" noProof="0" smtClean="0">
                <a:ln>
                  <a:noFill/>
                </a:ln>
                <a:gradFill>
                  <a:gsLst>
                    <a:gs pos="2239">
                      <a:srgbClr val="505050"/>
                    </a:gs>
                    <a:gs pos="11940">
                      <a:srgbClr val="505050"/>
                    </a:gs>
                  </a:gsLst>
                  <a:lin ang="5400000" scaled="0"/>
                </a:gra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83" b="0" i="0" u="none" strike="noStrike" kern="1200" cap="none" spc="0" normalizeH="0" baseline="0" noProof="0">
              <a:ln>
                <a:noFill/>
              </a:ln>
              <a:gradFill>
                <a:gsLst>
                  <a:gs pos="2239">
                    <a:srgbClr val="505050"/>
                  </a:gs>
                  <a:gs pos="11940">
                    <a:srgbClr val="505050"/>
                  </a:gs>
                </a:gsLst>
                <a:lin ang="5400000" scaled="0"/>
              </a:gradFill>
              <a:effectLst/>
              <a:uLnTx/>
              <a:uFillTx/>
              <a:latin typeface="Segoe UI"/>
              <a:ea typeface="+mn-ea"/>
              <a:cs typeface="+mn-cs"/>
            </a:endParaRPr>
          </a:p>
        </p:txBody>
      </p:sp>
      <p:sp>
        <p:nvSpPr>
          <p:cNvPr id="4" name="Title 13">
            <a:extLst>
              <a:ext uri="{FF2B5EF4-FFF2-40B4-BE49-F238E27FC236}">
                <a16:creationId xmlns:a16="http://schemas.microsoft.com/office/drawing/2014/main" id="{87B5B8A4-4910-4E4D-B299-85B0E2D4DF8F}"/>
              </a:ext>
            </a:extLst>
          </p:cNvPr>
          <p:cNvSpPr>
            <a:spLocks noGrp="1"/>
          </p:cNvSpPr>
          <p:nvPr>
            <p:ph type="title"/>
          </p:nvPr>
        </p:nvSpPr>
        <p:spPr>
          <a:xfrm>
            <a:off x="0" y="299200"/>
            <a:ext cx="12191999" cy="2273105"/>
          </a:xfrm>
          <a:solidFill>
            <a:srgbClr val="000000">
              <a:alpha val="0"/>
            </a:srgbClr>
          </a:solidFill>
        </p:spPr>
        <p:txBody>
          <a:bodyPr/>
          <a:lstStyle/>
          <a:p>
            <a:pPr marL="268930" algn="ctr"/>
            <a:endParaRPr lang="en-US" sz="5280" i="1" dirty="0">
              <a:solidFill>
                <a:schemeClr val="accent5"/>
              </a:solidFill>
              <a:latin typeface="Calibri" panose="020F0502020204030204" pitchFamily="34" charset="0"/>
              <a:cs typeface="Calibri" panose="020F0502020204030204" pitchFamily="34" charset="0"/>
            </a:endParaRPr>
          </a:p>
        </p:txBody>
      </p:sp>
      <p:sp>
        <p:nvSpPr>
          <p:cNvPr id="5" name="Text Placeholder 14">
            <a:extLst>
              <a:ext uri="{FF2B5EF4-FFF2-40B4-BE49-F238E27FC236}">
                <a16:creationId xmlns:a16="http://schemas.microsoft.com/office/drawing/2014/main" id="{1CC12C1D-7C9B-B642-91B0-E6348D09C530}"/>
              </a:ext>
            </a:extLst>
          </p:cNvPr>
          <p:cNvSpPr txBox="1">
            <a:spLocks/>
          </p:cNvSpPr>
          <p:nvPr/>
        </p:nvSpPr>
        <p:spPr>
          <a:xfrm>
            <a:off x="92027" y="2477970"/>
            <a:ext cx="12007944" cy="1902059"/>
          </a:xfrm>
          <a:prstGeom prst="rect">
            <a:avLst/>
          </a:prstGeom>
          <a:solidFill>
            <a:srgbClr val="000000">
              <a:alpha val="0"/>
            </a:srgbClr>
          </a:solidFill>
        </p:spPr>
        <p:txBody>
          <a:bodyPr vert="horz" wrap="square" lIns="146304" tIns="91440" rIns="146304" bIns="91440" rtlCol="0">
            <a:spAutoFit/>
          </a:bodyPr>
          <a:lstStyle>
            <a:lvl1pPr marL="336162" marR="0" indent="-336162" algn="l" defTabSz="914413" rtl="0" eaLnBrk="1" fontAlgn="auto" latinLnBrk="0" hangingPunct="1">
              <a:lnSpc>
                <a:spcPct val="90000"/>
              </a:lnSpc>
              <a:spcBef>
                <a:spcPct val="20000"/>
              </a:spcBef>
              <a:spcAft>
                <a:spcPts val="0"/>
              </a:spcAft>
              <a:buClrTx/>
              <a:buSzPct val="90000"/>
              <a:buFont typeface="Arial" pitchFamily="34" charset="0"/>
              <a:buChar char="•"/>
              <a:tabLst/>
              <a:defRPr sz="3922" kern="1200" spc="0" baseline="0">
                <a:gradFill>
                  <a:gsLst>
                    <a:gs pos="1250">
                      <a:schemeClr val="tx1"/>
                    </a:gs>
                    <a:gs pos="100000">
                      <a:schemeClr val="tx1"/>
                    </a:gs>
                  </a:gsLst>
                  <a:lin ang="5400000" scaled="0"/>
                </a:gradFill>
                <a:latin typeface="+mj-lt"/>
                <a:ea typeface="+mn-ea"/>
                <a:cs typeface="+mn-cs"/>
              </a:defRPr>
            </a:lvl1pPr>
            <a:lvl2pPr marL="572720" marR="0" indent="-236558" algn="l" defTabSz="91441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80"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87"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96" marR="0" indent="-224110" algn="l" defTabSz="91441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640"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848"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055"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262" indent="-228604" algn="l" defTabSz="91441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68930" marR="0" lvl="0" indent="0" algn="ctr" defTabSz="914413" rtl="0" eaLnBrk="1" fontAlgn="auto" latinLnBrk="0" hangingPunct="1">
              <a:lnSpc>
                <a:spcPct val="90000"/>
              </a:lnSpc>
              <a:spcBef>
                <a:spcPct val="20000"/>
              </a:spcBef>
              <a:spcAft>
                <a:spcPts val="0"/>
              </a:spcAft>
              <a:buClrTx/>
              <a:buSzPct val="90000"/>
              <a:buFont typeface="Arial" pitchFamily="34" charset="0"/>
              <a:buNone/>
              <a:tabLst/>
              <a:defRPr/>
            </a:pPr>
            <a:r>
              <a:rPr kumimoji="0" lang="en-US" sz="3600" b="1" i="0" u="none" strike="noStrike" kern="1200" cap="none" spc="0" normalizeH="0" baseline="0" noProof="0" dirty="0" err="1">
                <a:ln>
                  <a:noFill/>
                </a:ln>
                <a:solidFill>
                  <a:srgbClr val="002050"/>
                </a:solidFill>
                <a:effectLst/>
                <a:uLnTx/>
                <a:uFillTx/>
                <a:latin typeface="Segoe UI Light"/>
                <a:ea typeface="+mn-ea"/>
                <a:cs typeface="+mn-cs"/>
              </a:rPr>
              <a:t>Poulami</a:t>
            </a:r>
            <a:r>
              <a:rPr kumimoji="0" lang="en-US" sz="3600" b="1" i="0" u="none" strike="noStrike" kern="1200" cap="none" spc="0" normalizeH="0" baseline="0" noProof="0" dirty="0">
                <a:ln>
                  <a:noFill/>
                </a:ln>
                <a:solidFill>
                  <a:srgbClr val="002050"/>
                </a:solidFill>
                <a:effectLst/>
                <a:uLnTx/>
                <a:uFillTx/>
                <a:latin typeface="Segoe UI Light"/>
                <a:ea typeface="+mn-ea"/>
                <a:cs typeface="+mn-cs"/>
              </a:rPr>
              <a:t> Das</a:t>
            </a:r>
            <a:r>
              <a:rPr kumimoji="0" lang="en-US" sz="4800" b="1" i="0" u="none" strike="noStrike" kern="1200" cap="none" spc="0" normalizeH="0" baseline="30000" noProof="0" dirty="0">
                <a:ln>
                  <a:noFill/>
                </a:ln>
                <a:solidFill>
                  <a:srgbClr val="002050"/>
                </a:solidFill>
                <a:effectLst/>
                <a:uLnTx/>
                <a:uFillTx/>
                <a:latin typeface="Segoe UI Light"/>
                <a:ea typeface="+mn-ea"/>
                <a:cs typeface="+mn-cs"/>
              </a:rPr>
              <a:t>*</a:t>
            </a:r>
            <a:r>
              <a:rPr kumimoji="0" lang="en-US" sz="3600" b="1" i="0" u="none" strike="noStrike" kern="1200" cap="none" spc="0" normalizeH="0" baseline="0" noProof="0" dirty="0">
                <a:ln>
                  <a:noFill/>
                </a:ln>
                <a:solidFill>
                  <a:srgbClr val="002050"/>
                </a:solidFill>
                <a:effectLst/>
                <a:uLnTx/>
                <a:uFillTx/>
                <a:latin typeface="Segoe UI Light"/>
                <a:ea typeface="+mn-ea"/>
                <a:cs typeface="+mn-cs"/>
              </a:rPr>
              <a:t> </a:t>
            </a:r>
          </a:p>
          <a:p>
            <a:pPr marL="268930" marR="0" lvl="0" indent="0" algn="ctr" defTabSz="914413" rtl="0" eaLnBrk="1" fontAlgn="auto" latinLnBrk="0" hangingPunct="1">
              <a:lnSpc>
                <a:spcPct val="90000"/>
              </a:lnSpc>
              <a:spcBef>
                <a:spcPct val="20000"/>
              </a:spcBef>
              <a:spcAft>
                <a:spcPts val="0"/>
              </a:spcAft>
              <a:buClrTx/>
              <a:buSzPct val="90000"/>
              <a:buFont typeface="Arial" pitchFamily="34" charset="0"/>
              <a:buNone/>
              <a:tabLst/>
              <a:defRPr/>
            </a:pPr>
            <a:r>
              <a:rPr kumimoji="0" lang="en-US" sz="3600" b="1" i="0" u="none" strike="noStrike" kern="1200" cap="none" spc="0" normalizeH="0" baseline="0" noProof="0" dirty="0" err="1">
                <a:ln>
                  <a:noFill/>
                </a:ln>
                <a:solidFill>
                  <a:srgbClr val="002050"/>
                </a:solidFill>
                <a:effectLst/>
                <a:uLnTx/>
                <a:uFillTx/>
                <a:latin typeface="Segoe UI Light"/>
                <a:ea typeface="+mn-ea"/>
                <a:cs typeface="+mn-cs"/>
              </a:rPr>
              <a:t>Swamit</a:t>
            </a:r>
            <a:r>
              <a:rPr kumimoji="0" lang="en-US" sz="3600" b="1" i="0" u="none" strike="noStrike" kern="1200" cap="none" spc="0" normalizeH="0" baseline="0" noProof="0" dirty="0">
                <a:ln>
                  <a:noFill/>
                </a:ln>
                <a:solidFill>
                  <a:srgbClr val="002050"/>
                </a:solidFill>
                <a:effectLst/>
                <a:uLnTx/>
                <a:uFillTx/>
                <a:latin typeface="Segoe UI Light"/>
                <a:ea typeface="+mn-ea"/>
                <a:cs typeface="+mn-cs"/>
              </a:rPr>
              <a:t> </a:t>
            </a:r>
            <a:r>
              <a:rPr kumimoji="0" lang="en-US" sz="3600" b="1" i="0" u="none" strike="noStrike" kern="1200" cap="none" spc="0" normalizeH="0" baseline="0" noProof="0" dirty="0" err="1">
                <a:ln>
                  <a:noFill/>
                </a:ln>
                <a:solidFill>
                  <a:srgbClr val="002050"/>
                </a:solidFill>
                <a:effectLst/>
                <a:uLnTx/>
                <a:uFillTx/>
                <a:latin typeface="Segoe UI Light"/>
                <a:ea typeface="+mn-ea"/>
                <a:cs typeface="+mn-cs"/>
              </a:rPr>
              <a:t>Tannu</a:t>
            </a:r>
            <a:r>
              <a:rPr kumimoji="0" lang="en-US" sz="4800" b="1" i="0" u="none" strike="noStrike" kern="1200" cap="none" spc="0" normalizeH="0" baseline="30000" noProof="0" dirty="0">
                <a:ln>
                  <a:noFill/>
                </a:ln>
                <a:solidFill>
                  <a:srgbClr val="002050"/>
                </a:solidFill>
                <a:effectLst/>
                <a:uLnTx/>
                <a:uFillTx/>
                <a:latin typeface="Segoe UI Light"/>
                <a:ea typeface="+mn-ea"/>
                <a:cs typeface="+mn-cs"/>
              </a:rPr>
              <a:t>#</a:t>
            </a:r>
          </a:p>
          <a:p>
            <a:pPr marL="268930" marR="0" lvl="0" indent="0" algn="ctr" defTabSz="914413" rtl="0" eaLnBrk="1" fontAlgn="auto" latinLnBrk="0" hangingPunct="1">
              <a:lnSpc>
                <a:spcPct val="90000"/>
              </a:lnSpc>
              <a:spcBef>
                <a:spcPct val="20000"/>
              </a:spcBef>
              <a:spcAft>
                <a:spcPts val="0"/>
              </a:spcAft>
              <a:buClrTx/>
              <a:buSzPct val="90000"/>
              <a:buFont typeface="Arial" pitchFamily="34" charset="0"/>
              <a:buNone/>
              <a:tabLst/>
              <a:defRPr/>
            </a:pPr>
            <a:r>
              <a:rPr kumimoji="0" lang="en-US" sz="3600" b="1" i="0" u="none" strike="noStrike" kern="1200" cap="none" spc="0" normalizeH="0" baseline="0" noProof="0" dirty="0">
                <a:ln>
                  <a:noFill/>
                </a:ln>
                <a:solidFill>
                  <a:srgbClr val="002050"/>
                </a:solidFill>
                <a:effectLst/>
                <a:uLnTx/>
                <a:uFillTx/>
                <a:latin typeface="Segoe UI Light"/>
                <a:ea typeface="+mn-ea"/>
                <a:cs typeface="+mn-cs"/>
              </a:rPr>
              <a:t>Moinuddin Qureshi</a:t>
            </a:r>
            <a:r>
              <a:rPr kumimoji="0" lang="en-US" sz="4800" b="1" i="0" u="none" strike="noStrike" kern="1200" cap="none" spc="0" normalizeH="0" baseline="30000" noProof="0" dirty="0">
                <a:ln>
                  <a:noFill/>
                </a:ln>
                <a:solidFill>
                  <a:srgbClr val="002050"/>
                </a:solidFill>
                <a:effectLst/>
                <a:uLnTx/>
                <a:uFillTx/>
                <a:latin typeface="Segoe UI Light"/>
                <a:ea typeface="+mn-ea"/>
                <a:cs typeface="+mn-cs"/>
              </a:rPr>
              <a:t>*</a:t>
            </a:r>
          </a:p>
        </p:txBody>
      </p:sp>
      <p:pic>
        <p:nvPicPr>
          <p:cNvPr id="9" name="Picture 2" descr="UW-Madison Launches Project to Advance Anti-racism in STEM and Medicine |  INSIGHT Into Diversity">
            <a:extLst>
              <a:ext uri="{FF2B5EF4-FFF2-40B4-BE49-F238E27FC236}">
                <a16:creationId xmlns:a16="http://schemas.microsoft.com/office/drawing/2014/main" id="{1F404C36-36E1-E744-957C-D8EB55B086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5" t="23333" r="10938" b="27500"/>
          <a:stretch/>
        </p:blipFill>
        <p:spPr bwMode="auto">
          <a:xfrm>
            <a:off x="6996768" y="4852285"/>
            <a:ext cx="4648199" cy="16928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86CA9AA-648E-D94E-BCEF-0CEADC5BA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754" y="5066549"/>
            <a:ext cx="3378200" cy="1492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1859A29-D40F-9F41-8B5F-384A22716AB5}"/>
              </a:ext>
            </a:extLst>
          </p:cNvPr>
          <p:cNvSpPr txBox="1"/>
          <p:nvPr/>
        </p:nvSpPr>
        <p:spPr>
          <a:xfrm>
            <a:off x="547033" y="4877423"/>
            <a:ext cx="556884" cy="960263"/>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800" b="1" i="0" u="none" strike="noStrike" kern="1200" cap="none" spc="0" normalizeH="0" baseline="30000" noProof="0" dirty="0">
                <a:ln>
                  <a:noFill/>
                </a:ln>
                <a:solidFill>
                  <a:srgbClr val="002050"/>
                </a:solidFill>
                <a:effectLst/>
                <a:uLnTx/>
                <a:uFillTx/>
                <a:latin typeface="Segoe UI"/>
                <a:ea typeface="+mn-ea"/>
                <a:cs typeface="+mn-cs"/>
              </a:rPr>
              <a:t>*</a:t>
            </a:r>
            <a:endParaRPr kumimoji="0" lang="en-US" sz="4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sp>
        <p:nvSpPr>
          <p:cNvPr id="17" name="TextBox 16">
            <a:extLst>
              <a:ext uri="{FF2B5EF4-FFF2-40B4-BE49-F238E27FC236}">
                <a16:creationId xmlns:a16="http://schemas.microsoft.com/office/drawing/2014/main" id="{83F98837-40A1-5E4D-9763-C3E157DC1CC5}"/>
              </a:ext>
            </a:extLst>
          </p:cNvPr>
          <p:cNvSpPr txBox="1"/>
          <p:nvPr/>
        </p:nvSpPr>
        <p:spPr>
          <a:xfrm>
            <a:off x="6690274" y="4807397"/>
            <a:ext cx="612988" cy="960263"/>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800" b="1" i="0" u="none" strike="noStrike" kern="1200" cap="none" spc="0" normalizeH="0" baseline="30000" noProof="0" dirty="0">
                <a:ln>
                  <a:noFill/>
                </a:ln>
                <a:solidFill>
                  <a:srgbClr val="002050"/>
                </a:solidFill>
                <a:effectLst/>
                <a:uLnTx/>
                <a:uFillTx/>
                <a:latin typeface="Segoe UI"/>
                <a:ea typeface="+mn-ea"/>
                <a:cs typeface="+mn-cs"/>
              </a:rPr>
              <a:t>#</a:t>
            </a:r>
            <a:endParaRPr kumimoji="0" lang="en-US" sz="4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grpSp>
        <p:nvGrpSpPr>
          <p:cNvPr id="11" name="Group 10">
            <a:extLst>
              <a:ext uri="{FF2B5EF4-FFF2-40B4-BE49-F238E27FC236}">
                <a16:creationId xmlns:a16="http://schemas.microsoft.com/office/drawing/2014/main" id="{60B6DB68-B30C-4F43-A441-EFCA396E481F}"/>
              </a:ext>
            </a:extLst>
          </p:cNvPr>
          <p:cNvGrpSpPr/>
          <p:nvPr/>
        </p:nvGrpSpPr>
        <p:grpSpPr>
          <a:xfrm>
            <a:off x="-883" y="-13934"/>
            <a:ext cx="12192883" cy="2064536"/>
            <a:chOff x="0" y="5033523"/>
            <a:chExt cx="10160736" cy="1720446"/>
          </a:xfrm>
        </p:grpSpPr>
        <p:sp>
          <p:nvSpPr>
            <p:cNvPr id="13" name="Rectangle 12">
              <a:extLst>
                <a:ext uri="{FF2B5EF4-FFF2-40B4-BE49-F238E27FC236}">
                  <a16:creationId xmlns:a16="http://schemas.microsoft.com/office/drawing/2014/main" id="{FA05A3AE-E7E0-0A4E-B81D-D7EF1FB88A7B}"/>
                </a:ext>
              </a:extLst>
            </p:cNvPr>
            <p:cNvSpPr/>
            <p:nvPr/>
          </p:nvSpPr>
          <p:spPr bwMode="auto">
            <a:xfrm>
              <a:off x="0" y="5033523"/>
              <a:ext cx="10160000" cy="1720446"/>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EAFD4D0-14D8-D948-B1EF-69FFBE07D3E1}"/>
                </a:ext>
              </a:extLst>
            </p:cNvPr>
            <p:cNvSpPr txBox="1"/>
            <p:nvPr/>
          </p:nvSpPr>
          <p:spPr>
            <a:xfrm>
              <a:off x="737" y="5150550"/>
              <a:ext cx="10159999" cy="1308050"/>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JigSaw</a:t>
              </a:r>
              <a:r>
                <a:rPr kumimoji="0" lang="en-US" sz="4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Boosting Fidelity of NISQ Programs</a:t>
              </a:r>
              <a:br>
                <a:rPr kumimoji="0" lang="en-US" sz="4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via Measurement </a:t>
              </a:r>
              <a:r>
                <a:rPr kumimoji="0" lang="en-US" sz="4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Subsetting</a:t>
              </a:r>
              <a:endParaRPr kumimoji="0" lang="en-US" sz="5000" b="0" i="0" u="none" strike="noStrike" kern="0" cap="none" spc="0" normalizeH="0" baseline="0" noProof="0" dirty="0">
                <a:ln>
                  <a:noFill/>
                </a:ln>
                <a:solidFill>
                  <a:srgbClr val="FFFFFF"/>
                </a:solidFill>
                <a:effectLst/>
                <a:uLnTx/>
                <a:uFillTx/>
                <a:latin typeface="Calibri"/>
                <a:ea typeface="+mn-ea"/>
                <a:cs typeface="+mn-cs"/>
              </a:endParaRPr>
            </a:p>
          </p:txBody>
        </p:sp>
      </p:grpSp>
      <p:pic>
        <p:nvPicPr>
          <p:cNvPr id="26" name="Audio 25">
            <a:hlinkClick r:id="" action="ppaction://media"/>
            <a:extLst>
              <a:ext uri="{FF2B5EF4-FFF2-40B4-BE49-F238E27FC236}">
                <a16:creationId xmlns:a16="http://schemas.microsoft.com/office/drawing/2014/main" id="{AA908E3E-122B-5044-A01A-9639AE89ED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08870039"/>
      </p:ext>
    </p:extLst>
  </p:cSld>
  <p:clrMapOvr>
    <a:masterClrMapping/>
  </p:clrMapOvr>
  <mc:AlternateContent xmlns:mc="http://schemas.openxmlformats.org/markup-compatibility/2006" xmlns:p14="http://schemas.microsoft.com/office/powerpoint/2010/main">
    <mc:Choice Requires="p14">
      <p:transition spd="med" p14:dur="700" advTm="21289">
        <p:fade/>
      </p:transition>
    </mc:Choice>
    <mc:Fallback xmlns="">
      <p:transition spd="med" advTm="21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err="1">
                  <a:ln>
                    <a:noFill/>
                  </a:ln>
                  <a:solidFill>
                    <a:prstClr val="white"/>
                  </a:solidFill>
                  <a:effectLst/>
                  <a:uLnTx/>
                  <a:uFillTx/>
                  <a:latin typeface="Calibri"/>
                  <a:ea typeface="+mn-ea"/>
                  <a:cs typeface="+mn-cs"/>
                </a:rPr>
                <a:t>JigSaw</a:t>
              </a:r>
              <a:r>
                <a:rPr kumimoji="0" lang="en-US" sz="5000" b="0" i="0" u="none" strike="noStrike" kern="0" cap="none" spc="0" normalizeH="0" baseline="0" noProof="0" dirty="0">
                  <a:ln>
                    <a:noFill/>
                  </a:ln>
                  <a:solidFill>
                    <a:prstClr val="white"/>
                  </a:solidFill>
                  <a:effectLst/>
                  <a:uLnTx/>
                  <a:uFillTx/>
                  <a:latin typeface="Calibri"/>
                  <a:ea typeface="+mn-ea"/>
                  <a:cs typeface="+mn-cs"/>
                </a:rPr>
                <a:t>-M: Multi-Layer </a:t>
              </a:r>
              <a:r>
                <a:rPr kumimoji="0" lang="en-US" sz="5000" b="0" i="0" u="none" strike="noStrike" kern="0" cap="none" spc="0" normalizeH="0" baseline="0" noProof="0" dirty="0" err="1">
                  <a:ln>
                    <a:noFill/>
                  </a:ln>
                  <a:solidFill>
                    <a:prstClr val="white"/>
                  </a:solidFill>
                  <a:effectLst/>
                  <a:uLnTx/>
                  <a:uFillTx/>
                  <a:latin typeface="Calibri"/>
                  <a:ea typeface="+mn-ea"/>
                  <a:cs typeface="+mn-cs"/>
                </a:rPr>
                <a:t>JigSaw</a:t>
              </a:r>
              <a:endParaRPr kumimoji="0" lang="en-US" sz="50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ounded Rectangular Callout 10">
            <a:extLst>
              <a:ext uri="{FF2B5EF4-FFF2-40B4-BE49-F238E27FC236}">
                <a16:creationId xmlns:a16="http://schemas.microsoft.com/office/drawing/2014/main" id="{92775D5F-A97F-E246-A710-E91EBC8F0C09}"/>
              </a:ext>
            </a:extLst>
          </p:cNvPr>
          <p:cNvSpPr/>
          <p:nvPr/>
        </p:nvSpPr>
        <p:spPr>
          <a:xfrm>
            <a:off x="544279" y="1245659"/>
            <a:ext cx="2091448" cy="47967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Program</a:t>
            </a:r>
          </a:p>
        </p:txBody>
      </p:sp>
      <p:pic>
        <p:nvPicPr>
          <p:cNvPr id="8" name="Picture 7">
            <a:extLst>
              <a:ext uri="{FF2B5EF4-FFF2-40B4-BE49-F238E27FC236}">
                <a16:creationId xmlns:a16="http://schemas.microsoft.com/office/drawing/2014/main" id="{1312369D-3A88-944B-AB02-2DFDA26DC713}"/>
              </a:ext>
            </a:extLst>
          </p:cNvPr>
          <p:cNvPicPr>
            <a:picLocks noChangeAspect="1"/>
          </p:cNvPicPr>
          <p:nvPr/>
        </p:nvPicPr>
        <p:blipFill>
          <a:blip r:embed="rId6"/>
          <a:stretch>
            <a:fillRect/>
          </a:stretch>
        </p:blipFill>
        <p:spPr>
          <a:xfrm>
            <a:off x="403972" y="2197050"/>
            <a:ext cx="2372061" cy="1645920"/>
          </a:xfrm>
          <a:prstGeom prst="rect">
            <a:avLst/>
          </a:prstGeom>
        </p:spPr>
      </p:pic>
      <p:sp>
        <p:nvSpPr>
          <p:cNvPr id="19" name="TextBox 18">
            <a:extLst>
              <a:ext uri="{FF2B5EF4-FFF2-40B4-BE49-F238E27FC236}">
                <a16:creationId xmlns:a16="http://schemas.microsoft.com/office/drawing/2014/main" id="{BFE275B9-8046-1D4E-A4C3-4B06AC08BA18}"/>
              </a:ext>
            </a:extLst>
          </p:cNvPr>
          <p:cNvSpPr txBox="1"/>
          <p:nvPr/>
        </p:nvSpPr>
        <p:spPr>
          <a:xfrm>
            <a:off x="4990353" y="2962539"/>
            <a:ext cx="983283" cy="849463"/>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D2D2D2">
                    <a:lumMod val="10000"/>
                  </a:srgbClr>
                </a:solidFill>
                <a:effectLst/>
                <a:uLnTx/>
                <a:uFillTx/>
                <a:latin typeface="Segoe UI"/>
                <a:ea typeface="+mn-ea"/>
                <a:cs typeface="+mn-cs"/>
              </a:rPr>
              <a:t>. . .</a:t>
            </a:r>
          </a:p>
        </p:txBody>
      </p:sp>
      <p:sp>
        <p:nvSpPr>
          <p:cNvPr id="23" name="Rounded Rectangular Callout 10">
            <a:extLst>
              <a:ext uri="{FF2B5EF4-FFF2-40B4-BE49-F238E27FC236}">
                <a16:creationId xmlns:a16="http://schemas.microsoft.com/office/drawing/2014/main" id="{4A7954DB-24E9-A945-B385-D4F3391C4AB8}"/>
              </a:ext>
            </a:extLst>
          </p:cNvPr>
          <p:cNvSpPr/>
          <p:nvPr/>
        </p:nvSpPr>
        <p:spPr>
          <a:xfrm>
            <a:off x="4453484" y="1245658"/>
            <a:ext cx="2091448" cy="519571"/>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0" dirty="0">
                <a:solidFill>
                  <a:prstClr val="white"/>
                </a:solidFill>
                <a:latin typeface="Calibri"/>
              </a:rPr>
              <a:t>CPM</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79991381-1CD2-0149-B6E3-A41A30DE00A4}"/>
              </a:ext>
            </a:extLst>
          </p:cNvPr>
          <p:cNvPicPr>
            <a:picLocks noChangeAspect="1"/>
          </p:cNvPicPr>
          <p:nvPr/>
        </p:nvPicPr>
        <p:blipFill>
          <a:blip r:embed="rId7"/>
          <a:stretch>
            <a:fillRect/>
          </a:stretch>
        </p:blipFill>
        <p:spPr>
          <a:xfrm>
            <a:off x="4453484" y="1857785"/>
            <a:ext cx="2106154" cy="1452816"/>
          </a:xfrm>
          <a:prstGeom prst="rect">
            <a:avLst/>
          </a:prstGeom>
        </p:spPr>
      </p:pic>
      <p:pic>
        <p:nvPicPr>
          <p:cNvPr id="29" name="Picture 28">
            <a:extLst>
              <a:ext uri="{FF2B5EF4-FFF2-40B4-BE49-F238E27FC236}">
                <a16:creationId xmlns:a16="http://schemas.microsoft.com/office/drawing/2014/main" id="{2762F72E-BACF-E343-AA85-3ED752624098}"/>
              </a:ext>
            </a:extLst>
          </p:cNvPr>
          <p:cNvPicPr>
            <a:picLocks noChangeAspect="1"/>
          </p:cNvPicPr>
          <p:nvPr/>
        </p:nvPicPr>
        <p:blipFill>
          <a:blip r:embed="rId8"/>
          <a:stretch>
            <a:fillRect/>
          </a:stretch>
        </p:blipFill>
        <p:spPr>
          <a:xfrm>
            <a:off x="4418659" y="3752042"/>
            <a:ext cx="2161097" cy="1490716"/>
          </a:xfrm>
          <a:prstGeom prst="rect">
            <a:avLst/>
          </a:prstGeom>
        </p:spPr>
      </p:pic>
      <p:grpSp>
        <p:nvGrpSpPr>
          <p:cNvPr id="43" name="Group 42">
            <a:extLst>
              <a:ext uri="{FF2B5EF4-FFF2-40B4-BE49-F238E27FC236}">
                <a16:creationId xmlns:a16="http://schemas.microsoft.com/office/drawing/2014/main" id="{F72F22EC-0569-F248-936A-704E273C04CD}"/>
              </a:ext>
            </a:extLst>
          </p:cNvPr>
          <p:cNvGrpSpPr/>
          <p:nvPr/>
        </p:nvGrpSpPr>
        <p:grpSpPr>
          <a:xfrm>
            <a:off x="-883" y="6040231"/>
            <a:ext cx="12192883" cy="855568"/>
            <a:chOff x="-736" y="5033524"/>
            <a:chExt cx="10160736" cy="712973"/>
          </a:xfrm>
        </p:grpSpPr>
        <p:sp>
          <p:nvSpPr>
            <p:cNvPr id="47" name="Rectangle 46">
              <a:extLst>
                <a:ext uri="{FF2B5EF4-FFF2-40B4-BE49-F238E27FC236}">
                  <a16:creationId xmlns:a16="http://schemas.microsoft.com/office/drawing/2014/main" id="{3BE1EC82-DDA2-9946-889D-231638D2D9D8}"/>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48" name="TextBox 47">
              <a:extLst>
                <a:ext uri="{FF2B5EF4-FFF2-40B4-BE49-F238E27FC236}">
                  <a16:creationId xmlns:a16="http://schemas.microsoft.com/office/drawing/2014/main" id="{B40EB163-7B6C-DE4D-9D0C-8FFD5BDFD691}"/>
                </a:ext>
              </a:extLst>
            </p:cNvPr>
            <p:cNvSpPr txBox="1"/>
            <p:nvPr/>
          </p:nvSpPr>
          <p:spPr>
            <a:xfrm>
              <a:off x="-736" y="5141217"/>
              <a:ext cx="10159999" cy="446276"/>
            </a:xfrm>
            <a:prstGeom prst="rect">
              <a:avLst/>
            </a:prstGeom>
            <a:noFill/>
          </p:spPr>
          <p:txBody>
            <a:bodyPr wrap="square" rtlCol="0">
              <a:spAutoFit/>
            </a:bodyPr>
            <a:lstStyle/>
            <a:p>
              <a:pPr algn="ctr" defTabSz="1091246">
                <a:defRPr/>
              </a:pPr>
              <a:r>
                <a:rPr lang="en-US" sz="2880" kern="0" dirty="0" err="1">
                  <a:solidFill>
                    <a:prstClr val="white"/>
                  </a:solidFill>
                  <a:latin typeface="Calibri"/>
                </a:rPr>
                <a:t>JigSaw</a:t>
              </a:r>
              <a:r>
                <a:rPr lang="en-US" sz="2880" kern="0" dirty="0">
                  <a:solidFill>
                    <a:prstClr val="white"/>
                  </a:solidFill>
                  <a:latin typeface="Calibri"/>
                </a:rPr>
                <a:t>-M uses heterogeneous-sized CPM</a:t>
              </a:r>
            </a:p>
          </p:txBody>
        </p:sp>
      </p:grpSp>
      <p:sp>
        <p:nvSpPr>
          <p:cNvPr id="24" name="Rounded Rectangular Callout 10">
            <a:extLst>
              <a:ext uri="{FF2B5EF4-FFF2-40B4-BE49-F238E27FC236}">
                <a16:creationId xmlns:a16="http://schemas.microsoft.com/office/drawing/2014/main" id="{C9F7D796-CD7E-2545-8A77-EB1D3517060E}"/>
              </a:ext>
            </a:extLst>
          </p:cNvPr>
          <p:cNvSpPr/>
          <p:nvPr/>
        </p:nvSpPr>
        <p:spPr>
          <a:xfrm>
            <a:off x="4004505" y="5507861"/>
            <a:ext cx="2954977" cy="491311"/>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0" dirty="0">
                <a:solidFill>
                  <a:prstClr val="white"/>
                </a:solidFill>
                <a:latin typeface="Calibri"/>
              </a:rPr>
              <a:t>Default subset size: 2</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FBFBAC05-C2D2-E343-9E0C-C56333A8DD6A}"/>
              </a:ext>
            </a:extLst>
          </p:cNvPr>
          <p:cNvGrpSpPr/>
          <p:nvPr/>
        </p:nvGrpSpPr>
        <p:grpSpPr>
          <a:xfrm>
            <a:off x="8584865" y="1245675"/>
            <a:ext cx="2954977" cy="4729940"/>
            <a:chOff x="8584865" y="1245675"/>
            <a:chExt cx="2954977" cy="4729940"/>
          </a:xfrm>
        </p:grpSpPr>
        <p:sp>
          <p:nvSpPr>
            <p:cNvPr id="18" name="TextBox 17">
              <a:extLst>
                <a:ext uri="{FF2B5EF4-FFF2-40B4-BE49-F238E27FC236}">
                  <a16:creationId xmlns:a16="http://schemas.microsoft.com/office/drawing/2014/main" id="{0CF29D82-570A-BD4C-954D-01D0A7C16E6D}"/>
                </a:ext>
              </a:extLst>
            </p:cNvPr>
            <p:cNvSpPr txBox="1"/>
            <p:nvPr/>
          </p:nvSpPr>
          <p:spPr>
            <a:xfrm>
              <a:off x="9570713" y="2962539"/>
              <a:ext cx="983283" cy="849463"/>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D2D2D2">
                      <a:lumMod val="10000"/>
                    </a:srgbClr>
                  </a:solidFill>
                  <a:effectLst/>
                  <a:uLnTx/>
                  <a:uFillTx/>
                  <a:latin typeface="Segoe UI"/>
                  <a:ea typeface="+mn-ea"/>
                  <a:cs typeface="+mn-cs"/>
                </a:rPr>
                <a:t>. . .</a:t>
              </a:r>
            </a:p>
          </p:txBody>
        </p:sp>
        <p:sp>
          <p:nvSpPr>
            <p:cNvPr id="22" name="Rounded Rectangular Callout 10">
              <a:extLst>
                <a:ext uri="{FF2B5EF4-FFF2-40B4-BE49-F238E27FC236}">
                  <a16:creationId xmlns:a16="http://schemas.microsoft.com/office/drawing/2014/main" id="{30ABD59C-E03E-FA41-8F75-F4C5BAA50E10}"/>
                </a:ext>
              </a:extLst>
            </p:cNvPr>
            <p:cNvSpPr/>
            <p:nvPr/>
          </p:nvSpPr>
          <p:spPr>
            <a:xfrm>
              <a:off x="8777225" y="1245675"/>
              <a:ext cx="2631090" cy="479655"/>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More Unique CPM</a:t>
              </a:r>
            </a:p>
          </p:txBody>
        </p:sp>
        <p:pic>
          <p:nvPicPr>
            <p:cNvPr id="11" name="Picture 10">
              <a:extLst>
                <a:ext uri="{FF2B5EF4-FFF2-40B4-BE49-F238E27FC236}">
                  <a16:creationId xmlns:a16="http://schemas.microsoft.com/office/drawing/2014/main" id="{EF28CA18-A594-E549-8C03-654795513320}"/>
                </a:ext>
              </a:extLst>
            </p:cNvPr>
            <p:cNvPicPr>
              <a:picLocks noChangeAspect="1"/>
            </p:cNvPicPr>
            <p:nvPr/>
          </p:nvPicPr>
          <p:blipFill>
            <a:blip r:embed="rId9"/>
            <a:stretch>
              <a:fillRect/>
            </a:stretch>
          </p:blipFill>
          <p:spPr>
            <a:xfrm>
              <a:off x="9016631" y="1842291"/>
              <a:ext cx="2091449" cy="1457157"/>
            </a:xfrm>
            <a:prstGeom prst="rect">
              <a:avLst/>
            </a:prstGeom>
          </p:spPr>
        </p:pic>
        <p:pic>
          <p:nvPicPr>
            <p:cNvPr id="20" name="Picture 19">
              <a:extLst>
                <a:ext uri="{FF2B5EF4-FFF2-40B4-BE49-F238E27FC236}">
                  <a16:creationId xmlns:a16="http://schemas.microsoft.com/office/drawing/2014/main" id="{A74CC990-9138-6A44-A782-E5B8BA2D9F0F}"/>
                </a:ext>
              </a:extLst>
            </p:cNvPr>
            <p:cNvPicPr>
              <a:picLocks noChangeAspect="1"/>
            </p:cNvPicPr>
            <p:nvPr/>
          </p:nvPicPr>
          <p:blipFill>
            <a:blip r:embed="rId10"/>
            <a:stretch>
              <a:fillRect/>
            </a:stretch>
          </p:blipFill>
          <p:spPr>
            <a:xfrm>
              <a:off x="9016631" y="3752041"/>
              <a:ext cx="2152278" cy="1490717"/>
            </a:xfrm>
            <a:prstGeom prst="rect">
              <a:avLst/>
            </a:prstGeom>
          </p:spPr>
        </p:pic>
        <p:sp>
          <p:nvSpPr>
            <p:cNvPr id="25" name="Rounded Rectangular Callout 10">
              <a:extLst>
                <a:ext uri="{FF2B5EF4-FFF2-40B4-BE49-F238E27FC236}">
                  <a16:creationId xmlns:a16="http://schemas.microsoft.com/office/drawing/2014/main" id="{AD30435F-128F-B140-A3F7-C647D5EBFA09}"/>
                </a:ext>
              </a:extLst>
            </p:cNvPr>
            <p:cNvSpPr/>
            <p:nvPr/>
          </p:nvSpPr>
          <p:spPr>
            <a:xfrm>
              <a:off x="8584865" y="5484304"/>
              <a:ext cx="2954977" cy="491311"/>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0" dirty="0">
                  <a:solidFill>
                    <a:prstClr val="white"/>
                  </a:solidFill>
                  <a:latin typeface="Calibri"/>
                </a:rPr>
                <a:t>Other subset size: 3</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6" name="Audio 35">
            <a:hlinkClick r:id="" action="ppaction://media"/>
            <a:extLst>
              <a:ext uri="{FF2B5EF4-FFF2-40B4-BE49-F238E27FC236}">
                <a16:creationId xmlns:a16="http://schemas.microsoft.com/office/drawing/2014/main" id="{D3126371-B58B-3047-9E6F-7E1663B2E4E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59229698"/>
      </p:ext>
    </p:extLst>
  </p:cSld>
  <p:clrMapOvr>
    <a:masterClrMapping/>
  </p:clrMapOvr>
  <p:transition advTm="47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Outline</a:t>
              </a:r>
            </a:p>
          </p:txBody>
        </p:sp>
      </p:grpSp>
      <p:sp>
        <p:nvSpPr>
          <p:cNvPr id="9" name="TextBox 8">
            <a:extLst>
              <a:ext uri="{FF2B5EF4-FFF2-40B4-BE49-F238E27FC236}">
                <a16:creationId xmlns:a16="http://schemas.microsoft.com/office/drawing/2014/main" id="{F1093604-413B-C042-94B3-01DBCEB3AA34}"/>
              </a:ext>
            </a:extLst>
          </p:cNvPr>
          <p:cNvSpPr txBox="1"/>
          <p:nvPr/>
        </p:nvSpPr>
        <p:spPr>
          <a:xfrm>
            <a:off x="171168" y="1395769"/>
            <a:ext cx="11820535" cy="319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Background</a:t>
            </a:r>
            <a:r>
              <a:rPr kumimoji="0" lang="en-US" sz="2880" b="0" i="0" u="none" strike="noStrike" kern="1200" cap="none" spc="0" normalizeH="0" baseline="0" noProof="0" dirty="0">
                <a:ln>
                  <a:noFill/>
                </a:ln>
                <a:solidFill>
                  <a:srgbClr val="0072C6">
                    <a:lumMod val="60000"/>
                    <a:lumOff val="40000"/>
                  </a:srgbClr>
                </a:solidFill>
                <a:effectLst/>
                <a:uLnTx/>
                <a:uFillTx/>
                <a:latin typeface="Segoe UI"/>
                <a:ea typeface="+mn-ea"/>
                <a:cs typeface="+mn-cs"/>
              </a:rPr>
              <a:t> </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and</a:t>
            </a:r>
            <a:r>
              <a:rPr kumimoji="0" lang="en-US" sz="2880" b="0" i="0" u="none" strike="noStrike" kern="1200" cap="none" spc="0" normalizeH="0" baseline="0" noProof="0" dirty="0">
                <a:ln>
                  <a:noFill/>
                </a:ln>
                <a:solidFill>
                  <a:srgbClr val="0072C6">
                    <a:lumMod val="60000"/>
                    <a:lumOff val="40000"/>
                  </a:srgbClr>
                </a:solidFill>
                <a:effectLst/>
                <a:uLnTx/>
                <a:uFillTx/>
                <a:latin typeface="Segoe UI"/>
                <a:ea typeface="+mn-ea"/>
                <a:cs typeface="+mn-cs"/>
              </a:rPr>
              <a:t> </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Motivation</a:t>
            </a: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880" b="0" i="0" u="none" strike="noStrike" kern="1200" cap="none" spc="0" normalizeH="0" baseline="0" noProof="0" dirty="0" err="1">
                <a:ln>
                  <a:noFill/>
                </a:ln>
                <a:solidFill>
                  <a:srgbClr val="0072C6">
                    <a:lumMod val="50000"/>
                  </a:srgbClr>
                </a:solidFill>
                <a:effectLst/>
                <a:uLnTx/>
                <a:uFillTx/>
                <a:latin typeface="Segoe UI"/>
                <a:ea typeface="+mn-ea"/>
                <a:cs typeface="+mn-cs"/>
              </a:rPr>
              <a:t>JigSaw</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 Insights and Design</a:t>
            </a:r>
          </a:p>
          <a:p>
            <a:pPr marR="0" lvl="0" algn="l" defTabSz="914400" rtl="0" eaLnBrk="1" fontAlgn="auto" latinLnBrk="0" hangingPunct="1">
              <a:lnSpc>
                <a:spcPct val="100000"/>
              </a:lnSpc>
              <a:spcBef>
                <a:spcPts val="0"/>
              </a:spcBef>
              <a:spcAft>
                <a:spcPts val="0"/>
              </a:spcAft>
              <a:buClrTx/>
              <a:buSzTx/>
              <a:tabLst/>
              <a:defRPr/>
            </a:pP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880" b="0" i="0" u="none" strike="noStrike" kern="1200" cap="none" spc="0" normalizeH="0" baseline="0" noProof="0" dirty="0">
                <a:ln>
                  <a:noFill/>
                </a:ln>
                <a:solidFill>
                  <a:srgbClr val="0072C6">
                    <a:lumMod val="60000"/>
                    <a:lumOff val="40000"/>
                  </a:srgbClr>
                </a:solidFill>
                <a:effectLst/>
                <a:uLnTx/>
                <a:uFillTx/>
                <a:latin typeface="Segoe UI"/>
                <a:ea typeface="+mn-ea"/>
                <a:cs typeface="+mn-cs"/>
              </a:rPr>
              <a:t>Evaluations</a:t>
            </a: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p:txBody>
      </p:sp>
      <p:pic>
        <p:nvPicPr>
          <p:cNvPr id="6" name="Audio 5">
            <a:hlinkClick r:id="" action="ppaction://media"/>
            <a:extLst>
              <a:ext uri="{FF2B5EF4-FFF2-40B4-BE49-F238E27FC236}">
                <a16:creationId xmlns:a16="http://schemas.microsoft.com/office/drawing/2014/main" id="{915407CD-C4F8-8A41-AEAD-6B04D624A9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79603754"/>
      </p:ext>
    </p:extLst>
  </p:cSld>
  <p:clrMapOvr>
    <a:masterClrMapping/>
  </p:clrMapOvr>
  <p:transition advTm="46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sp>
        <p:nvSpPr>
          <p:cNvPr id="9" name="TextBox 8">
            <a:extLst>
              <a:ext uri="{FF2B5EF4-FFF2-40B4-BE49-F238E27FC236}">
                <a16:creationId xmlns:a16="http://schemas.microsoft.com/office/drawing/2014/main" id="{01A7E6D8-100C-6E4D-8404-6E9472AD8092}"/>
              </a:ext>
            </a:extLst>
          </p:cNvPr>
          <p:cNvSpPr txBox="1"/>
          <p:nvPr/>
        </p:nvSpPr>
        <p:spPr>
          <a:xfrm>
            <a:off x="137160" y="1205826"/>
            <a:ext cx="10827757" cy="584775"/>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IBMQ hardware: 27 to 65 qubits</a:t>
            </a: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Evaluation Methodology</a:t>
              </a:r>
            </a:p>
          </p:txBody>
        </p:sp>
      </p:grpSp>
      <p:sp>
        <p:nvSpPr>
          <p:cNvPr id="17" name="TextBox 16">
            <a:extLst>
              <a:ext uri="{FF2B5EF4-FFF2-40B4-BE49-F238E27FC236}">
                <a16:creationId xmlns:a16="http://schemas.microsoft.com/office/drawing/2014/main" id="{441DED7C-538C-4244-AA09-291D9CFC91E6}"/>
              </a:ext>
            </a:extLst>
          </p:cNvPr>
          <p:cNvSpPr txBox="1"/>
          <p:nvPr/>
        </p:nvSpPr>
        <p:spPr>
          <a:xfrm>
            <a:off x="137152" y="2115561"/>
            <a:ext cx="10827757" cy="584775"/>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Noise aware compilation, 32K–</a:t>
            </a:r>
            <a:r>
              <a:rPr kumimoji="0" lang="en-US" sz="3200" b="0" i="0" u="none" strike="noStrike" kern="1200" cap="none" spc="0" normalizeH="0" noProof="0" dirty="0">
                <a:ln>
                  <a:noFill/>
                </a:ln>
                <a:solidFill>
                  <a:srgbClr val="0072C6">
                    <a:lumMod val="50000"/>
                  </a:srgbClr>
                </a:solidFill>
                <a:effectLst/>
                <a:uLnTx/>
                <a:uFillTx/>
                <a:latin typeface="Calibri" panose="020F0502020204030204" pitchFamily="34" charset="0"/>
                <a:cs typeface="Calibri" panose="020F0502020204030204" pitchFamily="34" charset="0"/>
              </a:rPr>
              <a:t> 256K Trials</a:t>
            </a:r>
            <a:endPar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A5061D-0BB2-1D45-A5C2-F832A431A677}"/>
                  </a:ext>
                </a:extLst>
              </p:cNvPr>
              <p:cNvSpPr txBox="1"/>
              <p:nvPr/>
            </p:nvSpPr>
            <p:spPr>
              <a:xfrm>
                <a:off x="137152" y="3028131"/>
                <a:ext cx="10827757" cy="1356846"/>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Figure-of-Merit 1: Probability of Successful Trial (PST)</a:t>
                </a:r>
              </a:p>
              <a:p>
                <a:pPr defTabSz="1091246">
                  <a:defRPr/>
                </a:pPr>
                <a:r>
                  <a:rPr lang="en-US" sz="3200" dirty="0">
                    <a:solidFill>
                      <a:srgbClr val="0072C6">
                        <a:lumMod val="50000"/>
                      </a:srgbClr>
                    </a:solidFill>
                    <a:latin typeface="Calibri" panose="020F0502020204030204" pitchFamily="34" charset="0"/>
                    <a:cs typeface="Calibri" panose="020F0502020204030204" pitchFamily="34" charset="0"/>
                  </a:rPr>
                  <a:t>	PST  = </a:t>
                </a:r>
                <a14:m>
                  <m:oMath xmlns:m="http://schemas.openxmlformats.org/officeDocument/2006/math">
                    <m:f>
                      <m:fPr>
                        <m:ctrlPr>
                          <a:rPr lang="en-US" sz="3200" i="1">
                            <a:solidFill>
                              <a:srgbClr val="0072C6">
                                <a:lumMod val="50000"/>
                              </a:srgbClr>
                            </a:solidFill>
                            <a:latin typeface="Cambria Math" panose="02040503050406030204" pitchFamily="18" charset="0"/>
                          </a:rPr>
                        </m:ctrlPr>
                      </m:fPr>
                      <m:num>
                        <m:r>
                          <a:rPr lang="en-US" sz="3200" i="1">
                            <a:solidFill>
                              <a:srgbClr val="0072C6">
                                <a:lumMod val="50000"/>
                              </a:srgbClr>
                            </a:solidFill>
                            <a:latin typeface="Cambria Math" panose="02040503050406030204" pitchFamily="18" charset="0"/>
                          </a:rPr>
                          <m:t>𝑁𝑢𝑚𝑏𝑒𝑟</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𝑜𝑓</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𝑇𝑟𝑖𝑎𝑙𝑠</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𝑤𝑖𝑡h</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𝑡h𝑒</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𝐶𝑜𝑟𝑟𝑒𝑐𝑡</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𝑂𝑢𝑡𝑝𝑢𝑡</m:t>
                        </m:r>
                      </m:num>
                      <m:den>
                        <m:r>
                          <a:rPr lang="en-US" sz="3200" i="1">
                            <a:solidFill>
                              <a:srgbClr val="0072C6">
                                <a:lumMod val="50000"/>
                              </a:srgbClr>
                            </a:solidFill>
                            <a:latin typeface="Cambria Math" panose="02040503050406030204" pitchFamily="18" charset="0"/>
                          </a:rPr>
                          <m:t>𝑇𝑜𝑡𝑎𝑙</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𝑁𝑢𝑚𝑏𝑒𝑟</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𝑜𝑓</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𝑇𝑟𝑖𝑎𝑙𝑠</m:t>
                        </m:r>
                      </m:den>
                    </m:f>
                  </m:oMath>
                </a14:m>
                <a:endParaRPr lang="en-US" sz="3200" dirty="0">
                  <a:solidFill>
                    <a:srgbClr val="0072C6">
                      <a:lumMod val="50000"/>
                    </a:srgbClr>
                  </a:solidFill>
                  <a:latin typeface="Calibri" panose="020F0502020204030204" pitchFamily="34" charset="0"/>
                  <a:cs typeface="Calibri" panose="020F0502020204030204" pitchFamily="34" charset="0"/>
                </a:endParaRPr>
              </a:p>
            </p:txBody>
          </p:sp>
        </mc:Choice>
        <mc:Fallback xmlns="">
          <p:sp>
            <p:nvSpPr>
              <p:cNvPr id="18" name="TextBox 17">
                <a:extLst>
                  <a:ext uri="{FF2B5EF4-FFF2-40B4-BE49-F238E27FC236}">
                    <a16:creationId xmlns:a16="http://schemas.microsoft.com/office/drawing/2014/main" id="{EDA5061D-0BB2-1D45-A5C2-F832A431A677}"/>
                  </a:ext>
                </a:extLst>
              </p:cNvPr>
              <p:cNvSpPr txBox="1">
                <a:spLocks noRot="1" noChangeAspect="1" noMove="1" noResize="1" noEditPoints="1" noAdjustHandles="1" noChangeArrowheads="1" noChangeShapeType="1" noTextEdit="1"/>
              </p:cNvSpPr>
              <p:nvPr/>
            </p:nvSpPr>
            <p:spPr>
              <a:xfrm>
                <a:off x="137152" y="3028131"/>
                <a:ext cx="10827757" cy="1356846"/>
              </a:xfrm>
              <a:prstGeom prst="rect">
                <a:avLst/>
              </a:prstGeom>
              <a:blipFill>
                <a:blip r:embed="rId6"/>
                <a:stretch>
                  <a:fillRect l="-1288" t="-5556" b="-6481"/>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F58D3232-53C8-5043-85B6-B42EC115C698}"/>
              </a:ext>
            </a:extLst>
          </p:cNvPr>
          <p:cNvGrpSpPr/>
          <p:nvPr/>
        </p:nvGrpSpPr>
        <p:grpSpPr>
          <a:xfrm>
            <a:off x="0" y="5956031"/>
            <a:ext cx="12192000" cy="926384"/>
            <a:chOff x="0" y="4974511"/>
            <a:chExt cx="10160000" cy="771986"/>
          </a:xfrm>
        </p:grpSpPr>
        <p:sp>
          <p:nvSpPr>
            <p:cNvPr id="21" name="Rectangle 20">
              <a:extLst>
                <a:ext uri="{FF2B5EF4-FFF2-40B4-BE49-F238E27FC236}">
                  <a16:creationId xmlns:a16="http://schemas.microsoft.com/office/drawing/2014/main" id="{BC4F0757-1F3F-4D4A-805A-D6094DAC7E98}"/>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FB55EF23-93A5-4640-9815-A3D8AB72A061}"/>
                </a:ext>
              </a:extLst>
            </p:cNvPr>
            <p:cNvSpPr txBox="1"/>
            <p:nvPr/>
          </p:nvSpPr>
          <p:spPr>
            <a:xfrm>
              <a:off x="0" y="4974511"/>
              <a:ext cx="10159999" cy="446276"/>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A higher PST and Fidelity is desirable</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B8DC433-BC06-CB46-AE37-391AA71A62CB}"/>
                  </a:ext>
                </a:extLst>
              </p:cNvPr>
              <p:cNvSpPr txBox="1"/>
              <p:nvPr/>
            </p:nvSpPr>
            <p:spPr>
              <a:xfrm>
                <a:off x="137152" y="4631895"/>
                <a:ext cx="10827757" cy="1077218"/>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Figure-of-Merit 2: Fidelity</a:t>
                </a:r>
              </a:p>
              <a:p>
                <a:pPr lvl="1" defTabSz="1091246">
                  <a:defRPr/>
                </a:pPr>
                <a:r>
                  <a:rPr lang="en-US" sz="3200" dirty="0">
                    <a:solidFill>
                      <a:srgbClr val="0072C6">
                        <a:lumMod val="50000"/>
                      </a:srgbClr>
                    </a:solidFill>
                    <a:latin typeface="Calibri" panose="020F0502020204030204" pitchFamily="34" charset="0"/>
                    <a:cs typeface="Calibri" panose="020F0502020204030204" pitchFamily="34" charset="0"/>
                  </a:rPr>
                  <a:t>	Fidelity  = </a:t>
                </a:r>
                <a14:m>
                  <m:oMath xmlns:m="http://schemas.openxmlformats.org/officeDocument/2006/math">
                    <m:r>
                      <a:rPr lang="en-US" sz="3200" i="1">
                        <a:solidFill>
                          <a:srgbClr val="0072C6">
                            <a:lumMod val="50000"/>
                          </a:srgbClr>
                        </a:solidFill>
                        <a:latin typeface="Cambria Math" panose="02040503050406030204" pitchFamily="18" charset="0"/>
                      </a:rPr>
                      <m:t>1−</m:t>
                    </m:r>
                    <m:r>
                      <a:rPr lang="en-US" sz="3200" i="1">
                        <a:solidFill>
                          <a:srgbClr val="0072C6">
                            <a:lumMod val="50000"/>
                          </a:srgbClr>
                        </a:solidFill>
                        <a:latin typeface="Cambria Math" panose="02040503050406030204" pitchFamily="18" charset="0"/>
                      </a:rPr>
                      <m:t>𝑇𝑜𝑡𝑎𝑙</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𝑉𝑎𝑟𝑖𝑎𝑡𝑖𝑜𝑛</m:t>
                    </m:r>
                    <m:r>
                      <a:rPr lang="en-US" sz="3200" i="1">
                        <a:solidFill>
                          <a:srgbClr val="0072C6">
                            <a:lumMod val="50000"/>
                          </a:srgbClr>
                        </a:solidFill>
                        <a:latin typeface="Cambria Math" panose="02040503050406030204" pitchFamily="18" charset="0"/>
                      </a:rPr>
                      <m:t> </m:t>
                    </m:r>
                    <m:r>
                      <a:rPr lang="en-US" sz="3200" i="1">
                        <a:solidFill>
                          <a:srgbClr val="0072C6">
                            <a:lumMod val="50000"/>
                          </a:srgbClr>
                        </a:solidFill>
                        <a:latin typeface="Cambria Math" panose="02040503050406030204" pitchFamily="18" charset="0"/>
                      </a:rPr>
                      <m:t>𝐷𝑖𝑠𝑡𝑎𝑛𝑐𝑒</m:t>
                    </m:r>
                  </m:oMath>
                </a14:m>
                <a:endPar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endParaRPr>
              </a:p>
            </p:txBody>
          </p:sp>
        </mc:Choice>
        <mc:Fallback xmlns="">
          <p:sp>
            <p:nvSpPr>
              <p:cNvPr id="23" name="TextBox 22">
                <a:extLst>
                  <a:ext uri="{FF2B5EF4-FFF2-40B4-BE49-F238E27FC236}">
                    <a16:creationId xmlns:a16="http://schemas.microsoft.com/office/drawing/2014/main" id="{BB8DC433-BC06-CB46-AE37-391AA71A62CB}"/>
                  </a:ext>
                </a:extLst>
              </p:cNvPr>
              <p:cNvSpPr txBox="1">
                <a:spLocks noRot="1" noChangeAspect="1" noMove="1" noResize="1" noEditPoints="1" noAdjustHandles="1" noChangeArrowheads="1" noChangeShapeType="1" noTextEdit="1"/>
              </p:cNvSpPr>
              <p:nvPr/>
            </p:nvSpPr>
            <p:spPr>
              <a:xfrm>
                <a:off x="137152" y="4631895"/>
                <a:ext cx="10827757" cy="1077218"/>
              </a:xfrm>
              <a:prstGeom prst="rect">
                <a:avLst/>
              </a:prstGeom>
              <a:blipFill>
                <a:blip r:embed="rId7"/>
                <a:stretch>
                  <a:fillRect l="-1288" t="-6977" b="-16279"/>
                </a:stretch>
              </a:blipFill>
            </p:spPr>
            <p:txBody>
              <a:bodyPr/>
              <a:lstStyle/>
              <a:p>
                <a:r>
                  <a:rPr lang="en-US">
                    <a:noFill/>
                  </a:rPr>
                  <a:t> </a:t>
                </a:r>
              </a:p>
            </p:txBody>
          </p:sp>
        </mc:Fallback>
      </mc:AlternateContent>
      <p:pic>
        <p:nvPicPr>
          <p:cNvPr id="26" name="Audio 25">
            <a:hlinkClick r:id="" action="ppaction://media"/>
            <a:extLst>
              <a:ext uri="{FF2B5EF4-FFF2-40B4-BE49-F238E27FC236}">
                <a16:creationId xmlns:a16="http://schemas.microsoft.com/office/drawing/2014/main" id="{0670967E-8175-A142-A687-E81FE2156C3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26529546"/>
      </p:ext>
    </p:extLst>
  </p:cSld>
  <p:clrMapOvr>
    <a:masterClrMapping/>
  </p:clrMapOvr>
  <p:transition advTm="558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6"/>
                </p:tgtEl>
              </p:cMediaNode>
            </p:audio>
          </p:childTnLst>
        </p:cTn>
      </p:par>
    </p:tnLst>
    <p:bldLst>
      <p:bldP spid="17" grpId="0"/>
      <p:bldP spid="18"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8FD0874F-5485-5446-92E5-D45E436F7767}"/>
              </a:ext>
            </a:extLst>
          </p:cNvPr>
          <p:cNvGraphicFramePr>
            <a:graphicFrameLocks/>
          </p:cNvGraphicFramePr>
          <p:nvPr>
            <p:extLst>
              <p:ext uri="{D42A27DB-BD31-4B8C-83A1-F6EECF244321}">
                <p14:modId xmlns:p14="http://schemas.microsoft.com/office/powerpoint/2010/main" val="1278384022"/>
              </p:ext>
            </p:extLst>
          </p:nvPr>
        </p:nvGraphicFramePr>
        <p:xfrm>
          <a:off x="-204853" y="1033097"/>
          <a:ext cx="12396853" cy="4484648"/>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defTabSz="1091246"/>
            <a:fld id="{27258FFF-F925-446B-8502-81C933981705}" type="slidenum">
              <a:rPr lang="en-US">
                <a:latin typeface="Segoe UI"/>
              </a:rPr>
              <a:pPr defTabSz="1091246"/>
              <a:t>13</a:t>
            </a:fld>
            <a:endParaRPr lang="en-US">
              <a:latin typeface="Segoe UI"/>
            </a:endParaRP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noFill/>
          </p:spPr>
          <p:txBody>
            <a:bodyPr wrap="square" rtlCol="0">
              <a:spAutoFit/>
            </a:bodyPr>
            <a:lstStyle/>
            <a:p>
              <a:pPr algn="ctr" defTabSz="1091246">
                <a:defRPr/>
              </a:pPr>
              <a:r>
                <a:rPr lang="en-US" sz="5000" kern="0" dirty="0">
                  <a:solidFill>
                    <a:prstClr val="white"/>
                  </a:solidFill>
                  <a:latin typeface="Calibri"/>
                </a:rPr>
                <a:t>Results for PST</a:t>
              </a:r>
            </a:p>
          </p:txBody>
        </p:sp>
      </p:grpSp>
      <p:sp>
        <p:nvSpPr>
          <p:cNvPr id="18" name="TextBox 17">
            <a:extLst>
              <a:ext uri="{FF2B5EF4-FFF2-40B4-BE49-F238E27FC236}">
                <a16:creationId xmlns:a16="http://schemas.microsoft.com/office/drawing/2014/main" id="{1B715309-E0C7-7347-95A4-EB6F488BBC2F}"/>
              </a:ext>
            </a:extLst>
          </p:cNvPr>
          <p:cNvSpPr txBox="1"/>
          <p:nvPr/>
        </p:nvSpPr>
        <p:spPr>
          <a:xfrm>
            <a:off x="-883" y="6337925"/>
            <a:ext cx="12053957" cy="369332"/>
          </a:xfrm>
          <a:prstGeom prst="rect">
            <a:avLst/>
          </a:prstGeom>
          <a:noFill/>
        </p:spPr>
        <p:txBody>
          <a:bodyPr wrap="square" rtlCol="0">
            <a:spAutoFit/>
          </a:bodyPr>
          <a:lstStyle/>
          <a:p>
            <a:pPr marL="411480" indent="-411480" defTabSz="1091246">
              <a:buFont typeface="Arial" panose="020B0604020202020204" pitchFamily="34" charset="0"/>
              <a:buChar char="•"/>
            </a:pPr>
            <a:r>
              <a:rPr lang="en-US" dirty="0">
                <a:solidFill>
                  <a:srgbClr val="0072C6">
                    <a:lumMod val="50000"/>
                  </a:srgbClr>
                </a:solidFill>
                <a:latin typeface="Calibri" panose="020F0502020204030204" pitchFamily="34" charset="0"/>
                <a:cs typeface="Calibri" panose="020F0502020204030204" pitchFamily="34" charset="0"/>
              </a:rPr>
              <a:t>EDM: Ensemble of Diverse Mappings, </a:t>
            </a:r>
            <a:r>
              <a:rPr lang="en-US" dirty="0" err="1">
                <a:solidFill>
                  <a:srgbClr val="0072C6">
                    <a:lumMod val="50000"/>
                  </a:srgbClr>
                </a:solidFill>
                <a:latin typeface="Calibri" panose="020F0502020204030204" pitchFamily="34" charset="0"/>
                <a:cs typeface="Calibri" panose="020F0502020204030204" pitchFamily="34" charset="0"/>
              </a:rPr>
              <a:t>Tannu</a:t>
            </a:r>
            <a:r>
              <a:rPr lang="en-US" dirty="0">
                <a:solidFill>
                  <a:srgbClr val="0072C6">
                    <a:lumMod val="50000"/>
                  </a:srgbClr>
                </a:solidFill>
                <a:latin typeface="Calibri" panose="020F0502020204030204" pitchFamily="34" charset="0"/>
                <a:cs typeface="Calibri" panose="020F0502020204030204" pitchFamily="34" charset="0"/>
              </a:rPr>
              <a:t> et al., MICRO 2019</a:t>
            </a:r>
          </a:p>
        </p:txBody>
      </p:sp>
      <p:sp>
        <p:nvSpPr>
          <p:cNvPr id="20" name="Rounded Rectangular Callout 10">
            <a:extLst>
              <a:ext uri="{FF2B5EF4-FFF2-40B4-BE49-F238E27FC236}">
                <a16:creationId xmlns:a16="http://schemas.microsoft.com/office/drawing/2014/main" id="{5AB82B84-707F-1944-A11C-D3ADDA6278BB}"/>
              </a:ext>
            </a:extLst>
          </p:cNvPr>
          <p:cNvSpPr/>
          <p:nvPr/>
        </p:nvSpPr>
        <p:spPr>
          <a:xfrm>
            <a:off x="2697601" y="5558446"/>
            <a:ext cx="3112059" cy="54955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Average: 3.1x </a:t>
            </a:r>
          </a:p>
        </p:txBody>
      </p:sp>
      <p:sp>
        <p:nvSpPr>
          <p:cNvPr id="21" name="Rounded Rectangular Callout 10">
            <a:extLst>
              <a:ext uri="{FF2B5EF4-FFF2-40B4-BE49-F238E27FC236}">
                <a16:creationId xmlns:a16="http://schemas.microsoft.com/office/drawing/2014/main" id="{AAD206CA-5120-6749-B783-FA97AEA1A7EC}"/>
              </a:ext>
            </a:extLst>
          </p:cNvPr>
          <p:cNvSpPr/>
          <p:nvPr/>
        </p:nvSpPr>
        <p:spPr>
          <a:xfrm>
            <a:off x="6642065" y="5571800"/>
            <a:ext cx="3112059" cy="54955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Best-Case: 8.4x </a:t>
            </a:r>
          </a:p>
        </p:txBody>
      </p:sp>
      <p:cxnSp>
        <p:nvCxnSpPr>
          <p:cNvPr id="22" name="Straight Connector 21">
            <a:extLst>
              <a:ext uri="{FF2B5EF4-FFF2-40B4-BE49-F238E27FC236}">
                <a16:creationId xmlns:a16="http://schemas.microsoft.com/office/drawing/2014/main" id="{EB5FDD13-1B91-3E4F-830F-ABD50BC14385}"/>
              </a:ext>
            </a:extLst>
          </p:cNvPr>
          <p:cNvCxnSpPr>
            <a:cxnSpLocks/>
          </p:cNvCxnSpPr>
          <p:nvPr/>
        </p:nvCxnSpPr>
        <p:spPr>
          <a:xfrm>
            <a:off x="851201" y="3982681"/>
            <a:ext cx="11179310" cy="0"/>
          </a:xfrm>
          <a:prstGeom prst="line">
            <a:avLst/>
          </a:prstGeom>
          <a:ln w="50800">
            <a:solidFill>
              <a:schemeClr val="bg2">
                <a:lumMod val="1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23" name="Audio 22">
            <a:hlinkClick r:id="" action="ppaction://media"/>
            <a:extLst>
              <a:ext uri="{FF2B5EF4-FFF2-40B4-BE49-F238E27FC236}">
                <a16:creationId xmlns:a16="http://schemas.microsoft.com/office/drawing/2014/main" id="{9A69CECD-0478-4F48-A617-37F32EEAD3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71980721"/>
      </p:ext>
    </p:extLst>
  </p:cSld>
  <p:clrMapOvr>
    <a:masterClrMapping/>
  </p:clrMapOvr>
  <p:transition advTm="452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00F166F3-DAF8-1F48-8B82-35926B4E90B9}"/>
              </a:ext>
            </a:extLst>
          </p:cNvPr>
          <p:cNvGraphicFramePr>
            <a:graphicFrameLocks/>
          </p:cNvGraphicFramePr>
          <p:nvPr>
            <p:extLst>
              <p:ext uri="{D42A27DB-BD31-4B8C-83A1-F6EECF244321}">
                <p14:modId xmlns:p14="http://schemas.microsoft.com/office/powerpoint/2010/main" val="3456217873"/>
              </p:ext>
            </p:extLst>
          </p:nvPr>
        </p:nvGraphicFramePr>
        <p:xfrm>
          <a:off x="303475" y="988271"/>
          <a:ext cx="11583284" cy="4507112"/>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defTabSz="1091246"/>
            <a:fld id="{27258FFF-F925-446B-8502-81C933981705}" type="slidenum">
              <a:rPr lang="en-US">
                <a:latin typeface="Segoe UI"/>
              </a:rPr>
              <a:pPr defTabSz="1091246"/>
              <a:t>14</a:t>
            </a:fld>
            <a:endParaRPr lang="en-US">
              <a:latin typeface="Segoe UI"/>
            </a:endParaRP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noFill/>
          </p:spPr>
          <p:txBody>
            <a:bodyPr wrap="square" rtlCol="0">
              <a:spAutoFit/>
            </a:bodyPr>
            <a:lstStyle/>
            <a:p>
              <a:pPr algn="ctr" defTabSz="1091246">
                <a:defRPr/>
              </a:pPr>
              <a:r>
                <a:rPr lang="en-US" sz="5000" kern="0" dirty="0">
                  <a:solidFill>
                    <a:prstClr val="white"/>
                  </a:solidFill>
                  <a:latin typeface="Calibri"/>
                </a:rPr>
                <a:t>Results for Fidelity</a:t>
              </a:r>
            </a:p>
          </p:txBody>
        </p:sp>
      </p:grpSp>
      <p:cxnSp>
        <p:nvCxnSpPr>
          <p:cNvPr id="5" name="Straight Connector 4">
            <a:extLst>
              <a:ext uri="{FF2B5EF4-FFF2-40B4-BE49-F238E27FC236}">
                <a16:creationId xmlns:a16="http://schemas.microsoft.com/office/drawing/2014/main" id="{317E5340-35A6-C045-B527-D091D35FD19E}"/>
              </a:ext>
            </a:extLst>
          </p:cNvPr>
          <p:cNvCxnSpPr>
            <a:cxnSpLocks/>
          </p:cNvCxnSpPr>
          <p:nvPr/>
        </p:nvCxnSpPr>
        <p:spPr>
          <a:xfrm>
            <a:off x="1490064" y="3848507"/>
            <a:ext cx="10209567" cy="0"/>
          </a:xfrm>
          <a:prstGeom prst="line">
            <a:avLst/>
          </a:prstGeom>
          <a:ln w="50800">
            <a:solidFill>
              <a:schemeClr val="bg2">
                <a:lumMod val="1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1" name="Rounded Rectangular Callout 10">
            <a:extLst>
              <a:ext uri="{FF2B5EF4-FFF2-40B4-BE49-F238E27FC236}">
                <a16:creationId xmlns:a16="http://schemas.microsoft.com/office/drawing/2014/main" id="{BBEC2FBB-5F04-EA47-B062-2C36D314A304}"/>
              </a:ext>
            </a:extLst>
          </p:cNvPr>
          <p:cNvSpPr/>
          <p:nvPr/>
        </p:nvSpPr>
        <p:spPr>
          <a:xfrm>
            <a:off x="5196824" y="5518559"/>
            <a:ext cx="3112059" cy="1219570"/>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Average</a:t>
            </a:r>
          </a:p>
          <a:p>
            <a:pPr algn="ctr">
              <a:defRPr/>
            </a:pPr>
            <a:r>
              <a:rPr lang="en-US" sz="2400" kern="0" dirty="0" err="1">
                <a:solidFill>
                  <a:prstClr val="white"/>
                </a:solidFill>
                <a:latin typeface="Calibri"/>
              </a:rPr>
              <a:t>JigSaw</a:t>
            </a:r>
            <a:r>
              <a:rPr lang="en-US" sz="2400" kern="0" dirty="0">
                <a:solidFill>
                  <a:prstClr val="white"/>
                </a:solidFill>
                <a:latin typeface="Calibri"/>
              </a:rPr>
              <a:t>: 2.1x</a:t>
            </a:r>
          </a:p>
          <a:p>
            <a:pPr algn="ctr">
              <a:defRPr/>
            </a:pPr>
            <a:r>
              <a:rPr lang="en-US" sz="2400" kern="0" dirty="0" err="1">
                <a:solidFill>
                  <a:prstClr val="white"/>
                </a:solidFill>
                <a:latin typeface="Calibri"/>
              </a:rPr>
              <a:t>JigSaw</a:t>
            </a:r>
            <a:r>
              <a:rPr lang="en-US" sz="2400" kern="0" dirty="0">
                <a:solidFill>
                  <a:prstClr val="white"/>
                </a:solidFill>
                <a:latin typeface="Calibri"/>
              </a:rPr>
              <a:t>-M:  2.5x</a:t>
            </a:r>
          </a:p>
        </p:txBody>
      </p:sp>
      <p:pic>
        <p:nvPicPr>
          <p:cNvPr id="24" name="Audio 23">
            <a:hlinkClick r:id="" action="ppaction://media"/>
            <a:extLst>
              <a:ext uri="{FF2B5EF4-FFF2-40B4-BE49-F238E27FC236}">
                <a16:creationId xmlns:a16="http://schemas.microsoft.com/office/drawing/2014/main" id="{1CDE7A05-075B-9E46-A20A-3F1AAD2629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6651352"/>
      </p:ext>
    </p:extLst>
  </p:cSld>
  <p:clrMapOvr>
    <a:masterClrMapping/>
  </p:clrMapOvr>
  <p:transition advTm="254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defTabSz="1091246"/>
            <a:fld id="{27258FFF-F925-446B-8502-81C933981705}" type="slidenum">
              <a:rPr lang="en-US">
                <a:latin typeface="Segoe UI"/>
              </a:rPr>
              <a:pPr defTabSz="1091246"/>
              <a:t>15</a:t>
            </a:fld>
            <a:endParaRPr lang="en-US">
              <a:latin typeface="Segoe UI"/>
            </a:endParaRP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noFill/>
          </p:spPr>
          <p:txBody>
            <a:bodyPr wrap="square" rtlCol="0">
              <a:spAutoFit/>
            </a:bodyPr>
            <a:lstStyle/>
            <a:p>
              <a:pPr algn="ctr" defTabSz="1091246">
                <a:defRPr/>
              </a:pPr>
              <a:r>
                <a:rPr lang="en-US" sz="5000" kern="0" dirty="0">
                  <a:solidFill>
                    <a:prstClr val="white"/>
                  </a:solidFill>
                  <a:latin typeface="Calibri"/>
                </a:rPr>
                <a:t>How many CPM do we need?</a:t>
              </a:r>
            </a:p>
          </p:txBody>
        </p:sp>
      </p:grpSp>
      <p:graphicFrame>
        <p:nvGraphicFramePr>
          <p:cNvPr id="16" name="Chart 15">
            <a:extLst>
              <a:ext uri="{FF2B5EF4-FFF2-40B4-BE49-F238E27FC236}">
                <a16:creationId xmlns:a16="http://schemas.microsoft.com/office/drawing/2014/main" id="{BD29C20B-54EF-2543-AEBF-8E908044AA81}"/>
              </a:ext>
            </a:extLst>
          </p:cNvPr>
          <p:cNvGraphicFramePr>
            <a:graphicFrameLocks/>
          </p:cNvGraphicFramePr>
          <p:nvPr>
            <p:extLst>
              <p:ext uri="{D42A27DB-BD31-4B8C-83A1-F6EECF244321}">
                <p14:modId xmlns:p14="http://schemas.microsoft.com/office/powerpoint/2010/main" val="1707882302"/>
              </p:ext>
            </p:extLst>
          </p:nvPr>
        </p:nvGraphicFramePr>
        <p:xfrm>
          <a:off x="1908866" y="2415606"/>
          <a:ext cx="8192404" cy="3403600"/>
        </p:xfrm>
        <a:graphic>
          <a:graphicData uri="http://schemas.openxmlformats.org/drawingml/2006/chart">
            <c:chart xmlns:c="http://schemas.openxmlformats.org/drawingml/2006/chart" xmlns:r="http://schemas.openxmlformats.org/officeDocument/2006/relationships" r:id="rId6"/>
          </a:graphicData>
        </a:graphic>
      </p:graphicFrame>
      <p:sp>
        <p:nvSpPr>
          <p:cNvPr id="18" name="Rounded Rectangular Callout 10">
            <a:extLst>
              <a:ext uri="{FF2B5EF4-FFF2-40B4-BE49-F238E27FC236}">
                <a16:creationId xmlns:a16="http://schemas.microsoft.com/office/drawing/2014/main" id="{7A9758A3-29F1-6145-B867-6445460E458D}"/>
              </a:ext>
            </a:extLst>
          </p:cNvPr>
          <p:cNvSpPr/>
          <p:nvPr/>
        </p:nvSpPr>
        <p:spPr>
          <a:xfrm>
            <a:off x="5217460" y="2966901"/>
            <a:ext cx="4561972" cy="658557"/>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Diminishing Returns</a:t>
            </a:r>
          </a:p>
        </p:txBody>
      </p:sp>
      <p:sp>
        <p:nvSpPr>
          <p:cNvPr id="19" name="TextBox 18">
            <a:extLst>
              <a:ext uri="{FF2B5EF4-FFF2-40B4-BE49-F238E27FC236}">
                <a16:creationId xmlns:a16="http://schemas.microsoft.com/office/drawing/2014/main" id="{E6C70FA5-B0BC-EE46-BD19-D599D5A81038}"/>
              </a:ext>
            </a:extLst>
          </p:cNvPr>
          <p:cNvSpPr txBox="1"/>
          <p:nvPr/>
        </p:nvSpPr>
        <p:spPr>
          <a:xfrm>
            <a:off x="4561261" y="4206164"/>
            <a:ext cx="3906386" cy="46166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Calibri" panose="020F0502020204030204" pitchFamily="34" charset="0"/>
              </a:rPr>
              <a:t>QAOA-12 (p4) on IBMQ-Paris</a:t>
            </a:r>
          </a:p>
        </p:txBody>
      </p:sp>
      <p:grpSp>
        <p:nvGrpSpPr>
          <p:cNvPr id="23" name="Group 22">
            <a:extLst>
              <a:ext uri="{FF2B5EF4-FFF2-40B4-BE49-F238E27FC236}">
                <a16:creationId xmlns:a16="http://schemas.microsoft.com/office/drawing/2014/main" id="{89350A5A-2175-F340-A1E6-202E4DD83D22}"/>
              </a:ext>
            </a:extLst>
          </p:cNvPr>
          <p:cNvGrpSpPr/>
          <p:nvPr/>
        </p:nvGrpSpPr>
        <p:grpSpPr>
          <a:xfrm>
            <a:off x="0" y="5931616"/>
            <a:ext cx="12192000" cy="926384"/>
            <a:chOff x="0" y="4974511"/>
            <a:chExt cx="10160000" cy="771986"/>
          </a:xfrm>
        </p:grpSpPr>
        <p:sp>
          <p:nvSpPr>
            <p:cNvPr id="24" name="Rectangle 23">
              <a:extLst>
                <a:ext uri="{FF2B5EF4-FFF2-40B4-BE49-F238E27FC236}">
                  <a16:creationId xmlns:a16="http://schemas.microsoft.com/office/drawing/2014/main" id="{0FB8C3C2-467F-1C4B-9253-CC0417F03582}"/>
                </a:ext>
              </a:extLst>
            </p:cNvPr>
            <p:cNvSpPr/>
            <p:nvPr/>
          </p:nvSpPr>
          <p:spPr bwMode="auto">
            <a:xfrm>
              <a:off x="0" y="5033524"/>
              <a:ext cx="10160000" cy="712973"/>
            </a:xfrm>
            <a:prstGeom prst="rect">
              <a:avLst/>
            </a:prstGeom>
            <a:solidFill>
              <a:srgbClr val="003963"/>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25" name="TextBox 24">
              <a:extLst>
                <a:ext uri="{FF2B5EF4-FFF2-40B4-BE49-F238E27FC236}">
                  <a16:creationId xmlns:a16="http://schemas.microsoft.com/office/drawing/2014/main" id="{3C8A9D0A-792F-C542-A05F-160BD5F2AB01}"/>
                </a:ext>
              </a:extLst>
            </p:cNvPr>
            <p:cNvSpPr txBox="1"/>
            <p:nvPr/>
          </p:nvSpPr>
          <p:spPr>
            <a:xfrm>
              <a:off x="0" y="4974511"/>
              <a:ext cx="10159999" cy="446276"/>
            </a:xfrm>
            <a:prstGeom prst="rect">
              <a:avLst/>
            </a:prstGeom>
            <a:noFill/>
          </p:spPr>
          <p:txBody>
            <a:bodyPr wrap="square" rtlCol="0">
              <a:spAutoFit/>
            </a:bodyPr>
            <a:lstStyle/>
            <a:p>
              <a:pPr algn="ctr" defTabSz="1091246">
                <a:defRPr/>
              </a:pPr>
              <a:r>
                <a:rPr lang="en-US" sz="2880" kern="0" dirty="0">
                  <a:solidFill>
                    <a:prstClr val="white"/>
                  </a:solidFill>
                  <a:latin typeface="Calibri"/>
                </a:rPr>
                <a:t>Few unique CPM are sufficient, scale linearly with number of qubits (default)</a:t>
              </a:r>
            </a:p>
          </p:txBody>
        </p:sp>
      </p:grpSp>
      <p:sp>
        <p:nvSpPr>
          <p:cNvPr id="26" name="TextBox 25">
            <a:extLst>
              <a:ext uri="{FF2B5EF4-FFF2-40B4-BE49-F238E27FC236}">
                <a16:creationId xmlns:a16="http://schemas.microsoft.com/office/drawing/2014/main" id="{25C483BC-16A7-584E-84F8-A41EE11E9449}"/>
              </a:ext>
            </a:extLst>
          </p:cNvPr>
          <p:cNvSpPr txBox="1"/>
          <p:nvPr/>
        </p:nvSpPr>
        <p:spPr>
          <a:xfrm>
            <a:off x="43686" y="1299369"/>
            <a:ext cx="11922764" cy="584775"/>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N-qubit program has </a:t>
            </a:r>
            <a:r>
              <a:rPr kumimoji="0" lang="en-US" sz="3200" b="0" i="0" u="none" strike="noStrike" kern="1200" cap="none" spc="0" normalizeH="0" baseline="30000" noProof="0" dirty="0">
                <a:ln>
                  <a:noFill/>
                </a:ln>
                <a:solidFill>
                  <a:srgbClr val="0072C6">
                    <a:lumMod val="50000"/>
                  </a:srgbClr>
                </a:solidFill>
                <a:effectLst/>
                <a:uLnTx/>
                <a:uFillTx/>
                <a:latin typeface="Calibri" panose="020F0502020204030204" pitchFamily="34" charset="0"/>
                <a:cs typeface="Calibri" panose="020F0502020204030204" pitchFamily="34" charset="0"/>
              </a:rPr>
              <a:t>N</a:t>
            </a: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C</a:t>
            </a:r>
            <a:r>
              <a:rPr kumimoji="0" lang="en-US" sz="3200" b="0" i="0" u="none" strike="noStrike" kern="1200" cap="none" spc="0" normalizeH="0" baseline="-25000" noProof="0" dirty="0">
                <a:ln>
                  <a:noFill/>
                </a:ln>
                <a:solidFill>
                  <a:srgbClr val="0072C6">
                    <a:lumMod val="50000"/>
                  </a:srgbClr>
                </a:solidFill>
                <a:effectLst/>
                <a:uLnTx/>
                <a:uFillTx/>
                <a:latin typeface="Calibri" panose="020F0502020204030204" pitchFamily="34" charset="0"/>
                <a:cs typeface="Calibri" panose="020F0502020204030204" pitchFamily="34" charset="0"/>
              </a:rPr>
              <a:t>2 </a:t>
            </a:r>
            <a:r>
              <a:rPr kumimoji="0" lang="en-US" sz="3200" b="0" i="0" u="none" strike="noStrike" kern="1200" cap="none" spc="0" normalizeH="0" noProof="0" dirty="0">
                <a:ln>
                  <a:noFill/>
                </a:ln>
                <a:solidFill>
                  <a:srgbClr val="0072C6">
                    <a:lumMod val="50000"/>
                  </a:srgbClr>
                </a:solidFill>
                <a:effectLst/>
                <a:uLnTx/>
                <a:uFillTx/>
                <a:latin typeface="Calibri" panose="020F0502020204030204" pitchFamily="34" charset="0"/>
                <a:cs typeface="Calibri" panose="020F0502020204030204" pitchFamily="34" charset="0"/>
              </a:rPr>
              <a:t>possible CPM of subset size 2</a:t>
            </a:r>
          </a:p>
        </p:txBody>
      </p:sp>
      <p:pic>
        <p:nvPicPr>
          <p:cNvPr id="39" name="Audio 38">
            <a:hlinkClick r:id="" action="ppaction://media"/>
            <a:extLst>
              <a:ext uri="{FF2B5EF4-FFF2-40B4-BE49-F238E27FC236}">
                <a16:creationId xmlns:a16="http://schemas.microsoft.com/office/drawing/2014/main" id="{B299B99C-A599-4E4E-9A61-CA7E359FC0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262362517"/>
      </p:ext>
    </p:extLst>
  </p:cSld>
  <p:clrMapOvr>
    <a:masterClrMapping/>
  </p:clrMapOvr>
  <p:transition advTm="795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9"/>
                </p:tgtEl>
              </p:cMediaNode>
            </p:audio>
          </p:childTnLst>
        </p:cTn>
      </p:par>
    </p:tnLst>
    <p:bldLst>
      <p:bldGraphic spid="16" grpId="0">
        <p:bldAsOne/>
      </p:bldGraphic>
      <p:bldP spid="18"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488016" y="1083372"/>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defTabSz="1091246"/>
            <a:fld id="{27258FFF-F925-446B-8502-81C933981705}" type="slidenum">
              <a:rPr lang="en-US">
                <a:latin typeface="Segoe UI"/>
              </a:rPr>
              <a:pPr defTabSz="1091246"/>
              <a:t>16</a:t>
            </a:fld>
            <a:endParaRPr lang="en-US">
              <a:latin typeface="Segoe UI"/>
            </a:endParaRP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noFill/>
          </p:spPr>
          <p:txBody>
            <a:bodyPr wrap="square" rtlCol="0">
              <a:spAutoFit/>
            </a:bodyPr>
            <a:lstStyle/>
            <a:p>
              <a:pPr algn="ctr" defTabSz="1091246">
                <a:defRPr/>
              </a:pPr>
              <a:r>
                <a:rPr lang="en-US" sz="5000" kern="0" dirty="0">
                  <a:solidFill>
                    <a:prstClr val="white"/>
                  </a:solidFill>
                  <a:latin typeface="Calibri"/>
                </a:rPr>
                <a:t>Impact of Recompilation</a:t>
              </a:r>
            </a:p>
          </p:txBody>
        </p:sp>
      </p:grpSp>
      <p:grpSp>
        <p:nvGrpSpPr>
          <p:cNvPr id="23" name="Group 22">
            <a:extLst>
              <a:ext uri="{FF2B5EF4-FFF2-40B4-BE49-F238E27FC236}">
                <a16:creationId xmlns:a16="http://schemas.microsoft.com/office/drawing/2014/main" id="{89350A5A-2175-F340-A1E6-202E4DD83D22}"/>
              </a:ext>
            </a:extLst>
          </p:cNvPr>
          <p:cNvGrpSpPr/>
          <p:nvPr/>
        </p:nvGrpSpPr>
        <p:grpSpPr>
          <a:xfrm>
            <a:off x="0" y="5931616"/>
            <a:ext cx="12192000" cy="926384"/>
            <a:chOff x="0" y="4974511"/>
            <a:chExt cx="10160000" cy="771986"/>
          </a:xfrm>
        </p:grpSpPr>
        <p:sp>
          <p:nvSpPr>
            <p:cNvPr id="24" name="Rectangle 23">
              <a:extLst>
                <a:ext uri="{FF2B5EF4-FFF2-40B4-BE49-F238E27FC236}">
                  <a16:creationId xmlns:a16="http://schemas.microsoft.com/office/drawing/2014/main" id="{0FB8C3C2-467F-1C4B-9253-CC0417F03582}"/>
                </a:ext>
              </a:extLst>
            </p:cNvPr>
            <p:cNvSpPr/>
            <p:nvPr/>
          </p:nvSpPr>
          <p:spPr bwMode="auto">
            <a:xfrm>
              <a:off x="0" y="5033524"/>
              <a:ext cx="10160000" cy="712973"/>
            </a:xfrm>
            <a:prstGeom prst="rect">
              <a:avLst/>
            </a:prstGeom>
            <a:solidFill>
              <a:srgbClr val="003963"/>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25" name="TextBox 24">
              <a:extLst>
                <a:ext uri="{FF2B5EF4-FFF2-40B4-BE49-F238E27FC236}">
                  <a16:creationId xmlns:a16="http://schemas.microsoft.com/office/drawing/2014/main" id="{3C8A9D0A-792F-C542-A05F-160BD5F2AB01}"/>
                </a:ext>
              </a:extLst>
            </p:cNvPr>
            <p:cNvSpPr txBox="1"/>
            <p:nvPr/>
          </p:nvSpPr>
          <p:spPr>
            <a:xfrm>
              <a:off x="0" y="4974511"/>
              <a:ext cx="10159999" cy="446276"/>
            </a:xfrm>
            <a:prstGeom prst="rect">
              <a:avLst/>
            </a:prstGeom>
            <a:noFill/>
          </p:spPr>
          <p:txBody>
            <a:bodyPr wrap="square" rtlCol="0">
              <a:spAutoFit/>
            </a:bodyPr>
            <a:lstStyle/>
            <a:p>
              <a:pPr algn="ctr" defTabSz="1091246">
                <a:defRPr/>
              </a:pPr>
              <a:r>
                <a:rPr lang="en-US" sz="2880" kern="0" dirty="0">
                  <a:solidFill>
                    <a:prstClr val="white"/>
                  </a:solidFill>
                  <a:latin typeface="Calibri"/>
                </a:rPr>
                <a:t>Recompiling each CPM enhances the effectiveness of </a:t>
              </a:r>
              <a:r>
                <a:rPr lang="en-US" sz="2880" kern="0" dirty="0" err="1">
                  <a:solidFill>
                    <a:prstClr val="white"/>
                  </a:solidFill>
                  <a:latin typeface="Calibri"/>
                </a:rPr>
                <a:t>JigSaw</a:t>
              </a:r>
              <a:endParaRPr lang="en-US" sz="2880" kern="0" dirty="0">
                <a:solidFill>
                  <a:prstClr val="white"/>
                </a:solidFill>
                <a:latin typeface="Calibri"/>
              </a:endParaRPr>
            </a:p>
          </p:txBody>
        </p:sp>
      </p:grpSp>
      <p:sp>
        <p:nvSpPr>
          <p:cNvPr id="21" name="Rounded Rectangular Callout 10">
            <a:extLst>
              <a:ext uri="{FF2B5EF4-FFF2-40B4-BE49-F238E27FC236}">
                <a16:creationId xmlns:a16="http://schemas.microsoft.com/office/drawing/2014/main" id="{468DFF81-A790-354F-B72B-F13D5A137C89}"/>
              </a:ext>
            </a:extLst>
          </p:cNvPr>
          <p:cNvSpPr/>
          <p:nvPr/>
        </p:nvSpPr>
        <p:spPr>
          <a:xfrm>
            <a:off x="2245346" y="5356358"/>
            <a:ext cx="8633806" cy="565690"/>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r>
              <a:rPr lang="en-US" sz="2400" kern="0" dirty="0">
                <a:solidFill>
                  <a:prstClr val="white"/>
                </a:solidFill>
                <a:latin typeface="Calibri"/>
              </a:rPr>
              <a:t>Average: No Recompilation-&gt; 1.9x, With Recompilation-&gt;  2.9x</a:t>
            </a:r>
          </a:p>
        </p:txBody>
      </p:sp>
      <p:graphicFrame>
        <p:nvGraphicFramePr>
          <p:cNvPr id="17" name="Chart 16">
            <a:extLst>
              <a:ext uri="{FF2B5EF4-FFF2-40B4-BE49-F238E27FC236}">
                <a16:creationId xmlns:a16="http://schemas.microsoft.com/office/drawing/2014/main" id="{663D6B2A-8B1D-F44B-9939-7796EA2B0EBD}"/>
              </a:ext>
            </a:extLst>
          </p:cNvPr>
          <p:cNvGraphicFramePr>
            <a:graphicFrameLocks/>
          </p:cNvGraphicFramePr>
          <p:nvPr>
            <p:extLst>
              <p:ext uri="{D42A27DB-BD31-4B8C-83A1-F6EECF244321}">
                <p14:modId xmlns:p14="http://schemas.microsoft.com/office/powerpoint/2010/main" val="2825068653"/>
              </p:ext>
            </p:extLst>
          </p:nvPr>
        </p:nvGraphicFramePr>
        <p:xfrm>
          <a:off x="208452" y="988271"/>
          <a:ext cx="11709822" cy="4337431"/>
        </p:xfrm>
        <a:graphic>
          <a:graphicData uri="http://schemas.openxmlformats.org/drawingml/2006/chart">
            <c:chart xmlns:c="http://schemas.openxmlformats.org/drawingml/2006/chart" xmlns:r="http://schemas.openxmlformats.org/officeDocument/2006/relationships" r:id="rId6"/>
          </a:graphicData>
        </a:graphic>
      </p:graphicFrame>
      <p:cxnSp>
        <p:nvCxnSpPr>
          <p:cNvPr id="18" name="Straight Connector 17">
            <a:extLst>
              <a:ext uri="{FF2B5EF4-FFF2-40B4-BE49-F238E27FC236}">
                <a16:creationId xmlns:a16="http://schemas.microsoft.com/office/drawing/2014/main" id="{C67EE258-3106-914D-AA46-02338CD11FCE}"/>
              </a:ext>
            </a:extLst>
          </p:cNvPr>
          <p:cNvCxnSpPr>
            <a:cxnSpLocks/>
          </p:cNvCxnSpPr>
          <p:nvPr/>
        </p:nvCxnSpPr>
        <p:spPr>
          <a:xfrm>
            <a:off x="1294248" y="3933030"/>
            <a:ext cx="10536002" cy="0"/>
          </a:xfrm>
          <a:prstGeom prst="line">
            <a:avLst/>
          </a:prstGeom>
          <a:ln w="47625">
            <a:solidFill>
              <a:schemeClr val="bg2">
                <a:lumMod val="1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7A160A17-CC6E-024F-80E8-ECB60FC86E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76965639"/>
      </p:ext>
    </p:extLst>
  </p:cSld>
  <p:clrMapOvr>
    <a:masterClrMapping/>
  </p:clrMapOvr>
  <p:transition advTm="361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defTabSz="1091246"/>
            <a:fld id="{27258FFF-F925-446B-8502-81C933981705}" type="slidenum">
              <a:rPr lang="en-US">
                <a:latin typeface="Segoe UI"/>
              </a:rPr>
              <a:pPr defTabSz="1091246"/>
              <a:t>17</a:t>
            </a:fld>
            <a:endParaRPr lang="en-US">
              <a:latin typeface="Segoe UI"/>
            </a:endParaRP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noFill/>
          </p:spPr>
          <p:txBody>
            <a:bodyPr wrap="square" rtlCol="0">
              <a:spAutoFit/>
            </a:bodyPr>
            <a:lstStyle/>
            <a:p>
              <a:pPr algn="ctr" defTabSz="1091246">
                <a:defRPr/>
              </a:pPr>
              <a:r>
                <a:rPr lang="en-US" sz="5000" kern="0" dirty="0">
                  <a:solidFill>
                    <a:prstClr val="white"/>
                  </a:solidFill>
                  <a:latin typeface="Calibri"/>
                </a:rPr>
                <a:t>Scalability Analysis</a:t>
              </a:r>
            </a:p>
          </p:txBody>
        </p:sp>
      </p:grpSp>
      <p:sp>
        <p:nvSpPr>
          <p:cNvPr id="7" name="TextBox 6">
            <a:extLst>
              <a:ext uri="{FF2B5EF4-FFF2-40B4-BE49-F238E27FC236}">
                <a16:creationId xmlns:a16="http://schemas.microsoft.com/office/drawing/2014/main" id="{7A62F31A-F326-6747-9662-691D376499C8}"/>
              </a:ext>
            </a:extLst>
          </p:cNvPr>
          <p:cNvSpPr txBox="1"/>
          <p:nvPr/>
        </p:nvSpPr>
        <p:spPr>
          <a:xfrm>
            <a:off x="170560" y="1323653"/>
            <a:ext cx="10827757" cy="584775"/>
          </a:xfrm>
          <a:prstGeom prst="rect">
            <a:avLst/>
          </a:prstGeom>
          <a:noFill/>
        </p:spPr>
        <p:txBody>
          <a:bodyPr wrap="square" rtlCol="0">
            <a:spAutoFit/>
          </a:bodyPr>
          <a:lstStyle/>
          <a:p>
            <a:pPr marL="411480" indent="-411480" defTabSz="1091246">
              <a:buFont typeface="Arial" panose="020B0604020202020204" pitchFamily="34" charset="0"/>
              <a:buChar char="•"/>
            </a:pPr>
            <a:r>
              <a:rPr lang="en-US" sz="3200" dirty="0">
                <a:solidFill>
                  <a:srgbClr val="0072C6">
                    <a:lumMod val="50000"/>
                  </a:srgbClr>
                </a:solidFill>
                <a:latin typeface="Calibri" panose="020F0502020204030204" pitchFamily="34" charset="0"/>
                <a:cs typeface="Calibri" panose="020F0502020204030204" pitchFamily="34" charset="0"/>
              </a:rPr>
              <a:t>Complexity is determined by number of unique outcomes</a:t>
            </a:r>
          </a:p>
        </p:txBody>
      </p:sp>
      <p:sp>
        <p:nvSpPr>
          <p:cNvPr id="8" name="TextBox 7">
            <a:extLst>
              <a:ext uri="{FF2B5EF4-FFF2-40B4-BE49-F238E27FC236}">
                <a16:creationId xmlns:a16="http://schemas.microsoft.com/office/drawing/2014/main" id="{83B7092A-46E8-5F4E-BC79-F0B1C8097D3F}"/>
              </a:ext>
            </a:extLst>
          </p:cNvPr>
          <p:cNvSpPr txBox="1"/>
          <p:nvPr/>
        </p:nvSpPr>
        <p:spPr>
          <a:xfrm>
            <a:off x="137159" y="2074950"/>
            <a:ext cx="11785605" cy="584775"/>
          </a:xfrm>
          <a:prstGeom prst="rect">
            <a:avLst/>
          </a:prstGeom>
          <a:noFill/>
        </p:spPr>
        <p:txBody>
          <a:bodyPr wrap="square" rtlCol="0">
            <a:spAutoFit/>
          </a:bodyPr>
          <a:lstStyle/>
          <a:p>
            <a:pPr marL="411480" indent="-411480" defTabSz="1091246">
              <a:buFont typeface="Arial" panose="020B0604020202020204" pitchFamily="34" charset="0"/>
              <a:buChar char="•"/>
            </a:pPr>
            <a:r>
              <a:rPr lang="en-US" sz="3200" dirty="0" err="1">
                <a:solidFill>
                  <a:srgbClr val="0072C6">
                    <a:lumMod val="50000"/>
                  </a:srgbClr>
                </a:solidFill>
                <a:latin typeface="Calibri" panose="020F0502020204030204" pitchFamily="34" charset="0"/>
                <a:cs typeface="Calibri" panose="020F0502020204030204" pitchFamily="34" charset="0"/>
              </a:rPr>
              <a:t>JigSaw</a:t>
            </a:r>
            <a:r>
              <a:rPr lang="en-US" sz="3200" dirty="0">
                <a:solidFill>
                  <a:srgbClr val="0072C6">
                    <a:lumMod val="50000"/>
                  </a:srgbClr>
                </a:solidFill>
                <a:latin typeface="Calibri" panose="020F0502020204030204" pitchFamily="34" charset="0"/>
                <a:cs typeface="Calibri" panose="020F0502020204030204" pitchFamily="34" charset="0"/>
              </a:rPr>
              <a:t> does updates only for non-zero outcomes (limited by trials)</a:t>
            </a:r>
          </a:p>
        </p:txBody>
      </p:sp>
      <p:grpSp>
        <p:nvGrpSpPr>
          <p:cNvPr id="11" name="Group 10">
            <a:extLst>
              <a:ext uri="{FF2B5EF4-FFF2-40B4-BE49-F238E27FC236}">
                <a16:creationId xmlns:a16="http://schemas.microsoft.com/office/drawing/2014/main" id="{E04C419A-C0DD-9D43-A25A-3AFB24EDA1D1}"/>
              </a:ext>
            </a:extLst>
          </p:cNvPr>
          <p:cNvGrpSpPr/>
          <p:nvPr/>
        </p:nvGrpSpPr>
        <p:grpSpPr>
          <a:xfrm>
            <a:off x="0" y="5931616"/>
            <a:ext cx="12192000" cy="926384"/>
            <a:chOff x="0" y="4974511"/>
            <a:chExt cx="10160000" cy="771986"/>
          </a:xfrm>
        </p:grpSpPr>
        <p:sp>
          <p:nvSpPr>
            <p:cNvPr id="16" name="Rectangle 15">
              <a:extLst>
                <a:ext uri="{FF2B5EF4-FFF2-40B4-BE49-F238E27FC236}">
                  <a16:creationId xmlns:a16="http://schemas.microsoft.com/office/drawing/2014/main" id="{7964960D-D1F8-8E4E-8A6D-EC0055CFD685}"/>
                </a:ext>
              </a:extLst>
            </p:cNvPr>
            <p:cNvSpPr/>
            <p:nvPr/>
          </p:nvSpPr>
          <p:spPr bwMode="auto">
            <a:xfrm>
              <a:off x="0" y="5033524"/>
              <a:ext cx="10160000" cy="712973"/>
            </a:xfrm>
            <a:prstGeom prst="rect">
              <a:avLst/>
            </a:prstGeom>
            <a:solidFill>
              <a:srgbClr val="003963"/>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1246">
                <a:defRPr/>
              </a:pPr>
              <a:endParaRPr lang="en-US" sz="2880" kern="0" dirty="0">
                <a:solidFill>
                  <a:prstClr val="white"/>
                </a:solidFill>
                <a:latin typeface="Calibri"/>
              </a:endParaRPr>
            </a:p>
          </p:txBody>
        </p:sp>
        <p:sp>
          <p:nvSpPr>
            <p:cNvPr id="17" name="TextBox 16">
              <a:extLst>
                <a:ext uri="{FF2B5EF4-FFF2-40B4-BE49-F238E27FC236}">
                  <a16:creationId xmlns:a16="http://schemas.microsoft.com/office/drawing/2014/main" id="{CC588EE0-DBEE-4B4D-B9BA-8FCE94A76675}"/>
                </a:ext>
              </a:extLst>
            </p:cNvPr>
            <p:cNvSpPr txBox="1"/>
            <p:nvPr/>
          </p:nvSpPr>
          <p:spPr>
            <a:xfrm>
              <a:off x="0" y="4974511"/>
              <a:ext cx="10159999" cy="446276"/>
            </a:xfrm>
            <a:prstGeom prst="rect">
              <a:avLst/>
            </a:prstGeom>
            <a:noFill/>
          </p:spPr>
          <p:txBody>
            <a:bodyPr wrap="square" rtlCol="0">
              <a:spAutoFit/>
            </a:bodyPr>
            <a:lstStyle/>
            <a:p>
              <a:pPr algn="ctr" defTabSz="1091246">
                <a:defRPr/>
              </a:pPr>
              <a:r>
                <a:rPr lang="en-US" sz="2880" kern="0" dirty="0">
                  <a:solidFill>
                    <a:prstClr val="white"/>
                  </a:solidFill>
                  <a:latin typeface="Calibri"/>
                </a:rPr>
                <a:t>The linear complexity makes </a:t>
              </a:r>
              <a:r>
                <a:rPr lang="en-US" sz="2880" kern="0" dirty="0" err="1">
                  <a:solidFill>
                    <a:prstClr val="white"/>
                  </a:solidFill>
                  <a:latin typeface="Calibri"/>
                </a:rPr>
                <a:t>JigSaw</a:t>
              </a:r>
              <a:r>
                <a:rPr lang="en-US" sz="2880" kern="0" dirty="0">
                  <a:solidFill>
                    <a:prstClr val="white"/>
                  </a:solidFill>
                  <a:latin typeface="Calibri"/>
                </a:rPr>
                <a:t> scalable to large machines</a:t>
              </a:r>
            </a:p>
          </p:txBody>
        </p:sp>
      </p:grpSp>
      <p:graphicFrame>
        <p:nvGraphicFramePr>
          <p:cNvPr id="2" name="Table 2">
            <a:extLst>
              <a:ext uri="{FF2B5EF4-FFF2-40B4-BE49-F238E27FC236}">
                <a16:creationId xmlns:a16="http://schemas.microsoft.com/office/drawing/2014/main" id="{A929FD5A-69D2-6340-9A39-301E030AE20C}"/>
              </a:ext>
            </a:extLst>
          </p:cNvPr>
          <p:cNvGraphicFramePr>
            <a:graphicFrameLocks noGrp="1"/>
          </p:cNvGraphicFramePr>
          <p:nvPr>
            <p:extLst>
              <p:ext uri="{D42A27DB-BD31-4B8C-83A1-F6EECF244321}">
                <p14:modId xmlns:p14="http://schemas.microsoft.com/office/powerpoint/2010/main" val="2990054730"/>
              </p:ext>
            </p:extLst>
          </p:nvPr>
        </p:nvGraphicFramePr>
        <p:xfrm>
          <a:off x="681238" y="2969819"/>
          <a:ext cx="10827757" cy="2316480"/>
        </p:xfrm>
        <a:graphic>
          <a:graphicData uri="http://schemas.openxmlformats.org/drawingml/2006/table">
            <a:tbl>
              <a:tblPr firstRow="1" bandRow="1">
                <a:tableStyleId>{7DF18680-E054-41AD-8BC1-D1AEF772440D}</a:tableStyleId>
              </a:tblPr>
              <a:tblGrid>
                <a:gridCol w="4223559">
                  <a:extLst>
                    <a:ext uri="{9D8B030D-6E8A-4147-A177-3AD203B41FA5}">
                      <a16:colId xmlns:a16="http://schemas.microsoft.com/office/drawing/2014/main" val="2630073385"/>
                    </a:ext>
                  </a:extLst>
                </a:gridCol>
                <a:gridCol w="1497473">
                  <a:extLst>
                    <a:ext uri="{9D8B030D-6E8A-4147-A177-3AD203B41FA5}">
                      <a16:colId xmlns:a16="http://schemas.microsoft.com/office/drawing/2014/main" val="2951396157"/>
                    </a:ext>
                  </a:extLst>
                </a:gridCol>
                <a:gridCol w="1633899">
                  <a:extLst>
                    <a:ext uri="{9D8B030D-6E8A-4147-A177-3AD203B41FA5}">
                      <a16:colId xmlns:a16="http://schemas.microsoft.com/office/drawing/2014/main" val="3705231048"/>
                    </a:ext>
                  </a:extLst>
                </a:gridCol>
                <a:gridCol w="1668200">
                  <a:extLst>
                    <a:ext uri="{9D8B030D-6E8A-4147-A177-3AD203B41FA5}">
                      <a16:colId xmlns:a16="http://schemas.microsoft.com/office/drawing/2014/main" val="2083853230"/>
                    </a:ext>
                  </a:extLst>
                </a:gridCol>
                <a:gridCol w="1804626">
                  <a:extLst>
                    <a:ext uri="{9D8B030D-6E8A-4147-A177-3AD203B41FA5}">
                      <a16:colId xmlns:a16="http://schemas.microsoft.com/office/drawing/2014/main" val="2044698872"/>
                    </a:ext>
                  </a:extLst>
                </a:gridCol>
              </a:tblGrid>
              <a:tr h="370840">
                <a:tc rowSpan="2">
                  <a:txBody>
                    <a:bodyPr/>
                    <a:lstStyle/>
                    <a:p>
                      <a:pPr algn="ctr"/>
                      <a:r>
                        <a:rPr lang="en-US" sz="3200" dirty="0">
                          <a:latin typeface="Calibri" panose="020F0502020204030204" pitchFamily="34" charset="0"/>
                          <a:cs typeface="Calibri" panose="020F0502020204030204" pitchFamily="34" charset="0"/>
                        </a:rPr>
                        <a:t>Program Size </a:t>
                      </a:r>
                    </a:p>
                    <a:p>
                      <a:pPr algn="ctr"/>
                      <a:r>
                        <a:rPr lang="en-US" sz="3200" dirty="0">
                          <a:latin typeface="Calibri" panose="020F0502020204030204" pitchFamily="34" charset="0"/>
                          <a:cs typeface="Calibri" panose="020F0502020204030204" pitchFamily="34" charset="0"/>
                        </a:rPr>
                        <a:t>(Num. of Qubits)</a:t>
                      </a:r>
                    </a:p>
                  </a:txBody>
                  <a:tcPr>
                    <a:lnB w="12700" cap="flat" cmpd="sng" algn="ctr">
                      <a:solidFill>
                        <a:schemeClr val="bg2">
                          <a:lumMod val="10000"/>
                        </a:schemeClr>
                      </a:solidFill>
                      <a:prstDash val="solid"/>
                      <a:round/>
                      <a:headEnd type="none" w="med" len="med"/>
                      <a:tailEnd type="none" w="med" len="med"/>
                    </a:lnB>
                    <a:solidFill>
                      <a:srgbClr val="003963"/>
                    </a:solidFill>
                  </a:tcPr>
                </a:tc>
                <a:tc gridSpan="2">
                  <a:txBody>
                    <a:bodyPr/>
                    <a:lstStyle/>
                    <a:p>
                      <a:pPr algn="ctr"/>
                      <a:r>
                        <a:rPr lang="en-US" sz="3200" dirty="0" err="1">
                          <a:latin typeface="Calibri" panose="020F0502020204030204" pitchFamily="34" charset="0"/>
                          <a:cs typeface="Calibri" panose="020F0502020204030204" pitchFamily="34" charset="0"/>
                        </a:rPr>
                        <a:t>JigSaw</a:t>
                      </a:r>
                      <a:endParaRPr lang="en-US" sz="3200" dirty="0">
                        <a:latin typeface="Calibri" panose="020F0502020204030204" pitchFamily="34" charset="0"/>
                        <a:cs typeface="Calibri" panose="020F0502020204030204" pitchFamily="34" charset="0"/>
                      </a:endParaRPr>
                    </a:p>
                  </a:txBody>
                  <a:tcPr>
                    <a:lnB w="12700" cap="flat" cmpd="sng" algn="ctr">
                      <a:solidFill>
                        <a:schemeClr val="bg2">
                          <a:lumMod val="10000"/>
                        </a:schemeClr>
                      </a:solidFill>
                      <a:prstDash val="solid"/>
                      <a:round/>
                      <a:headEnd type="none" w="med" len="med"/>
                      <a:tailEnd type="none" w="med" len="med"/>
                    </a:lnB>
                    <a:solidFill>
                      <a:srgbClr val="003963"/>
                    </a:solidFill>
                  </a:tcPr>
                </a:tc>
                <a:tc hMerge="1">
                  <a:txBody>
                    <a:bodyPr/>
                    <a:lstStyle/>
                    <a:p>
                      <a:endParaRPr lang="en-US"/>
                    </a:p>
                  </a:txBody>
                  <a:tcPr/>
                </a:tc>
                <a:tc gridSpan="2">
                  <a:txBody>
                    <a:bodyPr/>
                    <a:lstStyle/>
                    <a:p>
                      <a:pPr algn="ctr"/>
                      <a:r>
                        <a:rPr lang="en-US" sz="3200" dirty="0" err="1">
                          <a:latin typeface="Calibri" panose="020F0502020204030204" pitchFamily="34" charset="0"/>
                          <a:cs typeface="Calibri" panose="020F0502020204030204" pitchFamily="34" charset="0"/>
                        </a:rPr>
                        <a:t>JigSaw</a:t>
                      </a:r>
                      <a:r>
                        <a:rPr lang="en-US" sz="3200" dirty="0">
                          <a:latin typeface="Calibri" panose="020F0502020204030204" pitchFamily="34" charset="0"/>
                          <a:cs typeface="Calibri" panose="020F0502020204030204" pitchFamily="34" charset="0"/>
                        </a:rPr>
                        <a:t>-M</a:t>
                      </a:r>
                    </a:p>
                  </a:txBody>
                  <a:tcPr>
                    <a:lnB w="12700" cap="flat" cmpd="sng" algn="ctr">
                      <a:solidFill>
                        <a:schemeClr val="bg2">
                          <a:lumMod val="10000"/>
                        </a:schemeClr>
                      </a:solidFill>
                      <a:prstDash val="solid"/>
                      <a:round/>
                      <a:headEnd type="none" w="med" len="med"/>
                      <a:tailEnd type="none" w="med" len="med"/>
                    </a:lnB>
                    <a:solidFill>
                      <a:srgbClr val="003963"/>
                    </a:solidFill>
                  </a:tcPr>
                </a:tc>
                <a:tc hMerge="1">
                  <a:txBody>
                    <a:bodyPr/>
                    <a:lstStyle/>
                    <a:p>
                      <a:endParaRPr lang="en-US"/>
                    </a:p>
                  </a:txBody>
                  <a:tcPr/>
                </a:tc>
                <a:extLst>
                  <a:ext uri="{0D108BD9-81ED-4DB2-BD59-A6C34878D82A}">
                    <a16:rowId xmlns:a16="http://schemas.microsoft.com/office/drawing/2014/main" val="1568688036"/>
                  </a:ext>
                </a:extLst>
              </a:tr>
              <a:tr h="370840">
                <a:tc vMerge="1">
                  <a:txBody>
                    <a:bodyPr/>
                    <a:lstStyle/>
                    <a:p>
                      <a:pPr algn="ctr"/>
                      <a:endParaRPr lang="en-US" dirty="0"/>
                    </a:p>
                  </a:txBody>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Memory</a:t>
                      </a:r>
                    </a:p>
                    <a:p>
                      <a:pPr algn="ctr"/>
                      <a:r>
                        <a:rPr lang="en-US" sz="2400" dirty="0">
                          <a:solidFill>
                            <a:schemeClr val="bg2">
                              <a:lumMod val="10000"/>
                            </a:schemeClr>
                          </a:solidFill>
                          <a:latin typeface="Calibri" panose="020F0502020204030204" pitchFamily="34" charset="0"/>
                          <a:cs typeface="Calibri" panose="020F0502020204030204" pitchFamily="34" charset="0"/>
                        </a:rPr>
                        <a:t>(GB)</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Operations (Billion)</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Memory </a:t>
                      </a:r>
                    </a:p>
                    <a:p>
                      <a:pPr algn="ctr"/>
                      <a:r>
                        <a:rPr lang="en-US" sz="2400" dirty="0">
                          <a:solidFill>
                            <a:schemeClr val="bg2">
                              <a:lumMod val="10000"/>
                            </a:schemeClr>
                          </a:solidFill>
                          <a:latin typeface="Calibri" panose="020F0502020204030204" pitchFamily="34" charset="0"/>
                          <a:cs typeface="Calibri" panose="020F0502020204030204" pitchFamily="34" charset="0"/>
                        </a:rPr>
                        <a:t>(GB)</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Operations (Billion)</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2048201754"/>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100</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0.4</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4</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1.7</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1216637451"/>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500</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5</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2.1</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20</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8.4</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218942824"/>
                  </a:ext>
                </a:extLst>
              </a:tr>
            </a:tbl>
          </a:graphicData>
        </a:graphic>
      </p:graphicFrame>
      <p:sp>
        <p:nvSpPr>
          <p:cNvPr id="18" name="TextBox 17">
            <a:extLst>
              <a:ext uri="{FF2B5EF4-FFF2-40B4-BE49-F238E27FC236}">
                <a16:creationId xmlns:a16="http://schemas.microsoft.com/office/drawing/2014/main" id="{EF5F1347-590C-204C-B561-E491D443E165}"/>
              </a:ext>
            </a:extLst>
          </p:cNvPr>
          <p:cNvSpPr txBox="1"/>
          <p:nvPr/>
        </p:nvSpPr>
        <p:spPr>
          <a:xfrm>
            <a:off x="1320800" y="5247732"/>
            <a:ext cx="10400145" cy="461665"/>
          </a:xfrm>
          <a:prstGeom prst="rect">
            <a:avLst/>
          </a:prstGeom>
          <a:noFill/>
        </p:spPr>
        <p:txBody>
          <a:bodyPr wrap="square" rtlCol="0">
            <a:spAutoFit/>
          </a:bodyPr>
          <a:lstStyle/>
          <a:p>
            <a:pPr defTabSz="1091246"/>
            <a:r>
              <a:rPr lang="en-US" sz="2400" dirty="0">
                <a:solidFill>
                  <a:srgbClr val="0072C6">
                    <a:lumMod val="50000"/>
                  </a:srgbClr>
                </a:solidFill>
                <a:latin typeface="Calibri" panose="020F0502020204030204" pitchFamily="34" charset="0"/>
                <a:cs typeface="Calibri" panose="020F0502020204030204" pitchFamily="34" charset="0"/>
              </a:rPr>
              <a:t>*Assuming 1 Million trials, and pessimistically each trial yields a unique outcome</a:t>
            </a:r>
          </a:p>
        </p:txBody>
      </p:sp>
      <p:pic>
        <p:nvPicPr>
          <p:cNvPr id="28" name="Audio 27">
            <a:hlinkClick r:id="" action="ppaction://media"/>
            <a:extLst>
              <a:ext uri="{FF2B5EF4-FFF2-40B4-BE49-F238E27FC236}">
                <a16:creationId xmlns:a16="http://schemas.microsoft.com/office/drawing/2014/main" id="{490B6442-0C61-D740-A64D-C76690A875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7696456"/>
      </p:ext>
    </p:extLst>
  </p:cSld>
  <p:clrMapOvr>
    <a:masterClrMapping/>
  </p:clrMapOvr>
  <p:transition advTm="808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8"/>
                </p:tgtEl>
              </p:cMediaNode>
            </p:audio>
          </p:childTnLst>
        </p:cTn>
      </p:par>
    </p:tnLst>
    <p:bldLst>
      <p:bldP spid="8"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5252B768-4AEB-2246-948E-B1290D385486}"/>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EBB32C1B-814A-784E-84ED-F10A89301458}"/>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4D16BCD-0C8A-574F-8EF3-FA273AFA2C43}"/>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Conclusion</a:t>
              </a:r>
            </a:p>
          </p:txBody>
        </p:sp>
      </p:grpSp>
      <p:sp>
        <p:nvSpPr>
          <p:cNvPr id="7" name="TextBox 6">
            <a:extLst>
              <a:ext uri="{FF2B5EF4-FFF2-40B4-BE49-F238E27FC236}">
                <a16:creationId xmlns:a16="http://schemas.microsoft.com/office/drawing/2014/main" id="{8E45BFD2-8CC7-4C47-9242-CF61F66B11ED}"/>
              </a:ext>
            </a:extLst>
          </p:cNvPr>
          <p:cNvSpPr txBox="1"/>
          <p:nvPr/>
        </p:nvSpPr>
        <p:spPr>
          <a:xfrm>
            <a:off x="137160" y="1205826"/>
            <a:ext cx="12053957"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Measurement errors limit fidelity of large NISQ programs</a:t>
            </a:r>
          </a:p>
        </p:txBody>
      </p:sp>
      <p:sp>
        <p:nvSpPr>
          <p:cNvPr id="8" name="TextBox 7">
            <a:extLst>
              <a:ext uri="{FF2B5EF4-FFF2-40B4-BE49-F238E27FC236}">
                <a16:creationId xmlns:a16="http://schemas.microsoft.com/office/drawing/2014/main" id="{059567E2-1293-454E-AAA8-A90A583C6956}"/>
              </a:ext>
            </a:extLst>
          </p:cNvPr>
          <p:cNvSpPr txBox="1"/>
          <p:nvPr/>
        </p:nvSpPr>
        <p:spPr>
          <a:xfrm>
            <a:off x="138043" y="2171026"/>
            <a:ext cx="12053957" cy="535531"/>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err="1">
                <a:ln>
                  <a:noFill/>
                </a:ln>
                <a:solidFill>
                  <a:srgbClr val="0072C6">
                    <a:lumMod val="50000"/>
                  </a:srgbClr>
                </a:solidFill>
                <a:effectLst/>
                <a:uLnTx/>
                <a:uFillTx/>
                <a:latin typeface="Segoe UI"/>
                <a:ea typeface="+mn-ea"/>
                <a:cs typeface="+mn-cs"/>
              </a:rPr>
              <a:t>JigSaw</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 mitigates impact of measurement errors via</a:t>
            </a:r>
            <a:r>
              <a:rPr kumimoji="0" lang="en-US" sz="2880" b="0" i="0" u="none" strike="noStrike" kern="1200" cap="none" spc="0" normalizeH="0" noProof="0" dirty="0">
                <a:ln>
                  <a:noFill/>
                </a:ln>
                <a:solidFill>
                  <a:srgbClr val="0072C6">
                    <a:lumMod val="50000"/>
                  </a:srgbClr>
                </a:solidFill>
                <a:effectLst/>
                <a:uLnTx/>
                <a:uFillTx/>
                <a:latin typeface="Segoe UI"/>
                <a:ea typeface="+mn-ea"/>
                <a:cs typeface="+mn-cs"/>
              </a:rPr>
              <a:t> </a:t>
            </a:r>
            <a:r>
              <a:rPr kumimoji="0" lang="en-US" sz="2880" b="0" i="0" u="none" strike="noStrike" kern="1200" cap="none" spc="0" normalizeH="0" noProof="0" dirty="0" err="1">
                <a:ln>
                  <a:noFill/>
                </a:ln>
                <a:solidFill>
                  <a:srgbClr val="0072C6">
                    <a:lumMod val="50000"/>
                  </a:srgbClr>
                </a:solidFill>
                <a:effectLst/>
                <a:uLnTx/>
                <a:uFillTx/>
                <a:latin typeface="Segoe UI"/>
                <a:ea typeface="+mn-ea"/>
                <a:cs typeface="+mn-cs"/>
              </a:rPr>
              <a:t>subsetting</a:t>
            </a: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C19B1C0-B48F-6142-9DA6-FD3B32B02121}"/>
              </a:ext>
            </a:extLst>
          </p:cNvPr>
          <p:cNvSpPr txBox="1"/>
          <p:nvPr/>
        </p:nvSpPr>
        <p:spPr>
          <a:xfrm>
            <a:off x="68138" y="3136224"/>
            <a:ext cx="12053957" cy="1421928"/>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err="1">
                <a:ln>
                  <a:noFill/>
                </a:ln>
                <a:solidFill>
                  <a:srgbClr val="0072C6">
                    <a:lumMod val="50000"/>
                  </a:srgbClr>
                </a:solidFill>
                <a:effectLst/>
                <a:uLnTx/>
                <a:uFillTx/>
                <a:latin typeface="Segoe UI"/>
                <a:ea typeface="+mn-ea"/>
                <a:cs typeface="+mn-cs"/>
              </a:rPr>
              <a:t>JigSaw</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 </a:t>
            </a:r>
            <a:r>
              <a:rPr lang="en-US" sz="2880" dirty="0">
                <a:solidFill>
                  <a:srgbClr val="0072C6">
                    <a:lumMod val="50000"/>
                  </a:srgbClr>
                </a:solidFill>
                <a:latin typeface="Segoe UI"/>
              </a:rPr>
              <a:t>measures:</a:t>
            </a:r>
          </a:p>
          <a:p>
            <a:pPr marL="868680" lvl="1" indent="-411480" defTabSz="1091246">
              <a:buFont typeface="Arial" panose="020B0604020202020204" pitchFamily="34" charset="0"/>
              <a:buChar char="•"/>
              <a:defRPr/>
            </a:pPr>
            <a:r>
              <a:rPr lang="en-US" sz="2880" dirty="0">
                <a:solidFill>
                  <a:srgbClr val="0072C6">
                    <a:lumMod val="50000"/>
                  </a:srgbClr>
                </a:solidFill>
                <a:latin typeface="Segoe UI"/>
              </a:rPr>
              <a:t>All program qubits in 50% of trials</a:t>
            </a:r>
          </a:p>
          <a:p>
            <a:pPr marL="868680" lvl="1" indent="-411480" defTabSz="1091246">
              <a:buFont typeface="Arial" panose="020B0604020202020204" pitchFamily="34" charset="0"/>
              <a:buChar char="•"/>
              <a:defRPr/>
            </a:pPr>
            <a:r>
              <a:rPr lang="en-US" sz="2880" dirty="0">
                <a:solidFill>
                  <a:srgbClr val="0072C6">
                    <a:lumMod val="50000"/>
                  </a:srgbClr>
                </a:solidFill>
                <a:latin typeface="Segoe UI"/>
              </a:rPr>
              <a:t>Subset of qubits in remaining 50% trials</a:t>
            </a: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DB35C09E-C1D2-7946-B6C4-CA8B91E1FAB9}"/>
              </a:ext>
            </a:extLst>
          </p:cNvPr>
          <p:cNvSpPr txBox="1"/>
          <p:nvPr/>
        </p:nvSpPr>
        <p:spPr>
          <a:xfrm>
            <a:off x="0" y="4987819"/>
            <a:ext cx="12053957" cy="535531"/>
          </a:xfrm>
          <a:prstGeom prst="rect">
            <a:avLst/>
          </a:prstGeom>
          <a:noFill/>
        </p:spPr>
        <p:txBody>
          <a:bodyPr wrap="square" rtlCol="0">
            <a:spAutoFit/>
          </a:bodyPr>
          <a:lstStyle/>
          <a:p>
            <a:pPr marL="411480" lvl="0" indent="-411480" defTabSz="1091246">
              <a:buFont typeface="Arial" panose="020B0604020202020204" pitchFamily="34" charset="0"/>
              <a:buChar char="•"/>
              <a:defRPr/>
            </a:pPr>
            <a:r>
              <a:rPr lang="en-US" sz="2880" dirty="0" err="1">
                <a:solidFill>
                  <a:srgbClr val="0072C6">
                    <a:lumMod val="50000"/>
                  </a:srgbClr>
                </a:solidFill>
              </a:rPr>
              <a:t>JigSaw</a:t>
            </a:r>
            <a:r>
              <a:rPr lang="en-US" sz="2880" dirty="0">
                <a:solidFill>
                  <a:srgbClr val="0072C6">
                    <a:lumMod val="50000"/>
                  </a:srgbClr>
                </a:solidFill>
              </a:rPr>
              <a:t> uses Bayesian post-processing to combine the results </a:t>
            </a:r>
          </a:p>
        </p:txBody>
      </p:sp>
      <p:sp>
        <p:nvSpPr>
          <p:cNvPr id="17" name="TextBox 16">
            <a:extLst>
              <a:ext uri="{FF2B5EF4-FFF2-40B4-BE49-F238E27FC236}">
                <a16:creationId xmlns:a16="http://schemas.microsoft.com/office/drawing/2014/main" id="{4ED29536-81E7-9849-9214-15C8B63AFED9}"/>
              </a:ext>
            </a:extLst>
          </p:cNvPr>
          <p:cNvSpPr txBox="1"/>
          <p:nvPr/>
        </p:nvSpPr>
        <p:spPr>
          <a:xfrm>
            <a:off x="0" y="5773309"/>
            <a:ext cx="12053957" cy="535531"/>
          </a:xfrm>
          <a:prstGeom prst="rect">
            <a:avLst/>
          </a:prstGeom>
          <a:noFill/>
        </p:spPr>
        <p:txBody>
          <a:bodyPr wrap="square" rtlCol="0">
            <a:spAutoFit/>
          </a:bodyPr>
          <a:lstStyle/>
          <a:p>
            <a:pPr marL="411480" lvl="0" indent="-411480" defTabSz="1091246">
              <a:buFont typeface="Arial" panose="020B0604020202020204" pitchFamily="34" charset="0"/>
              <a:buChar char="•"/>
              <a:defRPr/>
            </a:pPr>
            <a:r>
              <a:rPr lang="en-US" sz="2880" dirty="0">
                <a:solidFill>
                  <a:srgbClr val="0072C6">
                    <a:lumMod val="50000"/>
                  </a:srgbClr>
                </a:solidFill>
              </a:rPr>
              <a:t>Fidelity improves by 2.5x to 8.4x on 3 IBMQ machines</a:t>
            </a:r>
          </a:p>
        </p:txBody>
      </p:sp>
      <p:pic>
        <p:nvPicPr>
          <p:cNvPr id="26" name="Audio 25">
            <a:hlinkClick r:id="" action="ppaction://media"/>
            <a:extLst>
              <a:ext uri="{FF2B5EF4-FFF2-40B4-BE49-F238E27FC236}">
                <a16:creationId xmlns:a16="http://schemas.microsoft.com/office/drawing/2014/main" id="{902723DD-5152-DB40-B174-4CA54180E9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45720797"/>
      </p:ext>
    </p:extLst>
  </p:cSld>
  <p:clrMapOvr>
    <a:masterClrMapping/>
  </p:clrMapOvr>
  <p:transition advTm="609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6"/>
                </p:tgtEl>
              </p:cMediaNode>
            </p:audio>
          </p:childTnLst>
        </p:cTn>
      </p:par>
    </p:tnLst>
    <p:bldLst>
      <p:bldP spid="8" grpId="0"/>
      <p:bldP spid="9"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828EA4-9E2B-BE4E-BB7C-207B07EE4C8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smtClean="0">
                <a:ln>
                  <a:noFill/>
                </a:ln>
                <a:solidFill>
                  <a:srgbClr val="023568"/>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81F31CB0-FAB9-794B-9A42-2414E0B8E97D}"/>
              </a:ext>
            </a:extLst>
          </p:cNvPr>
          <p:cNvGrpSpPr/>
          <p:nvPr/>
        </p:nvGrpSpPr>
        <p:grpSpPr>
          <a:xfrm>
            <a:off x="3042489" y="1244193"/>
            <a:ext cx="9149512" cy="4418947"/>
            <a:chOff x="1250829" y="1303612"/>
            <a:chExt cx="7624593" cy="3682456"/>
          </a:xfrm>
        </p:grpSpPr>
        <p:pic>
          <p:nvPicPr>
            <p:cNvPr id="5" name="Picture 4">
              <a:extLst>
                <a:ext uri="{FF2B5EF4-FFF2-40B4-BE49-F238E27FC236}">
                  <a16:creationId xmlns:a16="http://schemas.microsoft.com/office/drawing/2014/main" id="{9E94DB7B-EAAD-D144-8D9B-63FA9FDBEE9D}"/>
                </a:ext>
              </a:extLst>
            </p:cNvPr>
            <p:cNvPicPr>
              <a:picLocks noChangeAspect="1"/>
            </p:cNvPicPr>
            <p:nvPr/>
          </p:nvPicPr>
          <p:blipFill>
            <a:blip r:embed="rId5"/>
            <a:stretch>
              <a:fillRect/>
            </a:stretch>
          </p:blipFill>
          <p:spPr>
            <a:xfrm>
              <a:off x="1793534" y="1368366"/>
              <a:ext cx="6201234" cy="3488194"/>
            </a:xfrm>
            <a:prstGeom prst="rect">
              <a:avLst/>
            </a:prstGeom>
            <a:ln>
              <a:noFill/>
            </a:ln>
          </p:spPr>
        </p:pic>
        <p:sp>
          <p:nvSpPr>
            <p:cNvPr id="7" name="Rectangle 6">
              <a:extLst>
                <a:ext uri="{FF2B5EF4-FFF2-40B4-BE49-F238E27FC236}">
                  <a16:creationId xmlns:a16="http://schemas.microsoft.com/office/drawing/2014/main" id="{E0D19BD2-DB2D-8D49-AA8D-628D5037A4FD}"/>
                </a:ext>
              </a:extLst>
            </p:cNvPr>
            <p:cNvSpPr/>
            <p:nvPr/>
          </p:nvSpPr>
          <p:spPr bwMode="auto">
            <a:xfrm>
              <a:off x="7961022" y="1368366"/>
              <a:ext cx="914400" cy="36177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ctr" defTabSz="1118966" rtl="0" eaLnBrk="1" fontAlgn="base" latinLnBrk="0" hangingPunct="1">
                <a:lnSpc>
                  <a:spcPct val="90000"/>
                </a:lnSpc>
                <a:spcBef>
                  <a:spcPct val="0"/>
                </a:spcBef>
                <a:spcAft>
                  <a:spcPct val="0"/>
                </a:spcAft>
                <a:buClrTx/>
                <a:buSzTx/>
                <a:buFontTx/>
                <a:buNone/>
                <a:tabLst/>
                <a:defRPr/>
              </a:pPr>
              <a:endParaRPr kumimoji="0" lang="en-US" sz="288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1B0BB0F1-4266-7D4B-9EF3-4DA5E481D4AB}"/>
                </a:ext>
              </a:extLst>
            </p:cNvPr>
            <p:cNvSpPr/>
            <p:nvPr/>
          </p:nvSpPr>
          <p:spPr bwMode="auto">
            <a:xfrm>
              <a:off x="1250829" y="1303612"/>
              <a:ext cx="914400" cy="36177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marL="0" marR="0" lvl="0" indent="0" algn="ctr" defTabSz="1118966" rtl="0" eaLnBrk="1" fontAlgn="base" latinLnBrk="0" hangingPunct="1">
                <a:lnSpc>
                  <a:spcPct val="90000"/>
                </a:lnSpc>
                <a:spcBef>
                  <a:spcPct val="0"/>
                </a:spcBef>
                <a:spcAft>
                  <a:spcPct val="0"/>
                </a:spcAft>
                <a:buClrTx/>
                <a:buSzTx/>
                <a:buFontTx/>
                <a:buNone/>
                <a:tabLst/>
                <a:defRPr/>
              </a:pPr>
              <a:endParaRPr kumimoji="0" lang="en-US" sz="288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9" name="TextBox 18">
            <a:extLst>
              <a:ext uri="{FF2B5EF4-FFF2-40B4-BE49-F238E27FC236}">
                <a16:creationId xmlns:a16="http://schemas.microsoft.com/office/drawing/2014/main" id="{2A7AAF6D-0435-8B44-AE2A-58F55054899C}"/>
              </a:ext>
            </a:extLst>
          </p:cNvPr>
          <p:cNvSpPr txBox="1"/>
          <p:nvPr/>
        </p:nvSpPr>
        <p:spPr>
          <a:xfrm>
            <a:off x="405045" y="3030854"/>
            <a:ext cx="3548394" cy="904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80" b="0" i="0" u="none" strike="noStrike" kern="1200" cap="none" spc="0" normalizeH="0" baseline="0" noProof="0" dirty="0">
                <a:ln>
                  <a:noFill/>
                </a:ln>
                <a:solidFill>
                  <a:srgbClr val="0072C6">
                    <a:lumMod val="50000"/>
                  </a:srgbClr>
                </a:solidFill>
                <a:effectLst/>
                <a:uLnTx/>
                <a:uFillTx/>
                <a:latin typeface="Segoe UI"/>
                <a:ea typeface="+mn-ea"/>
                <a:cs typeface="+mn-cs"/>
              </a:rPr>
              <a:t>Thank You!</a:t>
            </a:r>
          </a:p>
        </p:txBody>
      </p:sp>
      <p:pic>
        <p:nvPicPr>
          <p:cNvPr id="8" name="Audio 7">
            <a:hlinkClick r:id="" action="ppaction://media"/>
            <a:extLst>
              <a:ext uri="{FF2B5EF4-FFF2-40B4-BE49-F238E27FC236}">
                <a16:creationId xmlns:a16="http://schemas.microsoft.com/office/drawing/2014/main" id="{1015DBFF-C738-4B40-88D6-9FA187BF7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1126243"/>
      </p:ext>
    </p:extLst>
  </p:cSld>
  <p:clrMapOvr>
    <a:masterClrMapping/>
  </p:clrMapOvr>
  <p:transition advTm="25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a:extLst>
              <a:ext uri="{FF2B5EF4-FFF2-40B4-BE49-F238E27FC236}">
                <a16:creationId xmlns:a16="http://schemas.microsoft.com/office/drawing/2014/main" id="{08945E01-CFA7-B944-9C36-2948914A6BA0}"/>
              </a:ext>
            </a:extLst>
          </p:cNvPr>
          <p:cNvGraphicFramePr>
            <a:graphicFrameLocks/>
          </p:cNvGraphicFramePr>
          <p:nvPr>
            <p:extLst>
              <p:ext uri="{D42A27DB-BD31-4B8C-83A1-F6EECF244321}">
                <p14:modId xmlns:p14="http://schemas.microsoft.com/office/powerpoint/2010/main" val="634264070"/>
              </p:ext>
            </p:extLst>
          </p:nvPr>
        </p:nvGraphicFramePr>
        <p:xfrm>
          <a:off x="7701209" y="3351947"/>
          <a:ext cx="3832738" cy="2529188"/>
        </p:xfrm>
        <a:graphic>
          <a:graphicData uri="http://schemas.openxmlformats.org/drawingml/2006/chart">
            <c:chart xmlns:c="http://schemas.openxmlformats.org/drawingml/2006/chart" xmlns:r="http://schemas.openxmlformats.org/officeDocument/2006/relationships" r:id="rId6"/>
          </a:graphicData>
        </a:graphic>
      </p:graphicFrame>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B439F757-E19F-6947-9417-ACE81FADAE5D}"/>
              </a:ext>
            </a:extLst>
          </p:cNvPr>
          <p:cNvSpPr txBox="1"/>
          <p:nvPr/>
        </p:nvSpPr>
        <p:spPr>
          <a:xfrm>
            <a:off x="-24970" y="1966931"/>
            <a:ext cx="12216087" cy="584775"/>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Operated in “Noisy Intermediate Scale Quantum (NISQ)” mode</a:t>
            </a:r>
          </a:p>
        </p:txBody>
      </p: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Quantum Computers are Noisy</a:t>
              </a:r>
            </a:p>
          </p:txBody>
        </p:sp>
      </p:grpSp>
      <p:grpSp>
        <p:nvGrpSpPr>
          <p:cNvPr id="9" name="Group 8">
            <a:extLst>
              <a:ext uri="{FF2B5EF4-FFF2-40B4-BE49-F238E27FC236}">
                <a16:creationId xmlns:a16="http://schemas.microsoft.com/office/drawing/2014/main" id="{310C21E7-C607-AD45-801D-AFC341E5C0F1}"/>
              </a:ext>
            </a:extLst>
          </p:cNvPr>
          <p:cNvGrpSpPr/>
          <p:nvPr/>
        </p:nvGrpSpPr>
        <p:grpSpPr>
          <a:xfrm>
            <a:off x="0" y="5969421"/>
            <a:ext cx="12192000" cy="926383"/>
            <a:chOff x="0" y="4974512"/>
            <a:chExt cx="10160000" cy="771985"/>
          </a:xfrm>
        </p:grpSpPr>
        <p:sp>
          <p:nvSpPr>
            <p:cNvPr id="11" name="Rectangle 10">
              <a:extLst>
                <a:ext uri="{FF2B5EF4-FFF2-40B4-BE49-F238E27FC236}">
                  <a16:creationId xmlns:a16="http://schemas.microsoft.com/office/drawing/2014/main" id="{11D85EE4-A407-5147-9E32-7808B6BC2816}"/>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CB42B52-A1F3-4E4E-BF49-2526F386E5CF}"/>
                </a:ext>
              </a:extLst>
            </p:cNvPr>
            <p:cNvSpPr txBox="1"/>
            <p:nvPr/>
          </p:nvSpPr>
          <p:spPr>
            <a:xfrm>
              <a:off x="0" y="4974512"/>
              <a:ext cx="10159999" cy="446276"/>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Noise determines the overall fidelity of NISQ systems</a:t>
              </a:r>
            </a:p>
          </p:txBody>
        </p:sp>
      </p:grpSp>
      <p:sp>
        <p:nvSpPr>
          <p:cNvPr id="13" name="TextBox 12">
            <a:extLst>
              <a:ext uri="{FF2B5EF4-FFF2-40B4-BE49-F238E27FC236}">
                <a16:creationId xmlns:a16="http://schemas.microsoft.com/office/drawing/2014/main" id="{85B32B22-8E36-084C-B9E4-462746055A68}"/>
              </a:ext>
            </a:extLst>
          </p:cNvPr>
          <p:cNvSpPr txBox="1"/>
          <p:nvPr/>
        </p:nvSpPr>
        <p:spPr>
          <a:xfrm>
            <a:off x="-883" y="1207562"/>
            <a:ext cx="12216088" cy="584775"/>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Near-term quantum computers have high error rates</a:t>
            </a:r>
          </a:p>
        </p:txBody>
      </p:sp>
      <p:sp>
        <p:nvSpPr>
          <p:cNvPr id="2" name="Rectangle 1">
            <a:extLst>
              <a:ext uri="{FF2B5EF4-FFF2-40B4-BE49-F238E27FC236}">
                <a16:creationId xmlns:a16="http://schemas.microsoft.com/office/drawing/2014/main" id="{A2D3B607-0196-A246-B01B-0BFE5C8E8C5D}"/>
              </a:ext>
            </a:extLst>
          </p:cNvPr>
          <p:cNvSpPr/>
          <p:nvPr/>
        </p:nvSpPr>
        <p:spPr bwMode="auto">
          <a:xfrm>
            <a:off x="1318602" y="4128315"/>
            <a:ext cx="1556951" cy="855874"/>
          </a:xfrm>
          <a:prstGeom prst="rect">
            <a:avLst/>
          </a:prstGeom>
          <a:solidFill>
            <a:srgbClr val="606C38"/>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Segoe UI"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BAC76423-346B-594D-93B9-C1C314A4B0BF}"/>
              </a:ext>
            </a:extLst>
          </p:cNvPr>
          <p:cNvSpPr/>
          <p:nvPr/>
        </p:nvSpPr>
        <p:spPr bwMode="auto">
          <a:xfrm>
            <a:off x="3874391" y="4128313"/>
            <a:ext cx="1738184" cy="855875"/>
          </a:xfrm>
          <a:prstGeom prst="rect">
            <a:avLst/>
          </a:prstGeom>
          <a:solidFill>
            <a:srgbClr val="458B74"/>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NISQ Device</a:t>
            </a:r>
          </a:p>
        </p:txBody>
      </p:sp>
      <p:sp>
        <p:nvSpPr>
          <p:cNvPr id="3" name="TextBox 2">
            <a:extLst>
              <a:ext uri="{FF2B5EF4-FFF2-40B4-BE49-F238E27FC236}">
                <a16:creationId xmlns:a16="http://schemas.microsoft.com/office/drawing/2014/main" id="{50B5FFDD-B6BC-5843-BBCE-20706E551147}"/>
              </a:ext>
            </a:extLst>
          </p:cNvPr>
          <p:cNvSpPr txBox="1"/>
          <p:nvPr/>
        </p:nvSpPr>
        <p:spPr>
          <a:xfrm>
            <a:off x="6305514" y="3676365"/>
            <a:ext cx="70275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Calibri" panose="020F0502020204030204" pitchFamily="34" charset="0"/>
                <a:ea typeface="+mn-ea"/>
                <a:cs typeface="Calibri" panose="020F0502020204030204" pitchFamily="34" charset="0"/>
              </a:rPr>
              <a:t>11</a:t>
            </a:r>
          </a:p>
        </p:txBody>
      </p:sp>
      <p:sp>
        <p:nvSpPr>
          <p:cNvPr id="19" name="TextBox 18">
            <a:extLst>
              <a:ext uri="{FF2B5EF4-FFF2-40B4-BE49-F238E27FC236}">
                <a16:creationId xmlns:a16="http://schemas.microsoft.com/office/drawing/2014/main" id="{88B9A20A-0AE7-8C46-A982-0D7FF6B764B9}"/>
              </a:ext>
            </a:extLst>
          </p:cNvPr>
          <p:cNvSpPr txBox="1"/>
          <p:nvPr/>
        </p:nvSpPr>
        <p:spPr>
          <a:xfrm>
            <a:off x="6305514" y="4084826"/>
            <a:ext cx="70275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Calibri" panose="020F0502020204030204" pitchFamily="34" charset="0"/>
                <a:ea typeface="+mn-ea"/>
                <a:cs typeface="Calibri" panose="020F0502020204030204" pitchFamily="34" charset="0"/>
              </a:rPr>
              <a:t>01</a:t>
            </a:r>
          </a:p>
        </p:txBody>
      </p:sp>
      <p:sp>
        <p:nvSpPr>
          <p:cNvPr id="20" name="TextBox 19">
            <a:extLst>
              <a:ext uri="{FF2B5EF4-FFF2-40B4-BE49-F238E27FC236}">
                <a16:creationId xmlns:a16="http://schemas.microsoft.com/office/drawing/2014/main" id="{DA16AA4B-71CF-5C46-A531-76742B309914}"/>
              </a:ext>
            </a:extLst>
          </p:cNvPr>
          <p:cNvSpPr txBox="1"/>
          <p:nvPr/>
        </p:nvSpPr>
        <p:spPr>
          <a:xfrm>
            <a:off x="6305514" y="4505302"/>
            <a:ext cx="70275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Calibri" panose="020F0502020204030204" pitchFamily="34" charset="0"/>
                <a:ea typeface="+mn-ea"/>
                <a:cs typeface="Calibri" panose="020F0502020204030204" pitchFamily="34" charset="0"/>
              </a:rPr>
              <a:t>11</a:t>
            </a:r>
          </a:p>
        </p:txBody>
      </p:sp>
      <p:sp>
        <p:nvSpPr>
          <p:cNvPr id="21" name="TextBox 20">
            <a:extLst>
              <a:ext uri="{FF2B5EF4-FFF2-40B4-BE49-F238E27FC236}">
                <a16:creationId xmlns:a16="http://schemas.microsoft.com/office/drawing/2014/main" id="{6EEE4C85-ADD2-F34E-9551-4818D7DB7229}"/>
              </a:ext>
            </a:extLst>
          </p:cNvPr>
          <p:cNvSpPr txBox="1"/>
          <p:nvPr/>
        </p:nvSpPr>
        <p:spPr>
          <a:xfrm>
            <a:off x="6280800" y="4912683"/>
            <a:ext cx="70275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Calibri" panose="020F0502020204030204" pitchFamily="34" charset="0"/>
                <a:ea typeface="+mn-ea"/>
                <a:cs typeface="Calibri" panose="020F0502020204030204" pitchFamily="34" charset="0"/>
              </a:rPr>
              <a:t>10</a:t>
            </a:r>
          </a:p>
        </p:txBody>
      </p:sp>
      <p:sp>
        <p:nvSpPr>
          <p:cNvPr id="22" name="TextBox 21">
            <a:extLst>
              <a:ext uri="{FF2B5EF4-FFF2-40B4-BE49-F238E27FC236}">
                <a16:creationId xmlns:a16="http://schemas.microsoft.com/office/drawing/2014/main" id="{F471AFA2-2D59-4649-AC57-D706FE805A3B}"/>
              </a:ext>
            </a:extLst>
          </p:cNvPr>
          <p:cNvSpPr txBox="1"/>
          <p:nvPr/>
        </p:nvSpPr>
        <p:spPr>
          <a:xfrm>
            <a:off x="5747801" y="3227171"/>
            <a:ext cx="1768754"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Calibri" panose="020F0502020204030204" pitchFamily="34" charset="0"/>
                <a:ea typeface="+mn-ea"/>
                <a:cs typeface="Calibri" panose="020F0502020204030204" pitchFamily="34" charset="0"/>
              </a:rPr>
              <a:t>Output Log</a:t>
            </a:r>
          </a:p>
        </p:txBody>
      </p:sp>
      <p:sp>
        <p:nvSpPr>
          <p:cNvPr id="43" name="TextBox 42">
            <a:extLst>
              <a:ext uri="{FF2B5EF4-FFF2-40B4-BE49-F238E27FC236}">
                <a16:creationId xmlns:a16="http://schemas.microsoft.com/office/drawing/2014/main" id="{DD78DAD3-3A11-C94C-BC3A-41EAE63ACA0A}"/>
              </a:ext>
            </a:extLst>
          </p:cNvPr>
          <p:cNvSpPr txBox="1"/>
          <p:nvPr/>
        </p:nvSpPr>
        <p:spPr>
          <a:xfrm>
            <a:off x="3761387" y="5040872"/>
            <a:ext cx="1964192"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Calibri" panose="020F0502020204030204" pitchFamily="34" charset="0"/>
                <a:ea typeface="+mn-ea"/>
                <a:cs typeface="Calibri" panose="020F0502020204030204" pitchFamily="34" charset="0"/>
              </a:rPr>
              <a:t>Repeat Trials</a:t>
            </a:r>
          </a:p>
        </p:txBody>
      </p:sp>
      <p:cxnSp>
        <p:nvCxnSpPr>
          <p:cNvPr id="6" name="Straight Arrow Connector 5">
            <a:extLst>
              <a:ext uri="{FF2B5EF4-FFF2-40B4-BE49-F238E27FC236}">
                <a16:creationId xmlns:a16="http://schemas.microsoft.com/office/drawing/2014/main" id="{6609159A-8B33-C34F-BAED-CFACE0570369}"/>
              </a:ext>
            </a:extLst>
          </p:cNvPr>
          <p:cNvCxnSpPr>
            <a:cxnSpLocks/>
            <a:stCxn id="2" idx="3"/>
            <a:endCxn id="16" idx="1"/>
          </p:cNvCxnSpPr>
          <p:nvPr/>
        </p:nvCxnSpPr>
        <p:spPr>
          <a:xfrm flipV="1">
            <a:off x="2875553" y="4556251"/>
            <a:ext cx="998838" cy="1"/>
          </a:xfrm>
          <a:prstGeom prst="straightConnector1">
            <a:avLst/>
          </a:prstGeom>
          <a:ln w="50800">
            <a:solidFill>
              <a:schemeClr val="bg2">
                <a:lumMod val="1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DA1387F-4512-544B-81F7-0C70CE90DEA1}"/>
              </a:ext>
            </a:extLst>
          </p:cNvPr>
          <p:cNvSpPr/>
          <p:nvPr/>
        </p:nvSpPr>
        <p:spPr>
          <a:xfrm>
            <a:off x="9827305" y="4302244"/>
            <a:ext cx="177936" cy="692199"/>
          </a:xfrm>
          <a:prstGeom prst="rect">
            <a:avLst/>
          </a:prstGeom>
          <a:solidFill>
            <a:srgbClr val="C00000"/>
          </a:solidFill>
          <a:ln w="25400" cap="flat" cmpd="sng" algn="ctr">
            <a:solidFill>
              <a:sysClr val="windowText" lastClr="000000"/>
            </a:solidFill>
            <a:prstDash val="solid"/>
          </a:ln>
          <a:effectLst/>
        </p:spPr>
        <p:txBody>
          <a:bodyPr lIns="0" r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77BDB179-1777-3842-A279-CDE0D15231C4}"/>
              </a:ext>
            </a:extLst>
          </p:cNvPr>
          <p:cNvSpPr/>
          <p:nvPr/>
        </p:nvSpPr>
        <p:spPr>
          <a:xfrm>
            <a:off x="10983357" y="3594464"/>
            <a:ext cx="177935" cy="1399980"/>
          </a:xfrm>
          <a:prstGeom prst="rect">
            <a:avLst/>
          </a:prstGeom>
          <a:solidFill>
            <a:srgbClr val="228B22"/>
          </a:solidFill>
          <a:ln w="2540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859A7674-0024-7F40-92A5-339D950462F1}"/>
              </a:ext>
            </a:extLst>
          </p:cNvPr>
          <p:cNvSpPr/>
          <p:nvPr/>
        </p:nvSpPr>
        <p:spPr>
          <a:xfrm>
            <a:off x="10397364" y="4294454"/>
            <a:ext cx="177936" cy="699990"/>
          </a:xfrm>
          <a:prstGeom prst="rect">
            <a:avLst/>
          </a:prstGeom>
          <a:solidFill>
            <a:srgbClr val="C00000"/>
          </a:solidFill>
          <a:ln w="25400" cap="flat" cmpd="sng" algn="ctr">
            <a:solidFill>
              <a:sysClr val="windowText" lastClr="000000"/>
            </a:solidFill>
            <a:prstDash val="solid"/>
          </a:ln>
          <a:effectLst/>
        </p:spPr>
        <p:txBody>
          <a:bodyPr lIns="0" r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6FEBCD22-06A1-6B43-9BC4-4EFDB8B79CD1}"/>
              </a:ext>
            </a:extLst>
          </p:cNvPr>
          <p:cNvGrpSpPr/>
          <p:nvPr/>
        </p:nvGrpSpPr>
        <p:grpSpPr>
          <a:xfrm>
            <a:off x="9042536" y="2610952"/>
            <a:ext cx="1786491" cy="882111"/>
            <a:chOff x="9042536" y="2610952"/>
            <a:chExt cx="1786491" cy="882111"/>
          </a:xfrm>
        </p:grpSpPr>
        <p:sp>
          <p:nvSpPr>
            <p:cNvPr id="25" name="Rectangle 24">
              <a:extLst>
                <a:ext uri="{FF2B5EF4-FFF2-40B4-BE49-F238E27FC236}">
                  <a16:creationId xmlns:a16="http://schemas.microsoft.com/office/drawing/2014/main" id="{8611EF0A-D408-C34C-B678-996B9775B777}"/>
                </a:ext>
              </a:extLst>
            </p:cNvPr>
            <p:cNvSpPr/>
            <p:nvPr/>
          </p:nvSpPr>
          <p:spPr>
            <a:xfrm>
              <a:off x="9042536" y="2774637"/>
              <a:ext cx="215764" cy="225187"/>
            </a:xfrm>
            <a:prstGeom prst="rect">
              <a:avLst/>
            </a:prstGeom>
            <a:solidFill>
              <a:srgbClr val="228B22"/>
            </a:solidFill>
            <a:ln w="2540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D37F4E6-94D3-2448-B098-824634BB2758}"/>
                </a:ext>
              </a:extLst>
            </p:cNvPr>
            <p:cNvSpPr txBox="1"/>
            <p:nvPr/>
          </p:nvSpPr>
          <p:spPr>
            <a:xfrm>
              <a:off x="9318930" y="2610952"/>
              <a:ext cx="1194686" cy="572464"/>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chemeClr val="bg2">
                      <a:lumMod val="10000"/>
                    </a:schemeClr>
                  </a:solidFill>
                </a:rPr>
                <a:t>Correct</a:t>
              </a:r>
            </a:p>
          </p:txBody>
        </p:sp>
        <p:sp>
          <p:nvSpPr>
            <p:cNvPr id="27" name="Rectangle 26">
              <a:extLst>
                <a:ext uri="{FF2B5EF4-FFF2-40B4-BE49-F238E27FC236}">
                  <a16:creationId xmlns:a16="http://schemas.microsoft.com/office/drawing/2014/main" id="{3CF2134F-294B-7B46-A99E-051FF6027A65}"/>
                </a:ext>
              </a:extLst>
            </p:cNvPr>
            <p:cNvSpPr/>
            <p:nvPr/>
          </p:nvSpPr>
          <p:spPr>
            <a:xfrm>
              <a:off x="9048658" y="3061434"/>
              <a:ext cx="209642" cy="225188"/>
            </a:xfrm>
            <a:prstGeom prst="rect">
              <a:avLst/>
            </a:prstGeom>
            <a:solidFill>
              <a:srgbClr val="C00000"/>
            </a:solidFill>
            <a:ln w="25400" cap="flat" cmpd="sng" algn="ctr">
              <a:solidFill>
                <a:sysClr val="windowText" lastClr="000000"/>
              </a:solidFill>
              <a:prstDash val="solid"/>
            </a:ln>
            <a:effectLst/>
          </p:spPr>
          <p:txBody>
            <a:bodyPr lIns="0" r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BCA8D344-79C5-2649-A159-3544BAC208F0}"/>
                </a:ext>
              </a:extLst>
            </p:cNvPr>
            <p:cNvSpPr txBox="1"/>
            <p:nvPr/>
          </p:nvSpPr>
          <p:spPr>
            <a:xfrm>
              <a:off x="9316946" y="2920599"/>
              <a:ext cx="1512081" cy="572464"/>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chemeClr val="bg2">
                      <a:lumMod val="10000"/>
                    </a:schemeClr>
                  </a:solidFill>
                </a:rPr>
                <a:t>Erroneous</a:t>
              </a:r>
            </a:p>
          </p:txBody>
        </p:sp>
      </p:grpSp>
      <p:sp>
        <p:nvSpPr>
          <p:cNvPr id="8" name="TextBox 7">
            <a:extLst>
              <a:ext uri="{FF2B5EF4-FFF2-40B4-BE49-F238E27FC236}">
                <a16:creationId xmlns:a16="http://schemas.microsoft.com/office/drawing/2014/main" id="{41BDEB22-0624-A840-A6B4-247D92601F58}"/>
              </a:ext>
            </a:extLst>
          </p:cNvPr>
          <p:cNvSpPr txBox="1"/>
          <p:nvPr/>
        </p:nvSpPr>
        <p:spPr>
          <a:xfrm>
            <a:off x="1406387" y="4242318"/>
            <a:ext cx="143052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FFFFFF"/>
                </a:solidFill>
                <a:latin typeface="Calibri" panose="020F0502020204030204" pitchFamily="34" charset="0"/>
                <a:ea typeface="Segoe UI" pitchFamily="34" charset="0"/>
                <a:cs typeface="Calibri" panose="020F0502020204030204" pitchFamily="34" charset="0"/>
              </a:rPr>
              <a:t>Program</a:t>
            </a:r>
            <a:endParaRPr lang="en-US" sz="2400" dirty="0">
              <a:gradFill>
                <a:gsLst>
                  <a:gs pos="2917">
                    <a:schemeClr val="tx1"/>
                  </a:gs>
                  <a:gs pos="30000">
                    <a:schemeClr val="tx1"/>
                  </a:gs>
                </a:gsLst>
                <a:lin ang="5400000" scaled="0"/>
              </a:gradFill>
            </a:endParaRPr>
          </a:p>
        </p:txBody>
      </p:sp>
      <p:pic>
        <p:nvPicPr>
          <p:cNvPr id="33" name="Audio 32">
            <a:hlinkClick r:id="" action="ppaction://media"/>
            <a:extLst>
              <a:ext uri="{FF2B5EF4-FFF2-40B4-BE49-F238E27FC236}">
                <a16:creationId xmlns:a16="http://schemas.microsoft.com/office/drawing/2014/main" id="{847E0C07-2545-CB49-BAC9-1D5C581B79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791832638"/>
      </p:ext>
    </p:extLst>
  </p:cSld>
  <p:clrMapOvr>
    <a:masterClrMapping/>
  </p:clrMapOvr>
  <p:transition advTm="550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150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33"/>
                </p:tgtEl>
              </p:cMediaNode>
            </p:audio>
          </p:childTnLst>
        </p:cTn>
      </p:par>
    </p:tnLst>
    <p:bldLst>
      <p:bldGraphic spid="28" grpId="0">
        <p:bldAsOne/>
      </p:bldGraphic>
      <p:bldP spid="29" grpId="0"/>
      <p:bldP spid="2" grpId="0" animBg="1"/>
      <p:bldP spid="16" grpId="0" animBg="1"/>
      <p:bldP spid="3" grpId="0"/>
      <p:bldP spid="19" grpId="0"/>
      <p:bldP spid="20" grpId="0"/>
      <p:bldP spid="21" grpId="0"/>
      <p:bldP spid="22" grpId="0"/>
      <p:bldP spid="43" grpId="0"/>
      <p:bldP spid="52" grpId="0" animBg="1"/>
      <p:bldP spid="53" grpId="0" animBg="1"/>
      <p:bldP spid="54"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The Problem: Measurement Errors</a:t>
              </a:r>
            </a:p>
          </p:txBody>
        </p:sp>
      </p:grpSp>
      <p:grpSp>
        <p:nvGrpSpPr>
          <p:cNvPr id="15" name="Group 14">
            <a:extLst>
              <a:ext uri="{FF2B5EF4-FFF2-40B4-BE49-F238E27FC236}">
                <a16:creationId xmlns:a16="http://schemas.microsoft.com/office/drawing/2014/main" id="{9236986B-F090-264C-A1BB-763FC34DD736}"/>
              </a:ext>
            </a:extLst>
          </p:cNvPr>
          <p:cNvGrpSpPr/>
          <p:nvPr/>
        </p:nvGrpSpPr>
        <p:grpSpPr>
          <a:xfrm>
            <a:off x="0" y="5969418"/>
            <a:ext cx="12192000" cy="926384"/>
            <a:chOff x="0" y="4974511"/>
            <a:chExt cx="10160000" cy="771986"/>
          </a:xfrm>
        </p:grpSpPr>
        <p:sp>
          <p:nvSpPr>
            <p:cNvPr id="16" name="Rectangle 15">
              <a:extLst>
                <a:ext uri="{FF2B5EF4-FFF2-40B4-BE49-F238E27FC236}">
                  <a16:creationId xmlns:a16="http://schemas.microsoft.com/office/drawing/2014/main" id="{BD0BB87E-6358-E144-A20C-1D4C7582CFE9}"/>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CF827E8-7E16-814F-8E46-176C347C939B}"/>
                </a:ext>
              </a:extLst>
            </p:cNvPr>
            <p:cNvSpPr txBox="1"/>
            <p:nvPr/>
          </p:nvSpPr>
          <p:spPr>
            <a:xfrm>
              <a:off x="0" y="4974511"/>
              <a:ext cx="10159999" cy="446276"/>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Measurement errors are dominant sources of errors in large programs</a:t>
              </a:r>
            </a:p>
          </p:txBody>
        </p:sp>
      </p:grpSp>
      <p:sp>
        <p:nvSpPr>
          <p:cNvPr id="19" name="TextBox 18">
            <a:extLst>
              <a:ext uri="{FF2B5EF4-FFF2-40B4-BE49-F238E27FC236}">
                <a16:creationId xmlns:a16="http://schemas.microsoft.com/office/drawing/2014/main" id="{FA2D119F-BA43-5840-A3F5-04EE984F8E4B}"/>
              </a:ext>
            </a:extLst>
          </p:cNvPr>
          <p:cNvSpPr txBox="1"/>
          <p:nvPr/>
        </p:nvSpPr>
        <p:spPr>
          <a:xfrm>
            <a:off x="432482" y="1257780"/>
            <a:ext cx="1793065" cy="58477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Program</a:t>
            </a:r>
          </a:p>
        </p:txBody>
      </p:sp>
      <p:sp>
        <p:nvSpPr>
          <p:cNvPr id="20" name="TextBox 19">
            <a:extLst>
              <a:ext uri="{FF2B5EF4-FFF2-40B4-BE49-F238E27FC236}">
                <a16:creationId xmlns:a16="http://schemas.microsoft.com/office/drawing/2014/main" id="{76F421E4-0778-5E43-A80A-5F0D30A433FA}"/>
              </a:ext>
            </a:extLst>
          </p:cNvPr>
          <p:cNvSpPr txBox="1"/>
          <p:nvPr/>
        </p:nvSpPr>
        <p:spPr>
          <a:xfrm>
            <a:off x="367176" y="2597586"/>
            <a:ext cx="2348666" cy="1200329"/>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CNOT q0, q1</a:t>
            </a:r>
          </a:p>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Measure q0</a:t>
            </a:r>
          </a:p>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Measure q1</a:t>
            </a:r>
          </a:p>
        </p:txBody>
      </p:sp>
      <p:pic>
        <p:nvPicPr>
          <p:cNvPr id="2" name="Picture 1">
            <a:extLst>
              <a:ext uri="{FF2B5EF4-FFF2-40B4-BE49-F238E27FC236}">
                <a16:creationId xmlns:a16="http://schemas.microsoft.com/office/drawing/2014/main" id="{76A5C34D-679D-084B-9F6C-1B6711759C33}"/>
              </a:ext>
            </a:extLst>
          </p:cNvPr>
          <p:cNvPicPr>
            <a:picLocks noChangeAspect="1"/>
          </p:cNvPicPr>
          <p:nvPr/>
        </p:nvPicPr>
        <p:blipFill>
          <a:blip r:embed="rId6"/>
          <a:stretch>
            <a:fillRect/>
          </a:stretch>
        </p:blipFill>
        <p:spPr>
          <a:xfrm>
            <a:off x="367176" y="4182843"/>
            <a:ext cx="2260600" cy="1041400"/>
          </a:xfrm>
          <a:prstGeom prst="rect">
            <a:avLst/>
          </a:prstGeom>
        </p:spPr>
      </p:pic>
      <p:sp>
        <p:nvSpPr>
          <p:cNvPr id="21" name="TextBox 20">
            <a:extLst>
              <a:ext uri="{FF2B5EF4-FFF2-40B4-BE49-F238E27FC236}">
                <a16:creationId xmlns:a16="http://schemas.microsoft.com/office/drawing/2014/main" id="{544FC7E0-770D-584F-AC91-16E4DFA61785}"/>
              </a:ext>
            </a:extLst>
          </p:cNvPr>
          <p:cNvSpPr txBox="1"/>
          <p:nvPr/>
        </p:nvSpPr>
        <p:spPr>
          <a:xfrm>
            <a:off x="3527042" y="1255467"/>
            <a:ext cx="3131653" cy="58477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NISQ Hardware</a:t>
            </a:r>
          </a:p>
        </p:txBody>
      </p:sp>
      <p:grpSp>
        <p:nvGrpSpPr>
          <p:cNvPr id="45" name="Group 44">
            <a:extLst>
              <a:ext uri="{FF2B5EF4-FFF2-40B4-BE49-F238E27FC236}">
                <a16:creationId xmlns:a16="http://schemas.microsoft.com/office/drawing/2014/main" id="{EE9143B8-0DB7-1049-B62F-8E57E07CE311}"/>
              </a:ext>
            </a:extLst>
          </p:cNvPr>
          <p:cNvGrpSpPr/>
          <p:nvPr/>
        </p:nvGrpSpPr>
        <p:grpSpPr>
          <a:xfrm>
            <a:off x="3632885" y="2638095"/>
            <a:ext cx="2462232" cy="1275743"/>
            <a:chOff x="3632885" y="2570206"/>
            <a:chExt cx="2462232" cy="1275743"/>
          </a:xfrm>
          <a:solidFill>
            <a:schemeClr val="accent5">
              <a:lumMod val="10000"/>
              <a:lumOff val="90000"/>
            </a:schemeClr>
          </a:solidFill>
        </p:grpSpPr>
        <p:sp>
          <p:nvSpPr>
            <p:cNvPr id="26" name="Oval 25">
              <a:extLst>
                <a:ext uri="{FF2B5EF4-FFF2-40B4-BE49-F238E27FC236}">
                  <a16:creationId xmlns:a16="http://schemas.microsoft.com/office/drawing/2014/main" id="{728D40B1-F894-B144-AC43-1F5433030706}"/>
                </a:ext>
              </a:extLst>
            </p:cNvPr>
            <p:cNvSpPr/>
            <p:nvPr/>
          </p:nvSpPr>
          <p:spPr bwMode="auto">
            <a:xfrm>
              <a:off x="5687343" y="3432597"/>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3" name="Oval 2">
              <a:extLst>
                <a:ext uri="{FF2B5EF4-FFF2-40B4-BE49-F238E27FC236}">
                  <a16:creationId xmlns:a16="http://schemas.microsoft.com/office/drawing/2014/main" id="{524EEE50-1F6C-424F-A159-2627D987AA4F}"/>
                </a:ext>
              </a:extLst>
            </p:cNvPr>
            <p:cNvSpPr/>
            <p:nvPr/>
          </p:nvSpPr>
          <p:spPr bwMode="auto">
            <a:xfrm>
              <a:off x="3632886" y="2570206"/>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22" name="Oval 21">
              <a:extLst>
                <a:ext uri="{FF2B5EF4-FFF2-40B4-BE49-F238E27FC236}">
                  <a16:creationId xmlns:a16="http://schemas.microsoft.com/office/drawing/2014/main" id="{890EAE59-90F9-434A-9F10-E4C50EF40DC3}"/>
                </a:ext>
              </a:extLst>
            </p:cNvPr>
            <p:cNvSpPr/>
            <p:nvPr/>
          </p:nvSpPr>
          <p:spPr bwMode="auto">
            <a:xfrm>
              <a:off x="4660115" y="2570206"/>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F42A472F-9EFA-E54D-88C1-A052DBFFCFE5}"/>
                </a:ext>
              </a:extLst>
            </p:cNvPr>
            <p:cNvSpPr/>
            <p:nvPr/>
          </p:nvSpPr>
          <p:spPr bwMode="auto">
            <a:xfrm>
              <a:off x="3632885" y="3429000"/>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24" name="Oval 23">
              <a:extLst>
                <a:ext uri="{FF2B5EF4-FFF2-40B4-BE49-F238E27FC236}">
                  <a16:creationId xmlns:a16="http://schemas.microsoft.com/office/drawing/2014/main" id="{D8332236-486A-9149-BD8A-EAB258A07E61}"/>
                </a:ext>
              </a:extLst>
            </p:cNvPr>
            <p:cNvSpPr/>
            <p:nvPr/>
          </p:nvSpPr>
          <p:spPr bwMode="auto">
            <a:xfrm>
              <a:off x="4660114" y="3429000"/>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25" name="Oval 24">
              <a:extLst>
                <a:ext uri="{FF2B5EF4-FFF2-40B4-BE49-F238E27FC236}">
                  <a16:creationId xmlns:a16="http://schemas.microsoft.com/office/drawing/2014/main" id="{0CEBC245-F3B3-0C4B-8902-14756D23F18E}"/>
                </a:ext>
              </a:extLst>
            </p:cNvPr>
            <p:cNvSpPr/>
            <p:nvPr/>
          </p:nvSpPr>
          <p:spPr bwMode="auto">
            <a:xfrm>
              <a:off x="5687344" y="2570206"/>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ECFEC9B8-F4AA-A542-9E10-33CD5F079693}"/>
                </a:ext>
              </a:extLst>
            </p:cNvPr>
            <p:cNvCxnSpPr>
              <a:stCxn id="3" idx="6"/>
              <a:endCxn id="22" idx="2"/>
            </p:cNvCxnSpPr>
            <p:nvPr/>
          </p:nvCxnSpPr>
          <p:spPr>
            <a:xfrm>
              <a:off x="4040659" y="2776882"/>
              <a:ext cx="619456" cy="0"/>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28" name="Straight Arrow Connector 27">
              <a:extLst>
                <a:ext uri="{FF2B5EF4-FFF2-40B4-BE49-F238E27FC236}">
                  <a16:creationId xmlns:a16="http://schemas.microsoft.com/office/drawing/2014/main" id="{871CC375-F731-3843-AD5B-6150290BE462}"/>
                </a:ext>
              </a:extLst>
            </p:cNvPr>
            <p:cNvCxnSpPr>
              <a:cxnSpLocks/>
              <a:stCxn id="3" idx="4"/>
              <a:endCxn id="23" idx="0"/>
            </p:cNvCxnSpPr>
            <p:nvPr/>
          </p:nvCxnSpPr>
          <p:spPr>
            <a:xfrm flipH="1">
              <a:off x="3836772" y="2983558"/>
              <a:ext cx="1" cy="445442"/>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1" name="Straight Arrow Connector 30">
              <a:extLst>
                <a:ext uri="{FF2B5EF4-FFF2-40B4-BE49-F238E27FC236}">
                  <a16:creationId xmlns:a16="http://schemas.microsoft.com/office/drawing/2014/main" id="{D6BDA14C-D996-EF4C-A5C4-08AC53AE1D6F}"/>
                </a:ext>
              </a:extLst>
            </p:cNvPr>
            <p:cNvCxnSpPr>
              <a:cxnSpLocks/>
              <a:stCxn id="23" idx="6"/>
              <a:endCxn id="24" idx="2"/>
            </p:cNvCxnSpPr>
            <p:nvPr/>
          </p:nvCxnSpPr>
          <p:spPr>
            <a:xfrm>
              <a:off x="4040658" y="3635676"/>
              <a:ext cx="619456" cy="0"/>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4" name="Straight Arrow Connector 33">
              <a:extLst>
                <a:ext uri="{FF2B5EF4-FFF2-40B4-BE49-F238E27FC236}">
                  <a16:creationId xmlns:a16="http://schemas.microsoft.com/office/drawing/2014/main" id="{DCC60FB6-AF00-B14E-A5C7-EF8C439A1945}"/>
                </a:ext>
              </a:extLst>
            </p:cNvPr>
            <p:cNvCxnSpPr>
              <a:cxnSpLocks/>
              <a:stCxn id="22" idx="4"/>
              <a:endCxn id="24" idx="0"/>
            </p:cNvCxnSpPr>
            <p:nvPr/>
          </p:nvCxnSpPr>
          <p:spPr>
            <a:xfrm flipH="1">
              <a:off x="4864001" y="2983558"/>
              <a:ext cx="1" cy="445442"/>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7" name="Straight Arrow Connector 36">
              <a:extLst>
                <a:ext uri="{FF2B5EF4-FFF2-40B4-BE49-F238E27FC236}">
                  <a16:creationId xmlns:a16="http://schemas.microsoft.com/office/drawing/2014/main" id="{422E46EA-B2AB-C040-AD05-A257685A0D27}"/>
                </a:ext>
              </a:extLst>
            </p:cNvPr>
            <p:cNvCxnSpPr>
              <a:cxnSpLocks/>
              <a:stCxn id="22" idx="6"/>
              <a:endCxn id="25" idx="2"/>
            </p:cNvCxnSpPr>
            <p:nvPr/>
          </p:nvCxnSpPr>
          <p:spPr>
            <a:xfrm>
              <a:off x="5067888" y="2776882"/>
              <a:ext cx="619456" cy="0"/>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0" name="Straight Arrow Connector 39">
              <a:extLst>
                <a:ext uri="{FF2B5EF4-FFF2-40B4-BE49-F238E27FC236}">
                  <a16:creationId xmlns:a16="http://schemas.microsoft.com/office/drawing/2014/main" id="{024CB6A3-C9E7-094F-915F-EFFB55468954}"/>
                </a:ext>
              </a:extLst>
            </p:cNvPr>
            <p:cNvCxnSpPr>
              <a:cxnSpLocks/>
              <a:stCxn id="24" idx="6"/>
              <a:endCxn id="26" idx="2"/>
            </p:cNvCxnSpPr>
            <p:nvPr/>
          </p:nvCxnSpPr>
          <p:spPr>
            <a:xfrm>
              <a:off x="5067887" y="3635676"/>
              <a:ext cx="619456" cy="3597"/>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3" name="Straight Arrow Connector 42">
              <a:extLst>
                <a:ext uri="{FF2B5EF4-FFF2-40B4-BE49-F238E27FC236}">
                  <a16:creationId xmlns:a16="http://schemas.microsoft.com/office/drawing/2014/main" id="{ECD345A6-B144-3640-A9F4-3FCE26283D68}"/>
                </a:ext>
              </a:extLst>
            </p:cNvPr>
            <p:cNvCxnSpPr>
              <a:cxnSpLocks/>
              <a:stCxn id="26" idx="0"/>
              <a:endCxn id="25" idx="4"/>
            </p:cNvCxnSpPr>
            <p:nvPr/>
          </p:nvCxnSpPr>
          <p:spPr>
            <a:xfrm flipV="1">
              <a:off x="5891230" y="2983558"/>
              <a:ext cx="1" cy="449039"/>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grpSp>
      <p:sp>
        <p:nvSpPr>
          <p:cNvPr id="47" name="TextBox 46">
            <a:extLst>
              <a:ext uri="{FF2B5EF4-FFF2-40B4-BE49-F238E27FC236}">
                <a16:creationId xmlns:a16="http://schemas.microsoft.com/office/drawing/2014/main" id="{DDE1950A-2CAC-F540-A4AF-D7B224D3F555}"/>
              </a:ext>
            </a:extLst>
          </p:cNvPr>
          <p:cNvSpPr txBox="1"/>
          <p:nvPr/>
        </p:nvSpPr>
        <p:spPr>
          <a:xfrm>
            <a:off x="3527043" y="2224048"/>
            <a:ext cx="619456" cy="46166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q0</a:t>
            </a:r>
          </a:p>
        </p:txBody>
      </p:sp>
      <p:sp>
        <p:nvSpPr>
          <p:cNvPr id="48" name="TextBox 47">
            <a:extLst>
              <a:ext uri="{FF2B5EF4-FFF2-40B4-BE49-F238E27FC236}">
                <a16:creationId xmlns:a16="http://schemas.microsoft.com/office/drawing/2014/main" id="{5E38124A-B83F-2846-B40E-1EF20CE22166}"/>
              </a:ext>
            </a:extLst>
          </p:cNvPr>
          <p:cNvSpPr txBox="1"/>
          <p:nvPr/>
        </p:nvSpPr>
        <p:spPr>
          <a:xfrm>
            <a:off x="4604239" y="2194570"/>
            <a:ext cx="619456" cy="46166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q1</a:t>
            </a:r>
          </a:p>
        </p:txBody>
      </p:sp>
      <p:graphicFrame>
        <p:nvGraphicFramePr>
          <p:cNvPr id="55" name="Chart 54">
            <a:extLst>
              <a:ext uri="{FF2B5EF4-FFF2-40B4-BE49-F238E27FC236}">
                <a16:creationId xmlns:a16="http://schemas.microsoft.com/office/drawing/2014/main" id="{766EE60F-1878-CA47-A0D5-F5B8DE204B01}"/>
              </a:ext>
            </a:extLst>
          </p:cNvPr>
          <p:cNvGraphicFramePr>
            <a:graphicFrameLocks/>
          </p:cNvGraphicFramePr>
          <p:nvPr>
            <p:extLst>
              <p:ext uri="{D42A27DB-BD31-4B8C-83A1-F6EECF244321}">
                <p14:modId xmlns:p14="http://schemas.microsoft.com/office/powerpoint/2010/main" val="2780815805"/>
              </p:ext>
            </p:extLst>
          </p:nvPr>
        </p:nvGraphicFramePr>
        <p:xfrm>
          <a:off x="7303430" y="1410119"/>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46" name="Curved Down Arrow 45">
            <a:extLst>
              <a:ext uri="{FF2B5EF4-FFF2-40B4-BE49-F238E27FC236}">
                <a16:creationId xmlns:a16="http://schemas.microsoft.com/office/drawing/2014/main" id="{1ED00429-EBC5-2D46-94B6-CACB579AD8B0}"/>
              </a:ext>
            </a:extLst>
          </p:cNvPr>
          <p:cNvSpPr/>
          <p:nvPr/>
        </p:nvSpPr>
        <p:spPr bwMode="auto">
          <a:xfrm>
            <a:off x="1458710" y="1896875"/>
            <a:ext cx="2243300" cy="773591"/>
          </a:xfrm>
          <a:prstGeom prst="curvedDownArrow">
            <a:avLst>
              <a:gd name="adj1" fmla="val 10146"/>
              <a:gd name="adj2" fmla="val 50000"/>
              <a:gd name="adj3" fmla="val 25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56" name="Rounded Rectangular Callout 10">
            <a:extLst>
              <a:ext uri="{FF2B5EF4-FFF2-40B4-BE49-F238E27FC236}">
                <a16:creationId xmlns:a16="http://schemas.microsoft.com/office/drawing/2014/main" id="{1E0E700E-C468-B148-99CB-8AA5EC3B2DAF}"/>
              </a:ext>
            </a:extLst>
          </p:cNvPr>
          <p:cNvSpPr/>
          <p:nvPr/>
        </p:nvSpPr>
        <p:spPr>
          <a:xfrm>
            <a:off x="1971359" y="2113650"/>
            <a:ext cx="1043035" cy="439240"/>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Map</a:t>
            </a:r>
          </a:p>
        </p:txBody>
      </p:sp>
      <p:sp>
        <p:nvSpPr>
          <p:cNvPr id="57" name="Right Arrow 56">
            <a:extLst>
              <a:ext uri="{FF2B5EF4-FFF2-40B4-BE49-F238E27FC236}">
                <a16:creationId xmlns:a16="http://schemas.microsoft.com/office/drawing/2014/main" id="{81B69237-FAA2-FF42-9217-6E9013ADC2FB}"/>
              </a:ext>
            </a:extLst>
          </p:cNvPr>
          <p:cNvSpPr/>
          <p:nvPr/>
        </p:nvSpPr>
        <p:spPr bwMode="auto">
          <a:xfrm>
            <a:off x="4025621" y="2665371"/>
            <a:ext cx="619456" cy="351692"/>
          </a:xfrm>
          <a:prstGeom prst="rightArrow">
            <a:avLst>
              <a:gd name="adj1" fmla="val 26991"/>
              <a:gd name="adj2" fmla="val 86814"/>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58" name="Lightning Bolt 57">
            <a:extLst>
              <a:ext uri="{FF2B5EF4-FFF2-40B4-BE49-F238E27FC236}">
                <a16:creationId xmlns:a16="http://schemas.microsoft.com/office/drawing/2014/main" id="{CA7E1B47-A91A-AD44-B07F-ACF267CA11F2}"/>
              </a:ext>
            </a:extLst>
          </p:cNvPr>
          <p:cNvSpPr/>
          <p:nvPr/>
        </p:nvSpPr>
        <p:spPr bwMode="auto">
          <a:xfrm rot="4436091">
            <a:off x="4070420" y="1889952"/>
            <a:ext cx="815482" cy="783171"/>
          </a:xfrm>
          <a:prstGeom prst="lightningBolt">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59" name="TextBox 58">
            <a:extLst>
              <a:ext uri="{FF2B5EF4-FFF2-40B4-BE49-F238E27FC236}">
                <a16:creationId xmlns:a16="http://schemas.microsoft.com/office/drawing/2014/main" id="{FD64F7BB-BFD1-C642-8069-76DF21DC0C93}"/>
              </a:ext>
            </a:extLst>
          </p:cNvPr>
          <p:cNvSpPr txBox="1"/>
          <p:nvPr/>
        </p:nvSpPr>
        <p:spPr>
          <a:xfrm>
            <a:off x="4860781" y="1766413"/>
            <a:ext cx="1124925" cy="46166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Error!</a:t>
            </a:r>
          </a:p>
        </p:txBody>
      </p:sp>
      <p:sp>
        <p:nvSpPr>
          <p:cNvPr id="60" name="Oval 59">
            <a:extLst>
              <a:ext uri="{FF2B5EF4-FFF2-40B4-BE49-F238E27FC236}">
                <a16:creationId xmlns:a16="http://schemas.microsoft.com/office/drawing/2014/main" id="{F7B7EB6B-B515-EF4D-AF83-1AB70A413BA8}"/>
              </a:ext>
            </a:extLst>
          </p:cNvPr>
          <p:cNvSpPr/>
          <p:nvPr/>
        </p:nvSpPr>
        <p:spPr bwMode="auto">
          <a:xfrm>
            <a:off x="3635104" y="2642693"/>
            <a:ext cx="407773" cy="413352"/>
          </a:xfrm>
          <a:prstGeom prst="ellipse">
            <a:avLst/>
          </a:prstGeom>
          <a:solidFill>
            <a:srgbClr val="C00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61" name="Oval 60">
            <a:extLst>
              <a:ext uri="{FF2B5EF4-FFF2-40B4-BE49-F238E27FC236}">
                <a16:creationId xmlns:a16="http://schemas.microsoft.com/office/drawing/2014/main" id="{FAF7A15B-6965-6D40-8AFE-025AD0FD95FF}"/>
              </a:ext>
            </a:extLst>
          </p:cNvPr>
          <p:cNvSpPr/>
          <p:nvPr/>
        </p:nvSpPr>
        <p:spPr bwMode="auto">
          <a:xfrm>
            <a:off x="4666400" y="2638346"/>
            <a:ext cx="407773" cy="413352"/>
          </a:xfrm>
          <a:prstGeom prst="ellipse">
            <a:avLst/>
          </a:prstGeom>
          <a:solidFill>
            <a:srgbClr val="C00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62" name="Lightning Bolt 61">
            <a:extLst>
              <a:ext uri="{FF2B5EF4-FFF2-40B4-BE49-F238E27FC236}">
                <a16:creationId xmlns:a16="http://schemas.microsoft.com/office/drawing/2014/main" id="{1F4EC76D-2CF6-6C40-8AFA-BA4158A9F317}"/>
              </a:ext>
            </a:extLst>
          </p:cNvPr>
          <p:cNvSpPr/>
          <p:nvPr/>
        </p:nvSpPr>
        <p:spPr bwMode="auto">
          <a:xfrm rot="4436091">
            <a:off x="3813520" y="1777731"/>
            <a:ext cx="815482" cy="783171"/>
          </a:xfrm>
          <a:prstGeom prst="lightningBolt">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63" name="Lightning Bolt 62">
            <a:extLst>
              <a:ext uri="{FF2B5EF4-FFF2-40B4-BE49-F238E27FC236}">
                <a16:creationId xmlns:a16="http://schemas.microsoft.com/office/drawing/2014/main" id="{566572B2-6836-0040-81C6-EA296E972D7A}"/>
              </a:ext>
            </a:extLst>
          </p:cNvPr>
          <p:cNvSpPr/>
          <p:nvPr/>
        </p:nvSpPr>
        <p:spPr bwMode="auto">
          <a:xfrm rot="4436091">
            <a:off x="4899975" y="1799426"/>
            <a:ext cx="815482" cy="783171"/>
          </a:xfrm>
          <a:prstGeom prst="lightningBolt">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64" name="TextBox 63">
            <a:extLst>
              <a:ext uri="{FF2B5EF4-FFF2-40B4-BE49-F238E27FC236}">
                <a16:creationId xmlns:a16="http://schemas.microsoft.com/office/drawing/2014/main" id="{E36CE094-AD83-5A46-B209-C97FD11B1F01}"/>
              </a:ext>
            </a:extLst>
          </p:cNvPr>
          <p:cNvSpPr txBox="1"/>
          <p:nvPr/>
        </p:nvSpPr>
        <p:spPr>
          <a:xfrm>
            <a:off x="5668022" y="1961821"/>
            <a:ext cx="1124925" cy="46166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Error!</a:t>
            </a:r>
          </a:p>
        </p:txBody>
      </p:sp>
      <p:sp>
        <p:nvSpPr>
          <p:cNvPr id="41" name="Rounded Rectangular Callout 40">
            <a:extLst>
              <a:ext uri="{FF2B5EF4-FFF2-40B4-BE49-F238E27FC236}">
                <a16:creationId xmlns:a16="http://schemas.microsoft.com/office/drawing/2014/main" id="{4458D5E7-2E2B-A04C-BB4D-3C44203E35A8}"/>
              </a:ext>
            </a:extLst>
          </p:cNvPr>
          <p:cNvSpPr/>
          <p:nvPr/>
        </p:nvSpPr>
        <p:spPr>
          <a:xfrm>
            <a:off x="3527043" y="4588448"/>
            <a:ext cx="2979266" cy="904886"/>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panose="020F0502020204030204" pitchFamily="34" charset="0"/>
                <a:cs typeface="Calibri" panose="020F0502020204030204" pitchFamily="34" charset="0"/>
              </a:rPr>
              <a:t>Each trial measures all program qubits</a:t>
            </a:r>
          </a:p>
        </p:txBody>
      </p:sp>
      <p:sp>
        <p:nvSpPr>
          <p:cNvPr id="42" name="Rounded Rectangular Callout 41">
            <a:extLst>
              <a:ext uri="{FF2B5EF4-FFF2-40B4-BE49-F238E27FC236}">
                <a16:creationId xmlns:a16="http://schemas.microsoft.com/office/drawing/2014/main" id="{7457E23A-1890-654D-BB78-A59006AB2C55}"/>
              </a:ext>
            </a:extLst>
          </p:cNvPr>
          <p:cNvSpPr/>
          <p:nvPr/>
        </p:nvSpPr>
        <p:spPr>
          <a:xfrm>
            <a:off x="8245805" y="4576930"/>
            <a:ext cx="2979266" cy="904886"/>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panose="020F0502020204030204" pitchFamily="34" charset="0"/>
                <a:cs typeface="Calibri" panose="020F0502020204030204" pitchFamily="34" charset="0"/>
              </a:rPr>
              <a:t>All measurements must be Error-Free</a:t>
            </a:r>
          </a:p>
        </p:txBody>
      </p:sp>
      <p:cxnSp>
        <p:nvCxnSpPr>
          <p:cNvPr id="44" name="Straight Arrow Connector 43">
            <a:extLst>
              <a:ext uri="{FF2B5EF4-FFF2-40B4-BE49-F238E27FC236}">
                <a16:creationId xmlns:a16="http://schemas.microsoft.com/office/drawing/2014/main" id="{656CEFEA-933B-5E47-A8E0-A0E59487D8FE}"/>
              </a:ext>
            </a:extLst>
          </p:cNvPr>
          <p:cNvCxnSpPr>
            <a:cxnSpLocks/>
          </p:cNvCxnSpPr>
          <p:nvPr/>
        </p:nvCxnSpPr>
        <p:spPr>
          <a:xfrm>
            <a:off x="6966717" y="5045021"/>
            <a:ext cx="673427" cy="0"/>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3" name="Frame 52">
            <a:extLst>
              <a:ext uri="{FF2B5EF4-FFF2-40B4-BE49-F238E27FC236}">
                <a16:creationId xmlns:a16="http://schemas.microsoft.com/office/drawing/2014/main" id="{6BE1778F-EBB4-0B46-8DF3-063112A6EFC9}"/>
              </a:ext>
            </a:extLst>
          </p:cNvPr>
          <p:cNvSpPr/>
          <p:nvPr/>
        </p:nvSpPr>
        <p:spPr bwMode="auto">
          <a:xfrm>
            <a:off x="1932238" y="4057493"/>
            <a:ext cx="832004" cy="1300907"/>
          </a:xfrm>
          <a:prstGeom prst="frame">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Calibri" panose="020F0502020204030204" pitchFamily="34" charset="0"/>
              <a:ea typeface="Segoe UI" pitchFamily="34" charset="0"/>
              <a:cs typeface="Calibri" panose="020F0502020204030204" pitchFamily="34" charset="0"/>
            </a:endParaRPr>
          </a:p>
        </p:txBody>
      </p:sp>
      <p:sp>
        <p:nvSpPr>
          <p:cNvPr id="54" name="Frame 53">
            <a:extLst>
              <a:ext uri="{FF2B5EF4-FFF2-40B4-BE49-F238E27FC236}">
                <a16:creationId xmlns:a16="http://schemas.microsoft.com/office/drawing/2014/main" id="{D79ADA37-B1C5-3D46-BAA6-EC9B43D45C82}"/>
              </a:ext>
            </a:extLst>
          </p:cNvPr>
          <p:cNvSpPr/>
          <p:nvPr/>
        </p:nvSpPr>
        <p:spPr bwMode="auto">
          <a:xfrm>
            <a:off x="1051147" y="4048882"/>
            <a:ext cx="832004" cy="1300907"/>
          </a:xfrm>
          <a:prstGeom prst="frame">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Calibri" panose="020F0502020204030204" pitchFamily="34" charset="0"/>
              <a:ea typeface="Segoe UI" pitchFamily="34" charset="0"/>
              <a:cs typeface="Calibri" panose="020F0502020204030204" pitchFamily="34" charset="0"/>
            </a:endParaRPr>
          </a:p>
        </p:txBody>
      </p:sp>
      <p:pic>
        <p:nvPicPr>
          <p:cNvPr id="66" name="Audio 65">
            <a:hlinkClick r:id="" action="ppaction://media"/>
            <a:extLst>
              <a:ext uri="{FF2B5EF4-FFF2-40B4-BE49-F238E27FC236}">
                <a16:creationId xmlns:a16="http://schemas.microsoft.com/office/drawing/2014/main" id="{DC7AC5CE-D7D8-7349-BF51-5FBA495CB11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68156585"/>
      </p:ext>
    </p:extLst>
  </p:cSld>
  <p:clrMapOvr>
    <a:masterClrMapping/>
  </p:clrMapOvr>
  <p:transition advTm="584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9" presetClass="exit" presetSubtype="0" fill="hold" grpId="1" nodeType="withEffect">
                                  <p:stCondLst>
                                    <p:cond delay="1000"/>
                                  </p:stCondLst>
                                  <p:childTnLst>
                                    <p:animEffect transition="out" filter="dissolve">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cTn>
                              </p:par>
                              <p:par>
                                <p:cTn id="20" presetID="9" presetClass="exit" presetSubtype="0" fill="hold" grpId="1" nodeType="withEffect">
                                  <p:stCondLst>
                                    <p:cond delay="1000"/>
                                  </p:stCondLst>
                                  <p:childTnLst>
                                    <p:animEffect transition="out" filter="dissolve">
                                      <p:cBhvr>
                                        <p:cTn id="21" dur="500"/>
                                        <p:tgtEl>
                                          <p:spTgt spid="56"/>
                                        </p:tgtEl>
                                      </p:cBhvr>
                                    </p:animEffect>
                                    <p:set>
                                      <p:cBhvr>
                                        <p:cTn id="22" dur="1" fill="hold">
                                          <p:stCondLst>
                                            <p:cond delay="499"/>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150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10"/>
                                        <p:tgtEl>
                                          <p:spTgt spid="57"/>
                                        </p:tgtEl>
                                      </p:cBhvr>
                                    </p:animEffect>
                                    <p:set>
                                      <p:cBhvr>
                                        <p:cTn id="37" dur="1" fill="hold">
                                          <p:stCondLst>
                                            <p:cond delay="9"/>
                                          </p:stCondLst>
                                        </p:cTn>
                                        <p:tgtEl>
                                          <p:spTgt spid="57"/>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54"/>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10"/>
                                        <p:tgtEl>
                                          <p:spTgt spid="58"/>
                                        </p:tgtEl>
                                      </p:cBhvr>
                                    </p:animEffect>
                                    <p:set>
                                      <p:cBhvr>
                                        <p:cTn id="42" dur="1" fill="hold">
                                          <p:stCondLst>
                                            <p:cond delay="9"/>
                                          </p:stCondLst>
                                        </p:cTn>
                                        <p:tgtEl>
                                          <p:spTgt spid="58"/>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10"/>
                                        <p:tgtEl>
                                          <p:spTgt spid="59"/>
                                        </p:tgtEl>
                                      </p:cBhvr>
                                    </p:animEffect>
                                    <p:set>
                                      <p:cBhvr>
                                        <p:cTn id="45" dur="1" fill="hold">
                                          <p:stCondLst>
                                            <p:cond delay="9"/>
                                          </p:stCondLst>
                                        </p:cTn>
                                        <p:tgtEl>
                                          <p:spTgt spid="59"/>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66"/>
                </p:tgtEl>
              </p:cMediaNode>
            </p:audio>
          </p:childTnLst>
        </p:cTn>
      </p:par>
    </p:tnLst>
    <p:bldLst>
      <p:bldP spid="47" grpId="0"/>
      <p:bldP spid="48" grpId="0"/>
      <p:bldGraphic spid="55" grpId="0">
        <p:bldAsOne/>
      </p:bldGraphic>
      <p:bldP spid="46" grpId="0" animBg="1"/>
      <p:bldP spid="46" grpId="1" animBg="1"/>
      <p:bldP spid="56" grpId="0" animBg="1"/>
      <p:bldP spid="56" grpId="1" animBg="1"/>
      <p:bldP spid="57" grpId="0" animBg="1"/>
      <p:bldP spid="57" grpId="1" animBg="1"/>
      <p:bldP spid="58" grpId="0" animBg="1"/>
      <p:bldP spid="58" grpId="1" animBg="1"/>
      <p:bldP spid="59" grpId="0"/>
      <p:bldP spid="59" grpId="1"/>
      <p:bldP spid="60" grpId="0" animBg="1"/>
      <p:bldP spid="61" grpId="0" animBg="1"/>
      <p:bldP spid="62" grpId="0" animBg="1"/>
      <p:bldP spid="63" grpId="0" animBg="1"/>
      <p:bldP spid="64" grpId="0"/>
      <p:bldP spid="41" grpId="0" animBg="1"/>
      <p:bldP spid="42" grpId="0" animBg="1"/>
      <p:bldP spid="53" grpId="0" animBg="1"/>
      <p:bldP spid="54" grpId="1" animBg="1"/>
      <p:bldP spid="54"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F7D78BC7-A135-B044-92DC-89389497CDA3}"/>
              </a:ext>
            </a:extLst>
          </p:cNvPr>
          <p:cNvGrpSpPr/>
          <p:nvPr/>
        </p:nvGrpSpPr>
        <p:grpSpPr>
          <a:xfrm>
            <a:off x="3490852" y="3095529"/>
            <a:ext cx="1227636" cy="1062470"/>
            <a:chOff x="3632885" y="2570206"/>
            <a:chExt cx="1435003" cy="1272146"/>
          </a:xfrm>
          <a:solidFill>
            <a:schemeClr val="accent5">
              <a:lumMod val="10000"/>
              <a:lumOff val="90000"/>
            </a:schemeClr>
          </a:solidFill>
        </p:grpSpPr>
        <p:sp>
          <p:nvSpPr>
            <p:cNvPr id="136" name="Oval 135">
              <a:extLst>
                <a:ext uri="{FF2B5EF4-FFF2-40B4-BE49-F238E27FC236}">
                  <a16:creationId xmlns:a16="http://schemas.microsoft.com/office/drawing/2014/main" id="{DB5DEFA4-6D8E-C44E-A8DF-527D2C827901}"/>
                </a:ext>
              </a:extLst>
            </p:cNvPr>
            <p:cNvSpPr/>
            <p:nvPr/>
          </p:nvSpPr>
          <p:spPr bwMode="auto">
            <a:xfrm>
              <a:off x="3632886" y="2570206"/>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Oval 136">
              <a:extLst>
                <a:ext uri="{FF2B5EF4-FFF2-40B4-BE49-F238E27FC236}">
                  <a16:creationId xmlns:a16="http://schemas.microsoft.com/office/drawing/2014/main" id="{1D9738DE-B2A7-E44C-BCBA-A462A335F856}"/>
                </a:ext>
              </a:extLst>
            </p:cNvPr>
            <p:cNvSpPr/>
            <p:nvPr/>
          </p:nvSpPr>
          <p:spPr bwMode="auto">
            <a:xfrm>
              <a:off x="4660115" y="2570206"/>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8" name="Oval 137">
              <a:extLst>
                <a:ext uri="{FF2B5EF4-FFF2-40B4-BE49-F238E27FC236}">
                  <a16:creationId xmlns:a16="http://schemas.microsoft.com/office/drawing/2014/main" id="{9330979C-FB6F-4249-A421-14E8414F548C}"/>
                </a:ext>
              </a:extLst>
            </p:cNvPr>
            <p:cNvSpPr/>
            <p:nvPr/>
          </p:nvSpPr>
          <p:spPr bwMode="auto">
            <a:xfrm>
              <a:off x="3632885" y="3429000"/>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Oval 138">
              <a:extLst>
                <a:ext uri="{FF2B5EF4-FFF2-40B4-BE49-F238E27FC236}">
                  <a16:creationId xmlns:a16="http://schemas.microsoft.com/office/drawing/2014/main" id="{EEA0B52C-46DD-8740-828B-4CA0136ED1C6}"/>
                </a:ext>
              </a:extLst>
            </p:cNvPr>
            <p:cNvSpPr/>
            <p:nvPr/>
          </p:nvSpPr>
          <p:spPr bwMode="auto">
            <a:xfrm>
              <a:off x="4660114" y="3429000"/>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40" name="Straight Arrow Connector 139">
              <a:extLst>
                <a:ext uri="{FF2B5EF4-FFF2-40B4-BE49-F238E27FC236}">
                  <a16:creationId xmlns:a16="http://schemas.microsoft.com/office/drawing/2014/main" id="{6390DB6D-62C5-F542-9630-ABF75AB3B175}"/>
                </a:ext>
              </a:extLst>
            </p:cNvPr>
            <p:cNvCxnSpPr>
              <a:stCxn id="136" idx="6"/>
              <a:endCxn id="137" idx="2"/>
            </p:cNvCxnSpPr>
            <p:nvPr/>
          </p:nvCxnSpPr>
          <p:spPr>
            <a:xfrm>
              <a:off x="4040659" y="2776882"/>
              <a:ext cx="619456" cy="0"/>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141" name="Straight Arrow Connector 140">
              <a:extLst>
                <a:ext uri="{FF2B5EF4-FFF2-40B4-BE49-F238E27FC236}">
                  <a16:creationId xmlns:a16="http://schemas.microsoft.com/office/drawing/2014/main" id="{43D7A3F6-46A8-9344-91BB-ED951ED9F0BE}"/>
                </a:ext>
              </a:extLst>
            </p:cNvPr>
            <p:cNvCxnSpPr>
              <a:cxnSpLocks/>
              <a:stCxn id="136" idx="4"/>
              <a:endCxn id="138" idx="0"/>
            </p:cNvCxnSpPr>
            <p:nvPr/>
          </p:nvCxnSpPr>
          <p:spPr>
            <a:xfrm flipH="1">
              <a:off x="3836772" y="2983558"/>
              <a:ext cx="1" cy="445442"/>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142" name="Straight Arrow Connector 141">
              <a:extLst>
                <a:ext uri="{FF2B5EF4-FFF2-40B4-BE49-F238E27FC236}">
                  <a16:creationId xmlns:a16="http://schemas.microsoft.com/office/drawing/2014/main" id="{C1B2F2F4-A7D3-D644-8F55-E72A2BB11A92}"/>
                </a:ext>
              </a:extLst>
            </p:cNvPr>
            <p:cNvCxnSpPr>
              <a:cxnSpLocks/>
              <a:stCxn id="138" idx="6"/>
              <a:endCxn id="139" idx="2"/>
            </p:cNvCxnSpPr>
            <p:nvPr/>
          </p:nvCxnSpPr>
          <p:spPr>
            <a:xfrm>
              <a:off x="4040658" y="3635676"/>
              <a:ext cx="619456" cy="0"/>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143" name="Straight Arrow Connector 142">
              <a:extLst>
                <a:ext uri="{FF2B5EF4-FFF2-40B4-BE49-F238E27FC236}">
                  <a16:creationId xmlns:a16="http://schemas.microsoft.com/office/drawing/2014/main" id="{A7DEFCFA-6C47-F04A-A558-51534732A23F}"/>
                </a:ext>
              </a:extLst>
            </p:cNvPr>
            <p:cNvCxnSpPr>
              <a:cxnSpLocks/>
              <a:stCxn id="137" idx="4"/>
              <a:endCxn id="139" idx="0"/>
            </p:cNvCxnSpPr>
            <p:nvPr/>
          </p:nvCxnSpPr>
          <p:spPr>
            <a:xfrm flipH="1">
              <a:off x="4864001" y="2983558"/>
              <a:ext cx="1" cy="445442"/>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grpSp>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63" name="TextBox 62">
            <a:extLst>
              <a:ext uri="{FF2B5EF4-FFF2-40B4-BE49-F238E27FC236}">
                <a16:creationId xmlns:a16="http://schemas.microsoft.com/office/drawing/2014/main" id="{BA0770F4-64A2-8D46-AB90-1C8B6C49CB11}"/>
              </a:ext>
            </a:extLst>
          </p:cNvPr>
          <p:cNvSpPr txBox="1"/>
          <p:nvPr/>
        </p:nvSpPr>
        <p:spPr>
          <a:xfrm>
            <a:off x="43686" y="1299369"/>
            <a:ext cx="11922764" cy="584775"/>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Measurement crosstalk can increase the effective error-rate</a:t>
            </a:r>
          </a:p>
        </p:txBody>
      </p:sp>
      <p:grpSp>
        <p:nvGrpSpPr>
          <p:cNvPr id="74" name="Group 73">
            <a:extLst>
              <a:ext uri="{FF2B5EF4-FFF2-40B4-BE49-F238E27FC236}">
                <a16:creationId xmlns:a16="http://schemas.microsoft.com/office/drawing/2014/main" id="{6B4C1EBE-03D5-1745-80FB-29004A85E04F}"/>
              </a:ext>
            </a:extLst>
          </p:cNvPr>
          <p:cNvGrpSpPr/>
          <p:nvPr/>
        </p:nvGrpSpPr>
        <p:grpSpPr>
          <a:xfrm>
            <a:off x="0" y="5969418"/>
            <a:ext cx="12192000" cy="926384"/>
            <a:chOff x="0" y="4974511"/>
            <a:chExt cx="10160000" cy="771986"/>
          </a:xfrm>
        </p:grpSpPr>
        <p:sp>
          <p:nvSpPr>
            <p:cNvPr id="72" name="Rectangle 71">
              <a:extLst>
                <a:ext uri="{FF2B5EF4-FFF2-40B4-BE49-F238E27FC236}">
                  <a16:creationId xmlns:a16="http://schemas.microsoft.com/office/drawing/2014/main" id="{AFA5732F-A80A-F144-8C56-330D8FEE3781}"/>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2F15F2A6-E5D1-C747-A099-7FFD3FDBFD78}"/>
                </a:ext>
              </a:extLst>
            </p:cNvPr>
            <p:cNvSpPr txBox="1"/>
            <p:nvPr/>
          </p:nvSpPr>
          <p:spPr>
            <a:xfrm>
              <a:off x="0" y="4974511"/>
              <a:ext cx="10159999" cy="446276"/>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Measurement crosstalk increases with program size</a:t>
              </a:r>
            </a:p>
          </p:txBody>
        </p:sp>
      </p:grp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5087ECCC-4391-DA40-9ED1-2497020EF247}"/>
              </a:ext>
            </a:extLst>
          </p:cNvPr>
          <p:cNvGrpSpPr/>
          <p:nvPr/>
        </p:nvGrpSpPr>
        <p:grpSpPr>
          <a:xfrm>
            <a:off x="-883" y="-13935"/>
            <a:ext cx="12192883" cy="1119161"/>
            <a:chOff x="0" y="5033523"/>
            <a:chExt cx="10160736" cy="932634"/>
          </a:xfrm>
        </p:grpSpPr>
        <p:sp>
          <p:nvSpPr>
            <p:cNvPr id="14" name="Rectangle 13">
              <a:extLst>
                <a:ext uri="{FF2B5EF4-FFF2-40B4-BE49-F238E27FC236}">
                  <a16:creationId xmlns:a16="http://schemas.microsoft.com/office/drawing/2014/main" id="{93F4B6C6-B5D7-3B47-A38D-33B8C9443A6E}"/>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BB9534EC-AB5E-D245-A947-456616051F0C}"/>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Challenge with Measurements at Scale</a:t>
              </a:r>
            </a:p>
          </p:txBody>
        </p:sp>
      </p:grpSp>
      <p:grpSp>
        <p:nvGrpSpPr>
          <p:cNvPr id="31" name="Group 30">
            <a:extLst>
              <a:ext uri="{FF2B5EF4-FFF2-40B4-BE49-F238E27FC236}">
                <a16:creationId xmlns:a16="http://schemas.microsoft.com/office/drawing/2014/main" id="{0221EABB-E3E4-6745-A759-2ECC2FF4848E}"/>
              </a:ext>
            </a:extLst>
          </p:cNvPr>
          <p:cNvGrpSpPr/>
          <p:nvPr/>
        </p:nvGrpSpPr>
        <p:grpSpPr>
          <a:xfrm>
            <a:off x="721130" y="3121926"/>
            <a:ext cx="1168819" cy="1051529"/>
            <a:chOff x="3632885" y="2570206"/>
            <a:chExt cx="1435003" cy="1272146"/>
          </a:xfrm>
          <a:solidFill>
            <a:schemeClr val="accent5">
              <a:lumMod val="10000"/>
              <a:lumOff val="90000"/>
            </a:schemeClr>
          </a:solidFill>
        </p:grpSpPr>
        <p:sp>
          <p:nvSpPr>
            <p:cNvPr id="33" name="Oval 32">
              <a:extLst>
                <a:ext uri="{FF2B5EF4-FFF2-40B4-BE49-F238E27FC236}">
                  <a16:creationId xmlns:a16="http://schemas.microsoft.com/office/drawing/2014/main" id="{28466340-61BF-F142-BB35-7B952024B30A}"/>
                </a:ext>
              </a:extLst>
            </p:cNvPr>
            <p:cNvSpPr/>
            <p:nvPr/>
          </p:nvSpPr>
          <p:spPr bwMode="auto">
            <a:xfrm>
              <a:off x="3632886" y="2570206"/>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978A5251-E6FD-024C-A62B-2DE8F2A5E90E}"/>
                </a:ext>
              </a:extLst>
            </p:cNvPr>
            <p:cNvSpPr/>
            <p:nvPr/>
          </p:nvSpPr>
          <p:spPr bwMode="auto">
            <a:xfrm>
              <a:off x="4660115" y="2570206"/>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Oval 34">
              <a:extLst>
                <a:ext uri="{FF2B5EF4-FFF2-40B4-BE49-F238E27FC236}">
                  <a16:creationId xmlns:a16="http://schemas.microsoft.com/office/drawing/2014/main" id="{14293460-30CB-A84D-AB1D-B5BC6C6867C7}"/>
                </a:ext>
              </a:extLst>
            </p:cNvPr>
            <p:cNvSpPr/>
            <p:nvPr/>
          </p:nvSpPr>
          <p:spPr bwMode="auto">
            <a:xfrm>
              <a:off x="3632885" y="3429000"/>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64BFAAD-C380-8A44-BEB0-9058751C50EE}"/>
                </a:ext>
              </a:extLst>
            </p:cNvPr>
            <p:cNvSpPr/>
            <p:nvPr/>
          </p:nvSpPr>
          <p:spPr bwMode="auto">
            <a:xfrm>
              <a:off x="4660114" y="3429000"/>
              <a:ext cx="407773" cy="413352"/>
            </a:xfrm>
            <a:prstGeom prst="ellipse">
              <a:avLst/>
            </a:prstGeom>
            <a:grp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8" name="Straight Arrow Connector 37">
              <a:extLst>
                <a:ext uri="{FF2B5EF4-FFF2-40B4-BE49-F238E27FC236}">
                  <a16:creationId xmlns:a16="http://schemas.microsoft.com/office/drawing/2014/main" id="{DB72099D-661D-F844-B978-1C99B291932B}"/>
                </a:ext>
              </a:extLst>
            </p:cNvPr>
            <p:cNvCxnSpPr>
              <a:stCxn id="33" idx="6"/>
              <a:endCxn id="34" idx="2"/>
            </p:cNvCxnSpPr>
            <p:nvPr/>
          </p:nvCxnSpPr>
          <p:spPr>
            <a:xfrm>
              <a:off x="4040659" y="2776882"/>
              <a:ext cx="619456" cy="0"/>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9" name="Straight Arrow Connector 38">
              <a:extLst>
                <a:ext uri="{FF2B5EF4-FFF2-40B4-BE49-F238E27FC236}">
                  <a16:creationId xmlns:a16="http://schemas.microsoft.com/office/drawing/2014/main" id="{48743E67-EE36-9944-97A0-F311EDEE796E}"/>
                </a:ext>
              </a:extLst>
            </p:cNvPr>
            <p:cNvCxnSpPr>
              <a:cxnSpLocks/>
              <a:stCxn id="33" idx="4"/>
              <a:endCxn id="35" idx="0"/>
            </p:cNvCxnSpPr>
            <p:nvPr/>
          </p:nvCxnSpPr>
          <p:spPr>
            <a:xfrm flipH="1">
              <a:off x="3836772" y="2983558"/>
              <a:ext cx="1" cy="445442"/>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0" name="Straight Arrow Connector 39">
              <a:extLst>
                <a:ext uri="{FF2B5EF4-FFF2-40B4-BE49-F238E27FC236}">
                  <a16:creationId xmlns:a16="http://schemas.microsoft.com/office/drawing/2014/main" id="{145FD06C-B566-1C49-932E-EDA8E23E6DDE}"/>
                </a:ext>
              </a:extLst>
            </p:cNvPr>
            <p:cNvCxnSpPr>
              <a:cxnSpLocks/>
              <a:stCxn id="35" idx="6"/>
              <a:endCxn id="36" idx="2"/>
            </p:cNvCxnSpPr>
            <p:nvPr/>
          </p:nvCxnSpPr>
          <p:spPr>
            <a:xfrm>
              <a:off x="4040658" y="3635676"/>
              <a:ext cx="619456" cy="0"/>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1" name="Straight Arrow Connector 40">
              <a:extLst>
                <a:ext uri="{FF2B5EF4-FFF2-40B4-BE49-F238E27FC236}">
                  <a16:creationId xmlns:a16="http://schemas.microsoft.com/office/drawing/2014/main" id="{6B1D3592-7785-0842-920A-91F17C6C6484}"/>
                </a:ext>
              </a:extLst>
            </p:cNvPr>
            <p:cNvCxnSpPr>
              <a:cxnSpLocks/>
              <a:stCxn id="34" idx="4"/>
              <a:endCxn id="36" idx="0"/>
            </p:cNvCxnSpPr>
            <p:nvPr/>
          </p:nvCxnSpPr>
          <p:spPr>
            <a:xfrm flipH="1">
              <a:off x="4864001" y="2983558"/>
              <a:ext cx="1" cy="445442"/>
            </a:xfrm>
            <a:prstGeom prst="straightConnector1">
              <a:avLst/>
            </a:prstGeom>
            <a:grpFill/>
            <a:ln w="38100">
              <a:solidFill>
                <a:schemeClr val="bg2">
                  <a:lumMod val="10000"/>
                </a:schemeClr>
              </a:solidFill>
              <a:headEnd type="none"/>
              <a:tailEnd type="none"/>
            </a:ln>
          </p:spPr>
          <p:style>
            <a:lnRef idx="1">
              <a:schemeClr val="accent5"/>
            </a:lnRef>
            <a:fillRef idx="0">
              <a:schemeClr val="accent5"/>
            </a:fillRef>
            <a:effectRef idx="0">
              <a:schemeClr val="accent5"/>
            </a:effectRef>
            <a:fontRef idx="minor">
              <a:schemeClr val="tx1"/>
            </a:fontRef>
          </p:style>
        </p:cxnSp>
      </p:grpSp>
      <p:sp>
        <p:nvSpPr>
          <p:cNvPr id="45" name="Oval 44">
            <a:extLst>
              <a:ext uri="{FF2B5EF4-FFF2-40B4-BE49-F238E27FC236}">
                <a16:creationId xmlns:a16="http://schemas.microsoft.com/office/drawing/2014/main" id="{19EE435F-EFB4-164B-9A9F-396C6275D6E2}"/>
              </a:ext>
            </a:extLst>
          </p:cNvPr>
          <p:cNvSpPr/>
          <p:nvPr/>
        </p:nvSpPr>
        <p:spPr bwMode="auto">
          <a:xfrm>
            <a:off x="717061" y="3116827"/>
            <a:ext cx="339506" cy="336974"/>
          </a:xfrm>
          <a:prstGeom prst="ellipse">
            <a:avLst/>
          </a:prstGeom>
          <a:solidFill>
            <a:srgbClr val="FE938C"/>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83BED0B2-1164-E643-9424-A41BBE99E015}"/>
              </a:ext>
            </a:extLst>
          </p:cNvPr>
          <p:cNvGrpSpPr/>
          <p:nvPr/>
        </p:nvGrpSpPr>
        <p:grpSpPr>
          <a:xfrm>
            <a:off x="3482671" y="3088588"/>
            <a:ext cx="1231847" cy="1079603"/>
            <a:chOff x="3612985" y="2722020"/>
            <a:chExt cx="1435003" cy="1272146"/>
          </a:xfrm>
          <a:solidFill>
            <a:srgbClr val="FFC000"/>
          </a:solidFill>
        </p:grpSpPr>
        <p:sp>
          <p:nvSpPr>
            <p:cNvPr id="48" name="Oval 47">
              <a:extLst>
                <a:ext uri="{FF2B5EF4-FFF2-40B4-BE49-F238E27FC236}">
                  <a16:creationId xmlns:a16="http://schemas.microsoft.com/office/drawing/2014/main" id="{72E0DC04-4C6C-EF4A-B709-E77EECB511D5}"/>
                </a:ext>
              </a:extLst>
            </p:cNvPr>
            <p:cNvSpPr/>
            <p:nvPr/>
          </p:nvSpPr>
          <p:spPr bwMode="auto">
            <a:xfrm>
              <a:off x="3612986" y="2722020"/>
              <a:ext cx="407773" cy="413352"/>
            </a:xfrm>
            <a:prstGeom prst="ellipse">
              <a:avLst/>
            </a:prstGeom>
            <a:solidFill>
              <a:srgbClr val="C00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F0B5E8F6-24FF-594A-9502-DF455B23CEC3}"/>
                </a:ext>
              </a:extLst>
            </p:cNvPr>
            <p:cNvSpPr/>
            <p:nvPr/>
          </p:nvSpPr>
          <p:spPr bwMode="auto">
            <a:xfrm>
              <a:off x="4640215" y="2722020"/>
              <a:ext cx="407773" cy="413352"/>
            </a:xfrm>
            <a:prstGeom prst="ellipse">
              <a:avLst/>
            </a:prstGeom>
            <a:solidFill>
              <a:srgbClr val="C00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Oval 49">
              <a:extLst>
                <a:ext uri="{FF2B5EF4-FFF2-40B4-BE49-F238E27FC236}">
                  <a16:creationId xmlns:a16="http://schemas.microsoft.com/office/drawing/2014/main" id="{C6003178-1BC8-7C4B-A30A-20915A866F59}"/>
                </a:ext>
              </a:extLst>
            </p:cNvPr>
            <p:cNvSpPr/>
            <p:nvPr/>
          </p:nvSpPr>
          <p:spPr bwMode="auto">
            <a:xfrm>
              <a:off x="3612985" y="3580814"/>
              <a:ext cx="407773" cy="413352"/>
            </a:xfrm>
            <a:prstGeom prst="ellipse">
              <a:avLst/>
            </a:prstGeom>
            <a:solidFill>
              <a:srgbClr val="C00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B29F28AB-A649-2841-BC60-5F59298CD0CC}"/>
                </a:ext>
              </a:extLst>
            </p:cNvPr>
            <p:cNvSpPr/>
            <p:nvPr/>
          </p:nvSpPr>
          <p:spPr bwMode="auto">
            <a:xfrm>
              <a:off x="4640214" y="3580814"/>
              <a:ext cx="407773" cy="413352"/>
            </a:xfrm>
            <a:prstGeom prst="ellipse">
              <a:avLst/>
            </a:prstGeom>
            <a:solidFill>
              <a:srgbClr val="C00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53" name="Straight Arrow Connector 52">
              <a:extLst>
                <a:ext uri="{FF2B5EF4-FFF2-40B4-BE49-F238E27FC236}">
                  <a16:creationId xmlns:a16="http://schemas.microsoft.com/office/drawing/2014/main" id="{6D5E3D33-A321-C041-A835-A0F1DD1BE271}"/>
                </a:ext>
              </a:extLst>
            </p:cNvPr>
            <p:cNvCxnSpPr>
              <a:stCxn id="48" idx="6"/>
              <a:endCxn id="49" idx="2"/>
            </p:cNvCxnSpPr>
            <p:nvPr/>
          </p:nvCxnSpPr>
          <p:spPr>
            <a:xfrm>
              <a:off x="4020759" y="2928696"/>
              <a:ext cx="619456" cy="0"/>
            </a:xfrm>
            <a:prstGeom prst="straightConnector1">
              <a:avLst/>
            </a:prstGeom>
            <a:grpFill/>
            <a:ln w="38100">
              <a:solidFill>
                <a:schemeClr val="bg2">
                  <a:lumMod val="10000"/>
                  <a:alpha val="99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54" name="Straight Arrow Connector 53">
              <a:extLst>
                <a:ext uri="{FF2B5EF4-FFF2-40B4-BE49-F238E27FC236}">
                  <a16:creationId xmlns:a16="http://schemas.microsoft.com/office/drawing/2014/main" id="{7090CB67-A592-F844-95F2-9293CED82673}"/>
                </a:ext>
              </a:extLst>
            </p:cNvPr>
            <p:cNvCxnSpPr>
              <a:cxnSpLocks/>
              <a:stCxn id="48" idx="4"/>
              <a:endCxn id="50" idx="0"/>
            </p:cNvCxnSpPr>
            <p:nvPr/>
          </p:nvCxnSpPr>
          <p:spPr>
            <a:xfrm flipH="1">
              <a:off x="3816872" y="3135372"/>
              <a:ext cx="1" cy="445442"/>
            </a:xfrm>
            <a:prstGeom prst="straightConnector1">
              <a:avLst/>
            </a:prstGeom>
            <a:grpFill/>
            <a:ln w="38100">
              <a:solidFill>
                <a:schemeClr val="bg2">
                  <a:lumMod val="10000"/>
                  <a:alpha val="99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55" name="Straight Arrow Connector 54">
              <a:extLst>
                <a:ext uri="{FF2B5EF4-FFF2-40B4-BE49-F238E27FC236}">
                  <a16:creationId xmlns:a16="http://schemas.microsoft.com/office/drawing/2014/main" id="{1B303693-22E6-E049-B83E-D8C4E4919A82}"/>
                </a:ext>
              </a:extLst>
            </p:cNvPr>
            <p:cNvCxnSpPr>
              <a:cxnSpLocks/>
              <a:stCxn id="50" idx="6"/>
              <a:endCxn id="51" idx="2"/>
            </p:cNvCxnSpPr>
            <p:nvPr/>
          </p:nvCxnSpPr>
          <p:spPr>
            <a:xfrm>
              <a:off x="4020758" y="3787490"/>
              <a:ext cx="619456" cy="0"/>
            </a:xfrm>
            <a:prstGeom prst="straightConnector1">
              <a:avLst/>
            </a:prstGeom>
            <a:grpFill/>
            <a:ln w="38100">
              <a:solidFill>
                <a:schemeClr val="bg2">
                  <a:lumMod val="10000"/>
                  <a:alpha val="99000"/>
                </a:schemeClr>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56" name="Straight Arrow Connector 55">
              <a:extLst>
                <a:ext uri="{FF2B5EF4-FFF2-40B4-BE49-F238E27FC236}">
                  <a16:creationId xmlns:a16="http://schemas.microsoft.com/office/drawing/2014/main" id="{1AE09D8A-3B12-3C40-9598-DC9BC0FD2014}"/>
                </a:ext>
              </a:extLst>
            </p:cNvPr>
            <p:cNvCxnSpPr>
              <a:cxnSpLocks/>
              <a:stCxn id="49" idx="4"/>
              <a:endCxn id="51" idx="0"/>
            </p:cNvCxnSpPr>
            <p:nvPr/>
          </p:nvCxnSpPr>
          <p:spPr>
            <a:xfrm flipH="1">
              <a:off x="4844101" y="3135372"/>
              <a:ext cx="1" cy="445442"/>
            </a:xfrm>
            <a:prstGeom prst="straightConnector1">
              <a:avLst/>
            </a:prstGeom>
            <a:grpFill/>
            <a:ln w="38100">
              <a:solidFill>
                <a:schemeClr val="bg2">
                  <a:lumMod val="10000"/>
                  <a:alpha val="99000"/>
                </a:schemeClr>
              </a:solidFill>
              <a:headEnd type="none"/>
              <a:tailEnd type="none"/>
            </a:ln>
          </p:spPr>
          <p:style>
            <a:lnRef idx="1">
              <a:schemeClr val="accent5"/>
            </a:lnRef>
            <a:fillRef idx="0">
              <a:schemeClr val="accent5"/>
            </a:fillRef>
            <a:effectRef idx="0">
              <a:schemeClr val="accent5"/>
            </a:effectRef>
            <a:fontRef idx="minor">
              <a:schemeClr val="tx1"/>
            </a:fontRef>
          </p:style>
        </p:cxnSp>
      </p:grpSp>
      <p:sp>
        <p:nvSpPr>
          <p:cNvPr id="145" name="Lightning Bolt 144">
            <a:extLst>
              <a:ext uri="{FF2B5EF4-FFF2-40B4-BE49-F238E27FC236}">
                <a16:creationId xmlns:a16="http://schemas.microsoft.com/office/drawing/2014/main" id="{9F69B899-DAA8-1946-B164-C5D9A80FE4CE}"/>
              </a:ext>
            </a:extLst>
          </p:cNvPr>
          <p:cNvSpPr/>
          <p:nvPr/>
        </p:nvSpPr>
        <p:spPr bwMode="auto">
          <a:xfrm rot="4436091">
            <a:off x="3902534" y="3354172"/>
            <a:ext cx="486052" cy="533049"/>
          </a:xfrm>
          <a:prstGeom prst="lightningBolt">
            <a:avLst/>
          </a:prstGeom>
          <a:solidFill>
            <a:srgbClr val="FFC000"/>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6" name="TextBox 145">
            <a:extLst>
              <a:ext uri="{FF2B5EF4-FFF2-40B4-BE49-F238E27FC236}">
                <a16:creationId xmlns:a16="http://schemas.microsoft.com/office/drawing/2014/main" id="{92D29939-A02B-3542-BC68-8F15CDB5E342}"/>
              </a:ext>
            </a:extLst>
          </p:cNvPr>
          <p:cNvSpPr txBox="1"/>
          <p:nvPr/>
        </p:nvSpPr>
        <p:spPr>
          <a:xfrm>
            <a:off x="4657012" y="3397213"/>
            <a:ext cx="1618822" cy="46166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Crosstalk</a:t>
            </a:r>
          </a:p>
        </p:txBody>
      </p:sp>
      <p:sp>
        <p:nvSpPr>
          <p:cNvPr id="147" name="Rounded Rectangular Callout 10">
            <a:extLst>
              <a:ext uri="{FF2B5EF4-FFF2-40B4-BE49-F238E27FC236}">
                <a16:creationId xmlns:a16="http://schemas.microsoft.com/office/drawing/2014/main" id="{896A68B8-684F-CE4F-8269-CBED4854A1DE}"/>
              </a:ext>
            </a:extLst>
          </p:cNvPr>
          <p:cNvSpPr/>
          <p:nvPr/>
        </p:nvSpPr>
        <p:spPr>
          <a:xfrm>
            <a:off x="427733" y="4244738"/>
            <a:ext cx="1675214" cy="459909"/>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Isolated</a:t>
            </a:r>
          </a:p>
        </p:txBody>
      </p:sp>
      <p:sp>
        <p:nvSpPr>
          <p:cNvPr id="148" name="Rounded Rectangular Callout 10">
            <a:extLst>
              <a:ext uri="{FF2B5EF4-FFF2-40B4-BE49-F238E27FC236}">
                <a16:creationId xmlns:a16="http://schemas.microsoft.com/office/drawing/2014/main" id="{864B0DF9-5021-E042-AB85-246C5E81ABA5}"/>
              </a:ext>
            </a:extLst>
          </p:cNvPr>
          <p:cNvSpPr/>
          <p:nvPr/>
        </p:nvSpPr>
        <p:spPr>
          <a:xfrm>
            <a:off x="3119825" y="4244097"/>
            <a:ext cx="2041564" cy="468675"/>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Multiple</a:t>
            </a:r>
          </a:p>
        </p:txBody>
      </p:sp>
      <p:graphicFrame>
        <p:nvGraphicFramePr>
          <p:cNvPr id="89" name="Chart 88">
            <a:extLst>
              <a:ext uri="{FF2B5EF4-FFF2-40B4-BE49-F238E27FC236}">
                <a16:creationId xmlns:a16="http://schemas.microsoft.com/office/drawing/2014/main" id="{C8F77FDE-8511-6B44-8077-2D670293E8F1}"/>
              </a:ext>
            </a:extLst>
          </p:cNvPr>
          <p:cNvGraphicFramePr>
            <a:graphicFrameLocks/>
          </p:cNvGraphicFramePr>
          <p:nvPr>
            <p:extLst>
              <p:ext uri="{D42A27DB-BD31-4B8C-83A1-F6EECF244321}">
                <p14:modId xmlns:p14="http://schemas.microsoft.com/office/powerpoint/2010/main" val="3311522748"/>
              </p:ext>
            </p:extLst>
          </p:nvPr>
        </p:nvGraphicFramePr>
        <p:xfrm>
          <a:off x="6388781" y="2106369"/>
          <a:ext cx="5375486" cy="3505018"/>
        </p:xfrm>
        <a:graphic>
          <a:graphicData uri="http://schemas.openxmlformats.org/drawingml/2006/chart">
            <c:chart xmlns:c="http://schemas.openxmlformats.org/drawingml/2006/chart" xmlns:r="http://schemas.openxmlformats.org/officeDocument/2006/relationships" r:id="rId6"/>
          </a:graphicData>
        </a:graphic>
      </p:graphicFrame>
      <p:pic>
        <p:nvPicPr>
          <p:cNvPr id="19" name="Audio 18">
            <a:hlinkClick r:id="" action="ppaction://media"/>
            <a:extLst>
              <a:ext uri="{FF2B5EF4-FFF2-40B4-BE49-F238E27FC236}">
                <a16:creationId xmlns:a16="http://schemas.microsoft.com/office/drawing/2014/main" id="{B94B1613-E5AA-3440-88FE-BBB5A2F4779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6029610"/>
      </p:ext>
    </p:extLst>
  </p:cSld>
  <p:clrMapOvr>
    <a:masterClrMapping/>
  </p:clrMapOvr>
  <p:transition advTm="378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9"/>
                </p:tgtEl>
              </p:cMediaNode>
            </p:audio>
          </p:childTnLst>
        </p:cTn>
      </p:par>
    </p:tnLst>
    <p:bldLst>
      <p:bldP spid="45" grpId="0" animBg="1"/>
      <p:bldP spid="145" grpId="0" animBg="1"/>
      <p:bldP spid="146" grpId="0"/>
      <p:bldP spid="147" grpId="0" animBg="1"/>
      <p:bldP spid="148" grpId="0" animBg="1"/>
      <p:bldGraphic spid="8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Chart 54">
            <a:extLst>
              <a:ext uri="{FF2B5EF4-FFF2-40B4-BE49-F238E27FC236}">
                <a16:creationId xmlns:a16="http://schemas.microsoft.com/office/drawing/2014/main" id="{95ED49D4-80A3-C042-90B6-8DD3CA9AF6B4}"/>
              </a:ext>
            </a:extLst>
          </p:cNvPr>
          <p:cNvGraphicFramePr>
            <a:graphicFrameLocks/>
          </p:cNvGraphicFramePr>
          <p:nvPr>
            <p:extLst>
              <p:ext uri="{D42A27DB-BD31-4B8C-83A1-F6EECF244321}">
                <p14:modId xmlns:p14="http://schemas.microsoft.com/office/powerpoint/2010/main" val="2705047193"/>
              </p:ext>
            </p:extLst>
          </p:nvPr>
        </p:nvGraphicFramePr>
        <p:xfrm>
          <a:off x="7905771" y="1569679"/>
          <a:ext cx="3457608" cy="1917744"/>
        </p:xfrm>
        <a:graphic>
          <a:graphicData uri="http://schemas.openxmlformats.org/drawingml/2006/chart">
            <c:chart xmlns:c="http://schemas.openxmlformats.org/drawingml/2006/chart" xmlns:r="http://schemas.openxmlformats.org/officeDocument/2006/relationships" r:id="rId6"/>
          </a:graphicData>
        </a:graphic>
      </p:graphicFrame>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a16="http://schemas.microsoft.com/office/drawing/2014/main" id="{9A49EE47-14F8-4AD8-956D-87699E025886}"/>
              </a:ext>
            </a:extLst>
          </p:cNvPr>
          <p:cNvSpPr txBox="1">
            <a:spLocks/>
          </p:cNvSpPr>
          <p:nvPr/>
        </p:nvSpPr>
        <p:spPr>
          <a:xfrm>
            <a:off x="105618" y="105099"/>
            <a:ext cx="10216628" cy="899538"/>
          </a:xfrm>
          <a:prstGeom prst="rect">
            <a:avLst/>
          </a:prstGeom>
        </p:spPr>
        <p:txBody>
          <a:bodyPr vert="horz" wrap="square" lIns="143428" tIns="89642" rIns="143428" bIns="8964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285" rtl="0" eaLnBrk="1" fontAlgn="auto" latinLnBrk="0" hangingPunct="1">
              <a:lnSpc>
                <a:spcPct val="90000"/>
              </a:lnSpc>
              <a:spcBef>
                <a:spcPct val="0"/>
              </a:spcBef>
              <a:spcAft>
                <a:spcPts val="0"/>
              </a:spcAft>
              <a:buClrTx/>
              <a:buSzTx/>
              <a:buFontTx/>
              <a:buNone/>
              <a:tabLst/>
              <a:defRPr/>
            </a:pPr>
            <a:r>
              <a:rPr kumimoji="0" lang="en-US" sz="4560" b="1" i="0" u="none" strike="noStrike" kern="1200" cap="none" spc="-100" normalizeH="0" baseline="0" noProof="0" dirty="0">
                <a:ln w="3175">
                  <a:noFill/>
                </a:ln>
                <a:solidFill>
                  <a:srgbClr val="0072C6">
                    <a:lumMod val="50000"/>
                  </a:srgbClr>
                </a:solidFill>
                <a:effectLst/>
                <a:uLnTx/>
                <a:uFillTx/>
                <a:latin typeface="Segoe UI Light"/>
                <a:ea typeface="+mn-ea"/>
                <a:cs typeface="Segoe UI" pitchFamily="34" charset="0"/>
              </a:rPr>
              <a:t>The Insights</a:t>
            </a:r>
            <a:endParaRPr kumimoji="0" lang="en-US" sz="4560" b="0" i="0" u="none" strike="noStrike" kern="1200" cap="none" spc="-100" normalizeH="0" baseline="0" noProof="0" dirty="0">
              <a:ln w="3175">
                <a:noFill/>
              </a:ln>
              <a:solidFill>
                <a:srgbClr val="0072C6">
                  <a:lumMod val="50000"/>
                </a:srgbClr>
              </a:solidFill>
              <a:effectLst/>
              <a:uLnTx/>
              <a:uFillTx/>
              <a:latin typeface="Segoe UI Light"/>
              <a:ea typeface="+mn-ea"/>
              <a:cs typeface="Segoe UI" pitchFamily="34" charset="0"/>
            </a:endParaRPr>
          </a:p>
        </p:txBody>
      </p:sp>
      <p:sp>
        <p:nvSpPr>
          <p:cNvPr id="63" name="TextBox 62">
            <a:extLst>
              <a:ext uri="{FF2B5EF4-FFF2-40B4-BE49-F238E27FC236}">
                <a16:creationId xmlns:a16="http://schemas.microsoft.com/office/drawing/2014/main" id="{BA0770F4-64A2-8D46-AB90-1C8B6C49CB11}"/>
              </a:ext>
            </a:extLst>
          </p:cNvPr>
          <p:cNvSpPr txBox="1"/>
          <p:nvPr/>
        </p:nvSpPr>
        <p:spPr>
          <a:xfrm>
            <a:off x="0" y="1129626"/>
            <a:ext cx="10827757" cy="584775"/>
          </a:xfrm>
          <a:prstGeom prst="rect">
            <a:avLst/>
          </a:prstGeom>
          <a:noFill/>
        </p:spPr>
        <p:txBody>
          <a:bodyPr wrap="square" rtlCol="0">
            <a:spAutoFit/>
          </a:bodyPr>
          <a:lstStyle/>
          <a:p>
            <a:pPr marL="411480" marR="0" lvl="0" indent="-411480" algn="l" defTabSz="10912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Insight: Measure</a:t>
            </a:r>
            <a:r>
              <a:rPr lang="en-US" sz="3200" dirty="0">
                <a:solidFill>
                  <a:srgbClr val="0072C6">
                    <a:lumMod val="50000"/>
                  </a:srgbClr>
                </a:solidFill>
                <a:latin typeface="Calibri" panose="020F0502020204030204" pitchFamily="34" charset="0"/>
                <a:cs typeface="Calibri" panose="020F0502020204030204" pitchFamily="34" charset="0"/>
              </a:rPr>
              <a:t> fewer qubits and Reconstruct distribution </a:t>
            </a:r>
            <a:endParaRPr kumimoji="0" lang="en-US" sz="32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endParaRPr>
          </a:p>
        </p:txBody>
      </p: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a:xfrm>
            <a:off x="11367168" y="6531090"/>
            <a:ext cx="555596" cy="134483"/>
          </a:xfrm>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325E8328-16B7-1541-A301-B33D5F5FABD5}"/>
              </a:ext>
            </a:extLst>
          </p:cNvPr>
          <p:cNvGrpSpPr/>
          <p:nvPr/>
        </p:nvGrpSpPr>
        <p:grpSpPr>
          <a:xfrm>
            <a:off x="-883" y="-13935"/>
            <a:ext cx="12192883" cy="1119161"/>
            <a:chOff x="0" y="5033523"/>
            <a:chExt cx="10160736" cy="932634"/>
          </a:xfrm>
        </p:grpSpPr>
        <p:sp>
          <p:nvSpPr>
            <p:cNvPr id="11" name="Rectangle 10">
              <a:extLst>
                <a:ext uri="{FF2B5EF4-FFF2-40B4-BE49-F238E27FC236}">
                  <a16:creationId xmlns:a16="http://schemas.microsoft.com/office/drawing/2014/main" id="{8206B479-AD3E-CB4A-AA62-5D162746F1F3}"/>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8EE8D087-33CB-BE44-9E17-A0ED5341F928}"/>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Goal: Reduce Measurement Errors</a:t>
              </a:r>
            </a:p>
          </p:txBody>
        </p:sp>
      </p:grpSp>
      <p:pic>
        <p:nvPicPr>
          <p:cNvPr id="2" name="Picture 1">
            <a:extLst>
              <a:ext uri="{FF2B5EF4-FFF2-40B4-BE49-F238E27FC236}">
                <a16:creationId xmlns:a16="http://schemas.microsoft.com/office/drawing/2014/main" id="{6DA572AE-C363-874B-8BDC-F448A948745C}"/>
              </a:ext>
            </a:extLst>
          </p:cNvPr>
          <p:cNvPicPr>
            <a:picLocks noChangeAspect="1"/>
          </p:cNvPicPr>
          <p:nvPr/>
        </p:nvPicPr>
        <p:blipFill>
          <a:blip r:embed="rId7"/>
          <a:stretch>
            <a:fillRect/>
          </a:stretch>
        </p:blipFill>
        <p:spPr>
          <a:xfrm>
            <a:off x="2409577" y="1883020"/>
            <a:ext cx="2184400" cy="1028700"/>
          </a:xfrm>
          <a:prstGeom prst="rect">
            <a:avLst/>
          </a:prstGeom>
        </p:spPr>
      </p:pic>
      <p:pic>
        <p:nvPicPr>
          <p:cNvPr id="3" name="Picture 2">
            <a:extLst>
              <a:ext uri="{FF2B5EF4-FFF2-40B4-BE49-F238E27FC236}">
                <a16:creationId xmlns:a16="http://schemas.microsoft.com/office/drawing/2014/main" id="{443D8087-0422-084E-84D7-60D6692288A2}"/>
              </a:ext>
            </a:extLst>
          </p:cNvPr>
          <p:cNvPicPr>
            <a:picLocks noChangeAspect="1"/>
          </p:cNvPicPr>
          <p:nvPr/>
        </p:nvPicPr>
        <p:blipFill>
          <a:blip r:embed="rId8"/>
          <a:stretch>
            <a:fillRect/>
          </a:stretch>
        </p:blipFill>
        <p:spPr>
          <a:xfrm>
            <a:off x="828621" y="3325905"/>
            <a:ext cx="2184400" cy="1028700"/>
          </a:xfrm>
          <a:prstGeom prst="rect">
            <a:avLst/>
          </a:prstGeom>
        </p:spPr>
      </p:pic>
      <p:pic>
        <p:nvPicPr>
          <p:cNvPr id="14" name="Picture 13">
            <a:extLst>
              <a:ext uri="{FF2B5EF4-FFF2-40B4-BE49-F238E27FC236}">
                <a16:creationId xmlns:a16="http://schemas.microsoft.com/office/drawing/2014/main" id="{2EC579B6-82CF-1D42-BB7B-81D60471807B}"/>
              </a:ext>
            </a:extLst>
          </p:cNvPr>
          <p:cNvPicPr>
            <a:picLocks noChangeAspect="1"/>
          </p:cNvPicPr>
          <p:nvPr/>
        </p:nvPicPr>
        <p:blipFill>
          <a:blip r:embed="rId9"/>
          <a:stretch>
            <a:fillRect/>
          </a:stretch>
        </p:blipFill>
        <p:spPr>
          <a:xfrm>
            <a:off x="4614832" y="3340110"/>
            <a:ext cx="2184400" cy="1028700"/>
          </a:xfrm>
          <a:prstGeom prst="rect">
            <a:avLst/>
          </a:prstGeom>
        </p:spPr>
      </p:pic>
      <p:graphicFrame>
        <p:nvGraphicFramePr>
          <p:cNvPr id="59" name="Chart 58">
            <a:extLst>
              <a:ext uri="{FF2B5EF4-FFF2-40B4-BE49-F238E27FC236}">
                <a16:creationId xmlns:a16="http://schemas.microsoft.com/office/drawing/2014/main" id="{C7F5581C-9CAF-964E-9148-D0E5BB477EFC}"/>
              </a:ext>
            </a:extLst>
          </p:cNvPr>
          <p:cNvGraphicFramePr>
            <a:graphicFrameLocks/>
          </p:cNvGraphicFramePr>
          <p:nvPr>
            <p:extLst>
              <p:ext uri="{D42A27DB-BD31-4B8C-83A1-F6EECF244321}">
                <p14:modId xmlns:p14="http://schemas.microsoft.com/office/powerpoint/2010/main" val="2328948896"/>
              </p:ext>
            </p:extLst>
          </p:nvPr>
        </p:nvGraphicFramePr>
        <p:xfrm>
          <a:off x="3902578" y="4415699"/>
          <a:ext cx="3022600" cy="16256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5" name="Chart 64">
            <a:extLst>
              <a:ext uri="{FF2B5EF4-FFF2-40B4-BE49-F238E27FC236}">
                <a16:creationId xmlns:a16="http://schemas.microsoft.com/office/drawing/2014/main" id="{82338897-4FAF-4147-B127-A44E3DE7073C}"/>
              </a:ext>
            </a:extLst>
          </p:cNvPr>
          <p:cNvGraphicFramePr>
            <a:graphicFrameLocks/>
          </p:cNvGraphicFramePr>
          <p:nvPr>
            <p:extLst>
              <p:ext uri="{D42A27DB-BD31-4B8C-83A1-F6EECF244321}">
                <p14:modId xmlns:p14="http://schemas.microsoft.com/office/powerpoint/2010/main" val="3630882859"/>
              </p:ext>
            </p:extLst>
          </p:nvPr>
        </p:nvGraphicFramePr>
        <p:xfrm>
          <a:off x="105618" y="4415699"/>
          <a:ext cx="3022600" cy="16256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6" name="Chart 65">
            <a:extLst>
              <a:ext uri="{FF2B5EF4-FFF2-40B4-BE49-F238E27FC236}">
                <a16:creationId xmlns:a16="http://schemas.microsoft.com/office/drawing/2014/main" id="{9505E336-2C4F-4B47-ABFC-3ACB7D1502B3}"/>
              </a:ext>
            </a:extLst>
          </p:cNvPr>
          <p:cNvGraphicFramePr>
            <a:graphicFrameLocks/>
          </p:cNvGraphicFramePr>
          <p:nvPr>
            <p:extLst>
              <p:ext uri="{D42A27DB-BD31-4B8C-83A1-F6EECF244321}">
                <p14:modId xmlns:p14="http://schemas.microsoft.com/office/powerpoint/2010/main" val="3784159730"/>
              </p:ext>
            </p:extLst>
          </p:nvPr>
        </p:nvGraphicFramePr>
        <p:xfrm>
          <a:off x="7925258" y="4079012"/>
          <a:ext cx="3457608" cy="1917744"/>
        </p:xfrm>
        <a:graphic>
          <a:graphicData uri="http://schemas.openxmlformats.org/drawingml/2006/chart">
            <c:chart xmlns:c="http://schemas.openxmlformats.org/drawingml/2006/chart" xmlns:r="http://schemas.openxmlformats.org/officeDocument/2006/relationships" r:id="rId12"/>
          </a:graphicData>
        </a:graphic>
      </p:graphicFrame>
      <p:pic>
        <p:nvPicPr>
          <p:cNvPr id="67" name="Picture 16" descr="Green Tick Checkmark Vector Icon For Checkbox Marker Symbol Stock  Illustration - Download Image Now - iStock">
            <a:extLst>
              <a:ext uri="{FF2B5EF4-FFF2-40B4-BE49-F238E27FC236}">
                <a16:creationId xmlns:a16="http://schemas.microsoft.com/office/drawing/2014/main" id="{1AFC2750-312C-4A4E-8E87-59837634172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923" t="19761" r="16420" b="13443"/>
          <a:stretch/>
        </p:blipFill>
        <p:spPr bwMode="auto">
          <a:xfrm>
            <a:off x="9726971" y="3542144"/>
            <a:ext cx="595275" cy="624631"/>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Arrow 67">
            <a:extLst>
              <a:ext uri="{FF2B5EF4-FFF2-40B4-BE49-F238E27FC236}">
                <a16:creationId xmlns:a16="http://schemas.microsoft.com/office/drawing/2014/main" id="{0C15EBB6-F286-6F4B-BE4C-7B23790BFA56}"/>
              </a:ext>
            </a:extLst>
          </p:cNvPr>
          <p:cNvSpPr/>
          <p:nvPr/>
        </p:nvSpPr>
        <p:spPr bwMode="auto">
          <a:xfrm rot="8216496">
            <a:off x="1794766" y="2799150"/>
            <a:ext cx="548640" cy="376084"/>
          </a:xfrm>
          <a:prstGeom prst="rightArrow">
            <a:avLst>
              <a:gd name="adj1" fmla="val 25686"/>
              <a:gd name="adj2" fmla="val 86471"/>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69" name="Right Arrow 68">
            <a:extLst>
              <a:ext uri="{FF2B5EF4-FFF2-40B4-BE49-F238E27FC236}">
                <a16:creationId xmlns:a16="http://schemas.microsoft.com/office/drawing/2014/main" id="{4AA844CE-0962-E943-895C-425AF8053C16}"/>
              </a:ext>
            </a:extLst>
          </p:cNvPr>
          <p:cNvSpPr/>
          <p:nvPr/>
        </p:nvSpPr>
        <p:spPr bwMode="auto">
          <a:xfrm rot="2495286">
            <a:off x="4670503" y="2801107"/>
            <a:ext cx="548640" cy="376084"/>
          </a:xfrm>
          <a:prstGeom prst="rightArrow">
            <a:avLst>
              <a:gd name="adj1" fmla="val 25686"/>
              <a:gd name="adj2" fmla="val 86471"/>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B09FD195-0D55-284C-BCB8-CFFA44EF77AB}"/>
              </a:ext>
            </a:extLst>
          </p:cNvPr>
          <p:cNvGrpSpPr/>
          <p:nvPr/>
        </p:nvGrpSpPr>
        <p:grpSpPr>
          <a:xfrm>
            <a:off x="3290616" y="4842004"/>
            <a:ext cx="550472" cy="627864"/>
            <a:chOff x="3399263" y="4648476"/>
            <a:chExt cx="550472" cy="627864"/>
          </a:xfrm>
        </p:grpSpPr>
        <p:sp>
          <p:nvSpPr>
            <p:cNvPr id="71" name="Oval 70">
              <a:extLst>
                <a:ext uri="{FF2B5EF4-FFF2-40B4-BE49-F238E27FC236}">
                  <a16:creationId xmlns:a16="http://schemas.microsoft.com/office/drawing/2014/main" id="{E38F2B5A-B517-294A-96EF-A54747E4F950}"/>
                </a:ext>
              </a:extLst>
            </p:cNvPr>
            <p:cNvSpPr/>
            <p:nvPr/>
          </p:nvSpPr>
          <p:spPr bwMode="auto">
            <a:xfrm>
              <a:off x="3434547" y="4724900"/>
              <a:ext cx="453652" cy="426424"/>
            </a:xfrm>
            <a:prstGeom prst="ellipse">
              <a:avLst/>
            </a:prstGeom>
            <a:solidFill>
              <a:schemeClr val="accent5"/>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800" b="1" dirty="0">
                <a:gradFill>
                  <a:gsLst>
                    <a:gs pos="0">
                      <a:srgbClr val="FFFFFF"/>
                    </a:gs>
                    <a:gs pos="100000">
                      <a:srgbClr val="FFFFFF"/>
                    </a:gs>
                  </a:gsLst>
                  <a:lin ang="5400000" scaled="0"/>
                </a:gradFill>
                <a:latin typeface="Calibri" panose="020F0502020204030204" pitchFamily="34" charset="0"/>
                <a:ea typeface="Segoe UI" pitchFamily="34" charset="0"/>
                <a:cs typeface="Calibri" panose="020F0502020204030204" pitchFamily="34" charset="0"/>
              </a:endParaRPr>
            </a:p>
          </p:txBody>
        </p:sp>
        <p:sp>
          <p:nvSpPr>
            <p:cNvPr id="75" name="TextBox 74">
              <a:extLst>
                <a:ext uri="{FF2B5EF4-FFF2-40B4-BE49-F238E27FC236}">
                  <a16:creationId xmlns:a16="http://schemas.microsoft.com/office/drawing/2014/main" id="{4C70EC07-DA53-374A-B6F0-77D294FF30FF}"/>
                </a:ext>
              </a:extLst>
            </p:cNvPr>
            <p:cNvSpPr txBox="1"/>
            <p:nvPr/>
          </p:nvSpPr>
          <p:spPr>
            <a:xfrm>
              <a:off x="3399263" y="4648476"/>
              <a:ext cx="550472"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a:solidFill>
                    <a:schemeClr val="bg1"/>
                  </a:solidFill>
                  <a:latin typeface="Calibri" panose="020F0502020204030204" pitchFamily="34" charset="0"/>
                  <a:cs typeface="Calibri" panose="020F0502020204030204" pitchFamily="34" charset="0"/>
                </a:rPr>
                <a:t>X</a:t>
              </a:r>
            </a:p>
          </p:txBody>
        </p:sp>
      </p:grpSp>
      <p:sp>
        <p:nvSpPr>
          <p:cNvPr id="76" name="Right Arrow 75">
            <a:extLst>
              <a:ext uri="{FF2B5EF4-FFF2-40B4-BE49-F238E27FC236}">
                <a16:creationId xmlns:a16="http://schemas.microsoft.com/office/drawing/2014/main" id="{E804CAB2-D411-9040-BCE2-E71AB89DDAA7}"/>
              </a:ext>
            </a:extLst>
          </p:cNvPr>
          <p:cNvSpPr/>
          <p:nvPr/>
        </p:nvSpPr>
        <p:spPr bwMode="auto">
          <a:xfrm>
            <a:off x="7150898" y="4944471"/>
            <a:ext cx="548640" cy="376084"/>
          </a:xfrm>
          <a:prstGeom prst="rightArrow">
            <a:avLst>
              <a:gd name="adj1" fmla="val 25686"/>
              <a:gd name="adj2" fmla="val 86471"/>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77" name="Right Arrow 76">
            <a:extLst>
              <a:ext uri="{FF2B5EF4-FFF2-40B4-BE49-F238E27FC236}">
                <a16:creationId xmlns:a16="http://schemas.microsoft.com/office/drawing/2014/main" id="{BF7B9FBD-417C-314B-8D41-D9FC907DC0DF}"/>
              </a:ext>
            </a:extLst>
          </p:cNvPr>
          <p:cNvSpPr/>
          <p:nvPr/>
        </p:nvSpPr>
        <p:spPr bwMode="auto">
          <a:xfrm>
            <a:off x="5671200" y="2380660"/>
            <a:ext cx="1281877" cy="376084"/>
          </a:xfrm>
          <a:prstGeom prst="rightArrow">
            <a:avLst>
              <a:gd name="adj1" fmla="val 25686"/>
              <a:gd name="adj2" fmla="val 86471"/>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pitchFamily="34" charset="0"/>
              <a:ea typeface="Segoe UI" pitchFamily="34" charset="0"/>
              <a:cs typeface="Calibri" panose="020F0502020204030204" pitchFamily="34" charset="0"/>
            </a:endParaRPr>
          </a:p>
        </p:txBody>
      </p:sp>
      <p:sp>
        <p:nvSpPr>
          <p:cNvPr id="78" name="TextBox 77">
            <a:extLst>
              <a:ext uri="{FF2B5EF4-FFF2-40B4-BE49-F238E27FC236}">
                <a16:creationId xmlns:a16="http://schemas.microsoft.com/office/drawing/2014/main" id="{4BFC3237-D9A4-8F4D-BC94-D72767AFF231}"/>
              </a:ext>
            </a:extLst>
          </p:cNvPr>
          <p:cNvSpPr txBox="1"/>
          <p:nvPr/>
        </p:nvSpPr>
        <p:spPr>
          <a:xfrm>
            <a:off x="5858801" y="2042921"/>
            <a:ext cx="847611" cy="46166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cs typeface="Calibri" panose="020F0502020204030204" pitchFamily="34" charset="0"/>
              </a:rPr>
              <a:t>Ideal</a:t>
            </a:r>
          </a:p>
        </p:txBody>
      </p:sp>
      <p:grpSp>
        <p:nvGrpSpPr>
          <p:cNvPr id="74" name="Group 73">
            <a:extLst>
              <a:ext uri="{FF2B5EF4-FFF2-40B4-BE49-F238E27FC236}">
                <a16:creationId xmlns:a16="http://schemas.microsoft.com/office/drawing/2014/main" id="{6B4C1EBE-03D5-1745-80FB-29004A85E04F}"/>
              </a:ext>
            </a:extLst>
          </p:cNvPr>
          <p:cNvGrpSpPr/>
          <p:nvPr/>
        </p:nvGrpSpPr>
        <p:grpSpPr>
          <a:xfrm>
            <a:off x="0" y="5974059"/>
            <a:ext cx="12192000" cy="926384"/>
            <a:chOff x="0" y="4974511"/>
            <a:chExt cx="10160000" cy="771986"/>
          </a:xfrm>
        </p:grpSpPr>
        <p:sp>
          <p:nvSpPr>
            <p:cNvPr id="72" name="Rectangle 71">
              <a:extLst>
                <a:ext uri="{FF2B5EF4-FFF2-40B4-BE49-F238E27FC236}">
                  <a16:creationId xmlns:a16="http://schemas.microsoft.com/office/drawing/2014/main" id="{AFA5732F-A80A-F144-8C56-330D8FEE3781}"/>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2F15F2A6-E5D1-C747-A099-7FFD3FDBFD78}"/>
                </a:ext>
              </a:extLst>
            </p:cNvPr>
            <p:cNvSpPr txBox="1"/>
            <p:nvPr/>
          </p:nvSpPr>
          <p:spPr>
            <a:xfrm>
              <a:off x="0" y="4974511"/>
              <a:ext cx="10159999" cy="446276"/>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lang="en-US" sz="2880" kern="0" dirty="0">
                  <a:solidFill>
                    <a:prstClr val="white"/>
                  </a:solidFill>
                  <a:latin typeface="Calibri"/>
                </a:rPr>
                <a:t>Are high fidelity Circuits with Partial Measurements alone sufficient?</a:t>
              </a: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0" name="Audio 19">
            <a:hlinkClick r:id="" action="ppaction://media"/>
            <a:extLst>
              <a:ext uri="{FF2B5EF4-FFF2-40B4-BE49-F238E27FC236}">
                <a16:creationId xmlns:a16="http://schemas.microsoft.com/office/drawing/2014/main" id="{CDF55BE3-2D84-974A-8D7F-244D3CF542F4}"/>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843710077"/>
      </p:ext>
    </p:extLst>
  </p:cSld>
  <p:clrMapOvr>
    <a:masterClrMapping/>
  </p:clrMapOvr>
  <p:transition advTm="429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50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1000"/>
                                  </p:stCondLst>
                                  <p:childTnLst>
                                    <p:set>
                                      <p:cBhvr>
                                        <p:cTn id="40" dur="1" fill="hold">
                                          <p:stCondLst>
                                            <p:cond delay="0"/>
                                          </p:stCondLst>
                                        </p:cTn>
                                        <p:tgtEl>
                                          <p:spTgt spid="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0"/>
                </p:tgtEl>
              </p:cMediaNode>
            </p:audio>
          </p:childTnLst>
        </p:cTn>
      </p:par>
    </p:tnLst>
    <p:bldLst>
      <p:bldGraphic spid="55" grpId="0">
        <p:bldAsOne/>
      </p:bldGraphic>
      <p:bldGraphic spid="59" grpId="0">
        <p:bldAsOne/>
      </p:bldGraphic>
      <p:bldGraphic spid="65" grpId="0">
        <p:bldAsOne/>
      </p:bldGraphic>
      <p:bldGraphic spid="66" grpId="0">
        <p:bldAsOne/>
      </p:bldGraphic>
      <p:bldP spid="68" grpId="0" animBg="1"/>
      <p:bldP spid="69" grpId="0" animBg="1"/>
      <p:bldP spid="76" grpId="0" animBg="1"/>
      <p:bldP spid="77" grpId="0" animBg="1"/>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a16="http://schemas.microsoft.com/office/drawing/2014/main" id="{9A49EE47-14F8-4AD8-956D-87699E025886}"/>
              </a:ext>
            </a:extLst>
          </p:cNvPr>
          <p:cNvSpPr txBox="1">
            <a:spLocks/>
          </p:cNvSpPr>
          <p:nvPr/>
        </p:nvSpPr>
        <p:spPr>
          <a:xfrm>
            <a:off x="105618" y="105099"/>
            <a:ext cx="10216628" cy="899538"/>
          </a:xfrm>
          <a:prstGeom prst="rect">
            <a:avLst/>
          </a:prstGeom>
        </p:spPr>
        <p:txBody>
          <a:bodyPr vert="horz" wrap="square" lIns="143428" tIns="89642" rIns="143428" bIns="8964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285" rtl="0" eaLnBrk="1" fontAlgn="auto" latinLnBrk="0" hangingPunct="1">
              <a:lnSpc>
                <a:spcPct val="90000"/>
              </a:lnSpc>
              <a:spcBef>
                <a:spcPct val="0"/>
              </a:spcBef>
              <a:spcAft>
                <a:spcPts val="0"/>
              </a:spcAft>
              <a:buClrTx/>
              <a:buSzTx/>
              <a:buFontTx/>
              <a:buNone/>
              <a:tabLst/>
              <a:defRPr/>
            </a:pPr>
            <a:r>
              <a:rPr kumimoji="0" lang="en-US" sz="4560" b="1" i="0" u="none" strike="noStrike" kern="1200" cap="none" spc="-100" normalizeH="0" baseline="0" noProof="0" dirty="0">
                <a:ln w="3175">
                  <a:noFill/>
                </a:ln>
                <a:solidFill>
                  <a:srgbClr val="0072C6">
                    <a:lumMod val="50000"/>
                  </a:srgbClr>
                </a:solidFill>
                <a:effectLst/>
                <a:uLnTx/>
                <a:uFillTx/>
                <a:latin typeface="Segoe UI Light"/>
                <a:ea typeface="+mn-ea"/>
                <a:cs typeface="Segoe UI" pitchFamily="34" charset="0"/>
              </a:rPr>
              <a:t>The Insights</a:t>
            </a:r>
            <a:endParaRPr kumimoji="0" lang="en-US" sz="4560" b="0" i="0" u="none" strike="noStrike" kern="1200" cap="none" spc="-100" normalizeH="0" baseline="0" noProof="0" dirty="0">
              <a:ln w="3175">
                <a:noFill/>
              </a:ln>
              <a:solidFill>
                <a:srgbClr val="0072C6">
                  <a:lumMod val="50000"/>
                </a:srgbClr>
              </a:solidFill>
              <a:effectLst/>
              <a:uLnTx/>
              <a:uFillTx/>
              <a:latin typeface="Segoe UI Light"/>
              <a:ea typeface="+mn-ea"/>
              <a:cs typeface="Segoe UI" pitchFamily="34" charset="0"/>
            </a:endParaRPr>
          </a:p>
        </p:txBody>
      </p: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325E8328-16B7-1541-A301-B33D5F5FABD5}"/>
              </a:ext>
            </a:extLst>
          </p:cNvPr>
          <p:cNvGrpSpPr/>
          <p:nvPr/>
        </p:nvGrpSpPr>
        <p:grpSpPr>
          <a:xfrm>
            <a:off x="-883" y="-13935"/>
            <a:ext cx="12192883" cy="1119161"/>
            <a:chOff x="0" y="5033523"/>
            <a:chExt cx="10160736" cy="932634"/>
          </a:xfrm>
        </p:grpSpPr>
        <p:sp>
          <p:nvSpPr>
            <p:cNvPr id="11" name="Rectangle 10">
              <a:extLst>
                <a:ext uri="{FF2B5EF4-FFF2-40B4-BE49-F238E27FC236}">
                  <a16:creationId xmlns:a16="http://schemas.microsoft.com/office/drawing/2014/main" id="{8206B479-AD3E-CB4A-AA62-5D162746F1F3}"/>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8EE8D087-33CB-BE44-9E17-A0ED5341F928}"/>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Need for Correlation</a:t>
              </a:r>
            </a:p>
          </p:txBody>
        </p:sp>
      </p:grpSp>
      <p:pic>
        <p:nvPicPr>
          <p:cNvPr id="48" name="Picture 47">
            <a:extLst>
              <a:ext uri="{FF2B5EF4-FFF2-40B4-BE49-F238E27FC236}">
                <a16:creationId xmlns:a16="http://schemas.microsoft.com/office/drawing/2014/main" id="{C5F39701-2C78-0447-930B-9DE7AB53B773}"/>
              </a:ext>
            </a:extLst>
          </p:cNvPr>
          <p:cNvPicPr>
            <a:picLocks noChangeAspect="1"/>
          </p:cNvPicPr>
          <p:nvPr/>
        </p:nvPicPr>
        <p:blipFill>
          <a:blip r:embed="rId6"/>
          <a:stretch>
            <a:fillRect/>
          </a:stretch>
        </p:blipFill>
        <p:spPr>
          <a:xfrm>
            <a:off x="2527043" y="1447550"/>
            <a:ext cx="2184400" cy="1041400"/>
          </a:xfrm>
          <a:prstGeom prst="rect">
            <a:avLst/>
          </a:prstGeom>
        </p:spPr>
      </p:pic>
      <p:pic>
        <p:nvPicPr>
          <p:cNvPr id="55" name="Picture 54">
            <a:extLst>
              <a:ext uri="{FF2B5EF4-FFF2-40B4-BE49-F238E27FC236}">
                <a16:creationId xmlns:a16="http://schemas.microsoft.com/office/drawing/2014/main" id="{EEE955C0-97B3-9D48-924E-91C1B10CB468}"/>
              </a:ext>
            </a:extLst>
          </p:cNvPr>
          <p:cNvPicPr>
            <a:picLocks noChangeAspect="1"/>
          </p:cNvPicPr>
          <p:nvPr/>
        </p:nvPicPr>
        <p:blipFill>
          <a:blip r:embed="rId7"/>
          <a:stretch>
            <a:fillRect/>
          </a:stretch>
        </p:blipFill>
        <p:spPr>
          <a:xfrm>
            <a:off x="4413629" y="3103608"/>
            <a:ext cx="2211342" cy="1041388"/>
          </a:xfrm>
          <a:prstGeom prst="rect">
            <a:avLst/>
          </a:prstGeom>
        </p:spPr>
      </p:pic>
      <p:pic>
        <p:nvPicPr>
          <p:cNvPr id="2" name="Picture 1">
            <a:extLst>
              <a:ext uri="{FF2B5EF4-FFF2-40B4-BE49-F238E27FC236}">
                <a16:creationId xmlns:a16="http://schemas.microsoft.com/office/drawing/2014/main" id="{B8089AEE-9E75-A440-8E09-35273C767FF3}"/>
              </a:ext>
            </a:extLst>
          </p:cNvPr>
          <p:cNvPicPr>
            <a:picLocks noChangeAspect="1"/>
          </p:cNvPicPr>
          <p:nvPr/>
        </p:nvPicPr>
        <p:blipFill>
          <a:blip r:embed="rId8"/>
          <a:stretch>
            <a:fillRect/>
          </a:stretch>
        </p:blipFill>
        <p:spPr>
          <a:xfrm>
            <a:off x="612184" y="3103290"/>
            <a:ext cx="2184375" cy="1041388"/>
          </a:xfrm>
          <a:prstGeom prst="rect">
            <a:avLst/>
          </a:prstGeom>
        </p:spPr>
      </p:pic>
      <p:sp>
        <p:nvSpPr>
          <p:cNvPr id="67" name="Right Arrow 66">
            <a:extLst>
              <a:ext uri="{FF2B5EF4-FFF2-40B4-BE49-F238E27FC236}">
                <a16:creationId xmlns:a16="http://schemas.microsoft.com/office/drawing/2014/main" id="{5818A8D0-DF37-5843-A5CA-A5919B49E837}"/>
              </a:ext>
            </a:extLst>
          </p:cNvPr>
          <p:cNvSpPr/>
          <p:nvPr/>
        </p:nvSpPr>
        <p:spPr bwMode="auto">
          <a:xfrm rot="8216496">
            <a:off x="1937013" y="2582293"/>
            <a:ext cx="548640" cy="376084"/>
          </a:xfrm>
          <a:prstGeom prst="rightArrow">
            <a:avLst>
              <a:gd name="adj1" fmla="val 25686"/>
              <a:gd name="adj2" fmla="val 86471"/>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ight Arrow 67">
            <a:extLst>
              <a:ext uri="{FF2B5EF4-FFF2-40B4-BE49-F238E27FC236}">
                <a16:creationId xmlns:a16="http://schemas.microsoft.com/office/drawing/2014/main" id="{BB0B0648-F9B4-AB40-93CC-2E04CA1144ED}"/>
              </a:ext>
            </a:extLst>
          </p:cNvPr>
          <p:cNvSpPr/>
          <p:nvPr/>
        </p:nvSpPr>
        <p:spPr bwMode="auto">
          <a:xfrm rot="2495286">
            <a:off x="4806986" y="2528519"/>
            <a:ext cx="548640" cy="376084"/>
          </a:xfrm>
          <a:prstGeom prst="rightArrow">
            <a:avLst>
              <a:gd name="adj1" fmla="val 25686"/>
              <a:gd name="adj2" fmla="val 86471"/>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Group 13">
            <a:extLst>
              <a:ext uri="{FF2B5EF4-FFF2-40B4-BE49-F238E27FC236}">
                <a16:creationId xmlns:a16="http://schemas.microsoft.com/office/drawing/2014/main" id="{8820C859-89D0-BB41-982F-A8305B001491}"/>
              </a:ext>
            </a:extLst>
          </p:cNvPr>
          <p:cNvGrpSpPr/>
          <p:nvPr/>
        </p:nvGrpSpPr>
        <p:grpSpPr>
          <a:xfrm>
            <a:off x="3308992" y="4640431"/>
            <a:ext cx="550472" cy="627864"/>
            <a:chOff x="3399263" y="4648476"/>
            <a:chExt cx="550472" cy="627864"/>
          </a:xfrm>
        </p:grpSpPr>
        <p:sp>
          <p:nvSpPr>
            <p:cNvPr id="69" name="Oval 68">
              <a:extLst>
                <a:ext uri="{FF2B5EF4-FFF2-40B4-BE49-F238E27FC236}">
                  <a16:creationId xmlns:a16="http://schemas.microsoft.com/office/drawing/2014/main" id="{C4F7EB2A-1D12-3E44-8159-CCDED04F9C94}"/>
                </a:ext>
              </a:extLst>
            </p:cNvPr>
            <p:cNvSpPr/>
            <p:nvPr/>
          </p:nvSpPr>
          <p:spPr bwMode="auto">
            <a:xfrm>
              <a:off x="3434547" y="4724900"/>
              <a:ext cx="453652" cy="426424"/>
            </a:xfrm>
            <a:prstGeom prst="ellipse">
              <a:avLst/>
            </a:prstGeom>
            <a:solidFill>
              <a:schemeClr val="accent5"/>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800" b="1" dirty="0">
                <a:gradFill>
                  <a:gsLst>
                    <a:gs pos="0">
                      <a:srgbClr val="FFFFFF"/>
                    </a:gs>
                    <a:gs pos="100000">
                      <a:srgbClr val="FFFFFF"/>
                    </a:gs>
                  </a:gsLst>
                  <a:lin ang="5400000" scaled="0"/>
                </a:gradFill>
                <a:latin typeface="Calibri" panose="020F0502020204030204" pitchFamily="34" charset="0"/>
                <a:ea typeface="Segoe UI" pitchFamily="34" charset="0"/>
                <a:cs typeface="Calibri" panose="020F0502020204030204" pitchFamily="34" charset="0"/>
              </a:endParaRPr>
            </a:p>
          </p:txBody>
        </p:sp>
        <p:sp>
          <p:nvSpPr>
            <p:cNvPr id="3" name="TextBox 2">
              <a:extLst>
                <a:ext uri="{FF2B5EF4-FFF2-40B4-BE49-F238E27FC236}">
                  <a16:creationId xmlns:a16="http://schemas.microsoft.com/office/drawing/2014/main" id="{72CCE2A5-FC8E-0742-AD37-0A5905F680D4}"/>
                </a:ext>
              </a:extLst>
            </p:cNvPr>
            <p:cNvSpPr txBox="1"/>
            <p:nvPr/>
          </p:nvSpPr>
          <p:spPr>
            <a:xfrm>
              <a:off x="3399263" y="4648476"/>
              <a:ext cx="550472"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a:solidFill>
                    <a:schemeClr val="bg1"/>
                  </a:solidFill>
                  <a:latin typeface="Calibri" panose="020F0502020204030204" pitchFamily="34" charset="0"/>
                  <a:cs typeface="Calibri" panose="020F0502020204030204" pitchFamily="34" charset="0"/>
                </a:rPr>
                <a:t>X</a:t>
              </a:r>
            </a:p>
          </p:txBody>
        </p:sp>
      </p:grpSp>
      <p:sp>
        <p:nvSpPr>
          <p:cNvPr id="70" name="Right Arrow 69">
            <a:extLst>
              <a:ext uri="{FF2B5EF4-FFF2-40B4-BE49-F238E27FC236}">
                <a16:creationId xmlns:a16="http://schemas.microsoft.com/office/drawing/2014/main" id="{A703488E-FFF3-DF41-B2A1-093E128BE0E7}"/>
              </a:ext>
            </a:extLst>
          </p:cNvPr>
          <p:cNvSpPr/>
          <p:nvPr/>
        </p:nvSpPr>
        <p:spPr bwMode="auto">
          <a:xfrm>
            <a:off x="7127560" y="4737774"/>
            <a:ext cx="548640" cy="376084"/>
          </a:xfrm>
          <a:prstGeom prst="rightArrow">
            <a:avLst>
              <a:gd name="adj1" fmla="val 25686"/>
              <a:gd name="adj2" fmla="val 86471"/>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8" name="Picture 10" descr="❌ Cross Mark Emoji — Meaning In Texting, Copy &amp;amp; Paste 📚">
            <a:extLst>
              <a:ext uri="{FF2B5EF4-FFF2-40B4-BE49-F238E27FC236}">
                <a16:creationId xmlns:a16="http://schemas.microsoft.com/office/drawing/2014/main" id="{67A19665-E7C5-6B4E-82C1-5F94A2B2C8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5092" y="3210105"/>
            <a:ext cx="594308" cy="594308"/>
          </a:xfrm>
          <a:prstGeom prst="rect">
            <a:avLst/>
          </a:prstGeom>
          <a:noFill/>
          <a:extLst>
            <a:ext uri="{909E8E84-426E-40DD-AFC4-6F175D3DCCD1}">
              <a14:hiddenFill xmlns:a14="http://schemas.microsoft.com/office/drawing/2010/main">
                <a:solidFill>
                  <a:srgbClr val="FFFFFF"/>
                </a:solidFill>
              </a14:hiddenFill>
            </a:ext>
          </a:extLst>
        </p:spPr>
      </p:pic>
      <p:sp>
        <p:nvSpPr>
          <p:cNvPr id="79" name="Right Arrow 78">
            <a:extLst>
              <a:ext uri="{FF2B5EF4-FFF2-40B4-BE49-F238E27FC236}">
                <a16:creationId xmlns:a16="http://schemas.microsoft.com/office/drawing/2014/main" id="{E6349187-B3DD-8944-82BF-2A2689274161}"/>
              </a:ext>
            </a:extLst>
          </p:cNvPr>
          <p:cNvSpPr/>
          <p:nvPr/>
        </p:nvSpPr>
        <p:spPr bwMode="auto">
          <a:xfrm>
            <a:off x="5763499" y="1833749"/>
            <a:ext cx="1281877" cy="376084"/>
          </a:xfrm>
          <a:prstGeom prst="rightArrow">
            <a:avLst>
              <a:gd name="adj1" fmla="val 25686"/>
              <a:gd name="adj2" fmla="val 86471"/>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TextBox 79">
            <a:extLst>
              <a:ext uri="{FF2B5EF4-FFF2-40B4-BE49-F238E27FC236}">
                <a16:creationId xmlns:a16="http://schemas.microsoft.com/office/drawing/2014/main" id="{D5DFDA67-0471-FA47-84CE-541C77BB6B74}"/>
              </a:ext>
            </a:extLst>
          </p:cNvPr>
          <p:cNvSpPr txBox="1"/>
          <p:nvPr/>
        </p:nvSpPr>
        <p:spPr>
          <a:xfrm>
            <a:off x="5888334" y="1420129"/>
            <a:ext cx="847611" cy="461665"/>
          </a:xfrm>
          <a:prstGeom prst="rect">
            <a:avLst/>
          </a:prstGeom>
          <a:noFill/>
        </p:spPr>
        <p:txBody>
          <a:bodyPr wrap="square" rtlCol="0">
            <a:spAutoFit/>
          </a:bodyPr>
          <a:lstStyle/>
          <a:p>
            <a:pPr marL="0" marR="0" lvl="0" indent="0" algn="l" defTabSz="10912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2C6">
                    <a:lumMod val="50000"/>
                  </a:srgbClr>
                </a:solidFill>
                <a:effectLst/>
                <a:uLnTx/>
                <a:uFillTx/>
                <a:latin typeface="Calibri" panose="020F0502020204030204" pitchFamily="34" charset="0"/>
                <a:ea typeface="+mn-ea"/>
                <a:cs typeface="Calibri" panose="020F0502020204030204" pitchFamily="34" charset="0"/>
              </a:rPr>
              <a:t>Ideal</a:t>
            </a:r>
          </a:p>
        </p:txBody>
      </p:sp>
      <p:graphicFrame>
        <p:nvGraphicFramePr>
          <p:cNvPr id="32" name="Chart 31">
            <a:extLst>
              <a:ext uri="{FF2B5EF4-FFF2-40B4-BE49-F238E27FC236}">
                <a16:creationId xmlns:a16="http://schemas.microsoft.com/office/drawing/2014/main" id="{A8BDBBE3-F845-2E47-9F14-09FC694D4140}"/>
              </a:ext>
            </a:extLst>
          </p:cNvPr>
          <p:cNvGraphicFramePr>
            <a:graphicFrameLocks/>
          </p:cNvGraphicFramePr>
          <p:nvPr>
            <p:extLst>
              <p:ext uri="{D42A27DB-BD31-4B8C-83A1-F6EECF244321}">
                <p14:modId xmlns:p14="http://schemas.microsoft.com/office/powerpoint/2010/main" val="3211413154"/>
              </p:ext>
            </p:extLst>
          </p:nvPr>
        </p:nvGraphicFramePr>
        <p:xfrm>
          <a:off x="8238836" y="1201264"/>
          <a:ext cx="3468786" cy="190202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4" name="Chart 33">
            <a:extLst>
              <a:ext uri="{FF2B5EF4-FFF2-40B4-BE49-F238E27FC236}">
                <a16:creationId xmlns:a16="http://schemas.microsoft.com/office/drawing/2014/main" id="{3C53EFD9-F794-184F-877E-056DA1100914}"/>
              </a:ext>
            </a:extLst>
          </p:cNvPr>
          <p:cNvGraphicFramePr>
            <a:graphicFrameLocks/>
          </p:cNvGraphicFramePr>
          <p:nvPr>
            <p:extLst>
              <p:ext uri="{D42A27DB-BD31-4B8C-83A1-F6EECF244321}">
                <p14:modId xmlns:p14="http://schemas.microsoft.com/office/powerpoint/2010/main" val="3447262154"/>
              </p:ext>
            </p:extLst>
          </p:nvPr>
        </p:nvGraphicFramePr>
        <p:xfrm>
          <a:off x="141040" y="4334224"/>
          <a:ext cx="3126664" cy="164860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5" name="Chart 34">
            <a:extLst>
              <a:ext uri="{FF2B5EF4-FFF2-40B4-BE49-F238E27FC236}">
                <a16:creationId xmlns:a16="http://schemas.microsoft.com/office/drawing/2014/main" id="{9D5D5E24-C48A-B344-90F9-1A50E55716A8}"/>
              </a:ext>
            </a:extLst>
          </p:cNvPr>
          <p:cNvGraphicFramePr>
            <a:graphicFrameLocks/>
          </p:cNvGraphicFramePr>
          <p:nvPr>
            <p:extLst>
              <p:ext uri="{D42A27DB-BD31-4B8C-83A1-F6EECF244321}">
                <p14:modId xmlns:p14="http://schemas.microsoft.com/office/powerpoint/2010/main" val="164892521"/>
              </p:ext>
            </p:extLst>
          </p:nvPr>
        </p:nvGraphicFramePr>
        <p:xfrm>
          <a:off x="3894058" y="4334223"/>
          <a:ext cx="3126664" cy="164860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7" name="Chart 36">
            <a:extLst>
              <a:ext uri="{FF2B5EF4-FFF2-40B4-BE49-F238E27FC236}">
                <a16:creationId xmlns:a16="http://schemas.microsoft.com/office/drawing/2014/main" id="{4B98A188-7770-934D-BA68-9F6219D0CADE}"/>
              </a:ext>
            </a:extLst>
          </p:cNvPr>
          <p:cNvGraphicFramePr>
            <a:graphicFrameLocks/>
          </p:cNvGraphicFramePr>
          <p:nvPr>
            <p:extLst>
              <p:ext uri="{D42A27DB-BD31-4B8C-83A1-F6EECF244321}">
                <p14:modId xmlns:p14="http://schemas.microsoft.com/office/powerpoint/2010/main" val="3006409039"/>
              </p:ext>
            </p:extLst>
          </p:nvPr>
        </p:nvGraphicFramePr>
        <p:xfrm>
          <a:off x="8238836" y="4085387"/>
          <a:ext cx="3468786" cy="2056941"/>
        </p:xfrm>
        <a:graphic>
          <a:graphicData uri="http://schemas.openxmlformats.org/drawingml/2006/chart">
            <c:chart xmlns:c="http://schemas.openxmlformats.org/drawingml/2006/chart" xmlns:r="http://schemas.openxmlformats.org/officeDocument/2006/relationships" r:id="rId13"/>
          </a:graphicData>
        </a:graphic>
      </p:graphicFrame>
      <p:grpSp>
        <p:nvGrpSpPr>
          <p:cNvPr id="74" name="Group 73">
            <a:extLst>
              <a:ext uri="{FF2B5EF4-FFF2-40B4-BE49-F238E27FC236}">
                <a16:creationId xmlns:a16="http://schemas.microsoft.com/office/drawing/2014/main" id="{6B4C1EBE-03D5-1745-80FB-29004A85E04F}"/>
              </a:ext>
            </a:extLst>
          </p:cNvPr>
          <p:cNvGrpSpPr/>
          <p:nvPr/>
        </p:nvGrpSpPr>
        <p:grpSpPr>
          <a:xfrm>
            <a:off x="0" y="5969418"/>
            <a:ext cx="12192000" cy="926384"/>
            <a:chOff x="0" y="4974511"/>
            <a:chExt cx="10160000" cy="771986"/>
          </a:xfrm>
        </p:grpSpPr>
        <p:sp>
          <p:nvSpPr>
            <p:cNvPr id="72" name="Rectangle 71">
              <a:extLst>
                <a:ext uri="{FF2B5EF4-FFF2-40B4-BE49-F238E27FC236}">
                  <a16:creationId xmlns:a16="http://schemas.microsoft.com/office/drawing/2014/main" id="{AFA5732F-A80A-F144-8C56-330D8FEE3781}"/>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2F15F2A6-E5D1-C747-A099-7FFD3FDBFD78}"/>
                </a:ext>
              </a:extLst>
            </p:cNvPr>
            <p:cNvSpPr txBox="1"/>
            <p:nvPr/>
          </p:nvSpPr>
          <p:spPr>
            <a:xfrm>
              <a:off x="0" y="4974511"/>
              <a:ext cx="10159999" cy="446276"/>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Ideally, we want both correlation and high fidelity</a:t>
              </a:r>
            </a:p>
          </p:txBody>
        </p:sp>
      </p:grpSp>
      <p:pic>
        <p:nvPicPr>
          <p:cNvPr id="23" name="Audio 22">
            <a:hlinkClick r:id="" action="ppaction://media"/>
            <a:extLst>
              <a:ext uri="{FF2B5EF4-FFF2-40B4-BE49-F238E27FC236}">
                <a16:creationId xmlns:a16="http://schemas.microsoft.com/office/drawing/2014/main" id="{E663155D-887A-CC4A-933A-09F408346DF5}"/>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915368877"/>
      </p:ext>
    </p:extLst>
  </p:cSld>
  <p:clrMapOvr>
    <a:masterClrMapping/>
  </p:clrMapOvr>
  <p:transition advTm="616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50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3"/>
                </p:tgtEl>
              </p:cMediaNode>
            </p:audio>
          </p:childTnLst>
        </p:cTn>
      </p:par>
    </p:tnLst>
    <p:bldLst>
      <p:bldP spid="67" grpId="0" animBg="1"/>
      <p:bldP spid="68" grpId="0" animBg="1"/>
      <p:bldP spid="70" grpId="0" animBg="1"/>
      <p:bldP spid="79" grpId="0" animBg="1"/>
      <p:bldP spid="80" grpId="0"/>
      <p:bldGraphic spid="32" grpId="0">
        <p:bldAsOne/>
      </p:bldGraphic>
      <p:bldGraphic spid="34" grpId="0">
        <p:bldAsOne/>
      </p:bldGraphic>
      <p:bldGraphic spid="35" grpId="0">
        <p:bldAsOne/>
      </p:bldGraphic>
      <p:bldGraphic spid="3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18" name="Slide Number Placeholder 17">
            <a:extLst>
              <a:ext uri="{FF2B5EF4-FFF2-40B4-BE49-F238E27FC236}">
                <a16:creationId xmlns:a16="http://schemas.microsoft.com/office/drawing/2014/main" id="{6AE62D3B-1B76-5145-BF39-B04392192784}"/>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49" name="Group 48">
            <a:extLst>
              <a:ext uri="{FF2B5EF4-FFF2-40B4-BE49-F238E27FC236}">
                <a16:creationId xmlns:a16="http://schemas.microsoft.com/office/drawing/2014/main" id="{25F1E538-37D4-F448-8A31-05B4C1F436F6}"/>
              </a:ext>
            </a:extLst>
          </p:cNvPr>
          <p:cNvGrpSpPr/>
          <p:nvPr/>
        </p:nvGrpSpPr>
        <p:grpSpPr>
          <a:xfrm>
            <a:off x="-883" y="-13935"/>
            <a:ext cx="12192883" cy="1119161"/>
            <a:chOff x="0" y="5033523"/>
            <a:chExt cx="10160736" cy="932634"/>
          </a:xfrm>
        </p:grpSpPr>
        <p:sp>
          <p:nvSpPr>
            <p:cNvPr id="50" name="Rectangle 49">
              <a:extLst>
                <a:ext uri="{FF2B5EF4-FFF2-40B4-BE49-F238E27FC236}">
                  <a16:creationId xmlns:a16="http://schemas.microsoft.com/office/drawing/2014/main" id="{94923867-6512-B742-97C8-5F60133F0723}"/>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51DF601-0FD1-2A41-884D-786AC9637391}"/>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Outline</a:t>
              </a:r>
            </a:p>
          </p:txBody>
        </p:sp>
      </p:grpSp>
      <p:sp>
        <p:nvSpPr>
          <p:cNvPr id="9" name="TextBox 8">
            <a:extLst>
              <a:ext uri="{FF2B5EF4-FFF2-40B4-BE49-F238E27FC236}">
                <a16:creationId xmlns:a16="http://schemas.microsoft.com/office/drawing/2014/main" id="{F1093604-413B-C042-94B3-01DBCEB3AA34}"/>
              </a:ext>
            </a:extLst>
          </p:cNvPr>
          <p:cNvSpPr txBox="1"/>
          <p:nvPr/>
        </p:nvSpPr>
        <p:spPr>
          <a:xfrm>
            <a:off x="171168" y="1395769"/>
            <a:ext cx="11820535" cy="319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Background</a:t>
            </a:r>
            <a:r>
              <a:rPr kumimoji="0" lang="en-US" sz="2880" b="0" i="0" u="none" strike="noStrike" kern="1200" cap="none" spc="0" normalizeH="0" baseline="0" noProof="0" dirty="0">
                <a:ln>
                  <a:noFill/>
                </a:ln>
                <a:solidFill>
                  <a:srgbClr val="0072C6">
                    <a:lumMod val="60000"/>
                    <a:lumOff val="40000"/>
                  </a:srgbClr>
                </a:solidFill>
                <a:effectLst/>
                <a:uLnTx/>
                <a:uFillTx/>
                <a:latin typeface="Segoe UI"/>
                <a:ea typeface="+mn-ea"/>
                <a:cs typeface="+mn-cs"/>
              </a:rPr>
              <a:t> </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and</a:t>
            </a:r>
            <a:r>
              <a:rPr kumimoji="0" lang="en-US" sz="2880" b="0" i="0" u="none" strike="noStrike" kern="1200" cap="none" spc="0" normalizeH="0" baseline="0" noProof="0" dirty="0">
                <a:ln>
                  <a:noFill/>
                </a:ln>
                <a:solidFill>
                  <a:srgbClr val="0072C6">
                    <a:lumMod val="60000"/>
                    <a:lumOff val="40000"/>
                  </a:srgbClr>
                </a:solidFill>
                <a:effectLst/>
                <a:uLnTx/>
                <a:uFillTx/>
                <a:latin typeface="Segoe UI"/>
                <a:ea typeface="+mn-ea"/>
                <a:cs typeface="+mn-cs"/>
              </a:rPr>
              <a:t> </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Motivation</a:t>
            </a: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880" b="0" i="0" u="none" strike="noStrike" kern="1200" cap="none" spc="0" normalizeH="0" baseline="0" noProof="0" dirty="0" err="1">
                <a:ln>
                  <a:noFill/>
                </a:ln>
                <a:solidFill>
                  <a:srgbClr val="0072C6">
                    <a:lumMod val="60000"/>
                    <a:lumOff val="40000"/>
                  </a:srgbClr>
                </a:solidFill>
                <a:effectLst/>
                <a:uLnTx/>
                <a:uFillTx/>
                <a:latin typeface="Segoe UI"/>
                <a:ea typeface="+mn-ea"/>
                <a:cs typeface="+mn-cs"/>
              </a:rPr>
              <a:t>JigSaw</a:t>
            </a:r>
            <a:r>
              <a:rPr kumimoji="0" lang="en-US" sz="2880" b="0" i="0" u="none" strike="noStrike" kern="1200" cap="none" spc="0" normalizeH="0" baseline="0" noProof="0" dirty="0">
                <a:ln>
                  <a:noFill/>
                </a:ln>
                <a:solidFill>
                  <a:srgbClr val="0072C6">
                    <a:lumMod val="60000"/>
                    <a:lumOff val="40000"/>
                  </a:srgbClr>
                </a:solidFill>
                <a:effectLst/>
                <a:uLnTx/>
                <a:uFillTx/>
                <a:latin typeface="Segoe UI"/>
                <a:ea typeface="+mn-ea"/>
                <a:cs typeface="+mn-cs"/>
              </a:rPr>
              <a:t>: Insights</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 </a:t>
            </a:r>
            <a:r>
              <a:rPr kumimoji="0" lang="en-US" sz="2880" b="0" i="0" u="none" strike="noStrike" kern="1200" cap="none" spc="0" normalizeH="0" baseline="0" noProof="0" dirty="0">
                <a:ln>
                  <a:noFill/>
                </a:ln>
                <a:solidFill>
                  <a:srgbClr val="0072C6">
                    <a:lumMod val="60000"/>
                    <a:lumOff val="40000"/>
                  </a:srgbClr>
                </a:solidFill>
                <a:effectLst/>
                <a:uLnTx/>
                <a:uFillTx/>
                <a:latin typeface="Segoe UI"/>
                <a:ea typeface="+mn-ea"/>
                <a:cs typeface="+mn-cs"/>
              </a:rPr>
              <a:t>and</a:t>
            </a: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 </a:t>
            </a:r>
            <a:r>
              <a:rPr kumimoji="0" lang="en-US" sz="2880" b="0" i="0" u="none" strike="noStrike" kern="1200" cap="none" spc="0" normalizeH="0" baseline="0" noProof="0" dirty="0">
                <a:ln>
                  <a:noFill/>
                </a:ln>
                <a:solidFill>
                  <a:srgbClr val="0072C6">
                    <a:lumMod val="60000"/>
                    <a:lumOff val="40000"/>
                  </a:srgbClr>
                </a:solidFill>
                <a:effectLst/>
                <a:uLnTx/>
                <a:uFillTx/>
                <a:latin typeface="Segoe UI"/>
                <a:ea typeface="+mn-ea"/>
                <a:cs typeface="+mn-cs"/>
              </a:rPr>
              <a:t>Design</a:t>
            </a: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rPr>
              <a:t>Evaluations</a:t>
            </a:r>
          </a:p>
          <a:p>
            <a:pPr marL="411480" marR="0" lvl="0" indent="-41148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2880" b="0" i="0" u="none" strike="noStrike" kern="1200" cap="none" spc="0" normalizeH="0" baseline="0" noProof="0" dirty="0">
              <a:ln>
                <a:noFill/>
              </a:ln>
              <a:solidFill>
                <a:srgbClr val="0072C6">
                  <a:lumMod val="50000"/>
                </a:srgbClr>
              </a:solidFill>
              <a:effectLst/>
              <a:uLnTx/>
              <a:uFillTx/>
              <a:latin typeface="Segoe UI"/>
              <a:ea typeface="+mn-ea"/>
              <a:cs typeface="+mn-cs"/>
            </a:endParaRPr>
          </a:p>
        </p:txBody>
      </p:sp>
      <p:pic>
        <p:nvPicPr>
          <p:cNvPr id="6" name="Audio 5">
            <a:hlinkClick r:id="" action="ppaction://media"/>
            <a:extLst>
              <a:ext uri="{FF2B5EF4-FFF2-40B4-BE49-F238E27FC236}">
                <a16:creationId xmlns:a16="http://schemas.microsoft.com/office/drawing/2014/main" id="{BC612CC6-D3BE-EF40-90C2-9C33E93C29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73014399"/>
      </p:ext>
    </p:extLst>
  </p:cSld>
  <p:clrMapOvr>
    <a:masterClrMapping/>
  </p:clrMapOvr>
  <p:transition advTm="43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grpSp>
        <p:nvGrpSpPr>
          <p:cNvPr id="74" name="Group 73">
            <a:extLst>
              <a:ext uri="{FF2B5EF4-FFF2-40B4-BE49-F238E27FC236}">
                <a16:creationId xmlns:a16="http://schemas.microsoft.com/office/drawing/2014/main" id="{6B4C1EBE-03D5-1745-80FB-29004A85E04F}"/>
              </a:ext>
            </a:extLst>
          </p:cNvPr>
          <p:cNvGrpSpPr/>
          <p:nvPr/>
        </p:nvGrpSpPr>
        <p:grpSpPr>
          <a:xfrm>
            <a:off x="0" y="5969418"/>
            <a:ext cx="12192000" cy="926384"/>
            <a:chOff x="0" y="4974511"/>
            <a:chExt cx="10160000" cy="771986"/>
          </a:xfrm>
        </p:grpSpPr>
        <p:sp>
          <p:nvSpPr>
            <p:cNvPr id="72" name="Rectangle 71">
              <a:extLst>
                <a:ext uri="{FF2B5EF4-FFF2-40B4-BE49-F238E27FC236}">
                  <a16:creationId xmlns:a16="http://schemas.microsoft.com/office/drawing/2014/main" id="{AFA5732F-A80A-F144-8C56-330D8FEE3781}"/>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2F15F2A6-E5D1-C747-A099-7FFD3FDBFD78}"/>
                </a:ext>
              </a:extLst>
            </p:cNvPr>
            <p:cNvSpPr txBox="1"/>
            <p:nvPr/>
          </p:nvSpPr>
          <p:spPr>
            <a:xfrm>
              <a:off x="0" y="4974511"/>
              <a:ext cx="10159999" cy="446276"/>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Program gives full correlation; CPM gives high fidelity. </a:t>
              </a:r>
              <a:r>
                <a:rPr kumimoji="0" lang="en-US" sz="2880" b="0" i="0" u="none" strike="noStrike" kern="0" cap="none" spc="0" normalizeH="0" baseline="0" noProof="0" dirty="0" err="1">
                  <a:ln>
                    <a:noFill/>
                  </a:ln>
                  <a:solidFill>
                    <a:prstClr val="white"/>
                  </a:solidFill>
                  <a:effectLst/>
                  <a:uLnTx/>
                  <a:uFillTx/>
                  <a:latin typeface="Calibri"/>
                  <a:ea typeface="+mn-ea"/>
                  <a:cs typeface="+mn-cs"/>
                </a:rPr>
                <a:t>JigSaw</a:t>
              </a:r>
              <a:r>
                <a:rPr kumimoji="0" lang="en-US" sz="2880" b="0" i="0" u="none" strike="noStrike" kern="0" cap="none" spc="0" normalizeH="0" baseline="0" noProof="0" dirty="0">
                  <a:ln>
                    <a:noFill/>
                  </a:ln>
                  <a:solidFill>
                    <a:prstClr val="white"/>
                  </a:solidFill>
                  <a:effectLst/>
                  <a:uLnTx/>
                  <a:uFillTx/>
                  <a:latin typeface="Calibri"/>
                  <a:ea typeface="+mn-ea"/>
                  <a:cs typeface="+mn-cs"/>
                </a:rPr>
                <a:t> combines both</a:t>
              </a:r>
            </a:p>
          </p:txBody>
        </p:sp>
      </p:grp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E0A5534E-C4E0-3747-8BF8-9BB9C259547A}"/>
              </a:ext>
            </a:extLst>
          </p:cNvPr>
          <p:cNvGrpSpPr/>
          <p:nvPr/>
        </p:nvGrpSpPr>
        <p:grpSpPr>
          <a:xfrm>
            <a:off x="-883" y="-13935"/>
            <a:ext cx="12192883" cy="1119161"/>
            <a:chOff x="0" y="5033523"/>
            <a:chExt cx="10160736" cy="932634"/>
          </a:xfrm>
        </p:grpSpPr>
        <p:sp>
          <p:nvSpPr>
            <p:cNvPr id="11" name="Rectangle 10">
              <a:extLst>
                <a:ext uri="{FF2B5EF4-FFF2-40B4-BE49-F238E27FC236}">
                  <a16:creationId xmlns:a16="http://schemas.microsoft.com/office/drawing/2014/main" id="{CB963DBE-43D6-4641-ACE8-3F74031078E7}"/>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1793F9F-C221-FB4E-B282-5CB3B449DE0B}"/>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err="1">
                  <a:ln>
                    <a:noFill/>
                  </a:ln>
                  <a:solidFill>
                    <a:prstClr val="white"/>
                  </a:solidFill>
                  <a:effectLst/>
                  <a:uLnTx/>
                  <a:uFillTx/>
                  <a:latin typeface="Calibri"/>
                  <a:ea typeface="+mn-ea"/>
                  <a:cs typeface="+mn-cs"/>
                </a:rPr>
                <a:t>JigSaw</a:t>
              </a:r>
              <a:r>
                <a:rPr kumimoji="0" lang="en-US" sz="5000" b="0" i="0" u="none" strike="noStrike" kern="0" cap="none" spc="0" normalizeH="0" baseline="0" noProof="0" dirty="0">
                  <a:ln>
                    <a:noFill/>
                  </a:ln>
                  <a:solidFill>
                    <a:prstClr val="white"/>
                  </a:solidFill>
                  <a:effectLst/>
                  <a:uLnTx/>
                  <a:uFillTx/>
                  <a:latin typeface="Calibri"/>
                  <a:ea typeface="+mn-ea"/>
                  <a:cs typeface="+mn-cs"/>
                </a:rPr>
                <a:t>: Design</a:t>
              </a:r>
            </a:p>
          </p:txBody>
        </p:sp>
      </p:grpSp>
      <p:pic>
        <p:nvPicPr>
          <p:cNvPr id="2" name="Picture 1">
            <a:extLst>
              <a:ext uri="{FF2B5EF4-FFF2-40B4-BE49-F238E27FC236}">
                <a16:creationId xmlns:a16="http://schemas.microsoft.com/office/drawing/2014/main" id="{84EDA102-299F-4F47-9D07-D6BD4770D66C}"/>
              </a:ext>
            </a:extLst>
          </p:cNvPr>
          <p:cNvPicPr>
            <a:picLocks noChangeAspect="1"/>
          </p:cNvPicPr>
          <p:nvPr/>
        </p:nvPicPr>
        <p:blipFill>
          <a:blip r:embed="rId6"/>
          <a:stretch>
            <a:fillRect/>
          </a:stretch>
        </p:blipFill>
        <p:spPr>
          <a:xfrm>
            <a:off x="295845" y="1477005"/>
            <a:ext cx="2372061" cy="1645920"/>
          </a:xfrm>
          <a:prstGeom prst="rect">
            <a:avLst/>
          </a:prstGeom>
        </p:spPr>
      </p:pic>
      <p:pic>
        <p:nvPicPr>
          <p:cNvPr id="3" name="Picture 2">
            <a:extLst>
              <a:ext uri="{FF2B5EF4-FFF2-40B4-BE49-F238E27FC236}">
                <a16:creationId xmlns:a16="http://schemas.microsoft.com/office/drawing/2014/main" id="{E5539FE5-A116-8A4F-B99D-2B4FEAB62DA3}"/>
              </a:ext>
            </a:extLst>
          </p:cNvPr>
          <p:cNvPicPr>
            <a:picLocks noChangeAspect="1"/>
          </p:cNvPicPr>
          <p:nvPr/>
        </p:nvPicPr>
        <p:blipFill>
          <a:blip r:embed="rId7"/>
          <a:stretch>
            <a:fillRect/>
          </a:stretch>
        </p:blipFill>
        <p:spPr>
          <a:xfrm>
            <a:off x="3535538" y="1520342"/>
            <a:ext cx="2386098" cy="1645920"/>
          </a:xfrm>
          <a:prstGeom prst="rect">
            <a:avLst/>
          </a:prstGeom>
        </p:spPr>
      </p:pic>
      <p:sp>
        <p:nvSpPr>
          <p:cNvPr id="6" name="TextBox 5">
            <a:extLst>
              <a:ext uri="{FF2B5EF4-FFF2-40B4-BE49-F238E27FC236}">
                <a16:creationId xmlns:a16="http://schemas.microsoft.com/office/drawing/2014/main" id="{FC06DAFE-2628-7148-A23E-B0B9931DA0CC}"/>
              </a:ext>
            </a:extLst>
          </p:cNvPr>
          <p:cNvSpPr txBox="1"/>
          <p:nvPr/>
        </p:nvSpPr>
        <p:spPr>
          <a:xfrm>
            <a:off x="6789268" y="2003718"/>
            <a:ext cx="983283" cy="849463"/>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D2D2D2">
                    <a:lumMod val="10000"/>
                  </a:srgbClr>
                </a:solidFill>
                <a:effectLst/>
                <a:uLnTx/>
                <a:uFillTx/>
                <a:latin typeface="Segoe UI"/>
                <a:ea typeface="+mn-ea"/>
                <a:cs typeface="+mn-cs"/>
              </a:rPr>
              <a:t>. . .</a:t>
            </a:r>
          </a:p>
        </p:txBody>
      </p:sp>
      <p:sp>
        <p:nvSpPr>
          <p:cNvPr id="17" name="Rounded Rectangular Callout 10">
            <a:extLst>
              <a:ext uri="{FF2B5EF4-FFF2-40B4-BE49-F238E27FC236}">
                <a16:creationId xmlns:a16="http://schemas.microsoft.com/office/drawing/2014/main" id="{24447824-F258-4848-AC73-1B8B4DA1345C}"/>
              </a:ext>
            </a:extLst>
          </p:cNvPr>
          <p:cNvSpPr/>
          <p:nvPr/>
        </p:nvSpPr>
        <p:spPr>
          <a:xfrm>
            <a:off x="143838" y="3240254"/>
            <a:ext cx="2695666" cy="54955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Original program</a:t>
            </a:r>
          </a:p>
        </p:txBody>
      </p:sp>
      <p:sp>
        <p:nvSpPr>
          <p:cNvPr id="18" name="Rounded Rectangular Callout 10">
            <a:extLst>
              <a:ext uri="{FF2B5EF4-FFF2-40B4-BE49-F238E27FC236}">
                <a16:creationId xmlns:a16="http://schemas.microsoft.com/office/drawing/2014/main" id="{6E00DB63-FB8B-7841-BAA5-8994BB21788E}"/>
              </a:ext>
            </a:extLst>
          </p:cNvPr>
          <p:cNvSpPr/>
          <p:nvPr/>
        </p:nvSpPr>
        <p:spPr>
          <a:xfrm>
            <a:off x="3984456" y="3283226"/>
            <a:ext cx="6118281" cy="54955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Circuits with Partial Measurements </a:t>
            </a:r>
            <a:r>
              <a:rPr kumimoji="0" lang="en-US" sz="2400" b="0" i="1" u="none" strike="noStrike" kern="0" cap="none" spc="0" normalizeH="0" baseline="0" noProof="0" dirty="0">
                <a:ln>
                  <a:noFill/>
                </a:ln>
                <a:solidFill>
                  <a:prstClr val="white"/>
                </a:solidFill>
                <a:effectLst/>
                <a:uLnTx/>
                <a:uFillTx/>
                <a:latin typeface="Calibri"/>
                <a:ea typeface="+mn-ea"/>
                <a:cs typeface="+mn-cs"/>
              </a:rPr>
              <a:t>(CPM)</a:t>
            </a:r>
          </a:p>
        </p:txBody>
      </p:sp>
      <p:pic>
        <p:nvPicPr>
          <p:cNvPr id="9" name="Picture 8">
            <a:extLst>
              <a:ext uri="{FF2B5EF4-FFF2-40B4-BE49-F238E27FC236}">
                <a16:creationId xmlns:a16="http://schemas.microsoft.com/office/drawing/2014/main" id="{62E4A1C1-7A5B-994A-A4BA-29BA266AA5C3}"/>
              </a:ext>
            </a:extLst>
          </p:cNvPr>
          <p:cNvPicPr>
            <a:picLocks noChangeAspect="1"/>
          </p:cNvPicPr>
          <p:nvPr/>
        </p:nvPicPr>
        <p:blipFill>
          <a:blip r:embed="rId8"/>
          <a:stretch>
            <a:fillRect/>
          </a:stretch>
        </p:blipFill>
        <p:spPr>
          <a:xfrm>
            <a:off x="8277087" y="1464353"/>
            <a:ext cx="2386097" cy="1645920"/>
          </a:xfrm>
          <a:prstGeom prst="rect">
            <a:avLst/>
          </a:prstGeom>
        </p:spPr>
      </p:pic>
      <p:sp>
        <p:nvSpPr>
          <p:cNvPr id="25" name="Rectangle 24">
            <a:extLst>
              <a:ext uri="{FF2B5EF4-FFF2-40B4-BE49-F238E27FC236}">
                <a16:creationId xmlns:a16="http://schemas.microsoft.com/office/drawing/2014/main" id="{FC0120EA-636D-B044-ABEF-3F500B2B423E}"/>
              </a:ext>
            </a:extLst>
          </p:cNvPr>
          <p:cNvSpPr/>
          <p:nvPr/>
        </p:nvSpPr>
        <p:spPr bwMode="auto">
          <a:xfrm>
            <a:off x="622579" y="4088463"/>
            <a:ext cx="1738184" cy="871094"/>
          </a:xfrm>
          <a:prstGeom prst="rect">
            <a:avLst/>
          </a:prstGeom>
          <a:solidFill>
            <a:srgbClr val="458B74"/>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NISQ Device</a:t>
            </a:r>
          </a:p>
        </p:txBody>
      </p:sp>
      <p:cxnSp>
        <p:nvCxnSpPr>
          <p:cNvPr id="26" name="Straight Arrow Connector 25">
            <a:extLst>
              <a:ext uri="{FF2B5EF4-FFF2-40B4-BE49-F238E27FC236}">
                <a16:creationId xmlns:a16="http://schemas.microsoft.com/office/drawing/2014/main" id="{57FD1452-F901-8141-B091-194599F39FE8}"/>
              </a:ext>
            </a:extLst>
          </p:cNvPr>
          <p:cNvCxnSpPr>
            <a:cxnSpLocks/>
            <a:stCxn id="17" idx="2"/>
            <a:endCxn id="25" idx="0"/>
          </p:cNvCxnSpPr>
          <p:nvPr/>
        </p:nvCxnSpPr>
        <p:spPr>
          <a:xfrm>
            <a:off x="1491671" y="3789806"/>
            <a:ext cx="0" cy="298657"/>
          </a:xfrm>
          <a:prstGeom prst="straightConnector1">
            <a:avLst/>
          </a:prstGeom>
          <a:ln w="508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EB3E82B-690C-FC45-A8F0-78188745EBA2}"/>
              </a:ext>
            </a:extLst>
          </p:cNvPr>
          <p:cNvSpPr/>
          <p:nvPr/>
        </p:nvSpPr>
        <p:spPr bwMode="auto">
          <a:xfrm>
            <a:off x="6174504" y="4088463"/>
            <a:ext cx="1738184" cy="871094"/>
          </a:xfrm>
          <a:prstGeom prst="rect">
            <a:avLst/>
          </a:prstGeom>
          <a:solidFill>
            <a:srgbClr val="458B74"/>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rgbClr val="FFFFFF"/>
                </a:solidFill>
                <a:latin typeface="Calibri" panose="020F0502020204030204" pitchFamily="34" charset="0"/>
                <a:cs typeface="Calibri" panose="020F0502020204030204" pitchFamily="34" charset="0"/>
              </a:rPr>
              <a:t>NISQ Device</a:t>
            </a:r>
          </a:p>
        </p:txBody>
      </p:sp>
      <p:cxnSp>
        <p:nvCxnSpPr>
          <p:cNvPr id="30" name="Straight Arrow Connector 29">
            <a:extLst>
              <a:ext uri="{FF2B5EF4-FFF2-40B4-BE49-F238E27FC236}">
                <a16:creationId xmlns:a16="http://schemas.microsoft.com/office/drawing/2014/main" id="{D2742BD8-C9C2-3841-BAC6-EA0D1CAA60F8}"/>
              </a:ext>
            </a:extLst>
          </p:cNvPr>
          <p:cNvCxnSpPr>
            <a:cxnSpLocks/>
            <a:stCxn id="18" idx="2"/>
            <a:endCxn id="29" idx="0"/>
          </p:cNvCxnSpPr>
          <p:nvPr/>
        </p:nvCxnSpPr>
        <p:spPr>
          <a:xfrm flipH="1">
            <a:off x="7043596" y="3832778"/>
            <a:ext cx="1" cy="255685"/>
          </a:xfrm>
          <a:prstGeom prst="straightConnector1">
            <a:avLst/>
          </a:prstGeom>
          <a:ln w="508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4" name="Rounded Rectangular Callout 10">
            <a:extLst>
              <a:ext uri="{FF2B5EF4-FFF2-40B4-BE49-F238E27FC236}">
                <a16:creationId xmlns:a16="http://schemas.microsoft.com/office/drawing/2014/main" id="{BF9FCE6C-5231-9941-B66D-20F676CF5A3D}"/>
              </a:ext>
            </a:extLst>
          </p:cNvPr>
          <p:cNvSpPr/>
          <p:nvPr/>
        </p:nvSpPr>
        <p:spPr>
          <a:xfrm>
            <a:off x="147423" y="5029013"/>
            <a:ext cx="2695666" cy="823441"/>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Global-Mode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0" dirty="0">
                <a:solidFill>
                  <a:prstClr val="white"/>
                </a:solidFill>
                <a:latin typeface="Calibri"/>
              </a:rPr>
              <a:t>(50% of Trials)</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38" name="Rounded Rectangular Callout 10">
            <a:extLst>
              <a:ext uri="{FF2B5EF4-FFF2-40B4-BE49-F238E27FC236}">
                <a16:creationId xmlns:a16="http://schemas.microsoft.com/office/drawing/2014/main" id="{4E6483CD-6DCA-C249-A650-2C1810A17DA5}"/>
              </a:ext>
            </a:extLst>
          </p:cNvPr>
          <p:cNvSpPr/>
          <p:nvPr/>
        </p:nvSpPr>
        <p:spPr>
          <a:xfrm>
            <a:off x="5695763" y="5032127"/>
            <a:ext cx="2695666" cy="820327"/>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Subset-Mode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0" dirty="0">
                <a:solidFill>
                  <a:prstClr val="white"/>
                </a:solidFill>
                <a:latin typeface="Calibri"/>
              </a:rPr>
              <a:t>(50% of Trials)</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20182701-BF16-BC4B-A565-FEEF8B1EC769}"/>
              </a:ext>
            </a:extLst>
          </p:cNvPr>
          <p:cNvGrpSpPr/>
          <p:nvPr/>
        </p:nvGrpSpPr>
        <p:grpSpPr>
          <a:xfrm>
            <a:off x="5890989" y="1161829"/>
            <a:ext cx="1930080" cy="855412"/>
            <a:chOff x="9731129" y="4173602"/>
            <a:chExt cx="1930080" cy="855412"/>
          </a:xfrm>
        </p:grpSpPr>
        <p:sp>
          <p:nvSpPr>
            <p:cNvPr id="8" name="Oval Callout 7">
              <a:extLst>
                <a:ext uri="{FF2B5EF4-FFF2-40B4-BE49-F238E27FC236}">
                  <a16:creationId xmlns:a16="http://schemas.microsoft.com/office/drawing/2014/main" id="{D2E0CF1D-EB73-8345-95F8-29BF9A1E27E8}"/>
                </a:ext>
              </a:extLst>
            </p:cNvPr>
            <p:cNvSpPr/>
            <p:nvPr/>
          </p:nvSpPr>
          <p:spPr bwMode="auto">
            <a:xfrm>
              <a:off x="9805904" y="4173602"/>
              <a:ext cx="1738184" cy="855412"/>
            </a:xfrm>
            <a:prstGeom prst="wedgeEllipseCallout">
              <a:avLst/>
            </a:prstGeom>
            <a:solidFill>
              <a:srgbClr val="FFB90F"/>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a:extLst>
                <a:ext uri="{FF2B5EF4-FFF2-40B4-BE49-F238E27FC236}">
                  <a16:creationId xmlns:a16="http://schemas.microsoft.com/office/drawing/2014/main" id="{2E6A5E12-47CE-C547-BDF0-6158805E4B8A}"/>
                </a:ext>
              </a:extLst>
            </p:cNvPr>
            <p:cNvSpPr txBox="1"/>
            <p:nvPr/>
          </p:nvSpPr>
          <p:spPr>
            <a:xfrm>
              <a:off x="9731129" y="4276293"/>
              <a:ext cx="1930080"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chemeClr val="bg2">
                      <a:lumMod val="10000"/>
                    </a:schemeClr>
                  </a:solidFill>
                  <a:latin typeface="Calibri" panose="020F0502020204030204" pitchFamily="34" charset="0"/>
                  <a:cs typeface="Calibri" panose="020F0502020204030204" pitchFamily="34" charset="0"/>
                </a:rPr>
                <a:t>Recompile</a:t>
              </a:r>
            </a:p>
          </p:txBody>
        </p:sp>
      </p:grpSp>
      <p:grpSp>
        <p:nvGrpSpPr>
          <p:cNvPr id="27" name="Group 26">
            <a:extLst>
              <a:ext uri="{FF2B5EF4-FFF2-40B4-BE49-F238E27FC236}">
                <a16:creationId xmlns:a16="http://schemas.microsoft.com/office/drawing/2014/main" id="{F8987C16-3E1D-F046-BD3B-E2EC37AAAF04}"/>
              </a:ext>
            </a:extLst>
          </p:cNvPr>
          <p:cNvGrpSpPr/>
          <p:nvPr/>
        </p:nvGrpSpPr>
        <p:grpSpPr>
          <a:xfrm>
            <a:off x="10255920" y="1165179"/>
            <a:ext cx="1930080" cy="855412"/>
            <a:chOff x="9731129" y="4173602"/>
            <a:chExt cx="1930080" cy="855412"/>
          </a:xfrm>
        </p:grpSpPr>
        <p:sp>
          <p:nvSpPr>
            <p:cNvPr id="28" name="Oval Callout 27">
              <a:extLst>
                <a:ext uri="{FF2B5EF4-FFF2-40B4-BE49-F238E27FC236}">
                  <a16:creationId xmlns:a16="http://schemas.microsoft.com/office/drawing/2014/main" id="{24768E75-80D7-194D-8936-E98A34B8ECB3}"/>
                </a:ext>
              </a:extLst>
            </p:cNvPr>
            <p:cNvSpPr/>
            <p:nvPr/>
          </p:nvSpPr>
          <p:spPr bwMode="auto">
            <a:xfrm>
              <a:off x="9805904" y="4173602"/>
              <a:ext cx="1738184" cy="855412"/>
            </a:xfrm>
            <a:prstGeom prst="wedgeEllipseCallout">
              <a:avLst/>
            </a:prstGeom>
            <a:solidFill>
              <a:srgbClr val="FFB90F"/>
            </a:solidFill>
            <a:ln>
              <a:solidFill>
                <a:schemeClr val="bg2">
                  <a:lumMod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a:extLst>
                <a:ext uri="{FF2B5EF4-FFF2-40B4-BE49-F238E27FC236}">
                  <a16:creationId xmlns:a16="http://schemas.microsoft.com/office/drawing/2014/main" id="{CA16E6F3-9C8C-6845-A413-3D660F6A7049}"/>
                </a:ext>
              </a:extLst>
            </p:cNvPr>
            <p:cNvSpPr txBox="1"/>
            <p:nvPr/>
          </p:nvSpPr>
          <p:spPr>
            <a:xfrm>
              <a:off x="9731129" y="4276293"/>
              <a:ext cx="1930080"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chemeClr val="bg2">
                      <a:lumMod val="10000"/>
                    </a:schemeClr>
                  </a:solidFill>
                  <a:latin typeface="Calibri" panose="020F0502020204030204" pitchFamily="34" charset="0"/>
                  <a:cs typeface="Calibri" panose="020F0502020204030204" pitchFamily="34" charset="0"/>
                </a:rPr>
                <a:t>Recompile</a:t>
              </a:r>
            </a:p>
          </p:txBody>
        </p:sp>
      </p:grpSp>
      <p:pic>
        <p:nvPicPr>
          <p:cNvPr id="36" name="Audio 35">
            <a:hlinkClick r:id="" action="ppaction://media"/>
            <a:extLst>
              <a:ext uri="{FF2B5EF4-FFF2-40B4-BE49-F238E27FC236}">
                <a16:creationId xmlns:a16="http://schemas.microsoft.com/office/drawing/2014/main" id="{51884375-A0D2-994D-A735-9375BCF6801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00123476"/>
      </p:ext>
    </p:extLst>
  </p:cSld>
  <p:clrMapOvr>
    <a:masterClrMapping/>
  </p:clrMapOvr>
  <p:transition advTm="630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26" presetClass="emph" presetSubtype="0" repeatCount="2000" fill="hold" nodeType="withEffect">
                                  <p:stCondLst>
                                    <p:cond delay="0"/>
                                  </p:stCondLst>
                                  <p:childTnLst>
                                    <p:animEffect transition="out" filter="fade">
                                      <p:cBhvr>
                                        <p:cTn id="40" dur="500" tmFilter="0, 0; .2, .5; .8, .5; 1, 0"/>
                                        <p:tgtEl>
                                          <p:spTgt spid="15"/>
                                        </p:tgtEl>
                                      </p:cBhvr>
                                    </p:animEffect>
                                    <p:animScale>
                                      <p:cBhvr>
                                        <p:cTn id="41" dur="250" autoRev="1" fill="hold"/>
                                        <p:tgtEl>
                                          <p:spTgt spid="15"/>
                                        </p:tgtEl>
                                      </p:cBhvr>
                                      <p:by x="105000" y="105000"/>
                                    </p:animScale>
                                  </p:childTnLst>
                                </p:cTn>
                              </p:par>
                              <p:par>
                                <p:cTn id="42" presetID="26" presetClass="emph" presetSubtype="0" repeatCount="2000" fill="hold" nodeType="withEffect">
                                  <p:stCondLst>
                                    <p:cond delay="0"/>
                                  </p:stCondLst>
                                  <p:childTnLst>
                                    <p:animEffect transition="out" filter="fade">
                                      <p:cBhvr>
                                        <p:cTn id="43" dur="500" tmFilter="0, 0; .2, .5; .8, .5; 1, 0"/>
                                        <p:tgtEl>
                                          <p:spTgt spid="27"/>
                                        </p:tgtEl>
                                      </p:cBhvr>
                                    </p:animEffect>
                                    <p:animScale>
                                      <p:cBhvr>
                                        <p:cTn id="44" dur="250" autoRev="1" fill="hold"/>
                                        <p:tgtEl>
                                          <p:spTgt spid="2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6"/>
                </p:tgtEl>
              </p:cMediaNode>
            </p:audio>
          </p:childTnLst>
        </p:cTn>
      </p:par>
    </p:tnLst>
    <p:bldLst>
      <p:bldP spid="6" grpId="0"/>
      <p:bldP spid="18" grpId="0" animBg="1"/>
      <p:bldP spid="25" grpId="0" animBg="1"/>
      <p:bldP spid="29" grpId="0" animBg="1"/>
      <p:bldP spid="34"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9A8A4F3-AA49-5143-A7BF-6FCBCCFEB47E}"/>
              </a:ext>
            </a:extLst>
          </p:cNvPr>
          <p:cNvSpPr/>
          <p:nvPr/>
        </p:nvSpPr>
        <p:spPr bwMode="auto">
          <a:xfrm>
            <a:off x="6655213" y="2752827"/>
            <a:ext cx="585615" cy="849153"/>
          </a:xfrm>
          <a:prstGeom prst="rect">
            <a:avLst/>
          </a:prstGeom>
          <a:solidFill>
            <a:schemeClr val="bg1"/>
          </a:solidFill>
          <a:ln w="762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Segoe UI"/>
                <a:ea typeface="Segoe UI" pitchFamily="34" charset="0"/>
                <a:cs typeface="Segoe UI" pitchFamily="34" charset="0"/>
              </a:rPr>
              <a:t>?</a:t>
            </a:r>
          </a:p>
        </p:txBody>
      </p:sp>
      <p:cxnSp>
        <p:nvCxnSpPr>
          <p:cNvPr id="4" name="Straight Connector 3">
            <a:extLst>
              <a:ext uri="{FF2B5EF4-FFF2-40B4-BE49-F238E27FC236}">
                <a16:creationId xmlns:a16="http://schemas.microsoft.com/office/drawing/2014/main" id="{98F20CE5-85E8-45E6-A636-174BB8E6E844}"/>
              </a:ext>
            </a:extLst>
          </p:cNvPr>
          <p:cNvCxnSpPr>
            <a:cxnSpLocks/>
          </p:cNvCxnSpPr>
          <p:nvPr/>
        </p:nvCxnSpPr>
        <p:spPr>
          <a:xfrm>
            <a:off x="0" y="1105231"/>
            <a:ext cx="12192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grpSp>
        <p:nvGrpSpPr>
          <p:cNvPr id="74" name="Group 73">
            <a:extLst>
              <a:ext uri="{FF2B5EF4-FFF2-40B4-BE49-F238E27FC236}">
                <a16:creationId xmlns:a16="http://schemas.microsoft.com/office/drawing/2014/main" id="{6B4C1EBE-03D5-1745-80FB-29004A85E04F}"/>
              </a:ext>
            </a:extLst>
          </p:cNvPr>
          <p:cNvGrpSpPr/>
          <p:nvPr/>
        </p:nvGrpSpPr>
        <p:grpSpPr>
          <a:xfrm>
            <a:off x="0" y="5969418"/>
            <a:ext cx="12192000" cy="926384"/>
            <a:chOff x="0" y="4974511"/>
            <a:chExt cx="10160000" cy="771986"/>
          </a:xfrm>
        </p:grpSpPr>
        <p:sp>
          <p:nvSpPr>
            <p:cNvPr id="72" name="Rectangle 71">
              <a:extLst>
                <a:ext uri="{FF2B5EF4-FFF2-40B4-BE49-F238E27FC236}">
                  <a16:creationId xmlns:a16="http://schemas.microsoft.com/office/drawing/2014/main" id="{AFA5732F-A80A-F144-8C56-330D8FEE3781}"/>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2F15F2A6-E5D1-C747-A099-7FFD3FDBFD78}"/>
                </a:ext>
              </a:extLst>
            </p:cNvPr>
            <p:cNvSpPr txBox="1"/>
            <p:nvPr/>
          </p:nvSpPr>
          <p:spPr>
            <a:xfrm>
              <a:off x="0" y="4974511"/>
              <a:ext cx="10159999" cy="446276"/>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2880" b="0" i="0" u="none" strike="noStrike" kern="0" cap="none" spc="0" normalizeH="0" baseline="0" noProof="0" dirty="0">
                  <a:ln>
                    <a:noFill/>
                  </a:ln>
                  <a:solidFill>
                    <a:prstClr val="white"/>
                  </a:solidFill>
                  <a:effectLst/>
                  <a:uLnTx/>
                  <a:uFillTx/>
                  <a:latin typeface="Calibri"/>
                  <a:ea typeface="+mn-ea"/>
                  <a:cs typeface="+mn-cs"/>
                </a:rPr>
                <a:t>CPM updates the global distribution and improves the fidelity</a:t>
              </a:r>
            </a:p>
          </p:txBody>
        </p:sp>
      </p:grpSp>
      <p:sp>
        <p:nvSpPr>
          <p:cNvPr id="12" name="Slide Number Placeholder 11">
            <a:extLst>
              <a:ext uri="{FF2B5EF4-FFF2-40B4-BE49-F238E27FC236}">
                <a16:creationId xmlns:a16="http://schemas.microsoft.com/office/drawing/2014/main" id="{B6315212-0418-E946-9A67-8EC2AFF5F85A}"/>
              </a:ext>
            </a:extLst>
          </p:cNvPr>
          <p:cNvSpPr>
            <a:spLocks noGrp="1"/>
          </p:cNvSpPr>
          <p:nvPr>
            <p:ph type="sldNum" sz="quarter" idx="11"/>
          </p:nvPr>
        </p:nvSpPr>
        <p:spPr/>
        <p:txBody>
          <a:bodyPr/>
          <a:lstStyle/>
          <a:p>
            <a:pPr marL="0" marR="0" lvl="0" indent="0" algn="r" defTabSz="1091246"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a:ln>
                  <a:noFill/>
                </a:ln>
                <a:solidFill>
                  <a:srgbClr val="023568"/>
                </a:solidFill>
                <a:effectLst/>
                <a:uLnTx/>
                <a:uFillTx/>
                <a:latin typeface="Segoe UI"/>
                <a:ea typeface="+mn-ea"/>
                <a:cs typeface="+mn-cs"/>
              </a:rPr>
              <a:pPr marL="0" marR="0" lvl="0" indent="0" algn="r" defTabSz="109124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23568"/>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58FBAE30-CF11-3A40-84ED-8600798D57D0}"/>
              </a:ext>
            </a:extLst>
          </p:cNvPr>
          <p:cNvGrpSpPr/>
          <p:nvPr/>
        </p:nvGrpSpPr>
        <p:grpSpPr>
          <a:xfrm>
            <a:off x="-883" y="-13935"/>
            <a:ext cx="12192883" cy="1119161"/>
            <a:chOff x="0" y="5033523"/>
            <a:chExt cx="10160736" cy="932634"/>
          </a:xfrm>
        </p:grpSpPr>
        <p:sp>
          <p:nvSpPr>
            <p:cNvPr id="10" name="Rectangle 9">
              <a:extLst>
                <a:ext uri="{FF2B5EF4-FFF2-40B4-BE49-F238E27FC236}">
                  <a16:creationId xmlns:a16="http://schemas.microsoft.com/office/drawing/2014/main" id="{ACB96B31-C37D-BC4D-9941-DBD1D76808EA}"/>
                </a:ext>
              </a:extLst>
            </p:cNvPr>
            <p:cNvSpPr/>
            <p:nvPr/>
          </p:nvSpPr>
          <p:spPr bwMode="auto">
            <a:xfrm>
              <a:off x="0" y="5033523"/>
              <a:ext cx="10160000" cy="932634"/>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CC1DDADE-CBC1-6B4C-9F27-AB5C4FFE6CA8}"/>
                </a:ext>
              </a:extLst>
            </p:cNvPr>
            <p:cNvSpPr txBox="1"/>
            <p:nvPr/>
          </p:nvSpPr>
          <p:spPr>
            <a:xfrm>
              <a:off x="737" y="5150550"/>
              <a:ext cx="10159999" cy="718145"/>
            </a:xfrm>
            <a:prstGeom prst="rect">
              <a:avLst/>
            </a:prstGeom>
            <a:noFill/>
          </p:spPr>
          <p:txBody>
            <a:bodyPr wrap="square" rtlCol="0">
              <a:spAutoFit/>
            </a:bodyPr>
            <a:lstStyle/>
            <a:p>
              <a:pPr marL="0" marR="0" lvl="0" indent="0" algn="ctr" defTabSz="1091246"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prstClr val="white"/>
                  </a:solidFill>
                  <a:effectLst/>
                  <a:uLnTx/>
                  <a:uFillTx/>
                  <a:latin typeface="Calibri"/>
                  <a:ea typeface="+mn-ea"/>
                  <a:cs typeface="+mn-cs"/>
                </a:rPr>
                <a:t>Bayesian Reconstruction in </a:t>
              </a:r>
              <a:r>
                <a:rPr kumimoji="0" lang="en-US" sz="5000" b="0" i="0" u="none" strike="noStrike" kern="0" cap="none" spc="0" normalizeH="0" baseline="0" noProof="0" dirty="0" err="1">
                  <a:ln>
                    <a:noFill/>
                  </a:ln>
                  <a:solidFill>
                    <a:prstClr val="white"/>
                  </a:solidFill>
                  <a:effectLst/>
                  <a:uLnTx/>
                  <a:uFillTx/>
                  <a:latin typeface="Calibri"/>
                  <a:ea typeface="+mn-ea"/>
                  <a:cs typeface="+mn-cs"/>
                </a:rPr>
                <a:t>JigSaw</a:t>
              </a:r>
              <a:endParaRPr kumimoji="0" lang="en-US" sz="50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2" name="Table 2">
            <a:extLst>
              <a:ext uri="{FF2B5EF4-FFF2-40B4-BE49-F238E27FC236}">
                <a16:creationId xmlns:a16="http://schemas.microsoft.com/office/drawing/2014/main" id="{6E34C722-B7BA-3549-B5E4-FD84657A2C66}"/>
              </a:ext>
            </a:extLst>
          </p:cNvPr>
          <p:cNvGraphicFramePr>
            <a:graphicFrameLocks noGrp="1"/>
          </p:cNvGraphicFramePr>
          <p:nvPr>
            <p:extLst>
              <p:ext uri="{D42A27DB-BD31-4B8C-83A1-F6EECF244321}">
                <p14:modId xmlns:p14="http://schemas.microsoft.com/office/powerpoint/2010/main" val="1722846531"/>
              </p:ext>
            </p:extLst>
          </p:nvPr>
        </p:nvGraphicFramePr>
        <p:xfrm>
          <a:off x="208446" y="1819209"/>
          <a:ext cx="2105405" cy="4114800"/>
        </p:xfrm>
        <a:graphic>
          <a:graphicData uri="http://schemas.openxmlformats.org/drawingml/2006/table">
            <a:tbl>
              <a:tblPr firstRow="1" bandRow="1">
                <a:tableStyleId>{21E4AEA4-8DFA-4A89-87EB-49C32662AFE0}</a:tableStyleId>
              </a:tblPr>
              <a:tblGrid>
                <a:gridCol w="1123074">
                  <a:extLst>
                    <a:ext uri="{9D8B030D-6E8A-4147-A177-3AD203B41FA5}">
                      <a16:colId xmlns:a16="http://schemas.microsoft.com/office/drawing/2014/main" val="2286069220"/>
                    </a:ext>
                  </a:extLst>
                </a:gridCol>
                <a:gridCol w="982331">
                  <a:extLst>
                    <a:ext uri="{9D8B030D-6E8A-4147-A177-3AD203B41FA5}">
                      <a16:colId xmlns:a16="http://schemas.microsoft.com/office/drawing/2014/main" val="2194704526"/>
                    </a:ext>
                  </a:extLst>
                </a:gridCol>
              </a:tblGrid>
              <a:tr h="370840">
                <a:tc>
                  <a:txBody>
                    <a:bodyPr/>
                    <a:lstStyle/>
                    <a:p>
                      <a:pPr algn="ct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1</a:t>
                      </a: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0</a:t>
                      </a:r>
                    </a:p>
                  </a:txBody>
                  <a:tcPr>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2400" dirty="0">
                          <a:latin typeface="Calibri" panose="020F0502020204030204" pitchFamily="34" charset="0"/>
                          <a:cs typeface="Calibri" panose="020F0502020204030204" pitchFamily="34" charset="0"/>
                        </a:rPr>
                        <a:t>Prob.</a:t>
                      </a:r>
                    </a:p>
                  </a:txBody>
                  <a:tcPr>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601602271"/>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0 0 0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041325"/>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0 0 1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831402"/>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0 1 0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3585289"/>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8299138"/>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1 0 0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3762021"/>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1 0 1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2313660"/>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1 1 0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8271153"/>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1330980"/>
                  </a:ext>
                </a:extLst>
              </a:tr>
            </a:tbl>
          </a:graphicData>
        </a:graphic>
      </p:graphicFrame>
      <p:graphicFrame>
        <p:nvGraphicFramePr>
          <p:cNvPr id="13" name="Table 2">
            <a:extLst>
              <a:ext uri="{FF2B5EF4-FFF2-40B4-BE49-F238E27FC236}">
                <a16:creationId xmlns:a16="http://schemas.microsoft.com/office/drawing/2014/main" id="{0CB7FC8B-FF40-0048-A752-546A6674D10B}"/>
              </a:ext>
            </a:extLst>
          </p:cNvPr>
          <p:cNvGraphicFramePr>
            <a:graphicFrameLocks noGrp="1"/>
          </p:cNvGraphicFramePr>
          <p:nvPr/>
        </p:nvGraphicFramePr>
        <p:xfrm>
          <a:off x="2987593" y="1819209"/>
          <a:ext cx="2105405" cy="2286000"/>
        </p:xfrm>
        <a:graphic>
          <a:graphicData uri="http://schemas.openxmlformats.org/drawingml/2006/table">
            <a:tbl>
              <a:tblPr firstRow="1" bandRow="1">
                <a:tableStyleId>{7DF18680-E054-41AD-8BC1-D1AEF772440D}</a:tableStyleId>
              </a:tblPr>
              <a:tblGrid>
                <a:gridCol w="1123074">
                  <a:extLst>
                    <a:ext uri="{9D8B030D-6E8A-4147-A177-3AD203B41FA5}">
                      <a16:colId xmlns:a16="http://schemas.microsoft.com/office/drawing/2014/main" val="2286069220"/>
                    </a:ext>
                  </a:extLst>
                </a:gridCol>
                <a:gridCol w="982331">
                  <a:extLst>
                    <a:ext uri="{9D8B030D-6E8A-4147-A177-3AD203B41FA5}">
                      <a16:colId xmlns:a16="http://schemas.microsoft.com/office/drawing/2014/main" val="2194704526"/>
                    </a:ext>
                  </a:extLst>
                </a:gridCol>
              </a:tblGrid>
              <a:tr h="370840">
                <a:tc>
                  <a:txBody>
                    <a:bodyPr/>
                    <a:lstStyle/>
                    <a:p>
                      <a:pPr algn="ctr"/>
                      <a:r>
                        <a:rPr lang="en-US" sz="2400" dirty="0">
                          <a:solidFill>
                            <a:schemeClr val="bg2">
                              <a:lumMod val="10000"/>
                            </a:schemeClr>
                          </a:solidFill>
                        </a:rPr>
                        <a:t>Q</a:t>
                      </a:r>
                      <a:r>
                        <a:rPr lang="en-US" sz="2400" baseline="-25000" dirty="0">
                          <a:solidFill>
                            <a:schemeClr val="bg2">
                              <a:lumMod val="10000"/>
                            </a:schemeClr>
                          </a:solidFill>
                        </a:rPr>
                        <a:t>1</a:t>
                      </a:r>
                      <a:r>
                        <a:rPr lang="en-US" sz="2400" dirty="0">
                          <a:solidFill>
                            <a:schemeClr val="bg2">
                              <a:lumMod val="10000"/>
                            </a:schemeClr>
                          </a:solidFill>
                        </a:rPr>
                        <a:t>Q</a:t>
                      </a:r>
                      <a:r>
                        <a:rPr lang="en-US" sz="2400" baseline="-25000" dirty="0">
                          <a:solidFill>
                            <a:schemeClr val="bg2">
                              <a:lumMod val="10000"/>
                            </a:schemeClr>
                          </a:solidFill>
                        </a:rPr>
                        <a:t>0</a:t>
                      </a:r>
                      <a:endParaRPr lang="en-US" sz="2400" baseline="-25000"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0A"/>
                    </a:solidFill>
                  </a:tcPr>
                </a:tc>
                <a:tc>
                  <a:txBody>
                    <a:bodyPr/>
                    <a:lstStyle/>
                    <a:p>
                      <a:pPr algn="ctr"/>
                      <a:r>
                        <a:rPr lang="en-US" sz="2400" dirty="0">
                          <a:solidFill>
                            <a:schemeClr val="bg2">
                              <a:lumMod val="10000"/>
                            </a:schemeClr>
                          </a:solidFill>
                        </a:rPr>
                        <a:t>Prob.</a:t>
                      </a:r>
                      <a:endParaRPr lang="en-US" sz="2400"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0A"/>
                    </a:solidFill>
                  </a:tcPr>
                </a:tc>
                <a:extLst>
                  <a:ext uri="{0D108BD9-81ED-4DB2-BD59-A6C34878D82A}">
                    <a16:rowId xmlns:a16="http://schemas.microsoft.com/office/drawing/2014/main" val="3601602271"/>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6041325"/>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5831402"/>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23585289"/>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78299138"/>
                  </a:ext>
                </a:extLst>
              </a:tr>
            </a:tbl>
          </a:graphicData>
        </a:graphic>
      </p:graphicFrame>
      <p:graphicFrame>
        <p:nvGraphicFramePr>
          <p:cNvPr id="14" name="Table 2">
            <a:extLst>
              <a:ext uri="{FF2B5EF4-FFF2-40B4-BE49-F238E27FC236}">
                <a16:creationId xmlns:a16="http://schemas.microsoft.com/office/drawing/2014/main" id="{814B254B-3239-7D4F-96DB-C093BE439E1E}"/>
              </a:ext>
            </a:extLst>
          </p:cNvPr>
          <p:cNvGraphicFramePr>
            <a:graphicFrameLocks noGrp="1"/>
          </p:cNvGraphicFramePr>
          <p:nvPr>
            <p:extLst>
              <p:ext uri="{D42A27DB-BD31-4B8C-83A1-F6EECF244321}">
                <p14:modId xmlns:p14="http://schemas.microsoft.com/office/powerpoint/2010/main" val="2126081869"/>
              </p:ext>
            </p:extLst>
          </p:nvPr>
        </p:nvGraphicFramePr>
        <p:xfrm>
          <a:off x="9770083" y="1787275"/>
          <a:ext cx="2105405" cy="4114800"/>
        </p:xfrm>
        <a:graphic>
          <a:graphicData uri="http://schemas.openxmlformats.org/drawingml/2006/table">
            <a:tbl>
              <a:tblPr firstRow="1" bandRow="1">
                <a:tableStyleId>{F5AB1C69-6EDB-4FF4-983F-18BD219EF322}</a:tableStyleId>
              </a:tblPr>
              <a:tblGrid>
                <a:gridCol w="1123074">
                  <a:extLst>
                    <a:ext uri="{9D8B030D-6E8A-4147-A177-3AD203B41FA5}">
                      <a16:colId xmlns:a16="http://schemas.microsoft.com/office/drawing/2014/main" val="2286069220"/>
                    </a:ext>
                  </a:extLst>
                </a:gridCol>
                <a:gridCol w="982331">
                  <a:extLst>
                    <a:ext uri="{9D8B030D-6E8A-4147-A177-3AD203B41FA5}">
                      <a16:colId xmlns:a16="http://schemas.microsoft.com/office/drawing/2014/main" val="2194704526"/>
                    </a:ext>
                  </a:extLst>
                </a:gridCol>
              </a:tblGrid>
              <a:tr h="370840">
                <a:tc>
                  <a:txBody>
                    <a:bodyPr/>
                    <a:lstStyle/>
                    <a:p>
                      <a:pPr algn="ct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1</a:t>
                      </a: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0</a:t>
                      </a:r>
                    </a:p>
                  </a:txBody>
                  <a:tcPr>
                    <a:lnB w="12700" cap="flat" cmpd="sng" algn="ctr">
                      <a:solidFill>
                        <a:schemeClr val="tx1"/>
                      </a:solidFill>
                      <a:prstDash val="solid"/>
                      <a:round/>
                      <a:headEnd type="none" w="med" len="med"/>
                      <a:tailEnd type="none" w="med" len="med"/>
                    </a:lnB>
                  </a:tcPr>
                </a:tc>
                <a:tc>
                  <a:txBody>
                    <a:bodyPr/>
                    <a:lstStyle/>
                    <a:p>
                      <a:pPr algn="ctr"/>
                      <a:r>
                        <a:rPr lang="en-US" sz="2400" dirty="0">
                          <a:latin typeface="Calibri" panose="020F0502020204030204" pitchFamily="34" charset="0"/>
                          <a:cs typeface="Calibri" panose="020F0502020204030204" pitchFamily="34" charset="0"/>
                        </a:rPr>
                        <a:t>Score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602271"/>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0 0 0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041325"/>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0 0 1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831402"/>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0 1 0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3585289"/>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8299138"/>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1 0 0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3762021"/>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1 0 1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2313660"/>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1 1 0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8271153"/>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1330980"/>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9A27B5-3093-7749-8F2D-F1F8600F17CE}"/>
                  </a:ext>
                </a:extLst>
              </p:cNvPr>
              <p:cNvSpPr txBox="1"/>
              <p:nvPr/>
            </p:nvSpPr>
            <p:spPr>
              <a:xfrm>
                <a:off x="5767929" y="4317844"/>
                <a:ext cx="1649105" cy="1062599"/>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smtClean="0">
                              <a:ln>
                                <a:noFill/>
                              </a:ln>
                              <a:solidFill>
                                <a:srgbClr val="D2D2D2">
                                  <a:lumMod val="10000"/>
                                </a:srgbClr>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srgbClr val="D2D2D2">
                                  <a:lumMod val="10000"/>
                                </a:srgbClr>
                              </a:solidFill>
                              <a:effectLst/>
                              <a:uLnTx/>
                              <a:uFillTx/>
                              <a:latin typeface="Cambria Math" panose="02040503050406030204" pitchFamily="18" charset="0"/>
                              <a:ea typeface="+mn-ea"/>
                              <a:cs typeface="+mn-cs"/>
                            </a:rPr>
                            <m:t>0.5 </m:t>
                          </m:r>
                          <m:r>
                            <a:rPr kumimoji="0" lang="en-US" sz="2400" b="0" i="1" u="none" strike="noStrike" kern="1200" cap="none" spc="0" normalizeH="0" baseline="0" noProof="0" smtClean="0">
                              <a:ln>
                                <a:noFill/>
                              </a:ln>
                              <a:solidFill>
                                <a:srgbClr val="D2D2D2">
                                  <a:lumMod val="10000"/>
                                </a:srgbClr>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srgbClr val="D2D2D2">
                                  <a:lumMod val="10000"/>
                                </a:srgbClr>
                              </a:solidFill>
                              <a:effectLst/>
                              <a:uLnTx/>
                              <a:uFillTx/>
                              <a:latin typeface="Cambria Math" panose="02040503050406030204" pitchFamily="18" charset="0"/>
                              <a:ea typeface="+mn-ea"/>
                              <a:cs typeface="+mn-cs"/>
                            </a:rPr>
                            <m:t> 0.1</m:t>
                          </m:r>
                        </m:num>
                        <m:den>
                          <m:r>
                            <a:rPr kumimoji="0" lang="en-US" sz="2400" b="0" i="1" u="none" strike="noStrike" kern="1200" cap="none" spc="0" normalizeH="0" baseline="0" noProof="0" smtClean="0">
                              <a:ln>
                                <a:noFill/>
                              </a:ln>
                              <a:solidFill>
                                <a:srgbClr val="D2D2D2">
                                  <a:lumMod val="10000"/>
                                </a:srgbClr>
                              </a:solidFill>
                              <a:effectLst/>
                              <a:uLnTx/>
                              <a:uFillTx/>
                              <a:latin typeface="Cambria Math" panose="02040503050406030204" pitchFamily="18" charset="0"/>
                              <a:ea typeface="+mn-ea"/>
                              <a:cs typeface="+mn-cs"/>
                            </a:rPr>
                            <m:t>(1−0.1)</m:t>
                          </m:r>
                        </m:den>
                      </m:f>
                    </m:oMath>
                  </m:oMathPara>
                </a14:m>
                <a:endParaRPr kumimoji="0" lang="en-US" sz="2400" b="0" i="0" u="none" strike="noStrike" kern="1200" cap="none" spc="0" normalizeH="0" baseline="0" noProof="0" dirty="0">
                  <a:ln>
                    <a:noFill/>
                  </a:ln>
                  <a:solidFill>
                    <a:srgbClr val="D2D2D2">
                      <a:lumMod val="10000"/>
                    </a:srgbClr>
                  </a:solidFill>
                  <a:effectLst/>
                  <a:uLnTx/>
                  <a:uFillTx/>
                  <a:latin typeface="Segoe UI"/>
                  <a:ea typeface="+mn-ea"/>
                  <a:cs typeface="+mn-cs"/>
                </a:endParaRPr>
              </a:p>
            </p:txBody>
          </p:sp>
        </mc:Choice>
        <mc:Fallback xmlns="">
          <p:sp>
            <p:nvSpPr>
              <p:cNvPr id="6" name="TextBox 5">
                <a:extLst>
                  <a:ext uri="{FF2B5EF4-FFF2-40B4-BE49-F238E27FC236}">
                    <a16:creationId xmlns:a16="http://schemas.microsoft.com/office/drawing/2014/main" id="{4E9A27B5-3093-7749-8F2D-F1F8600F17CE}"/>
                  </a:ext>
                </a:extLst>
              </p:cNvPr>
              <p:cNvSpPr txBox="1">
                <a:spLocks noRot="1" noChangeAspect="1" noMove="1" noResize="1" noEditPoints="1" noAdjustHandles="1" noChangeArrowheads="1" noChangeShapeType="1" noTextEdit="1"/>
              </p:cNvSpPr>
              <p:nvPr/>
            </p:nvSpPr>
            <p:spPr>
              <a:xfrm>
                <a:off x="5767929" y="4317844"/>
                <a:ext cx="1649105" cy="1062599"/>
              </a:xfrm>
              <a:prstGeom prst="rect">
                <a:avLst/>
              </a:prstGeom>
              <a:blipFill>
                <a:blip r:embed="rId6"/>
                <a:stretch>
                  <a:fillRect/>
                </a:stretch>
              </a:blipFill>
            </p:spPr>
            <p:txBody>
              <a:bodyPr/>
              <a:lstStyle/>
              <a:p>
                <a:r>
                  <a:rPr lang="en-US">
                    <a:noFill/>
                  </a:rPr>
                  <a:t> </a:t>
                </a:r>
              </a:p>
            </p:txBody>
          </p:sp>
        </mc:Fallback>
      </mc:AlternateContent>
      <p:graphicFrame>
        <p:nvGraphicFramePr>
          <p:cNvPr id="23" name="Table 2">
            <a:extLst>
              <a:ext uri="{FF2B5EF4-FFF2-40B4-BE49-F238E27FC236}">
                <a16:creationId xmlns:a16="http://schemas.microsoft.com/office/drawing/2014/main" id="{B42BA3F6-B55C-304E-89B1-445FF460C5EF}"/>
              </a:ext>
            </a:extLst>
          </p:cNvPr>
          <p:cNvGraphicFramePr>
            <a:graphicFrameLocks noGrp="1"/>
          </p:cNvGraphicFramePr>
          <p:nvPr/>
        </p:nvGraphicFramePr>
        <p:xfrm>
          <a:off x="6609798" y="1824485"/>
          <a:ext cx="2441404" cy="457200"/>
        </p:xfrm>
        <a:graphic>
          <a:graphicData uri="http://schemas.openxmlformats.org/drawingml/2006/table">
            <a:tbl>
              <a:tblPr firstRow="1" bandRow="1">
                <a:tableStyleId>{7DF18680-E054-41AD-8BC1-D1AEF772440D}</a:tableStyleId>
              </a:tblPr>
              <a:tblGrid>
                <a:gridCol w="2441404">
                  <a:extLst>
                    <a:ext uri="{9D8B030D-6E8A-4147-A177-3AD203B41FA5}">
                      <a16:colId xmlns:a16="http://schemas.microsoft.com/office/drawing/2014/main" val="2286069220"/>
                    </a:ext>
                  </a:extLst>
                </a:gridCol>
              </a:tblGrid>
              <a:tr h="370840">
                <a:tc>
                  <a:txBody>
                    <a:bodyPr/>
                    <a:lstStyle/>
                    <a:p>
                      <a:pPr algn="ctr"/>
                      <a:r>
                        <a:rPr lang="en-US" sz="2400" dirty="0">
                          <a:solidFill>
                            <a:schemeClr val="bg2">
                              <a:lumMod val="10000"/>
                            </a:schemeClr>
                          </a:solidFill>
                        </a:rPr>
                        <a:t>Q</a:t>
                      </a:r>
                      <a:r>
                        <a:rPr lang="en-US" sz="2400" baseline="-25000" dirty="0">
                          <a:solidFill>
                            <a:schemeClr val="bg2">
                              <a:lumMod val="10000"/>
                            </a:schemeClr>
                          </a:solidFill>
                        </a:rPr>
                        <a:t>1</a:t>
                      </a:r>
                      <a:r>
                        <a:rPr lang="en-US" sz="2400" dirty="0">
                          <a:solidFill>
                            <a:schemeClr val="bg2">
                              <a:lumMod val="10000"/>
                            </a:schemeClr>
                          </a:solidFill>
                        </a:rPr>
                        <a:t>Q</a:t>
                      </a:r>
                      <a:r>
                        <a:rPr lang="en-US" sz="2400" baseline="-25000" dirty="0">
                          <a:solidFill>
                            <a:schemeClr val="bg2">
                              <a:lumMod val="10000"/>
                            </a:schemeClr>
                          </a:solidFill>
                        </a:rPr>
                        <a:t>0</a:t>
                      </a:r>
                      <a:endParaRPr lang="en-US" sz="2400" baseline="-25000"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0A"/>
                    </a:solidFill>
                  </a:tcPr>
                </a:tc>
                <a:extLst>
                  <a:ext uri="{0D108BD9-81ED-4DB2-BD59-A6C34878D82A}">
                    <a16:rowId xmlns:a16="http://schemas.microsoft.com/office/drawing/2014/main" val="3601602271"/>
                  </a:ext>
                </a:extLst>
              </a:tr>
            </a:tbl>
          </a:graphicData>
        </a:graphic>
      </p:graphicFrame>
      <p:graphicFrame>
        <p:nvGraphicFramePr>
          <p:cNvPr id="24" name="Table 2">
            <a:extLst>
              <a:ext uri="{FF2B5EF4-FFF2-40B4-BE49-F238E27FC236}">
                <a16:creationId xmlns:a16="http://schemas.microsoft.com/office/drawing/2014/main" id="{F53C50C9-CEDB-E04D-967C-0071046018D1}"/>
              </a:ext>
            </a:extLst>
          </p:cNvPr>
          <p:cNvGraphicFramePr>
            <a:graphicFrameLocks noGrp="1"/>
          </p:cNvGraphicFramePr>
          <p:nvPr/>
        </p:nvGraphicFramePr>
        <p:xfrm>
          <a:off x="5900638" y="2263004"/>
          <a:ext cx="691844" cy="1371600"/>
        </p:xfrm>
        <a:graphic>
          <a:graphicData uri="http://schemas.openxmlformats.org/drawingml/2006/table">
            <a:tbl>
              <a:tblPr firstRow="1" bandRow="1">
                <a:tableStyleId>{21E4AEA4-8DFA-4A89-87EB-49C32662AFE0}</a:tableStyleId>
              </a:tblPr>
              <a:tblGrid>
                <a:gridCol w="691844">
                  <a:extLst>
                    <a:ext uri="{9D8B030D-6E8A-4147-A177-3AD203B41FA5}">
                      <a16:colId xmlns:a16="http://schemas.microsoft.com/office/drawing/2014/main" val="2286069220"/>
                    </a:ext>
                  </a:extLst>
                </a:gridCol>
              </a:tblGrid>
              <a:tr h="452623">
                <a:tc>
                  <a:txBody>
                    <a:bodyPr/>
                    <a:lstStyle/>
                    <a:p>
                      <a:pPr algn="ctr"/>
                      <a:r>
                        <a:rPr lang="en-US" sz="2400" dirty="0">
                          <a:solidFill>
                            <a:schemeClr val="bg1"/>
                          </a:solidFill>
                          <a:latin typeface="Calibri" panose="020F0502020204030204" pitchFamily="34" charset="0"/>
                          <a:cs typeface="Calibri" panose="020F0502020204030204" pitchFamily="34" charset="0"/>
                        </a:rPr>
                        <a:t>Q</a:t>
                      </a:r>
                      <a:r>
                        <a:rPr lang="en-US" sz="2400" baseline="-25000" dirty="0">
                          <a:solidFill>
                            <a:schemeClr val="bg1"/>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601602271"/>
                  </a:ext>
                </a:extLst>
              </a:tr>
              <a:tr h="452623">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041325"/>
                  </a:ext>
                </a:extLst>
              </a:tr>
              <a:tr h="452623">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831402"/>
                  </a:ext>
                </a:extLst>
              </a:tr>
            </a:tbl>
          </a:graphicData>
        </a:graphic>
      </p:graphicFrame>
      <p:sp>
        <p:nvSpPr>
          <p:cNvPr id="25" name="Rounded Rectangular Callout 10">
            <a:extLst>
              <a:ext uri="{FF2B5EF4-FFF2-40B4-BE49-F238E27FC236}">
                <a16:creationId xmlns:a16="http://schemas.microsoft.com/office/drawing/2014/main" id="{BBD16121-CDB1-044F-82F7-D61369E742DF}"/>
              </a:ext>
            </a:extLst>
          </p:cNvPr>
          <p:cNvSpPr/>
          <p:nvPr/>
        </p:nvSpPr>
        <p:spPr>
          <a:xfrm>
            <a:off x="208445" y="1237723"/>
            <a:ext cx="2105406" cy="54955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Global Mode</a:t>
            </a:r>
          </a:p>
        </p:txBody>
      </p:sp>
      <p:sp>
        <p:nvSpPr>
          <p:cNvPr id="26" name="Rounded Rectangular Callout 10">
            <a:extLst>
              <a:ext uri="{FF2B5EF4-FFF2-40B4-BE49-F238E27FC236}">
                <a16:creationId xmlns:a16="http://schemas.microsoft.com/office/drawing/2014/main" id="{75873C53-B231-0C42-9663-B0B591173AEC}"/>
              </a:ext>
            </a:extLst>
          </p:cNvPr>
          <p:cNvSpPr/>
          <p:nvPr/>
        </p:nvSpPr>
        <p:spPr>
          <a:xfrm>
            <a:off x="2987593" y="1237723"/>
            <a:ext cx="2105406" cy="54955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Subset Mode</a:t>
            </a:r>
          </a:p>
        </p:txBody>
      </p:sp>
      <p:sp>
        <p:nvSpPr>
          <p:cNvPr id="27" name="Rounded Rectangular Callout 10">
            <a:extLst>
              <a:ext uri="{FF2B5EF4-FFF2-40B4-BE49-F238E27FC236}">
                <a16:creationId xmlns:a16="http://schemas.microsoft.com/office/drawing/2014/main" id="{BABE0FB1-358B-6F47-8525-1D04FB484AA5}"/>
              </a:ext>
            </a:extLst>
          </p:cNvPr>
          <p:cNvSpPr/>
          <p:nvPr/>
        </p:nvSpPr>
        <p:spPr>
          <a:xfrm>
            <a:off x="5890312" y="1237723"/>
            <a:ext cx="3160890" cy="54955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Update Coefficients</a:t>
            </a:r>
          </a:p>
        </p:txBody>
      </p:sp>
      <p:graphicFrame>
        <p:nvGraphicFramePr>
          <p:cNvPr id="28" name="Table 2">
            <a:extLst>
              <a:ext uri="{FF2B5EF4-FFF2-40B4-BE49-F238E27FC236}">
                <a16:creationId xmlns:a16="http://schemas.microsoft.com/office/drawing/2014/main" id="{BE3670FF-1B34-2C4A-A6F5-9C334D18163B}"/>
              </a:ext>
            </a:extLst>
          </p:cNvPr>
          <p:cNvGraphicFramePr>
            <a:graphicFrameLocks noGrp="1"/>
          </p:cNvGraphicFramePr>
          <p:nvPr/>
        </p:nvGraphicFramePr>
        <p:xfrm>
          <a:off x="6609798" y="2263004"/>
          <a:ext cx="2441404" cy="457200"/>
        </p:xfrm>
        <a:graphic>
          <a:graphicData uri="http://schemas.openxmlformats.org/drawingml/2006/table">
            <a:tbl>
              <a:tblPr firstRow="1" bandRow="1">
                <a:tableStyleId>{7DF18680-E054-41AD-8BC1-D1AEF772440D}</a:tableStyleId>
              </a:tblPr>
              <a:tblGrid>
                <a:gridCol w="673669">
                  <a:extLst>
                    <a:ext uri="{9D8B030D-6E8A-4147-A177-3AD203B41FA5}">
                      <a16:colId xmlns:a16="http://schemas.microsoft.com/office/drawing/2014/main" val="2286069220"/>
                    </a:ext>
                  </a:extLst>
                </a:gridCol>
                <a:gridCol w="589245">
                  <a:extLst>
                    <a:ext uri="{9D8B030D-6E8A-4147-A177-3AD203B41FA5}">
                      <a16:colId xmlns:a16="http://schemas.microsoft.com/office/drawing/2014/main" val="2194704526"/>
                    </a:ext>
                  </a:extLst>
                </a:gridCol>
                <a:gridCol w="589245">
                  <a:extLst>
                    <a:ext uri="{9D8B030D-6E8A-4147-A177-3AD203B41FA5}">
                      <a16:colId xmlns:a16="http://schemas.microsoft.com/office/drawing/2014/main" val="3044619088"/>
                    </a:ext>
                  </a:extLst>
                </a:gridCol>
                <a:gridCol w="589245">
                  <a:extLst>
                    <a:ext uri="{9D8B030D-6E8A-4147-A177-3AD203B41FA5}">
                      <a16:colId xmlns:a16="http://schemas.microsoft.com/office/drawing/2014/main" val="4262691713"/>
                    </a:ext>
                  </a:extLst>
                </a:gridCol>
              </a:tblGrid>
              <a:tr h="316829">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0A"/>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0A"/>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0A"/>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0A"/>
                    </a:solidFill>
                  </a:tcPr>
                </a:tc>
                <a:extLst>
                  <a:ext uri="{0D108BD9-81ED-4DB2-BD59-A6C34878D82A}">
                    <a16:rowId xmlns:a16="http://schemas.microsoft.com/office/drawing/2014/main" val="3601602271"/>
                  </a:ext>
                </a:extLst>
              </a:tr>
            </a:tbl>
          </a:graphicData>
        </a:graphic>
      </p:graphicFrame>
      <p:graphicFrame>
        <p:nvGraphicFramePr>
          <p:cNvPr id="29" name="Table 2">
            <a:extLst>
              <a:ext uri="{FF2B5EF4-FFF2-40B4-BE49-F238E27FC236}">
                <a16:creationId xmlns:a16="http://schemas.microsoft.com/office/drawing/2014/main" id="{9FB567CD-D64D-3744-A452-1DD0EB50BD3A}"/>
              </a:ext>
            </a:extLst>
          </p:cNvPr>
          <p:cNvGraphicFramePr>
            <a:graphicFrameLocks noGrp="1"/>
          </p:cNvGraphicFramePr>
          <p:nvPr/>
        </p:nvGraphicFramePr>
        <p:xfrm>
          <a:off x="6609797" y="2720204"/>
          <a:ext cx="673669" cy="914400"/>
        </p:xfrm>
        <a:graphic>
          <a:graphicData uri="http://schemas.openxmlformats.org/drawingml/2006/table">
            <a:tbl>
              <a:tblPr firstRow="1" bandRow="1">
                <a:tableStyleId>{7DF18680-E054-41AD-8BC1-D1AEF772440D}</a:tableStyleId>
              </a:tblPr>
              <a:tblGrid>
                <a:gridCol w="673669">
                  <a:extLst>
                    <a:ext uri="{9D8B030D-6E8A-4147-A177-3AD203B41FA5}">
                      <a16:colId xmlns:a16="http://schemas.microsoft.com/office/drawing/2014/main" val="2286069220"/>
                    </a:ext>
                  </a:extLst>
                </a:gridCol>
              </a:tblGrid>
              <a:tr h="370840">
                <a:tc>
                  <a:txBody>
                    <a:bodyPr/>
                    <a:lstStyle/>
                    <a:p>
                      <a:pPr algn="ctr"/>
                      <a:r>
                        <a:rPr lang="en-US" sz="2400" b="0" dirty="0">
                          <a:solidFill>
                            <a:schemeClr val="bg2">
                              <a:lumMod val="10000"/>
                            </a:schemeClr>
                          </a:solidFill>
                          <a:latin typeface="Calibri" panose="020F0502020204030204" pitchFamily="34" charset="0"/>
                          <a:cs typeface="Calibri" panose="020F050202020403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6041325"/>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5831402"/>
                  </a:ext>
                </a:extLst>
              </a:tr>
            </a:tbl>
          </a:graphicData>
        </a:graphic>
      </p:graphicFrame>
      <p:graphicFrame>
        <p:nvGraphicFramePr>
          <p:cNvPr id="30" name="Table 2">
            <a:extLst>
              <a:ext uri="{FF2B5EF4-FFF2-40B4-BE49-F238E27FC236}">
                <a16:creationId xmlns:a16="http://schemas.microsoft.com/office/drawing/2014/main" id="{39A3BBB4-F643-F041-9EAE-100D2FAAA123}"/>
              </a:ext>
            </a:extLst>
          </p:cNvPr>
          <p:cNvGraphicFramePr>
            <a:graphicFrameLocks noGrp="1"/>
          </p:cNvGraphicFramePr>
          <p:nvPr/>
        </p:nvGraphicFramePr>
        <p:xfrm>
          <a:off x="7283467" y="2720204"/>
          <a:ext cx="595152" cy="914400"/>
        </p:xfrm>
        <a:graphic>
          <a:graphicData uri="http://schemas.openxmlformats.org/drawingml/2006/table">
            <a:tbl>
              <a:tblPr firstRow="1" bandRow="1">
                <a:tableStyleId>{7DF18680-E054-41AD-8BC1-D1AEF772440D}</a:tableStyleId>
              </a:tblPr>
              <a:tblGrid>
                <a:gridCol w="595152">
                  <a:extLst>
                    <a:ext uri="{9D8B030D-6E8A-4147-A177-3AD203B41FA5}">
                      <a16:colId xmlns:a16="http://schemas.microsoft.com/office/drawing/2014/main" val="2286069220"/>
                    </a:ext>
                  </a:extLst>
                </a:gridCol>
              </a:tblGrid>
              <a:tr h="370840">
                <a:tc>
                  <a:txBody>
                    <a:bodyPr/>
                    <a:lstStyle/>
                    <a:p>
                      <a:pPr algn="ctr"/>
                      <a:r>
                        <a:rPr lang="en-US" sz="2400" b="0" dirty="0">
                          <a:solidFill>
                            <a:schemeClr val="bg2">
                              <a:lumMod val="10000"/>
                            </a:schemeClr>
                          </a:solidFill>
                          <a:latin typeface="Calibri" panose="020F0502020204030204" pitchFamily="34" charset="0"/>
                          <a:cs typeface="Calibri" panose="020F0502020204030204" pitchFamily="34" charset="0"/>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6041325"/>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5831402"/>
                  </a:ext>
                </a:extLst>
              </a:tr>
            </a:tbl>
          </a:graphicData>
        </a:graphic>
      </p:graphicFrame>
      <p:graphicFrame>
        <p:nvGraphicFramePr>
          <p:cNvPr id="31" name="Table 2">
            <a:extLst>
              <a:ext uri="{FF2B5EF4-FFF2-40B4-BE49-F238E27FC236}">
                <a16:creationId xmlns:a16="http://schemas.microsoft.com/office/drawing/2014/main" id="{A1329265-4228-9449-8385-80941EE011A5}"/>
              </a:ext>
            </a:extLst>
          </p:cNvPr>
          <p:cNvGraphicFramePr>
            <a:graphicFrameLocks noGrp="1"/>
          </p:cNvGraphicFramePr>
          <p:nvPr/>
        </p:nvGraphicFramePr>
        <p:xfrm>
          <a:off x="7869758" y="2722760"/>
          <a:ext cx="595152" cy="914400"/>
        </p:xfrm>
        <a:graphic>
          <a:graphicData uri="http://schemas.openxmlformats.org/drawingml/2006/table">
            <a:tbl>
              <a:tblPr firstRow="1" bandRow="1">
                <a:tableStyleId>{7DF18680-E054-41AD-8BC1-D1AEF772440D}</a:tableStyleId>
              </a:tblPr>
              <a:tblGrid>
                <a:gridCol w="595152">
                  <a:extLst>
                    <a:ext uri="{9D8B030D-6E8A-4147-A177-3AD203B41FA5}">
                      <a16:colId xmlns:a16="http://schemas.microsoft.com/office/drawing/2014/main" val="2286069220"/>
                    </a:ext>
                  </a:extLst>
                </a:gridCol>
              </a:tblGrid>
              <a:tr h="370840">
                <a:tc>
                  <a:txBody>
                    <a:bodyPr/>
                    <a:lstStyle/>
                    <a:p>
                      <a:pPr algn="ctr"/>
                      <a:r>
                        <a:rPr lang="en-US" sz="2400" b="0" dirty="0">
                          <a:solidFill>
                            <a:schemeClr val="bg2">
                              <a:lumMod val="10000"/>
                            </a:schemeClr>
                          </a:solidFill>
                          <a:latin typeface="Calibri" panose="020F0502020204030204" pitchFamily="34" charset="0"/>
                          <a:cs typeface="Calibri" panose="020F050202020403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6041325"/>
                  </a:ext>
                </a:extLst>
              </a:tr>
              <a:tr h="395429">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5831402"/>
                  </a:ext>
                </a:extLst>
              </a:tr>
            </a:tbl>
          </a:graphicData>
        </a:graphic>
      </p:graphicFrame>
      <p:graphicFrame>
        <p:nvGraphicFramePr>
          <p:cNvPr id="32" name="Table 2">
            <a:extLst>
              <a:ext uri="{FF2B5EF4-FFF2-40B4-BE49-F238E27FC236}">
                <a16:creationId xmlns:a16="http://schemas.microsoft.com/office/drawing/2014/main" id="{EBDA290D-8AFA-B145-AFD8-3CE109FAADFB}"/>
              </a:ext>
            </a:extLst>
          </p:cNvPr>
          <p:cNvGraphicFramePr>
            <a:graphicFrameLocks noGrp="1"/>
          </p:cNvGraphicFramePr>
          <p:nvPr/>
        </p:nvGraphicFramePr>
        <p:xfrm>
          <a:off x="8460855" y="2725316"/>
          <a:ext cx="595152" cy="914400"/>
        </p:xfrm>
        <a:graphic>
          <a:graphicData uri="http://schemas.openxmlformats.org/drawingml/2006/table">
            <a:tbl>
              <a:tblPr firstRow="1" bandRow="1">
                <a:tableStyleId>{7DF18680-E054-41AD-8BC1-D1AEF772440D}</a:tableStyleId>
              </a:tblPr>
              <a:tblGrid>
                <a:gridCol w="595152">
                  <a:extLst>
                    <a:ext uri="{9D8B030D-6E8A-4147-A177-3AD203B41FA5}">
                      <a16:colId xmlns:a16="http://schemas.microsoft.com/office/drawing/2014/main" val="2286069220"/>
                    </a:ext>
                  </a:extLst>
                </a:gridCol>
              </a:tblGrid>
              <a:tr h="370840">
                <a:tc>
                  <a:txBody>
                    <a:bodyPr/>
                    <a:lstStyle/>
                    <a:p>
                      <a:pPr algn="ctr"/>
                      <a:r>
                        <a:rPr lang="en-US" sz="2400" b="0" dirty="0">
                          <a:solidFill>
                            <a:schemeClr val="bg2">
                              <a:lumMod val="10000"/>
                            </a:schemeClr>
                          </a:solidFill>
                          <a:latin typeface="Calibri" panose="020F0502020204030204" pitchFamily="34" charset="0"/>
                          <a:cs typeface="Calibri" panose="020F0502020204030204" pitchFamily="34" charset="0"/>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6041325"/>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5831402"/>
                  </a:ext>
                </a:extLst>
              </a:tr>
            </a:tbl>
          </a:graphicData>
        </a:graphic>
      </p:graphicFrame>
      <p:sp>
        <p:nvSpPr>
          <p:cNvPr id="16" name="Rectangle 15">
            <a:extLst>
              <a:ext uri="{FF2B5EF4-FFF2-40B4-BE49-F238E27FC236}">
                <a16:creationId xmlns:a16="http://schemas.microsoft.com/office/drawing/2014/main" id="{BE4DB2A3-1A4B-5B49-8D0B-9AED352F201C}"/>
              </a:ext>
            </a:extLst>
          </p:cNvPr>
          <p:cNvSpPr/>
          <p:nvPr/>
        </p:nvSpPr>
        <p:spPr bwMode="auto">
          <a:xfrm>
            <a:off x="11011100" y="2348558"/>
            <a:ext cx="717641" cy="274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Rectangle 33">
            <a:extLst>
              <a:ext uri="{FF2B5EF4-FFF2-40B4-BE49-F238E27FC236}">
                <a16:creationId xmlns:a16="http://schemas.microsoft.com/office/drawing/2014/main" id="{AE2089D2-78FC-0D4A-83B8-592A13B47566}"/>
              </a:ext>
            </a:extLst>
          </p:cNvPr>
          <p:cNvSpPr/>
          <p:nvPr/>
        </p:nvSpPr>
        <p:spPr bwMode="auto">
          <a:xfrm>
            <a:off x="11005507" y="2802477"/>
            <a:ext cx="717641" cy="274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a:extLst>
              <a:ext uri="{FF2B5EF4-FFF2-40B4-BE49-F238E27FC236}">
                <a16:creationId xmlns:a16="http://schemas.microsoft.com/office/drawing/2014/main" id="{147C295F-5292-EF4F-8589-B04C8E7FA817}"/>
              </a:ext>
            </a:extLst>
          </p:cNvPr>
          <p:cNvSpPr/>
          <p:nvPr/>
        </p:nvSpPr>
        <p:spPr bwMode="auto">
          <a:xfrm>
            <a:off x="11005507" y="3262861"/>
            <a:ext cx="717641" cy="274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Rectangle 35">
            <a:extLst>
              <a:ext uri="{FF2B5EF4-FFF2-40B4-BE49-F238E27FC236}">
                <a16:creationId xmlns:a16="http://schemas.microsoft.com/office/drawing/2014/main" id="{AC20CD61-D146-A946-BA36-26083AEA693B}"/>
              </a:ext>
            </a:extLst>
          </p:cNvPr>
          <p:cNvSpPr/>
          <p:nvPr/>
        </p:nvSpPr>
        <p:spPr bwMode="auto">
          <a:xfrm>
            <a:off x="11012086" y="3699401"/>
            <a:ext cx="717641" cy="274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ectangle 36">
            <a:extLst>
              <a:ext uri="{FF2B5EF4-FFF2-40B4-BE49-F238E27FC236}">
                <a16:creationId xmlns:a16="http://schemas.microsoft.com/office/drawing/2014/main" id="{31831B3A-8D98-904E-904E-2BF47751CEAD}"/>
              </a:ext>
            </a:extLst>
          </p:cNvPr>
          <p:cNvSpPr/>
          <p:nvPr/>
        </p:nvSpPr>
        <p:spPr bwMode="auto">
          <a:xfrm>
            <a:off x="11012086" y="4192662"/>
            <a:ext cx="717641" cy="274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510683DE-50CC-C646-915E-EDA983D6BDB0}"/>
              </a:ext>
            </a:extLst>
          </p:cNvPr>
          <p:cNvSpPr/>
          <p:nvPr/>
        </p:nvSpPr>
        <p:spPr bwMode="auto">
          <a:xfrm>
            <a:off x="11012086" y="4653342"/>
            <a:ext cx="717641" cy="274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ectangle 38">
            <a:extLst>
              <a:ext uri="{FF2B5EF4-FFF2-40B4-BE49-F238E27FC236}">
                <a16:creationId xmlns:a16="http://schemas.microsoft.com/office/drawing/2014/main" id="{354C866A-9BD7-9844-831C-896449399BE9}"/>
              </a:ext>
            </a:extLst>
          </p:cNvPr>
          <p:cNvSpPr/>
          <p:nvPr/>
        </p:nvSpPr>
        <p:spPr bwMode="auto">
          <a:xfrm>
            <a:off x="11005507" y="5114022"/>
            <a:ext cx="717641" cy="274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ectangle 39">
            <a:extLst>
              <a:ext uri="{FF2B5EF4-FFF2-40B4-BE49-F238E27FC236}">
                <a16:creationId xmlns:a16="http://schemas.microsoft.com/office/drawing/2014/main" id="{478689F3-59AC-F34C-81F7-C82EBB6B9128}"/>
              </a:ext>
            </a:extLst>
          </p:cNvPr>
          <p:cNvSpPr/>
          <p:nvPr/>
        </p:nvSpPr>
        <p:spPr bwMode="auto">
          <a:xfrm>
            <a:off x="11012086" y="5518996"/>
            <a:ext cx="717641" cy="2747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Donut 17">
            <a:extLst>
              <a:ext uri="{FF2B5EF4-FFF2-40B4-BE49-F238E27FC236}">
                <a16:creationId xmlns:a16="http://schemas.microsoft.com/office/drawing/2014/main" id="{F97D7F5A-8064-5A43-B956-166E970C5C51}"/>
              </a:ext>
            </a:extLst>
          </p:cNvPr>
          <p:cNvSpPr/>
          <p:nvPr/>
        </p:nvSpPr>
        <p:spPr bwMode="auto">
          <a:xfrm>
            <a:off x="119648" y="2271213"/>
            <a:ext cx="2276848" cy="448985"/>
          </a:xfrm>
          <a:prstGeom prst="donut">
            <a:avLst>
              <a:gd name="adj" fmla="val 1680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Donut 41">
            <a:extLst>
              <a:ext uri="{FF2B5EF4-FFF2-40B4-BE49-F238E27FC236}">
                <a16:creationId xmlns:a16="http://schemas.microsoft.com/office/drawing/2014/main" id="{1A2E48E1-C135-9449-B961-E3450E14890B}"/>
              </a:ext>
            </a:extLst>
          </p:cNvPr>
          <p:cNvSpPr/>
          <p:nvPr/>
        </p:nvSpPr>
        <p:spPr bwMode="auto">
          <a:xfrm>
            <a:off x="119648" y="4129952"/>
            <a:ext cx="2276848" cy="448985"/>
          </a:xfrm>
          <a:prstGeom prst="donut">
            <a:avLst>
              <a:gd name="adj" fmla="val 1680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Donut 44">
            <a:extLst>
              <a:ext uri="{FF2B5EF4-FFF2-40B4-BE49-F238E27FC236}">
                <a16:creationId xmlns:a16="http://schemas.microsoft.com/office/drawing/2014/main" id="{FECBD8AE-208B-7844-B82C-E2FB605EC057}"/>
              </a:ext>
            </a:extLst>
          </p:cNvPr>
          <p:cNvSpPr/>
          <p:nvPr/>
        </p:nvSpPr>
        <p:spPr bwMode="auto">
          <a:xfrm>
            <a:off x="4182223" y="2271213"/>
            <a:ext cx="796177" cy="448985"/>
          </a:xfrm>
          <a:prstGeom prst="donut">
            <a:avLst>
              <a:gd name="adj" fmla="val 1680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Donut 45">
            <a:extLst>
              <a:ext uri="{FF2B5EF4-FFF2-40B4-BE49-F238E27FC236}">
                <a16:creationId xmlns:a16="http://schemas.microsoft.com/office/drawing/2014/main" id="{F924E2F3-151E-C54D-822D-CA30561BD99A}"/>
              </a:ext>
            </a:extLst>
          </p:cNvPr>
          <p:cNvSpPr/>
          <p:nvPr/>
        </p:nvSpPr>
        <p:spPr bwMode="auto">
          <a:xfrm>
            <a:off x="6586141" y="2699574"/>
            <a:ext cx="691844" cy="448985"/>
          </a:xfrm>
          <a:prstGeom prst="donut">
            <a:avLst>
              <a:gd name="adj" fmla="val 1680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TextBox 40">
            <a:extLst>
              <a:ext uri="{FF2B5EF4-FFF2-40B4-BE49-F238E27FC236}">
                <a16:creationId xmlns:a16="http://schemas.microsoft.com/office/drawing/2014/main" id="{BFC8B2D9-BA18-5446-AF8E-38FCB0A0FDB4}"/>
              </a:ext>
            </a:extLst>
          </p:cNvPr>
          <p:cNvSpPr txBox="1"/>
          <p:nvPr/>
        </p:nvSpPr>
        <p:spPr>
          <a:xfrm>
            <a:off x="7464294" y="4503067"/>
            <a:ext cx="936795"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Calibri" panose="020F0502020204030204" pitchFamily="34" charset="0"/>
                <a:ea typeface="+mn-ea"/>
                <a:cs typeface="Calibri" panose="020F0502020204030204" pitchFamily="34" charset="0"/>
              </a:rPr>
              <a:t>0.06</a:t>
            </a:r>
          </a:p>
        </p:txBody>
      </p:sp>
      <p:sp>
        <p:nvSpPr>
          <p:cNvPr id="48" name="TextBox 47">
            <a:extLst>
              <a:ext uri="{FF2B5EF4-FFF2-40B4-BE49-F238E27FC236}">
                <a16:creationId xmlns:a16="http://schemas.microsoft.com/office/drawing/2014/main" id="{42AB0632-C032-0D42-BE09-4EDEAA6AB111}"/>
              </a:ext>
            </a:extLst>
          </p:cNvPr>
          <p:cNvSpPr txBox="1"/>
          <p:nvPr/>
        </p:nvSpPr>
        <p:spPr>
          <a:xfrm>
            <a:off x="7121582" y="4500373"/>
            <a:ext cx="57932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10000"/>
                  </a:srgbClr>
                </a:solidFill>
                <a:effectLst/>
                <a:uLnTx/>
                <a:uFillTx/>
                <a:latin typeface="Segoe UI"/>
                <a:ea typeface="+mn-ea"/>
                <a:cs typeface="+mn-cs"/>
              </a:rPr>
              <a:t>=</a:t>
            </a:r>
          </a:p>
        </p:txBody>
      </p:sp>
      <p:sp>
        <p:nvSpPr>
          <p:cNvPr id="49" name="Rounded Rectangular Callout 10">
            <a:extLst>
              <a:ext uri="{FF2B5EF4-FFF2-40B4-BE49-F238E27FC236}">
                <a16:creationId xmlns:a16="http://schemas.microsoft.com/office/drawing/2014/main" id="{CF4EE26A-42DB-2747-ACF1-F4E11D1F9136}"/>
              </a:ext>
            </a:extLst>
          </p:cNvPr>
          <p:cNvSpPr/>
          <p:nvPr/>
        </p:nvSpPr>
        <p:spPr>
          <a:xfrm>
            <a:off x="9770082" y="1202315"/>
            <a:ext cx="2105406" cy="549552"/>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Output</a:t>
            </a:r>
          </a:p>
        </p:txBody>
      </p:sp>
      <p:sp>
        <p:nvSpPr>
          <p:cNvPr id="52" name="Donut 51">
            <a:extLst>
              <a:ext uri="{FF2B5EF4-FFF2-40B4-BE49-F238E27FC236}">
                <a16:creationId xmlns:a16="http://schemas.microsoft.com/office/drawing/2014/main" id="{EF481DA4-1475-2942-AD52-0BE744D7687B}"/>
              </a:ext>
            </a:extLst>
          </p:cNvPr>
          <p:cNvSpPr/>
          <p:nvPr/>
        </p:nvSpPr>
        <p:spPr bwMode="auto">
          <a:xfrm>
            <a:off x="120617" y="4562252"/>
            <a:ext cx="2276848" cy="448985"/>
          </a:xfrm>
          <a:prstGeom prst="donut">
            <a:avLst>
              <a:gd name="adj" fmla="val 1680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Donut 52">
            <a:extLst>
              <a:ext uri="{FF2B5EF4-FFF2-40B4-BE49-F238E27FC236}">
                <a16:creationId xmlns:a16="http://schemas.microsoft.com/office/drawing/2014/main" id="{48E2F60E-A9FF-6445-8D04-EAA8F70B92F5}"/>
              </a:ext>
            </a:extLst>
          </p:cNvPr>
          <p:cNvSpPr/>
          <p:nvPr/>
        </p:nvSpPr>
        <p:spPr bwMode="auto">
          <a:xfrm>
            <a:off x="118972" y="2741427"/>
            <a:ext cx="2276848" cy="448985"/>
          </a:xfrm>
          <a:prstGeom prst="donut">
            <a:avLst>
              <a:gd name="adj" fmla="val 1680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Donut 53">
            <a:extLst>
              <a:ext uri="{FF2B5EF4-FFF2-40B4-BE49-F238E27FC236}">
                <a16:creationId xmlns:a16="http://schemas.microsoft.com/office/drawing/2014/main" id="{95BEB99F-DF1E-3643-9D87-BE362AB34651}"/>
              </a:ext>
            </a:extLst>
          </p:cNvPr>
          <p:cNvSpPr/>
          <p:nvPr/>
        </p:nvSpPr>
        <p:spPr bwMode="auto">
          <a:xfrm>
            <a:off x="118971" y="3173727"/>
            <a:ext cx="2276848" cy="448985"/>
          </a:xfrm>
          <a:prstGeom prst="donut">
            <a:avLst>
              <a:gd name="adj" fmla="val 1680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Donut 54">
            <a:extLst>
              <a:ext uri="{FF2B5EF4-FFF2-40B4-BE49-F238E27FC236}">
                <a16:creationId xmlns:a16="http://schemas.microsoft.com/office/drawing/2014/main" id="{729F182F-5F78-E84A-8644-5948B6885C9D}"/>
              </a:ext>
            </a:extLst>
          </p:cNvPr>
          <p:cNvSpPr/>
          <p:nvPr/>
        </p:nvSpPr>
        <p:spPr bwMode="auto">
          <a:xfrm>
            <a:off x="118971" y="5001453"/>
            <a:ext cx="2276848" cy="448985"/>
          </a:xfrm>
          <a:prstGeom prst="donut">
            <a:avLst>
              <a:gd name="adj" fmla="val 1680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ounded Rectangular Callout 10">
            <a:extLst>
              <a:ext uri="{FF2B5EF4-FFF2-40B4-BE49-F238E27FC236}">
                <a16:creationId xmlns:a16="http://schemas.microsoft.com/office/drawing/2014/main" id="{712CA6EF-75F0-B74A-8775-381B876BBAFB}"/>
              </a:ext>
            </a:extLst>
          </p:cNvPr>
          <p:cNvSpPr/>
          <p:nvPr/>
        </p:nvSpPr>
        <p:spPr>
          <a:xfrm>
            <a:off x="2692462" y="5435152"/>
            <a:ext cx="2880958" cy="549552"/>
          </a:xfrm>
          <a:prstGeom prst="wedgeRoundRectCallout">
            <a:avLst>
              <a:gd name="adj1" fmla="val -41475"/>
              <a:gd name="adj2" fmla="val -49150"/>
              <a:gd name="adj3" fmla="val 16667"/>
            </a:avLst>
          </a:prstGeom>
          <a:solidFill>
            <a:srgbClr val="C000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Cannot infer solution</a:t>
            </a:r>
          </a:p>
        </p:txBody>
      </p:sp>
      <p:sp>
        <p:nvSpPr>
          <p:cNvPr id="44" name="Frame 43">
            <a:extLst>
              <a:ext uri="{FF2B5EF4-FFF2-40B4-BE49-F238E27FC236}">
                <a16:creationId xmlns:a16="http://schemas.microsoft.com/office/drawing/2014/main" id="{BFB0E0D7-7359-1B42-A5C8-A6E6D00E5816}"/>
              </a:ext>
            </a:extLst>
          </p:cNvPr>
          <p:cNvSpPr/>
          <p:nvPr/>
        </p:nvSpPr>
        <p:spPr bwMode="auto">
          <a:xfrm>
            <a:off x="189540" y="4514371"/>
            <a:ext cx="2159898" cy="567943"/>
          </a:xfrm>
          <a:prstGeom prst="frame">
            <a:avLst>
              <a:gd name="adj1" fmla="val 22326"/>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Frame 57">
            <a:extLst>
              <a:ext uri="{FF2B5EF4-FFF2-40B4-BE49-F238E27FC236}">
                <a16:creationId xmlns:a16="http://schemas.microsoft.com/office/drawing/2014/main" id="{B649600A-9DAC-5B47-A493-932C06A36CDD}"/>
              </a:ext>
            </a:extLst>
          </p:cNvPr>
          <p:cNvSpPr/>
          <p:nvPr/>
        </p:nvSpPr>
        <p:spPr bwMode="auto">
          <a:xfrm>
            <a:off x="199868" y="5408252"/>
            <a:ext cx="2159898" cy="567943"/>
          </a:xfrm>
          <a:prstGeom prst="frame">
            <a:avLst>
              <a:gd name="adj1" fmla="val 22326"/>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ounded Rectangular Callout 10">
            <a:extLst>
              <a:ext uri="{FF2B5EF4-FFF2-40B4-BE49-F238E27FC236}">
                <a16:creationId xmlns:a16="http://schemas.microsoft.com/office/drawing/2014/main" id="{2D332CA6-466D-6C43-A6A3-F267F217B7A1}"/>
              </a:ext>
            </a:extLst>
          </p:cNvPr>
          <p:cNvSpPr/>
          <p:nvPr/>
        </p:nvSpPr>
        <p:spPr>
          <a:xfrm>
            <a:off x="7869758" y="5417447"/>
            <a:ext cx="1791110" cy="549552"/>
          </a:xfrm>
          <a:prstGeom prst="wedgeRoundRectCallout">
            <a:avLst>
              <a:gd name="adj1" fmla="val -41475"/>
              <a:gd name="adj2" fmla="val -49150"/>
              <a:gd name="adj3" fmla="val 16667"/>
            </a:avLst>
          </a:prstGeom>
          <a:solidFill>
            <a:srgbClr val="00B05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Correct!</a:t>
            </a:r>
          </a:p>
        </p:txBody>
      </p:sp>
      <p:graphicFrame>
        <p:nvGraphicFramePr>
          <p:cNvPr id="20" name="Table 2">
            <a:extLst>
              <a:ext uri="{FF2B5EF4-FFF2-40B4-BE49-F238E27FC236}">
                <a16:creationId xmlns:a16="http://schemas.microsoft.com/office/drawing/2014/main" id="{0151AADD-B7A0-AC44-9E6C-08C630948CF2}"/>
              </a:ext>
            </a:extLst>
          </p:cNvPr>
          <p:cNvGraphicFramePr>
            <a:graphicFrameLocks noGrp="1"/>
          </p:cNvGraphicFramePr>
          <p:nvPr>
            <p:extLst>
              <p:ext uri="{D42A27DB-BD31-4B8C-83A1-F6EECF244321}">
                <p14:modId xmlns:p14="http://schemas.microsoft.com/office/powerpoint/2010/main" val="2484857591"/>
              </p:ext>
            </p:extLst>
          </p:nvPr>
        </p:nvGraphicFramePr>
        <p:xfrm>
          <a:off x="9756946" y="1794336"/>
          <a:ext cx="2149461" cy="4114800"/>
        </p:xfrm>
        <a:graphic>
          <a:graphicData uri="http://schemas.openxmlformats.org/drawingml/2006/table">
            <a:tbl>
              <a:tblPr firstRow="1" bandRow="1">
                <a:tableStyleId>{F5AB1C69-6EDB-4FF4-983F-18BD219EF322}</a:tableStyleId>
              </a:tblPr>
              <a:tblGrid>
                <a:gridCol w="1167130">
                  <a:extLst>
                    <a:ext uri="{9D8B030D-6E8A-4147-A177-3AD203B41FA5}">
                      <a16:colId xmlns:a16="http://schemas.microsoft.com/office/drawing/2014/main" val="2286069220"/>
                    </a:ext>
                  </a:extLst>
                </a:gridCol>
                <a:gridCol w="982331">
                  <a:extLst>
                    <a:ext uri="{9D8B030D-6E8A-4147-A177-3AD203B41FA5}">
                      <a16:colId xmlns:a16="http://schemas.microsoft.com/office/drawing/2014/main" val="2194704526"/>
                    </a:ext>
                  </a:extLst>
                </a:gridCol>
              </a:tblGrid>
              <a:tr h="370840">
                <a:tc>
                  <a:txBody>
                    <a:bodyPr/>
                    <a:lstStyle/>
                    <a:p>
                      <a:pPr algn="ct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1</a:t>
                      </a:r>
                      <a:r>
                        <a:rPr lang="en-US" sz="2400" dirty="0">
                          <a:latin typeface="Calibri" panose="020F0502020204030204" pitchFamily="34" charset="0"/>
                          <a:cs typeface="Calibri" panose="020F0502020204030204" pitchFamily="34" charset="0"/>
                        </a:rPr>
                        <a:t>Q</a:t>
                      </a:r>
                      <a:r>
                        <a:rPr lang="en-US" sz="2400" baseline="-25000" dirty="0">
                          <a:latin typeface="Calibri" panose="020F0502020204030204" pitchFamily="34" charset="0"/>
                          <a:cs typeface="Calibri" panose="020F0502020204030204" pitchFamily="34" charset="0"/>
                        </a:rPr>
                        <a:t>0</a:t>
                      </a:r>
                    </a:p>
                  </a:txBody>
                  <a:tcPr>
                    <a:lnB w="12700" cap="flat" cmpd="sng" algn="ctr">
                      <a:solidFill>
                        <a:schemeClr val="tx1"/>
                      </a:solidFill>
                      <a:prstDash val="solid"/>
                      <a:round/>
                      <a:headEnd type="none" w="med" len="med"/>
                      <a:tailEnd type="none" w="med" len="med"/>
                    </a:lnB>
                  </a:tcPr>
                </a:tc>
                <a:tc>
                  <a:txBody>
                    <a:bodyPr/>
                    <a:lstStyle/>
                    <a:p>
                      <a:pPr algn="ctr"/>
                      <a:r>
                        <a:rPr lang="en-US" sz="2400" dirty="0">
                          <a:latin typeface="Calibri" panose="020F0502020204030204" pitchFamily="34" charset="0"/>
                          <a:cs typeface="Calibri" panose="020F0502020204030204" pitchFamily="34" charset="0"/>
                        </a:rPr>
                        <a:t>Prob.</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602271"/>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0 0 0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041325"/>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0 0 1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831402"/>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0 1 0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3585289"/>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0 1 1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8299138"/>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1 0 0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3762021"/>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1 0 1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2313660"/>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1 1 0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8271153"/>
                  </a:ext>
                </a:extLst>
              </a:tr>
              <a:tr h="370840">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1 1 1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bg2">
                              <a:lumMod val="10000"/>
                            </a:schemeClr>
                          </a:solidFill>
                          <a:latin typeface="Calibri" panose="020F0502020204030204" pitchFamily="34" charset="0"/>
                          <a:cs typeface="Calibri" panose="020F0502020204030204" pitchFamily="34" charset="0"/>
                        </a:rPr>
                        <a:t>0.70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1330980"/>
                  </a:ext>
                </a:extLst>
              </a:tr>
            </a:tbl>
          </a:graphicData>
        </a:graphic>
      </p:graphicFrame>
      <p:sp>
        <p:nvSpPr>
          <p:cNvPr id="59" name="Frame 58">
            <a:extLst>
              <a:ext uri="{FF2B5EF4-FFF2-40B4-BE49-F238E27FC236}">
                <a16:creationId xmlns:a16="http://schemas.microsoft.com/office/drawing/2014/main" id="{4D926DAC-902F-A949-A37A-51260592AE10}"/>
              </a:ext>
            </a:extLst>
          </p:cNvPr>
          <p:cNvSpPr/>
          <p:nvPr/>
        </p:nvSpPr>
        <p:spPr bwMode="auto">
          <a:xfrm>
            <a:off x="9753867" y="5414192"/>
            <a:ext cx="2159898" cy="567943"/>
          </a:xfrm>
          <a:prstGeom prst="frame">
            <a:avLst>
              <a:gd name="adj1" fmla="val 22326"/>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8" name="Audio 107">
            <a:hlinkClick r:id="" action="ppaction://media"/>
            <a:extLst>
              <a:ext uri="{FF2B5EF4-FFF2-40B4-BE49-F238E27FC236}">
                <a16:creationId xmlns:a16="http://schemas.microsoft.com/office/drawing/2014/main" id="{3FFD9CA1-D5A8-CF4B-9523-678379F650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338813660"/>
      </p:ext>
    </p:extLst>
  </p:cSld>
  <p:clrMapOvr>
    <a:masterClrMapping/>
  </p:clrMapOvr>
  <p:transition advTm="1580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0" presetClass="path" presetSubtype="0" accel="50000" decel="50000" fill="hold" grpId="1" nodeType="withEffect">
                                  <p:stCondLst>
                                    <p:cond delay="0"/>
                                  </p:stCondLst>
                                  <p:childTnLst>
                                    <p:animMotion origin="layout" path="M -1.04167E-6 1.11111E-6 L 0.20026 0.30069 " pathEditMode="relative" rAng="0" ptsTypes="AA">
                                      <p:cBhvr>
                                        <p:cTn id="42" dur="2000" fill="hold"/>
                                        <p:tgtEl>
                                          <p:spTgt spid="45"/>
                                        </p:tgtEl>
                                        <p:attrNameLst>
                                          <p:attrName>ppt_x</p:attrName>
                                          <p:attrName>ppt_y</p:attrName>
                                        </p:attrNameLst>
                                      </p:cBhvr>
                                      <p:rCtr x="10013" y="15023"/>
                                    </p:animMotion>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0" presetClass="path" presetSubtype="0" accel="50000" decel="50000" fill="hold" grpId="1" nodeType="withEffect">
                                  <p:stCondLst>
                                    <p:cond delay="0"/>
                                  </p:stCondLst>
                                  <p:childTnLst>
                                    <p:animMotion origin="layout" path="M 2.08333E-7 1.11111E-6 L -0.06003 0.23657 " pathEditMode="relative" rAng="0" ptsTypes="AA">
                                      <p:cBhvr>
                                        <p:cTn id="46" dur="2000" fill="hold"/>
                                        <p:tgtEl>
                                          <p:spTgt spid="46"/>
                                        </p:tgtEl>
                                        <p:attrNameLst>
                                          <p:attrName>ppt_x</p:attrName>
                                          <p:attrName>ppt_y</p:attrName>
                                        </p:attrNameLst>
                                      </p:cBhvr>
                                      <p:rCtr x="-3008" y="11829"/>
                                    </p:animMotion>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45"/>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46"/>
                                        </p:tgtEl>
                                        <p:attrNameLst>
                                          <p:attrName>style.visibility</p:attrName>
                                        </p:attrNameLst>
                                      </p:cBhvr>
                                      <p:to>
                                        <p:strVal val="hidden"/>
                                      </p:to>
                                    </p:set>
                                  </p:childTnLst>
                                </p:cTn>
                              </p:par>
                              <p:par>
                                <p:cTn id="61" presetID="0" presetClass="path" presetSubtype="0" accel="50000" decel="50000" fill="hold" grpId="1" nodeType="withEffect">
                                  <p:stCondLst>
                                    <p:cond delay="0"/>
                                  </p:stCondLst>
                                  <p:childTnLst>
                                    <p:animMotion origin="layout" path="M -1.04167E-6 -4.81481E-6 L 0.28164 -0.33842 " pathEditMode="relative" rAng="0" ptsTypes="AA">
                                      <p:cBhvr>
                                        <p:cTn id="62" dur="2000" fill="hold"/>
                                        <p:tgtEl>
                                          <p:spTgt spid="41"/>
                                        </p:tgtEl>
                                        <p:attrNameLst>
                                          <p:attrName>ppt_x</p:attrName>
                                          <p:attrName>ppt_y</p:attrName>
                                        </p:attrNameLst>
                                      </p:cBhvr>
                                      <p:rCtr x="14076" y="-16921"/>
                                    </p:animMotion>
                                  </p:childTnLst>
                                </p:cTn>
                              </p:par>
                              <p:par>
                                <p:cTn id="63" presetID="1" presetClass="exit" presetSubtype="0" fill="hold" grpId="0" nodeType="withEffect">
                                  <p:stCondLst>
                                    <p:cond delay="1000"/>
                                  </p:stCondLst>
                                  <p:childTnLst>
                                    <p:set>
                                      <p:cBhvr>
                                        <p:cTn id="64" dur="1" fill="hold">
                                          <p:stCondLst>
                                            <p:cond delay="0"/>
                                          </p:stCondLst>
                                        </p:cTn>
                                        <p:tgtEl>
                                          <p:spTgt spid="3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1" nodeType="clickEffect">
                                  <p:stCondLst>
                                    <p:cond delay="0"/>
                                  </p:stCondLst>
                                  <p:childTnLst>
                                    <p:animMotion origin="layout" path="M 5E-6 1.11111E-6 L 0.00105 0.06667 " pathEditMode="relative" rAng="0" ptsTypes="AA">
                                      <p:cBhvr>
                                        <p:cTn id="68" dur="2000" fill="hold"/>
                                        <p:tgtEl>
                                          <p:spTgt spid="18"/>
                                        </p:tgtEl>
                                        <p:attrNameLst>
                                          <p:attrName>ppt_x</p:attrName>
                                          <p:attrName>ppt_y</p:attrName>
                                        </p:attrNameLst>
                                      </p:cBhvr>
                                      <p:rCtr x="52" y="3333"/>
                                    </p:animMotion>
                                  </p:childTnLst>
                                </p:cTn>
                              </p:par>
                              <p:par>
                                <p:cTn id="69" presetID="0" presetClass="path" presetSubtype="0" accel="50000" decel="50000" fill="hold" grpId="1" nodeType="withEffect">
                                  <p:stCondLst>
                                    <p:cond delay="0"/>
                                  </p:stCondLst>
                                  <p:childTnLst>
                                    <p:animMotion origin="layout" path="M 5E-6 -3.7037E-6 L -0.00013 0.06551 " pathEditMode="relative" rAng="0" ptsTypes="AA">
                                      <p:cBhvr>
                                        <p:cTn id="70" dur="2000" fill="hold"/>
                                        <p:tgtEl>
                                          <p:spTgt spid="42"/>
                                        </p:tgtEl>
                                        <p:attrNameLst>
                                          <p:attrName>ppt_x</p:attrName>
                                          <p:attrName>ppt_y</p:attrName>
                                        </p:attrNameLst>
                                      </p:cBhvr>
                                      <p:rCtr x="-13" y="3264"/>
                                    </p:animMotion>
                                  </p:childTnLst>
                                </p:cTn>
                              </p:par>
                              <p:par>
                                <p:cTn id="71" presetID="1" presetClass="entr" presetSubtype="0" fill="hold" nodeType="withEffect">
                                  <p:stCondLst>
                                    <p:cond delay="50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xit" presetSubtype="0" fill="hold" grpId="0" nodeType="withEffect">
                                  <p:stCondLst>
                                    <p:cond delay="1000"/>
                                  </p:stCondLst>
                                  <p:childTnLst>
                                    <p:set>
                                      <p:cBhvr>
                                        <p:cTn id="74" dur="1" fill="hold">
                                          <p:stCondLst>
                                            <p:cond delay="0"/>
                                          </p:stCondLst>
                                        </p:cTn>
                                        <p:tgtEl>
                                          <p:spTgt spid="34"/>
                                        </p:tgtEl>
                                        <p:attrNameLst>
                                          <p:attrName>style.visibility</p:attrName>
                                        </p:attrNameLst>
                                      </p:cBhvr>
                                      <p:to>
                                        <p:strVal val="hidden"/>
                                      </p:to>
                                    </p:set>
                                  </p:childTnLst>
                                </p:cTn>
                              </p:par>
                              <p:par>
                                <p:cTn id="75" presetID="1" presetClass="exit" presetSubtype="0" fill="hold" grpId="0" nodeType="withEffect">
                                  <p:stCondLst>
                                    <p:cond delay="1500"/>
                                  </p:stCondLst>
                                  <p:childTnLst>
                                    <p:set>
                                      <p:cBhvr>
                                        <p:cTn id="76" dur="1" fill="hold">
                                          <p:stCondLst>
                                            <p:cond delay="0"/>
                                          </p:stCondLst>
                                        </p:cTn>
                                        <p:tgtEl>
                                          <p:spTgt spid="3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2" nodeType="clickEffect">
                                  <p:stCondLst>
                                    <p:cond delay="0"/>
                                  </p:stCondLst>
                                  <p:childTnLst>
                                    <p:set>
                                      <p:cBhvr>
                                        <p:cTn id="80" dur="1" fill="hold">
                                          <p:stCondLst>
                                            <p:cond delay="0"/>
                                          </p:stCondLst>
                                        </p:cTn>
                                        <p:tgtEl>
                                          <p:spTgt spid="18"/>
                                        </p:tgtEl>
                                        <p:attrNameLst>
                                          <p:attrName>style.visibility</p:attrName>
                                        </p:attrNameLst>
                                      </p:cBhvr>
                                      <p:to>
                                        <p:strVal val="hidden"/>
                                      </p:to>
                                    </p:set>
                                  </p:childTnLst>
                                </p:cTn>
                              </p:par>
                              <p:par>
                                <p:cTn id="81" presetID="1" presetClass="entr" presetSubtype="0" fill="hold" grpId="1"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0" presetClass="path" presetSubtype="0" accel="50000" decel="50000" fill="hold" grpId="0" nodeType="withEffect">
                                  <p:stCondLst>
                                    <p:cond delay="0"/>
                                  </p:stCondLst>
                                  <p:childTnLst>
                                    <p:animMotion origin="layout" path="M 5E-6 2.59259E-6 L 0.00105 0.06666 " pathEditMode="relative" rAng="0" ptsTypes="AA">
                                      <p:cBhvr>
                                        <p:cTn id="84" dur="2000" fill="hold"/>
                                        <p:tgtEl>
                                          <p:spTgt spid="53"/>
                                        </p:tgtEl>
                                        <p:attrNameLst>
                                          <p:attrName>ppt_x</p:attrName>
                                          <p:attrName>ppt_y</p:attrName>
                                        </p:attrNameLst>
                                      </p:cBhvr>
                                      <p:rCtr x="52" y="3333"/>
                                    </p:animMotion>
                                  </p:childTnLst>
                                </p:cTn>
                              </p:par>
                              <p:par>
                                <p:cTn id="85" presetID="1" presetClass="entr" presetSubtype="0"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par>
                                <p:cTn id="87" presetID="0" presetClass="path" presetSubtype="0" accel="50000" decel="50000" fill="hold" grpId="1" nodeType="withEffect">
                                  <p:stCondLst>
                                    <p:cond delay="0"/>
                                  </p:stCondLst>
                                  <p:childTnLst>
                                    <p:animMotion origin="layout" path="M 4.79167E-6 3.33333E-6 L -0.00013 0.06551 " pathEditMode="relative" rAng="0" ptsTypes="AA">
                                      <p:cBhvr>
                                        <p:cTn id="88" dur="2000" fill="hold"/>
                                        <p:tgtEl>
                                          <p:spTgt spid="52"/>
                                        </p:tgtEl>
                                        <p:attrNameLst>
                                          <p:attrName>ppt_x</p:attrName>
                                          <p:attrName>ppt_y</p:attrName>
                                        </p:attrNameLst>
                                      </p:cBhvr>
                                      <p:rCtr x="-13" y="3264"/>
                                    </p:animMotion>
                                  </p:childTnLst>
                                </p:cTn>
                              </p:par>
                              <p:par>
                                <p:cTn id="89" presetID="1" presetClass="exit" presetSubtype="0" fill="hold" grpId="2" nodeType="withEffect">
                                  <p:stCondLst>
                                    <p:cond delay="0"/>
                                  </p:stCondLst>
                                  <p:childTnLst>
                                    <p:set>
                                      <p:cBhvr>
                                        <p:cTn id="90" dur="1" fill="hold">
                                          <p:stCondLst>
                                            <p:cond delay="0"/>
                                          </p:stCondLst>
                                        </p:cTn>
                                        <p:tgtEl>
                                          <p:spTgt spid="42"/>
                                        </p:tgtEl>
                                        <p:attrNameLst>
                                          <p:attrName>style.visibility</p:attrName>
                                        </p:attrNameLst>
                                      </p:cBhvr>
                                      <p:to>
                                        <p:strVal val="hidden"/>
                                      </p:to>
                                    </p:set>
                                  </p:childTnLst>
                                </p:cTn>
                              </p:par>
                              <p:par>
                                <p:cTn id="91" presetID="1" presetClass="entr" presetSubtype="0" fill="hold" nodeType="withEffect">
                                  <p:stCondLst>
                                    <p:cond delay="500"/>
                                  </p:stCondLst>
                                  <p:childTnLst>
                                    <p:set>
                                      <p:cBhvr>
                                        <p:cTn id="92" dur="1" fill="hold">
                                          <p:stCondLst>
                                            <p:cond delay="0"/>
                                          </p:stCondLst>
                                        </p:cTn>
                                        <p:tgtEl>
                                          <p:spTgt spid="31"/>
                                        </p:tgtEl>
                                        <p:attrNameLst>
                                          <p:attrName>style.visibility</p:attrName>
                                        </p:attrNameLst>
                                      </p:cBhvr>
                                      <p:to>
                                        <p:strVal val="visible"/>
                                      </p:to>
                                    </p:set>
                                  </p:childTnLst>
                                </p:cTn>
                              </p:par>
                              <p:par>
                                <p:cTn id="93" presetID="1" presetClass="exit" presetSubtype="0" fill="hold" grpId="0" nodeType="withEffect">
                                  <p:stCondLst>
                                    <p:cond delay="1000"/>
                                  </p:stCondLst>
                                  <p:childTnLst>
                                    <p:set>
                                      <p:cBhvr>
                                        <p:cTn id="94" dur="1" fill="hold">
                                          <p:stCondLst>
                                            <p:cond delay="0"/>
                                          </p:stCondLst>
                                        </p:cTn>
                                        <p:tgtEl>
                                          <p:spTgt spid="35"/>
                                        </p:tgtEl>
                                        <p:attrNameLst>
                                          <p:attrName>style.visibility</p:attrName>
                                        </p:attrNameLst>
                                      </p:cBhvr>
                                      <p:to>
                                        <p:strVal val="hidden"/>
                                      </p:to>
                                    </p:set>
                                  </p:childTnLst>
                                </p:cTn>
                              </p:par>
                              <p:par>
                                <p:cTn id="95" presetID="1" presetClass="exit" presetSubtype="0" fill="hold" grpId="0" nodeType="withEffect">
                                  <p:stCondLst>
                                    <p:cond delay="1500"/>
                                  </p:stCondLst>
                                  <p:childTnLst>
                                    <p:set>
                                      <p:cBhvr>
                                        <p:cTn id="96" dur="1" fill="hold">
                                          <p:stCondLst>
                                            <p:cond delay="0"/>
                                          </p:stCondLst>
                                        </p:cTn>
                                        <p:tgtEl>
                                          <p:spTgt spid="3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par>
                                <p:cTn id="101" presetID="0" presetClass="path" presetSubtype="0" accel="50000" decel="50000" fill="hold" grpId="0" nodeType="withEffect">
                                  <p:stCondLst>
                                    <p:cond delay="0"/>
                                  </p:stCondLst>
                                  <p:childTnLst>
                                    <p:animMotion origin="layout" path="M 5E-6 -3.7037E-7 L 0.00105 0.06667 " pathEditMode="relative" rAng="0" ptsTypes="AA">
                                      <p:cBhvr>
                                        <p:cTn id="102" dur="2000" fill="hold"/>
                                        <p:tgtEl>
                                          <p:spTgt spid="54"/>
                                        </p:tgtEl>
                                        <p:attrNameLst>
                                          <p:attrName>ppt_x</p:attrName>
                                          <p:attrName>ppt_y</p:attrName>
                                        </p:attrNameLst>
                                      </p:cBhvr>
                                      <p:rCtr x="52" y="3333"/>
                                    </p:animMotion>
                                  </p:childTnLst>
                                </p:cTn>
                              </p:par>
                              <p:par>
                                <p:cTn id="103" presetID="1" presetClass="entr" presetSubtype="0" fill="hold" nodeType="withEffect">
                                  <p:stCondLst>
                                    <p:cond delay="500"/>
                                  </p:stCondLst>
                                  <p:childTnLst>
                                    <p:set>
                                      <p:cBhvr>
                                        <p:cTn id="104" dur="1" fill="hold">
                                          <p:stCondLst>
                                            <p:cond delay="0"/>
                                          </p:stCondLst>
                                        </p:cTn>
                                        <p:tgtEl>
                                          <p:spTgt spid="32"/>
                                        </p:tgtEl>
                                        <p:attrNameLst>
                                          <p:attrName>style.visibility</p:attrName>
                                        </p:attrNameLst>
                                      </p:cBhvr>
                                      <p:to>
                                        <p:strVal val="visible"/>
                                      </p:to>
                                    </p:set>
                                  </p:childTnLst>
                                </p:cTn>
                              </p:par>
                              <p:par>
                                <p:cTn id="105" presetID="1" presetClass="exit" presetSubtype="0" fill="hold" grpId="0" nodeType="withEffect">
                                  <p:stCondLst>
                                    <p:cond delay="1000"/>
                                  </p:stCondLst>
                                  <p:childTnLst>
                                    <p:set>
                                      <p:cBhvr>
                                        <p:cTn id="106" dur="1" fill="hold">
                                          <p:stCondLst>
                                            <p:cond delay="0"/>
                                          </p:stCondLst>
                                        </p:cTn>
                                        <p:tgtEl>
                                          <p:spTgt spid="36"/>
                                        </p:tgtEl>
                                        <p:attrNameLst>
                                          <p:attrName>style.visibility</p:attrName>
                                        </p:attrNameLst>
                                      </p:cBhvr>
                                      <p:to>
                                        <p:strVal val="hidden"/>
                                      </p:to>
                                    </p:set>
                                  </p:childTnLst>
                                </p:cTn>
                              </p:par>
                              <p:par>
                                <p:cTn id="107" presetID="1" presetClass="exit" presetSubtype="0" fill="hold" grpId="0" nodeType="withEffect">
                                  <p:stCondLst>
                                    <p:cond delay="1500"/>
                                  </p:stCondLst>
                                  <p:childTnLst>
                                    <p:set>
                                      <p:cBhvr>
                                        <p:cTn id="108" dur="1" fill="hold">
                                          <p:stCondLst>
                                            <p:cond delay="0"/>
                                          </p:stCondLst>
                                        </p:cTn>
                                        <p:tgtEl>
                                          <p:spTgt spid="40"/>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53"/>
                                        </p:tgtEl>
                                        <p:attrNameLst>
                                          <p:attrName>style.visibility</p:attrName>
                                        </p:attrNameLst>
                                      </p:cBhvr>
                                      <p:to>
                                        <p:strVal val="hidden"/>
                                      </p:to>
                                    </p:set>
                                  </p:childTnLst>
                                </p:cTn>
                              </p:par>
                              <p:par>
                                <p:cTn id="111" presetID="1" presetClass="entr" presetSubtype="0" fill="hold" grpId="1"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0" presetClass="path" presetSubtype="0" accel="50000" decel="50000" fill="hold" grpId="0" nodeType="withEffect">
                                  <p:stCondLst>
                                    <p:cond delay="0"/>
                                  </p:stCondLst>
                                  <p:childTnLst>
                                    <p:animMotion origin="layout" path="M 5E-6 2.96296E-6 L 0.00105 0.06666 " pathEditMode="relative" rAng="0" ptsTypes="AA">
                                      <p:cBhvr>
                                        <p:cTn id="114" dur="2000" fill="hold"/>
                                        <p:tgtEl>
                                          <p:spTgt spid="55"/>
                                        </p:tgtEl>
                                        <p:attrNameLst>
                                          <p:attrName>ppt_x</p:attrName>
                                          <p:attrName>ppt_y</p:attrName>
                                        </p:attrNameLst>
                                      </p:cBhvr>
                                      <p:rCtr x="52" y="3333"/>
                                    </p:animMotion>
                                  </p:childTnLst>
                                </p:cTn>
                              </p:par>
                              <p:par>
                                <p:cTn id="115" presetID="1" presetClass="exit" presetSubtype="0" fill="hold" grpId="2" nodeType="withEffect">
                                  <p:stCondLst>
                                    <p:cond delay="0"/>
                                  </p:stCondLst>
                                  <p:childTnLst>
                                    <p:set>
                                      <p:cBhvr>
                                        <p:cTn id="116" dur="1" fill="hold">
                                          <p:stCondLst>
                                            <p:cond delay="0"/>
                                          </p:stCondLst>
                                        </p:cTn>
                                        <p:tgtEl>
                                          <p:spTgt spid="5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0"/>
                                        </p:tgtEl>
                                        <p:attrNameLst>
                                          <p:attrName>style.visibility</p:attrName>
                                        </p:attrNameLst>
                                      </p:cBhvr>
                                      <p:to>
                                        <p:strVal val="visible"/>
                                      </p:to>
                                    </p:set>
                                  </p:childTnLst>
                                </p:cTn>
                              </p:par>
                              <p:par>
                                <p:cTn id="121" presetID="1" presetClass="exit" presetSubtype="0" fill="hold" grpId="2" nodeType="withEffect">
                                  <p:stCondLst>
                                    <p:cond delay="0"/>
                                  </p:stCondLst>
                                  <p:childTnLst>
                                    <p:set>
                                      <p:cBhvr>
                                        <p:cTn id="122" dur="1" fill="hold">
                                          <p:stCondLst>
                                            <p:cond delay="0"/>
                                          </p:stCondLst>
                                        </p:cTn>
                                        <p:tgtEl>
                                          <p:spTgt spid="55"/>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54"/>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3" fill="hold" display="0">
                  <p:stCondLst>
                    <p:cond delay="indefinite"/>
                  </p:stCondLst>
                  <p:endCondLst>
                    <p:cond evt="onStopAudio" delay="0">
                      <p:tgtEl>
                        <p:sldTgt/>
                      </p:tgtEl>
                    </p:cond>
                  </p:endCondLst>
                </p:cTn>
                <p:tgtEl>
                  <p:spTgt spid="108"/>
                </p:tgtEl>
              </p:cMediaNode>
            </p:audio>
          </p:childTnLst>
        </p:cTn>
      </p:par>
    </p:tnLst>
    <p:bldLst>
      <p:bldP spid="43" grpId="0" animBg="1"/>
      <p:bldP spid="6" grpId="0"/>
      <p:bldP spid="6" grpId="1"/>
      <p:bldP spid="27" grpId="0" animBg="1"/>
      <p:bldP spid="34" grpId="0" animBg="1"/>
      <p:bldP spid="35" grpId="0" animBg="1"/>
      <p:bldP spid="36" grpId="0" animBg="1"/>
      <p:bldP spid="37" grpId="0" animBg="1"/>
      <p:bldP spid="38" grpId="0" animBg="1"/>
      <p:bldP spid="39" grpId="0" animBg="1"/>
      <p:bldP spid="40" grpId="0" animBg="1"/>
      <p:bldP spid="18" grpId="0" animBg="1"/>
      <p:bldP spid="18" grpId="1" animBg="1"/>
      <p:bldP spid="18" grpId="2" animBg="1"/>
      <p:bldP spid="42" grpId="0" animBg="1"/>
      <p:bldP spid="42" grpId="1" animBg="1"/>
      <p:bldP spid="42" grpId="2" animBg="1"/>
      <p:bldP spid="45" grpId="0" animBg="1"/>
      <p:bldP spid="45" grpId="1" animBg="1"/>
      <p:bldP spid="45" grpId="2" animBg="1"/>
      <p:bldP spid="46" grpId="0" animBg="1"/>
      <p:bldP spid="46" grpId="1" animBg="1"/>
      <p:bldP spid="46" grpId="2" animBg="1"/>
      <p:bldP spid="41" grpId="0"/>
      <p:bldP spid="41" grpId="1"/>
      <p:bldP spid="48" grpId="0"/>
      <p:bldP spid="48" grpId="1"/>
      <p:bldP spid="49" grpId="0"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44" grpId="0" animBg="1"/>
      <p:bldP spid="58" grpId="0" animBg="1"/>
      <p:bldP spid="60" grpId="0" animBg="1"/>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8.2|5.7|6.7|11.7|11.4"/>
</p:tagLst>
</file>

<file path=ppt/tags/tag10.xml><?xml version="1.0" encoding="utf-8"?>
<p:tagLst xmlns:a="http://schemas.openxmlformats.org/drawingml/2006/main" xmlns:r="http://schemas.openxmlformats.org/officeDocument/2006/relationships" xmlns:p="http://schemas.openxmlformats.org/presentationml/2006/main">
  <p:tag name="TIMING" val="|21.6|26.5|13.2"/>
</p:tagLst>
</file>

<file path=ppt/tags/tag11.xml><?xml version="1.0" encoding="utf-8"?>
<p:tagLst xmlns:a="http://schemas.openxmlformats.org/drawingml/2006/main" xmlns:r="http://schemas.openxmlformats.org/officeDocument/2006/relationships" xmlns:p="http://schemas.openxmlformats.org/presentationml/2006/main">
  <p:tag name="TIMING" val="|29.5"/>
</p:tagLst>
</file>

<file path=ppt/tags/tag12.xml><?xml version="1.0" encoding="utf-8"?>
<p:tagLst xmlns:a="http://schemas.openxmlformats.org/drawingml/2006/main" xmlns:r="http://schemas.openxmlformats.org/officeDocument/2006/relationships" xmlns:p="http://schemas.openxmlformats.org/presentationml/2006/main">
  <p:tag name="TIMING" val="|17.4|37.1|19.5"/>
</p:tagLst>
</file>

<file path=ppt/tags/tag13.xml><?xml version="1.0" encoding="utf-8"?>
<p:tagLst xmlns:a="http://schemas.openxmlformats.org/drawingml/2006/main" xmlns:r="http://schemas.openxmlformats.org/officeDocument/2006/relationships" xmlns:p="http://schemas.openxmlformats.org/presentationml/2006/main">
  <p:tag name="TIMING" val="|13.7|6.8|23.1|5.4"/>
</p:tagLst>
</file>

<file path=ppt/tags/tag2.xml><?xml version="1.0" encoding="utf-8"?>
<p:tagLst xmlns:a="http://schemas.openxmlformats.org/drawingml/2006/main" xmlns:r="http://schemas.openxmlformats.org/officeDocument/2006/relationships" xmlns:p="http://schemas.openxmlformats.org/presentationml/2006/main">
  <p:tag name="TIMING" val="|9.6|5.6|8.1|4.6|12.1|6.3|6.3"/>
</p:tagLst>
</file>

<file path=ppt/tags/tag3.xml><?xml version="1.0" encoding="utf-8"?>
<p:tagLst xmlns:a="http://schemas.openxmlformats.org/drawingml/2006/main" xmlns:r="http://schemas.openxmlformats.org/officeDocument/2006/relationships" xmlns:p="http://schemas.openxmlformats.org/presentationml/2006/main">
  <p:tag name="TIMING" val="|9.7|5|6.2|3.1|4.2"/>
</p:tagLst>
</file>

<file path=ppt/tags/tag4.xml><?xml version="1.0" encoding="utf-8"?>
<p:tagLst xmlns:a="http://schemas.openxmlformats.org/drawingml/2006/main" xmlns:r="http://schemas.openxmlformats.org/officeDocument/2006/relationships" xmlns:p="http://schemas.openxmlformats.org/presentationml/2006/main">
  <p:tag name="TIMING" val="|11.6|2.9|8.6|1.8|4.8|4.1"/>
</p:tagLst>
</file>

<file path=ppt/tags/tag5.xml><?xml version="1.0" encoding="utf-8"?>
<p:tagLst xmlns:a="http://schemas.openxmlformats.org/drawingml/2006/main" xmlns:r="http://schemas.openxmlformats.org/officeDocument/2006/relationships" xmlns:p="http://schemas.openxmlformats.org/presentationml/2006/main">
  <p:tag name="TIMING" val="|4.4|5.5|13.4|2.5|3.7|25.7"/>
</p:tagLst>
</file>

<file path=ppt/tags/tag6.xml><?xml version="1.0" encoding="utf-8"?>
<p:tagLst xmlns:a="http://schemas.openxmlformats.org/drawingml/2006/main" xmlns:r="http://schemas.openxmlformats.org/officeDocument/2006/relationships" xmlns:p="http://schemas.openxmlformats.org/presentationml/2006/main">
  <p:tag name="TIMING" val="|10|5.8|25.1|6.8|9.2"/>
</p:tagLst>
</file>

<file path=ppt/tags/tag7.xml><?xml version="1.0" encoding="utf-8"?>
<p:tagLst xmlns:a="http://schemas.openxmlformats.org/drawingml/2006/main" xmlns:r="http://schemas.openxmlformats.org/officeDocument/2006/relationships" xmlns:p="http://schemas.openxmlformats.org/presentationml/2006/main">
  <p:tag name="TIMING" val="|37.6|15.8|10.3|9.2|9.8|14|4.1|6.7|2.6|2.6|17.5|13.7|8.8"/>
</p:tagLst>
</file>

<file path=ppt/tags/tag8.xml><?xml version="1.0" encoding="utf-8"?>
<p:tagLst xmlns:a="http://schemas.openxmlformats.org/drawingml/2006/main" xmlns:r="http://schemas.openxmlformats.org/officeDocument/2006/relationships" xmlns:p="http://schemas.openxmlformats.org/presentationml/2006/main">
  <p:tag name="TIMING" val="|23.3|13.1"/>
</p:tagLst>
</file>

<file path=ppt/tags/tag9.xml><?xml version="1.0" encoding="utf-8"?>
<p:tagLst xmlns:a="http://schemas.openxmlformats.org/drawingml/2006/main" xmlns:r="http://schemas.openxmlformats.org/officeDocument/2006/relationships" xmlns:p="http://schemas.openxmlformats.org/presentationml/2006/main">
  <p:tag name="TIMING" val="|5.8|12.5|11.7|20.2"/>
</p:tagLst>
</file>

<file path=ppt/theme/theme1.xml><?xml version="1.0" encoding="utf-8"?>
<a:theme xmlns:a="http://schemas.openxmlformats.org/drawingml/2006/main" name="1_MCIO Presentation Template">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2.xml><?xml version="1.0" encoding="utf-8"?>
<a:theme xmlns:a="http://schemas.openxmlformats.org/drawingml/2006/main" name="MCIO Presentation Template">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10064</TotalTime>
  <Words>3108</Words>
  <Application>Microsoft Macintosh PowerPoint</Application>
  <PresentationFormat>Widescreen</PresentationFormat>
  <Paragraphs>420</Paragraphs>
  <Slides>19</Slides>
  <Notes>19</Notes>
  <HiddenSlides>0</HiddenSlides>
  <MMClips>19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Cambria Math</vt:lpstr>
      <vt:lpstr>Segoe UI</vt:lpstr>
      <vt:lpstr>Segoe UI Light</vt:lpstr>
      <vt:lpstr>Wingdings</vt:lpstr>
      <vt:lpstr>1_MCIO Presentation Template</vt:lpstr>
      <vt:lpstr>MCIO Presentation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Das, Poulami</dc:creator>
  <cp:lastModifiedBy>Das, Poulami</cp:lastModifiedBy>
  <cp:revision>175</cp:revision>
  <dcterms:created xsi:type="dcterms:W3CDTF">2021-09-21T18:18:22Z</dcterms:created>
  <dcterms:modified xsi:type="dcterms:W3CDTF">2021-10-21T15:03:29Z</dcterms:modified>
</cp:coreProperties>
</file>