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95" r:id="rId2"/>
  </p:sldMasterIdLst>
  <p:notesMasterIdLst>
    <p:notesMasterId r:id="rId22"/>
  </p:notesMasterIdLst>
  <p:sldIdLst>
    <p:sldId id="5617" r:id="rId3"/>
    <p:sldId id="5602" r:id="rId4"/>
    <p:sldId id="5627" r:id="rId5"/>
    <p:sldId id="5604" r:id="rId6"/>
    <p:sldId id="5605" r:id="rId7"/>
    <p:sldId id="5606" r:id="rId8"/>
    <p:sldId id="5607" r:id="rId9"/>
    <p:sldId id="5608" r:id="rId10"/>
    <p:sldId id="5619" r:id="rId11"/>
    <p:sldId id="5631" r:id="rId12"/>
    <p:sldId id="5609" r:id="rId13"/>
    <p:sldId id="5610" r:id="rId14"/>
    <p:sldId id="5611" r:id="rId15"/>
    <p:sldId id="5616" r:id="rId16"/>
    <p:sldId id="5620" r:id="rId17"/>
    <p:sldId id="5612" r:id="rId18"/>
    <p:sldId id="5613" r:id="rId19"/>
    <p:sldId id="5614" r:id="rId20"/>
    <p:sldId id="56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63"/>
    <a:srgbClr val="FB9A99"/>
    <a:srgbClr val="9B022B"/>
    <a:srgbClr val="C4AF73"/>
    <a:srgbClr val="A8DADC"/>
    <a:srgbClr val="B09226"/>
    <a:srgbClr val="D6A300"/>
    <a:srgbClr val="002C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59704"/>
  </p:normalViewPr>
  <p:slideViewPr>
    <p:cSldViewPr snapToGrid="0" snapToObjects="1">
      <p:cViewPr varScale="1">
        <p:scale>
          <a:sx n="59" d="100"/>
          <a:sy n="59" d="100"/>
        </p:scale>
        <p:origin x="2448"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poulamidas/Downloads/ADAPT_Eval_Exc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04149146235727"/>
          <c:y val="0.13605882965069896"/>
          <c:w val="0.81829496213511377"/>
          <c:h val="0.54177321447153903"/>
        </c:manualLayout>
      </c:layout>
      <c:lineChart>
        <c:grouping val="standard"/>
        <c:varyColors val="0"/>
        <c:ser>
          <c:idx val="0"/>
          <c:order val="0"/>
          <c:spPr>
            <a:ln w="25400" cap="rnd">
              <a:solidFill>
                <a:schemeClr val="accent1"/>
              </a:solidFill>
              <a:round/>
            </a:ln>
            <a:effectLst/>
          </c:spPr>
          <c:marker>
            <c:symbol val="circle"/>
            <c:size val="5"/>
            <c:spPr>
              <a:solidFill>
                <a:srgbClr val="FFC000"/>
              </a:solidFill>
              <a:ln w="73025">
                <a:solidFill>
                  <a:schemeClr val="accent1"/>
                </a:solidFill>
              </a:ln>
              <a:effectLst/>
            </c:spPr>
          </c:marker>
          <c:cat>
            <c:numRef>
              <c:f>Sheet7!$C$7:$C$23</c:f>
              <c:numCache>
                <c:formatCode>General</c:formatCode>
                <c:ptCount val="17"/>
                <c:pt idx="0">
                  <c:v>4</c:v>
                </c:pt>
                <c:pt idx="2">
                  <c:v>6</c:v>
                </c:pt>
                <c:pt idx="4">
                  <c:v>8</c:v>
                </c:pt>
                <c:pt idx="6">
                  <c:v>10</c:v>
                </c:pt>
                <c:pt idx="8">
                  <c:v>12</c:v>
                </c:pt>
                <c:pt idx="10">
                  <c:v>14</c:v>
                </c:pt>
                <c:pt idx="12">
                  <c:v>16</c:v>
                </c:pt>
                <c:pt idx="14">
                  <c:v>18</c:v>
                </c:pt>
                <c:pt idx="16">
                  <c:v>20</c:v>
                </c:pt>
              </c:numCache>
            </c:numRef>
          </c:cat>
          <c:val>
            <c:numRef>
              <c:f>Sheet7!$D$7:$D$23</c:f>
              <c:numCache>
                <c:formatCode>General</c:formatCode>
                <c:ptCount val="17"/>
                <c:pt idx="0">
                  <c:v>2.4177770000000001</c:v>
                </c:pt>
                <c:pt idx="1">
                  <c:v>4.4302219999999997</c:v>
                </c:pt>
                <c:pt idx="2">
                  <c:v>6.3288900000000003</c:v>
                </c:pt>
                <c:pt idx="3">
                  <c:v>8.1706690000000002</c:v>
                </c:pt>
                <c:pt idx="4">
                  <c:v>10.382225</c:v>
                </c:pt>
                <c:pt idx="5">
                  <c:v>12.394669</c:v>
                </c:pt>
                <c:pt idx="6">
                  <c:v>14.279113000000001</c:v>
                </c:pt>
                <c:pt idx="7">
                  <c:v>16.519113000000001</c:v>
                </c:pt>
                <c:pt idx="8">
                  <c:v>18.204446999999998</c:v>
                </c:pt>
                <c:pt idx="9">
                  <c:v>19.925336999999999</c:v>
                </c:pt>
                <c:pt idx="10">
                  <c:v>21.703115</c:v>
                </c:pt>
                <c:pt idx="11">
                  <c:v>23.352893000000002</c:v>
                </c:pt>
                <c:pt idx="12">
                  <c:v>25.073782999999999</c:v>
                </c:pt>
                <c:pt idx="13">
                  <c:v>26.922673</c:v>
                </c:pt>
                <c:pt idx="14">
                  <c:v>28.800695000000001</c:v>
                </c:pt>
                <c:pt idx="15">
                  <c:v>29.980449</c:v>
                </c:pt>
                <c:pt idx="16">
                  <c:v>31.431114999999998</c:v>
                </c:pt>
              </c:numCache>
            </c:numRef>
          </c:val>
          <c:smooth val="0"/>
          <c:extLst>
            <c:ext xmlns:c16="http://schemas.microsoft.com/office/drawing/2014/chart" uri="{C3380CC4-5D6E-409C-BE32-E72D297353CC}">
              <c16:uniqueId val="{00000000-9E8B-4C4D-AB50-6CAD3811DDE7}"/>
            </c:ext>
          </c:extLst>
        </c:ser>
        <c:dLbls>
          <c:showLegendKey val="0"/>
          <c:showVal val="0"/>
          <c:showCatName val="0"/>
          <c:showSerName val="0"/>
          <c:showPercent val="0"/>
          <c:showBubbleSize val="0"/>
        </c:dLbls>
        <c:marker val="1"/>
        <c:smooth val="0"/>
        <c:axId val="1100793680"/>
        <c:axId val="1100795328"/>
      </c:lineChart>
      <c:catAx>
        <c:axId val="110079368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solidFill>
                      <a:schemeClr val="tx1"/>
                    </a:solidFill>
                  </a:rPr>
                  <a:t>Bernstein Vazirani Circuit</a:t>
                </a:r>
                <a:r>
                  <a:rPr lang="en-US" sz="2000" baseline="0">
                    <a:solidFill>
                      <a:schemeClr val="tx1"/>
                    </a:solidFill>
                  </a:rPr>
                  <a:t> Size</a:t>
                </a:r>
                <a:endParaRPr lang="en-US" sz="2000">
                  <a:solidFill>
                    <a:schemeClr val="tx1"/>
                  </a:solidFill>
                </a:endParaRP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100795328"/>
        <c:crosses val="autoZero"/>
        <c:auto val="1"/>
        <c:lblAlgn val="ctr"/>
        <c:lblOffset val="100"/>
        <c:noMultiLvlLbl val="0"/>
      </c:catAx>
      <c:valAx>
        <c:axId val="1100795328"/>
        <c:scaling>
          <c:orientation val="minMax"/>
          <c:max val="3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Idle</a:t>
                </a:r>
                <a:r>
                  <a:rPr lang="en-US" sz="2000" baseline="0">
                    <a:solidFill>
                      <a:schemeClr val="tx1"/>
                    </a:solidFill>
                  </a:rPr>
                  <a:t> Time (in usec)</a:t>
                </a:r>
                <a:endParaRPr lang="en-US" sz="2000">
                  <a:solidFill>
                    <a:schemeClr val="tx1"/>
                  </a:solidFill>
                </a:endParaRPr>
              </a:p>
            </c:rich>
          </c:tx>
          <c:layout>
            <c:manualLayout>
              <c:xMode val="edge"/>
              <c:yMode val="edge"/>
              <c:x val="8.0493273542600885E-3"/>
              <c:y val="8.1400554097404501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100793680"/>
        <c:crosses val="autoZero"/>
        <c:crossBetween val="between"/>
        <c:majorUnit val="10"/>
      </c:valAx>
      <c:spPr>
        <a:noFill/>
        <a:ln w="1905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26837601797518"/>
          <c:y val="0.13294877668132341"/>
          <c:w val="0.87558828145934564"/>
          <c:h val="0.58207013971390875"/>
        </c:manualLayout>
      </c:layout>
      <c:barChart>
        <c:barDir val="col"/>
        <c:grouping val="clustered"/>
        <c:varyColors val="0"/>
        <c:ser>
          <c:idx val="0"/>
          <c:order val="0"/>
          <c:tx>
            <c:strRef>
              <c:f>'Toronto Evals'!$C$26</c:f>
              <c:strCache>
                <c:ptCount val="1"/>
                <c:pt idx="0">
                  <c:v>All-DD</c:v>
                </c:pt>
              </c:strCache>
            </c:strRef>
          </c:tx>
          <c:spPr>
            <a:solidFill>
              <a:schemeClr val="accent4">
                <a:lumMod val="40000"/>
                <a:lumOff val="60000"/>
              </a:schemeClr>
            </a:solidFill>
            <a:ln w="12700">
              <a:solidFill>
                <a:schemeClr val="tx1"/>
              </a:solidFill>
            </a:ln>
            <a:effectLst/>
          </c:spPr>
          <c:invertIfNegative val="0"/>
          <c:cat>
            <c:strRef>
              <c:f>'Toronto Evals'!$B$27:$B$31</c:f>
              <c:strCache>
                <c:ptCount val="5"/>
                <c:pt idx="0">
                  <c:v>QPEA-5</c:v>
                </c:pt>
                <c:pt idx="1">
                  <c:v>BV-7</c:v>
                </c:pt>
                <c:pt idx="2">
                  <c:v>QFT-6</c:v>
                </c:pt>
                <c:pt idx="3">
                  <c:v>BV-8</c:v>
                </c:pt>
                <c:pt idx="4">
                  <c:v>Gmean</c:v>
                </c:pt>
              </c:strCache>
            </c:strRef>
          </c:cat>
          <c:val>
            <c:numRef>
              <c:f>'Toronto Evals'!$C$27:$C$31</c:f>
              <c:numCache>
                <c:formatCode>General</c:formatCode>
                <c:ptCount val="5"/>
                <c:pt idx="0">
                  <c:v>1.0102064500000001</c:v>
                </c:pt>
                <c:pt idx="1">
                  <c:v>1.1655836799999999</c:v>
                </c:pt>
                <c:pt idx="2">
                  <c:v>1.6</c:v>
                </c:pt>
                <c:pt idx="3">
                  <c:v>1.19831932</c:v>
                </c:pt>
                <c:pt idx="4">
                  <c:v>1.3920384100000001</c:v>
                </c:pt>
              </c:numCache>
            </c:numRef>
          </c:val>
          <c:extLst>
            <c:ext xmlns:c16="http://schemas.microsoft.com/office/drawing/2014/chart" uri="{C3380CC4-5D6E-409C-BE32-E72D297353CC}">
              <c16:uniqueId val="{00000000-98C5-3C4D-A401-0095FB2EE429}"/>
            </c:ext>
          </c:extLst>
        </c:ser>
        <c:ser>
          <c:idx val="1"/>
          <c:order val="1"/>
          <c:tx>
            <c:strRef>
              <c:f>'Toronto Evals'!$D$26</c:f>
              <c:strCache>
                <c:ptCount val="1"/>
                <c:pt idx="0">
                  <c:v>ADAPT</c:v>
                </c:pt>
              </c:strCache>
            </c:strRef>
          </c:tx>
          <c:spPr>
            <a:solidFill>
              <a:schemeClr val="accent6">
                <a:lumMod val="75000"/>
              </a:schemeClr>
            </a:solidFill>
            <a:ln w="12700">
              <a:solidFill>
                <a:schemeClr val="tx1"/>
              </a:solidFill>
            </a:ln>
            <a:effectLst/>
          </c:spPr>
          <c:invertIfNegative val="0"/>
          <c:cat>
            <c:strRef>
              <c:f>'Toronto Evals'!$B$27:$B$31</c:f>
              <c:strCache>
                <c:ptCount val="5"/>
                <c:pt idx="0">
                  <c:v>QPEA-5</c:v>
                </c:pt>
                <c:pt idx="1">
                  <c:v>BV-7</c:v>
                </c:pt>
                <c:pt idx="2">
                  <c:v>QFT-6</c:v>
                </c:pt>
                <c:pt idx="3">
                  <c:v>BV-8</c:v>
                </c:pt>
                <c:pt idx="4">
                  <c:v>Gmean</c:v>
                </c:pt>
              </c:strCache>
            </c:strRef>
          </c:cat>
          <c:val>
            <c:numRef>
              <c:f>'Toronto Evals'!$D$27:$D$31</c:f>
              <c:numCache>
                <c:formatCode>General</c:formatCode>
                <c:ptCount val="5"/>
                <c:pt idx="0">
                  <c:v>1.23173278</c:v>
                </c:pt>
                <c:pt idx="1">
                  <c:v>1.24086936</c:v>
                </c:pt>
                <c:pt idx="2">
                  <c:v>1.8</c:v>
                </c:pt>
                <c:pt idx="3">
                  <c:v>1.43241295</c:v>
                </c:pt>
                <c:pt idx="4">
                  <c:v>1.5975135499999999</c:v>
                </c:pt>
              </c:numCache>
            </c:numRef>
          </c:val>
          <c:extLst>
            <c:ext xmlns:c16="http://schemas.microsoft.com/office/drawing/2014/chart" uri="{C3380CC4-5D6E-409C-BE32-E72D297353CC}">
              <c16:uniqueId val="{00000001-98C5-3C4D-A401-0095FB2EE429}"/>
            </c:ext>
          </c:extLst>
        </c:ser>
        <c:ser>
          <c:idx val="2"/>
          <c:order val="2"/>
          <c:tx>
            <c:strRef>
              <c:f>'Toronto Evals'!$E$26</c:f>
              <c:strCache>
                <c:ptCount val="1"/>
                <c:pt idx="0">
                  <c:v>Runtime Best</c:v>
                </c:pt>
              </c:strCache>
            </c:strRef>
          </c:tx>
          <c:spPr>
            <a:solidFill>
              <a:schemeClr val="accent1">
                <a:lumMod val="50000"/>
              </a:schemeClr>
            </a:solidFill>
            <a:ln w="12700">
              <a:solidFill>
                <a:schemeClr val="tx1"/>
              </a:solidFill>
            </a:ln>
            <a:effectLst/>
          </c:spPr>
          <c:invertIfNegative val="0"/>
          <c:cat>
            <c:strRef>
              <c:f>'Toronto Evals'!$B$27:$B$31</c:f>
              <c:strCache>
                <c:ptCount val="5"/>
                <c:pt idx="0">
                  <c:v>QPEA-5</c:v>
                </c:pt>
                <c:pt idx="1">
                  <c:v>BV-7</c:v>
                </c:pt>
                <c:pt idx="2">
                  <c:v>QFT-6</c:v>
                </c:pt>
                <c:pt idx="3">
                  <c:v>BV-8</c:v>
                </c:pt>
                <c:pt idx="4">
                  <c:v>Gmean</c:v>
                </c:pt>
              </c:strCache>
            </c:strRef>
          </c:cat>
          <c:val>
            <c:numRef>
              <c:f>'Toronto Evals'!$E$27:$E$31</c:f>
              <c:numCache>
                <c:formatCode>General</c:formatCode>
                <c:ptCount val="5"/>
                <c:pt idx="0">
                  <c:v>1.23173278</c:v>
                </c:pt>
                <c:pt idx="1">
                  <c:v>1.39771453</c:v>
                </c:pt>
                <c:pt idx="2">
                  <c:v>2</c:v>
                </c:pt>
                <c:pt idx="3">
                  <c:v>1.43241295</c:v>
                </c:pt>
                <c:pt idx="4">
                  <c:v>1.7890031900000001</c:v>
                </c:pt>
              </c:numCache>
            </c:numRef>
          </c:val>
          <c:extLst>
            <c:ext xmlns:c16="http://schemas.microsoft.com/office/drawing/2014/chart" uri="{C3380CC4-5D6E-409C-BE32-E72D297353CC}">
              <c16:uniqueId val="{00000002-98C5-3C4D-A401-0095FB2EE429}"/>
            </c:ext>
          </c:extLst>
        </c:ser>
        <c:dLbls>
          <c:showLegendKey val="0"/>
          <c:showVal val="0"/>
          <c:showCatName val="0"/>
          <c:showSerName val="0"/>
          <c:showPercent val="0"/>
          <c:showBubbleSize val="0"/>
        </c:dLbls>
        <c:gapWidth val="219"/>
        <c:overlap val="-27"/>
        <c:axId val="239531472"/>
        <c:axId val="239519584"/>
      </c:barChart>
      <c:catAx>
        <c:axId val="2395314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0" i="0" baseline="0" dirty="0">
                    <a:solidFill>
                      <a:schemeClr val="tx1"/>
                    </a:solidFill>
                    <a:effectLst/>
                  </a:rPr>
                  <a:t>Benchmarks on IBMQ-Toronto (With XX DD Sequence)</a:t>
                </a:r>
                <a:endParaRPr lang="en-US" sz="2400" dirty="0">
                  <a:solidFill>
                    <a:schemeClr val="tx1"/>
                  </a:solidFill>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39519584"/>
        <c:crosses val="autoZero"/>
        <c:auto val="1"/>
        <c:lblAlgn val="ctr"/>
        <c:lblOffset val="100"/>
        <c:noMultiLvlLbl val="0"/>
      </c:catAx>
      <c:valAx>
        <c:axId val="239519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solidFill>
                      <a:schemeClr val="tx1"/>
                    </a:solidFill>
                  </a:rPr>
                  <a:t>Relative Fidelity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39531472"/>
        <c:crosses val="autoZero"/>
        <c:crossBetween val="between"/>
      </c:valAx>
      <c:spPr>
        <a:noFill/>
        <a:ln w="19050">
          <a:solidFill>
            <a:schemeClr val="tx1"/>
          </a:solidFill>
        </a:ln>
        <a:effectLst/>
      </c:spPr>
    </c:plotArea>
    <c:legend>
      <c:legendPos val="t"/>
      <c:layout>
        <c:manualLayout>
          <c:xMode val="edge"/>
          <c:yMode val="edge"/>
          <c:x val="0.24399469451856529"/>
          <c:y val="1.3918784440771737E-2"/>
          <c:w val="0.55881730603296886"/>
          <c:h val="0.1217964876440649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FB7C7-C4B7-BE4C-9867-5E447F3CB26A}" type="datetimeFigureOut">
              <a:rPr lang="en-US" smtClean="0"/>
              <a:t>10/21/21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B20BA8-3514-8348-B8FD-4FD5FB4571B3}" type="slidenum">
              <a:rPr lang="en-US" smtClean="0"/>
              <a:t>‹#›</a:t>
            </a:fld>
            <a:endParaRPr lang="en-US"/>
          </a:p>
        </p:txBody>
      </p:sp>
    </p:spTree>
    <p:extLst>
      <p:ext uri="{BB962C8B-B14F-4D97-AF65-F5344CB8AC3E}">
        <p14:creationId xmlns:p14="http://schemas.microsoft.com/office/powerpoint/2010/main" val="1557801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 am </a:t>
            </a:r>
            <a:r>
              <a:rPr lang="en-US" dirty="0" err="1"/>
              <a:t>Poulami</a:t>
            </a:r>
            <a:r>
              <a:rPr lang="en-US" dirty="0"/>
              <a:t> from Georgia Tech. I am advised by Prof. </a:t>
            </a:r>
            <a:r>
              <a:rPr lang="en-US" dirty="0" err="1"/>
              <a:t>Moin</a:t>
            </a:r>
            <a:r>
              <a:rPr lang="en-US" dirty="0"/>
              <a:t> Qureshi. </a:t>
            </a:r>
          </a:p>
          <a:p>
            <a:r>
              <a:rPr lang="en-US" dirty="0"/>
              <a:t>Today I will talk about how idle qubits are susceptible to errors and discuss our solutions to mitigate these errors in quantum programs. </a:t>
            </a:r>
          </a:p>
          <a:p>
            <a:r>
              <a:rPr lang="en-US" dirty="0"/>
              <a:t>This work was done in collaboration with </a:t>
            </a:r>
            <a:r>
              <a:rPr lang="en-US" dirty="0" err="1"/>
              <a:t>Swamit</a:t>
            </a:r>
            <a:r>
              <a:rPr lang="en-US" dirty="0"/>
              <a:t> from University of Wisconsin Madison and Siddharth from IIT Delhi. </a:t>
            </a:r>
          </a:p>
        </p:txBody>
      </p:sp>
      <p:sp>
        <p:nvSpPr>
          <p:cNvPr id="4" name="Slide Number Placeholder 3"/>
          <p:cNvSpPr>
            <a:spLocks noGrp="1"/>
          </p:cNvSpPr>
          <p:nvPr>
            <p:ph type="sldNum" sz="quarter" idx="5"/>
          </p:nvPr>
        </p:nvSpPr>
        <p:spPr/>
        <p:txBody>
          <a:bodyPr/>
          <a:lstStyle/>
          <a:p>
            <a:fld id="{67B20BA8-3514-8348-B8FD-4FD5FB4571B3}" type="slidenum">
              <a:rPr lang="en-US" smtClean="0"/>
              <a:t>1</a:t>
            </a:fld>
            <a:endParaRPr lang="en-US"/>
          </a:p>
        </p:txBody>
      </p:sp>
    </p:spTree>
    <p:extLst>
      <p:ext uri="{BB962C8B-B14F-4D97-AF65-F5344CB8AC3E}">
        <p14:creationId xmlns:p14="http://schemas.microsoft.com/office/powerpoint/2010/main" val="293430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apply DD only to qubits that benefit from it, but we don’t know which are these qubits. </a:t>
            </a:r>
          </a:p>
          <a:p>
            <a:endParaRPr lang="en-US" dirty="0"/>
          </a:p>
          <a:p>
            <a:r>
              <a:rPr lang="en-US" dirty="0"/>
              <a:t>The first challenge is that we cannot characterize because there exists an exponential number of all possibilities. For example, consider this 6-qubit quantum computer. On this machine if you perform CNOT between qubits 2 and 3, &lt;click&gt; the crosstalk causes idling errors to increase on qubit 0. On the other hand, </a:t>
            </a:r>
            <a:r>
              <a:rPr lang="en-US" dirty="0" err="1"/>
              <a:t>Cnot</a:t>
            </a:r>
            <a:r>
              <a:rPr lang="en-US" dirty="0"/>
              <a:t> on qubits 4 and 5 does not affect the idling errors.   However, concurrent CNOTs on qubits 2-3, and qubits 4-5 increases the idling errors on qubit 1 but not on qubit-0. Thus, idling errors are hard to characterize, &lt;click&gt; and particularly as system size scales due to an exponential increase in the search space. </a:t>
            </a:r>
          </a:p>
          <a:p>
            <a:endParaRPr lang="en-US" dirty="0"/>
          </a:p>
          <a:p>
            <a:r>
              <a:rPr lang="en-US" dirty="0"/>
              <a:t>&lt;click&gt; So rather than characterizing the device, we can &lt;click&gt; apply different DD sequences to a program and &lt;click&gt; check if applying DD improves the fidelity or &lt;click&gt; worsens it </a:t>
            </a:r>
          </a:p>
          <a:p>
            <a:endParaRPr lang="en-US" dirty="0"/>
          </a:p>
          <a:p>
            <a:r>
              <a:rPr lang="en-US" dirty="0"/>
              <a:t>&lt;Click&gt; However, now the challenge is how do we know if fidelity improves or worsens because we do not know the correct output of the program.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969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two key insights in ADAPT.</a:t>
            </a:r>
          </a:p>
          <a:p>
            <a:pPr marL="228600" indent="-228600">
              <a:buAutoNum type="arabicParenBoth"/>
            </a:pPr>
            <a:r>
              <a:rPr lang="en-US" dirty="0"/>
              <a:t>First, </a:t>
            </a:r>
            <a:r>
              <a:rPr lang="en-US" dirty="0" err="1"/>
              <a:t>Cnot</a:t>
            </a:r>
            <a:r>
              <a:rPr lang="en-US" dirty="0"/>
              <a:t> gates are a dominant source of Idling errors at the application-level</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Second, Not all circuits are hard to simulate– for example, Clifford gate circuits can be simulated efficiently on conventional machines. </a:t>
            </a:r>
          </a:p>
          <a:p>
            <a:pPr marL="228600" indent="-228600">
              <a:buAutoNum type="arabicParenBoth"/>
            </a:pPr>
            <a:endParaRPr lang="en-US" dirty="0"/>
          </a:p>
          <a:p>
            <a:pPr marL="228600" indent="-228600">
              <a:buAutoNum type="arabicParenBoth"/>
            </a:pPr>
            <a:r>
              <a:rPr lang="en-US" dirty="0"/>
              <a:t>So we propose (1) decoy circuits with </a:t>
            </a:r>
            <a:r>
              <a:rPr lang="en-US" dirty="0" err="1"/>
              <a:t>cnot</a:t>
            </a:r>
            <a:r>
              <a:rPr lang="en-US" dirty="0"/>
              <a:t> structure same as the program that are easy to simulate and use these decoy circuits to capture patterns in idling errors and learn about the optimal subset of qubits to apply DD.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9436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 optimal DD sequence, our proposed design adapt,  (1) creates a decoy circuit with identical two qubit gates but where the non-Clifford gates are replaced by the Clifford gates. &lt;click&gt;This circuit can be simulated to find the noiseless output. </a:t>
            </a:r>
          </a:p>
          <a:p>
            <a:r>
              <a:rPr lang="en-US" dirty="0"/>
              <a:t>&lt;click&gt; Now we apply different DD sequences  &lt;click&gt; on this Decoy circuit &lt;click&gt; and &lt;click&gt; execute them on the NISQ device. </a:t>
            </a:r>
          </a:p>
          <a:p>
            <a:r>
              <a:rPr lang="en-US" dirty="0"/>
              <a:t>&lt;click&gt; Then by computing the fidelity of the output, we identify the optimal DD sequence. </a:t>
            </a:r>
          </a:p>
          <a:p>
            <a:r>
              <a:rPr lang="en-US" dirty="0"/>
              <a:t>&lt;click&gt; Finally, we apply the optimal DD sequence &lt;click&gt; to the original circuit</a:t>
            </a:r>
          </a:p>
          <a:p>
            <a:r>
              <a:rPr lang="en-US" dirty="0"/>
              <a:t>&lt;click&gt; Thus, by using decoy circuits ADAPT learns the optimal subset of qubits to apply DD.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902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effectiveness of ADAPT depends on the learning from the decoy circuits. So how do we design efficient decoy circuits?</a:t>
            </a:r>
          </a:p>
          <a:p>
            <a:pPr marL="228600" indent="-228600">
              <a:buAutoNum type="arabicParenBoth"/>
            </a:pPr>
            <a:r>
              <a:rPr lang="en-US" dirty="0"/>
              <a:t>The easiest way to design a decoy circuit is to remove all the single qubit gates and only keep the two-qubit gates. &lt;click&gt; However, this circuit produces all 0 output and is not sensitive to idling errors because this circuit cannot capture phase errors. </a:t>
            </a:r>
          </a:p>
          <a:p>
            <a:pPr marL="228600" indent="-228600">
              <a:buAutoNum type="arabicParenBoth"/>
            </a:pPr>
            <a:r>
              <a:rPr lang="en-US" dirty="0"/>
              <a:t>Another way to design a Decoy circuit is by &lt;click&gt; replacing all the single qubit gates by only Clifford gates. While this is better than the trivial decoy circuit, we must be careful with it because it may be insensitive to idling errors &lt;click&gt; if the circuit produces a uniform distribution with large entropy</a:t>
            </a:r>
          </a:p>
          <a:p>
            <a:pPr marL="228600" indent="-228600">
              <a:buAutoNum type="arabicParenBoth"/>
            </a:pPr>
            <a:r>
              <a:rPr lang="en-US" dirty="0"/>
              <a:t>&lt;click&gt; To overcome these challenges, we propose a seeded decoy circuit that keeps a limited number of non-Clifford gates in the initial layer of the circuit and &lt;click&gt; replaces the remaining non-Clifford gates with Clifford gates. &lt;click&gt; This produces a rich state evolution and makes the circuit sensitive to idling errors. </a:t>
            </a:r>
          </a:p>
          <a:p>
            <a:pPr marL="228600" indent="-228600">
              <a:buAutoNum type="arabicParenBoth"/>
            </a:pPr>
            <a:r>
              <a:rPr lang="en-US" dirty="0"/>
              <a:t>&lt;click&gt; By using seeded decoy circuits, ADAPT can learn about the optimal DD sequence while simultaneously keeping the simulation time </a:t>
            </a:r>
            <a:r>
              <a:rPr lang="en-US" dirty="0" err="1"/>
              <a:t>tracatable</a:t>
            </a:r>
            <a:r>
              <a:rPr lang="en-US" dirty="0"/>
              <a:t>.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779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us consider a 10 qubit circuit. If we want to find the optimal DD sequence using exhaustive search, &lt;click&gt; we need 2^10 that is 1024 decoy circuits. &lt;click&gt; This exponential scaling is not sustainable.</a:t>
            </a:r>
          </a:p>
          <a:p>
            <a:endParaRPr lang="en-US" dirty="0"/>
          </a:p>
          <a:p>
            <a:r>
              <a:rPr lang="en-US" dirty="0"/>
              <a:t>Instead, ADAPT uses a local search. For the same 10-qubit program now, ADAPT first tries to learn the optimal DD sequence for the first four qubits. &lt;click&gt; For this four-qubit block, ADAPT uses all possible DD sequences. &lt;click&gt;Thus, we need 16 Decoy Circuits. </a:t>
            </a:r>
          </a:p>
          <a:p>
            <a:r>
              <a:rPr lang="en-US" dirty="0"/>
              <a:t>&lt;click&gt; Next, it moves to the next block of 4 qubits and &lt;click&gt; repeats the search process &lt;click&gt; in a similar manner. </a:t>
            </a:r>
          </a:p>
          <a:p>
            <a:r>
              <a:rPr lang="en-US" dirty="0"/>
              <a:t>&lt;click&gt; Then, it proceeds to the remaining 2 qubits. &lt;click&gt; this search requires &lt;click&gt; 4 decoy circuits.</a:t>
            </a:r>
          </a:p>
          <a:p>
            <a:endParaRPr lang="en-US" dirty="0"/>
          </a:p>
          <a:p>
            <a:r>
              <a:rPr lang="en-US" dirty="0"/>
              <a:t>&lt;click&gt; Therefore, ADAPT uses only 36 decoy circuits and &lt;click&gt; determines the optimal DD sequence by combining the results from the individual searches. </a:t>
            </a:r>
          </a:p>
          <a:p>
            <a:endParaRPr lang="en-US" dirty="0"/>
          </a:p>
          <a:p>
            <a:r>
              <a:rPr lang="en-US" dirty="0"/>
              <a:t>&lt;click&gt; This local search makes ADAPT scalable and requires significantly reduced number of evaluations</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302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talk about the Evaluation Methodology and discuss the Results.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75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evaluations, we use three different IBM quantum computers with 16 to 27 qubits and &lt;click&gt; run quantum circuits with up to 10 qubits, where we run each circuit for 32K trials. </a:t>
            </a:r>
          </a:p>
          <a:p>
            <a:r>
              <a:rPr lang="en-US" dirty="0"/>
              <a:t>&lt;click&gt; We use IBM’s </a:t>
            </a:r>
            <a:r>
              <a:rPr lang="en-US" dirty="0" err="1"/>
              <a:t>Qiskit</a:t>
            </a:r>
            <a:r>
              <a:rPr lang="en-US" dirty="0"/>
              <a:t> compilation tool-chain and the highest optimization levels. </a:t>
            </a:r>
          </a:p>
          <a:p>
            <a:r>
              <a:rPr lang="en-US" dirty="0"/>
              <a:t>&lt;click&gt; We also evaluate our design with two protocols XX and XY-4 and &lt;click&gt; use Total Variation Distance  to measure the program fidelity.  </a:t>
            </a:r>
          </a:p>
          <a:p>
            <a:r>
              <a:rPr lang="en-US" dirty="0"/>
              <a:t>&lt;click&gt; Overall, a higher Fidelity is desirable.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72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here shows the relative program fidelity normalized to the baseline. </a:t>
            </a:r>
          </a:p>
          <a:p>
            <a:r>
              <a:rPr lang="en-US" dirty="0"/>
              <a:t>&lt;click&gt; We observe the ADAPT improves the application fidelity by up-to 1.6x on average. </a:t>
            </a:r>
          </a:p>
          <a:p>
            <a:r>
              <a:rPr lang="en-US" dirty="0"/>
              <a:t>&lt;click&gt; The optimal DD sequence from ADAPT outperforms DD-on-All qubits </a:t>
            </a:r>
          </a:p>
          <a:p>
            <a:r>
              <a:rPr lang="en-US" dirty="0"/>
              <a:t>&lt;click&gt; Also, we observe that ADAPT is effective for both XX and XYXY DD sequences and therefore, does not depend on the DD protocol</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58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a:t>
            </a:r>
          </a:p>
          <a:p>
            <a:endParaRPr lang="en-US" dirty="0"/>
          </a:p>
          <a:p>
            <a:r>
              <a:rPr lang="en-US" dirty="0"/>
              <a:t>Qubits can encounter errors even if they are not actively performing any operations but are idle. These idling errors can be mitigated by applying Dynamical decoupling or DD. </a:t>
            </a:r>
          </a:p>
          <a:p>
            <a:r>
              <a:rPr lang="en-US" dirty="0"/>
              <a:t>&lt;click&gt; However, applying DD to all the idle qubits is often sub-optimal and applying DD only to a subset of qubits is most beneficial. </a:t>
            </a:r>
          </a:p>
          <a:p>
            <a:r>
              <a:rPr lang="en-US" dirty="0"/>
              <a:t>&lt;click&gt; To enable robust application of DD, we propose ADAPT which uses Decoy circuits to identify the qubits which will benefit most from DD and relies on a local search algorithm to efficiently learn the optimal DD sequence. </a:t>
            </a:r>
          </a:p>
          <a:p>
            <a:r>
              <a:rPr lang="en-US" dirty="0"/>
              <a:t>&lt;click&gt; Our evaluations show that ADAPT improves the fidelity by 1.6x on average across three different IBM machines</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45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2D1B8D-492E-8A4B-A4EB-9C14979F807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242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Quantum computers promise computational advantages for many important scientific and commercial applications. </a:t>
            </a:r>
          </a:p>
          <a:p>
            <a:r>
              <a:rPr lang="en-US" dirty="0"/>
              <a:t>Unfortunately, qubits are prone to hardware errors (click) that result in incorrect outputs.  (pause) To  make quantum computers useful we must mitigate the impact of hardware errors and improve application fidelity.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7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Researchers are developing various software techniques for mitigating the impact of hardware errors.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example, qubits on real quantum hardware such as IBM or Google Quantum computer exhibit variability in error-rates which means some qubits have higher error-rates compared to others.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Prior works show that by mapping more work on the more reliable qubits and avoiding qubits with higher error rates, we can significantly improve the program fidelity.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&lt;click&gt; Moreover, current quantum computers have operational crosstalk. For example, performing concurrent two-qubit gates can increase their effective error rate due the crosstalk. We can reduce this crosstalk by serializing some parts of the quantum program.  </a:t>
            </a:r>
          </a:p>
          <a:p>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13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we talk about active errors where qubits encounter errors while performing operations: for example, gate and measurement errors</a:t>
            </a:r>
          </a:p>
          <a:p>
            <a:r>
              <a:rPr lang="en-US" dirty="0"/>
              <a:t>&lt;click&gt; But qubits can also encounter errors while they are idle- these are called idling errors. </a:t>
            </a:r>
          </a:p>
          <a:p>
            <a:r>
              <a:rPr lang="en-US" dirty="0"/>
              <a:t>For example qubits naturally lose information even if they are sitting idle due to &lt;click&gt; Decoherence</a:t>
            </a:r>
          </a:p>
          <a:p>
            <a:r>
              <a:rPr lang="en-US" dirty="0"/>
              <a:t>For instance qubit devices on IBM quantum hardware only retain their information for few micro-seconds. </a:t>
            </a:r>
          </a:p>
          <a:p>
            <a:endParaRPr lang="en-US" dirty="0"/>
          </a:p>
          <a:p>
            <a:r>
              <a:rPr lang="en-US" dirty="0"/>
              <a:t>&lt;click&gt; Moreover, we observe that active CNOT operations nearby idle qubits generate crosstalk &lt;click&gt; which makes the idle qubits 10 times more vulnerable to errors </a:t>
            </a:r>
          </a:p>
          <a:p>
            <a:endParaRPr lang="en-US" dirty="0"/>
          </a:p>
          <a:p>
            <a:r>
              <a:rPr lang="en-US" dirty="0"/>
              <a:t>&lt;click&gt; Thus, crosstalk from on-going two qubit operations such as </a:t>
            </a:r>
            <a:r>
              <a:rPr lang="en-US" dirty="0" err="1"/>
              <a:t>cnot</a:t>
            </a:r>
            <a:r>
              <a:rPr lang="en-US" dirty="0"/>
              <a:t> can make idling errors significantly worse and degrade program fidelity.</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33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 we care about idling errors at the application-level?</a:t>
            </a:r>
          </a:p>
          <a:p>
            <a:pPr marL="228600" indent="-228600">
              <a:buAutoNum type="arabicParenBoth"/>
            </a:pPr>
            <a:r>
              <a:rPr lang="en-US" dirty="0"/>
              <a:t>First, two-qubit gates incur long latencies</a:t>
            </a:r>
          </a:p>
          <a:p>
            <a:pPr marL="228600" indent="-228600">
              <a:buAutoNum type="arabicParenBoth"/>
            </a:pPr>
            <a:r>
              <a:rPr lang="en-US" dirty="0"/>
              <a:t>And data dependencies cause program qubits to remain idle while operations are being performed. </a:t>
            </a:r>
          </a:p>
          <a:p>
            <a:pPr marL="228600" indent="-228600">
              <a:buAutoNum type="arabicParenBoth"/>
            </a:pPr>
            <a:r>
              <a:rPr lang="en-US" dirty="0"/>
              <a:t>Lastly, Near-term quantum hardware offer limited connectivity. &lt;click&gt; To overcome this limitation, compilers relocate or SWAP qubits which causes further serialization and &lt;click&gt; large idle time periods </a:t>
            </a:r>
          </a:p>
          <a:p>
            <a:pPr marL="228600" indent="-228600">
              <a:buAutoNum type="arabicParenBoth"/>
            </a:pPr>
            <a:r>
              <a:rPr lang="en-US" dirty="0"/>
              <a:t>Further, the idle times increase with the program size</a:t>
            </a:r>
          </a:p>
          <a:p>
            <a:pPr marL="228600" indent="-228600">
              <a:buAutoNum type="arabicParenBoth"/>
            </a:pPr>
            <a:endParaRPr lang="en-US" dirty="0"/>
          </a:p>
          <a:p>
            <a:pPr marL="228600" indent="-228600">
              <a:buAutoNum type="arabicParenBoth"/>
            </a:pPr>
            <a:r>
              <a:rPr lang="en-US" dirty="0"/>
              <a:t>&lt;click&gt; So idle qubits are common and idling errors can significantly reduce the program fidelity</a:t>
            </a:r>
          </a:p>
          <a:p>
            <a:pPr marL="228600" indent="-228600">
              <a:buAutoNum type="arabicParenBoth"/>
            </a:pPr>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69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Dynamical decoupling or DD is a </a:t>
            </a:r>
            <a:r>
              <a:rPr lang="en-US" dirty="0" err="1"/>
              <a:t>populat</a:t>
            </a:r>
            <a:r>
              <a:rPr lang="en-US" dirty="0"/>
              <a:t> circuit level technique that can reduce idling errors and is widely used in qubit characterization experiments.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&lt;click&gt; DD applies a specific sequence of single qubit gates for example XX gates and XYXY gates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&lt;click&gt; By a</a:t>
            </a:r>
            <a:r>
              <a:rPr lang="en-US" dirty="0"/>
              <a:t>pplying DD, the qubit does not remain idle anymore. Also, these gates effectively behave as an identity gate and thus, the qubit state remains unchanged.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 Thus, DD can reduce idling errors by keeping the idle qubits busy</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02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But is DD always helpful? While DD can reduce idling errors, it introduces additional gate operations that can fail.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perform more extensive characterization on several IBM quantum devices. The figure here shows the distribution of the fidelity of an idle qubit when DD is used for 700 qubit and active link combinations on IBMQ-Toronto. We observe that although it is generally effective, sometimes it can hurt because the additional operations used to apply DD can introduce errors. For example, in the best case Fidelity improves by up-to 4x compared to no DD whereas in other cases it drops up-to 0.21x. </a:t>
            </a:r>
          </a:p>
          <a:p>
            <a:pPr marL="0" indent="0">
              <a:buNone/>
            </a:pPr>
            <a:endParaRPr lang="en-US" dirty="0"/>
          </a:p>
          <a:p>
            <a:pPr marL="0" indent="0">
              <a:buNone/>
            </a:pPr>
            <a:r>
              <a:rPr lang="en-US" dirty="0"/>
              <a:t>This happens because the additional gates introduced by the DD pulses can cause errors. If these errors are higher than idling errors, DD does not benefit overall.</a:t>
            </a:r>
          </a:p>
          <a:p>
            <a:endParaRPr lang="en-US" dirty="0"/>
          </a:p>
          <a:p>
            <a:r>
              <a:rPr lang="en-US" dirty="0"/>
              <a:t>&lt;click&gt; Therefore, applying DD pulses always may adversely impact the fidelity and instead we need a robust mechanism to apply DD depending on the benefit.</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506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So what does it mean at the application-level. For example, let us take 6-qubit program. We have various options on which qubits to apply DD. For example, we may not apply DD at all. &lt;click&gt; Or we can only apply DD to only two of the qubits. &lt;click&gt; Or we can apply DD to all the qubits. </a:t>
            </a:r>
          </a:p>
          <a:p>
            <a:pPr marL="228600" indent="-228600">
              <a:buAutoNum type="arabicParenBoth"/>
            </a:pPr>
            <a:r>
              <a:rPr lang="en-US" dirty="0"/>
              <a:t>So for this 6-qubit program we have 2^6 possibilities for applying DD. &lt;click&gt; So we took two 6-qubit programs to understand what happens? &lt;click&gt; Here 0 means no DD whereas &lt;click&gt; 63 means DD on all qubits</a:t>
            </a:r>
          </a:p>
          <a:p>
            <a:pPr marL="228600" indent="-228600">
              <a:buAutoNum type="arabicParenBoth"/>
            </a:pPr>
            <a:r>
              <a:rPr lang="en-US" dirty="0"/>
              <a:t>&lt;click&gt; We observe that for QFT-6, Best sequence is not really all ones but 010100</a:t>
            </a:r>
            <a:r>
              <a:rPr lang="en-US" dirty="0">
                <a:sym typeface="Wingdings" pitchFamily="2" charset="2"/>
              </a:rPr>
              <a:t> which means &lt;click&gt; we must apply DD only to qubits q1 and q3 and &lt;click&gt; not on the remaining qubits</a:t>
            </a:r>
          </a:p>
          <a:p>
            <a:pPr marL="228600" indent="-228600">
              <a:buAutoNum type="arabicParenBoth"/>
            </a:pPr>
            <a:r>
              <a:rPr lang="en-US" dirty="0">
                <a:sym typeface="Wingdings" pitchFamily="2" charset="2"/>
              </a:rPr>
              <a:t>We make similar observation for BV-6 too</a:t>
            </a:r>
          </a:p>
          <a:p>
            <a:pPr marL="228600" indent="-228600">
              <a:buAutoNum type="arabicParenBoth"/>
            </a:pPr>
            <a:r>
              <a:rPr lang="en-US" dirty="0">
                <a:sym typeface="Wingdings" pitchFamily="2" charset="2"/>
              </a:rPr>
              <a:t>&lt;click&gt; Thus, the highest fidelity is only when DD is selectively applied only to a subset of qubits. </a:t>
            </a:r>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73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So the natural question is how do we know which qubits to apply DD to? Our proposed solution ADAPT enables us to do so by applying DD in a robust manner. </a:t>
            </a:r>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463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p:spTree>
      <p:nvGrpSpPr>
        <p:cNvPr id="1" name=""/>
        <p:cNvGrpSpPr/>
        <p:nvPr/>
      </p:nvGrpSpPr>
      <p:grpSpPr>
        <a:xfrm>
          <a:off x="0" y="0"/>
          <a:ext cx="0" cy="0"/>
          <a:chOff x="0" y="0"/>
          <a:chExt cx="0" cy="0"/>
        </a:xfrm>
      </p:grpSpPr>
      <p:pic>
        <p:nvPicPr>
          <p:cNvPr id="4" name="Picture 3" descr="UW-Madison logo - Geometric shapes added for interest.&#10;&#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8"/>
            <a:ext cx="12192000" cy="6855322"/>
          </a:xfrm>
          <a:prstGeom prst="rect">
            <a:avLst/>
          </a:prstGeom>
        </p:spPr>
      </p:pic>
      <p:sp>
        <p:nvSpPr>
          <p:cNvPr id="2" name="Title 1"/>
          <p:cNvSpPr>
            <a:spLocks noGrp="1"/>
          </p:cNvSpPr>
          <p:nvPr>
            <p:ph type="ctrTitle"/>
          </p:nvPr>
        </p:nvSpPr>
        <p:spPr>
          <a:xfrm>
            <a:off x="1524000" y="1122363"/>
            <a:ext cx="9144000" cy="2387600"/>
          </a:xfrm>
        </p:spPr>
        <p:txBody>
          <a:bodyPr anchor="t"/>
          <a:lstStyle>
            <a:lvl1pPr algn="ct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93012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
        <p:nvSpPr>
          <p:cNvPr id="4" name="Rectangle 3">
            <a:extLst>
              <a:ext uri="{FF2B5EF4-FFF2-40B4-BE49-F238E27FC236}">
                <a16:creationId xmlns:a16="http://schemas.microsoft.com/office/drawing/2014/main" id="{9E01FF7A-21A8-401B-BAF0-FD6C6E88B8F5}"/>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06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3615677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42261943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6358346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6983246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8097177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2422960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458229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26281814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9839343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partial">
    <p:spTree>
      <p:nvGrpSpPr>
        <p:cNvPr id="1" name=""/>
        <p:cNvGrpSpPr/>
        <p:nvPr/>
      </p:nvGrpSpPr>
      <p:grpSpPr>
        <a:xfrm>
          <a:off x="0" y="0"/>
          <a:ext cx="0" cy="0"/>
          <a:chOff x="0" y="0"/>
          <a:chExt cx="0" cy="0"/>
        </a:xfrm>
      </p:grpSpPr>
      <p:pic>
        <p:nvPicPr>
          <p:cNvPr id="3" name="Picture 2" descr="UW-Madison logo - Geometric shapes added for intere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0149" cy="6859041"/>
          </a:xfrm>
          <a:prstGeom prst="rect">
            <a:avLst/>
          </a:prstGeom>
        </p:spPr>
      </p:pic>
      <p:sp>
        <p:nvSpPr>
          <p:cNvPr id="5" name="Date Placeholder 4"/>
          <p:cNvSpPr>
            <a:spLocks noGrp="1"/>
          </p:cNvSpPr>
          <p:nvPr>
            <p:ph type="dt" sz="half" idx="10"/>
          </p:nvPr>
        </p:nvSpPr>
        <p:spPr/>
        <p:txBody>
          <a:bodyPr/>
          <a:lstStyle/>
          <a:p>
            <a:fld id="{E6B92C82-A379-4545-9012-2E0C55996908}" type="datetimeFigureOut">
              <a:rPr lang="en-US" smtClean="0"/>
              <a:t>10/21/21</a:t>
            </a:fld>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
        <p:nvSpPr>
          <p:cNvPr id="8" name="Title 1"/>
          <p:cNvSpPr>
            <a:spLocks noGrp="1"/>
          </p:cNvSpPr>
          <p:nvPr>
            <p:ph type="ctrTitle"/>
          </p:nvPr>
        </p:nvSpPr>
        <p:spPr>
          <a:xfrm>
            <a:off x="1524000" y="1122363"/>
            <a:ext cx="9144000" cy="2387600"/>
          </a:xfrm>
        </p:spPr>
        <p:txBody>
          <a:bodyPr anchor="t"/>
          <a:lstStyle>
            <a:lvl1pPr algn="ctr">
              <a:defRPr sz="6000">
                <a:solidFill>
                  <a:schemeClr val="tx1"/>
                </a:solidFill>
              </a:defRPr>
            </a:lvl1pPr>
          </a:lstStyle>
          <a:p>
            <a:r>
              <a:rPr lang="en-US"/>
              <a:t>Click to edit Master title style</a:t>
            </a:r>
            <a:endParaRPr lang="en-US"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71878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9736524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25811115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7884994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20168870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29731963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5421466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8644548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6236683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269240" y="6558799"/>
            <a:ext cx="3859607" cy="134483"/>
          </a:xfrm>
          <a:prstGeom prst="rect">
            <a:avLst/>
          </a:prstGeom>
        </p:spPr>
        <p:txBody>
          <a:bodyPr vert="horz" lIns="0" tIns="0" rIns="91440" bIns="0" rtlCol="0" anchor="ctr"/>
          <a:lstStyle>
            <a:lvl1pPr marL="0" algn="l" defTabSz="914450" rtl="0" eaLnBrk="1" latinLnBrk="0" hangingPunct="1">
              <a:defRPr lang="en-US" sz="883" kern="1200">
                <a:gradFill>
                  <a:gsLst>
                    <a:gs pos="2239">
                      <a:schemeClr val="tx1"/>
                    </a:gs>
                    <a:gs pos="11940">
                      <a:schemeClr val="tx1"/>
                    </a:gs>
                  </a:gsLst>
                  <a:lin ang="5400000" scaled="0"/>
                </a:gradFill>
                <a:latin typeface="+mn-lt"/>
                <a:ea typeface="+mn-ea"/>
                <a:cs typeface="+mn-cs"/>
              </a:defRPr>
            </a:lvl1pPr>
          </a:lstStyle>
          <a:p>
            <a:endParaRPr lang="en-US"/>
          </a:p>
        </p:txBody>
      </p:sp>
      <p:sp>
        <p:nvSpPr>
          <p:cNvPr id="6" name="Slide Number Placeholder 4"/>
          <p:cNvSpPr>
            <a:spLocks noGrp="1"/>
          </p:cNvSpPr>
          <p:nvPr>
            <p:ph type="sldNum" sz="quarter" idx="4"/>
          </p:nvPr>
        </p:nvSpPr>
        <p:spPr>
          <a:xfrm>
            <a:off x="11367168" y="6558799"/>
            <a:ext cx="555596" cy="134483"/>
          </a:xfrm>
          <a:prstGeom prst="rect">
            <a:avLst/>
          </a:prstGeom>
        </p:spPr>
        <p:txBody>
          <a:bodyPr vert="horz" lIns="91440" tIns="0" rIns="0" bIns="0" rtlCol="0" anchor="ctr"/>
          <a:lstStyle>
            <a:lvl1pPr algn="r">
              <a:defRPr lang="en-US" sz="883"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2580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537065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D5DE6D7-F04D-7741-82FC-941AB368F7CA}" type="slidenum">
              <a:rPr lang="en-US" smtClean="0"/>
              <a:t>‹#›</a:t>
            </a:fld>
            <a:endParaRPr lang="en-US"/>
          </a:p>
        </p:txBody>
      </p:sp>
      <p:sp>
        <p:nvSpPr>
          <p:cNvPr id="7" name="Title Placeholder 1"/>
          <p:cNvSpPr>
            <a:spLocks noGrp="1"/>
          </p:cNvSpPr>
          <p:nvPr>
            <p:ph type="title"/>
          </p:nvPr>
        </p:nvSpPr>
        <p:spPr>
          <a:xfrm>
            <a:off x="838200" y="367542"/>
            <a:ext cx="10515600" cy="666573"/>
          </a:xfrm>
          <a:prstGeom prst="rect">
            <a:avLst/>
          </a:prstGeom>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
        <p:nvSpPr>
          <p:cNvPr id="8" name="Text Placeholder 2"/>
          <p:cNvSpPr>
            <a:spLocks noGrp="1"/>
          </p:cNvSpPr>
          <p:nvPr>
            <p:ph idx="1"/>
          </p:nvPr>
        </p:nvSpPr>
        <p:spPr>
          <a:xfrm>
            <a:off x="838200" y="1230594"/>
            <a:ext cx="10515600" cy="4929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E6B92C82-A379-4545-9012-2E0C55996908}" type="datetimeFigureOut">
              <a:rPr lang="en-US" smtClean="0"/>
              <a:t>10/21/21</a:t>
            </a:fld>
            <a:endParaRPr lang="en-US"/>
          </a:p>
        </p:txBody>
      </p:sp>
    </p:spTree>
    <p:extLst>
      <p:ext uri="{BB962C8B-B14F-4D97-AF65-F5344CB8AC3E}">
        <p14:creationId xmlns:p14="http://schemas.microsoft.com/office/powerpoint/2010/main" val="292158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800"/>
            </a:lvl1pPr>
          </a:lstStyle>
          <a:p>
            <a:r>
              <a:rPr lang="en-US" dirty="0"/>
              <a:t>Click to edit Master subtitle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92C82-A379-4545-9012-2E0C55996908}" type="datetimeFigureOut">
              <a:rPr lang="en-US" smtClean="0"/>
              <a:t>10/21/21</a:t>
            </a:fld>
            <a:endParaRPr lang="en-US"/>
          </a:p>
        </p:txBody>
      </p:sp>
      <p:sp>
        <p:nvSpPr>
          <p:cNvPr id="6" name="Slide Number Placeholder 5"/>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95775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4370"/>
            <a:ext cx="10515600" cy="683664"/>
          </a:xfrm>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sz="half" idx="1"/>
          </p:nvPr>
        </p:nvSpPr>
        <p:spPr>
          <a:xfrm>
            <a:off x="838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92C82-A379-4545-9012-2E0C55996908}" type="datetimeFigureOut">
              <a:rPr lang="en-US" smtClean="0"/>
              <a:t>10/21/21</a:t>
            </a:fld>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4322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84745"/>
            <a:ext cx="10515600" cy="640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16841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93720"/>
            <a:ext cx="5157787"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16841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93720"/>
            <a:ext cx="5183188"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92C82-A379-4545-9012-2E0C55996908}" type="datetimeFigureOut">
              <a:rPr lang="en-US" smtClean="0"/>
              <a:t>10/21/21</a:t>
            </a:fld>
            <a:endParaRPr lang="en-US"/>
          </a:p>
        </p:txBody>
      </p:sp>
      <p:sp>
        <p:nvSpPr>
          <p:cNvPr id="9" name="Slide Number Placeholder 8"/>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6469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12729"/>
            <a:ext cx="10515600" cy="61529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92C82-A379-4545-9012-2E0C55996908}" type="datetimeFigureOut">
              <a:rPr lang="en-US" smtClean="0"/>
              <a:t>10/21/21</a:t>
            </a:fld>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428633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92C82-A379-4545-9012-2E0C55996908}" type="datetimeFigureOut">
              <a:rPr lang="en-US" smtClean="0"/>
              <a:t>10/21/21</a:t>
            </a:fld>
            <a:endParaRPr lang="en-US"/>
          </a:p>
        </p:txBody>
      </p:sp>
      <p:sp>
        <p:nvSpPr>
          <p:cNvPr id="4" name="Slide Number Placeholder 3"/>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2681374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6814"/>
            <a:ext cx="8128000" cy="1143000"/>
          </a:xfrm>
        </p:spPr>
        <p:txBody>
          <a:bodyPr/>
          <a:lstStyle/>
          <a:p>
            <a:r>
              <a:rPr lang="en-US"/>
              <a:t>Click to edit Master title style</a:t>
            </a:r>
            <a:endParaRPr lang="en-US" dirty="0"/>
          </a:p>
        </p:txBody>
      </p:sp>
      <p:sp>
        <p:nvSpPr>
          <p:cNvPr id="6" name="Slide Number Placeholder 4">
            <a:extLst>
              <a:ext uri="{FF2B5EF4-FFF2-40B4-BE49-F238E27FC236}">
                <a16:creationId xmlns:a16="http://schemas.microsoft.com/office/drawing/2014/main" id="{9DEAC6FC-54B3-4AB7-B42E-F1847D21CBE8}"/>
              </a:ext>
            </a:extLst>
          </p:cNvPr>
          <p:cNvSpPr>
            <a:spLocks noGrp="1"/>
          </p:cNvSpPr>
          <p:nvPr>
            <p:ph type="sldNum" sz="quarter" idx="4"/>
          </p:nvPr>
        </p:nvSpPr>
        <p:spPr>
          <a:xfrm>
            <a:off x="11707633" y="0"/>
            <a:ext cx="484367" cy="436529"/>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AE2DB5-4517-4C79-AADE-245F3E00587B}" type="slidenum">
              <a:rPr kumimoji="0" lang="en-US" sz="18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604281140"/>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Geometric shapes added for interest."/>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51" y="-1041"/>
            <a:ext cx="12190149" cy="6859041"/>
          </a:xfrm>
          <a:prstGeom prst="rect">
            <a:avLst/>
          </a:prstGeom>
        </p:spPr>
      </p:pic>
      <p:sp>
        <p:nvSpPr>
          <p:cNvPr id="2" name="Title Placeholder 1"/>
          <p:cNvSpPr>
            <a:spLocks noGrp="1"/>
          </p:cNvSpPr>
          <p:nvPr>
            <p:ph type="title"/>
          </p:nvPr>
        </p:nvSpPr>
        <p:spPr>
          <a:xfrm>
            <a:off x="838200" y="367542"/>
            <a:ext cx="10515600" cy="6665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230594"/>
            <a:ext cx="10515600" cy="4929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E6B92C82-A379-4545-9012-2E0C55996908}" type="datetimeFigureOut">
              <a:rPr lang="en-US" smtClean="0"/>
              <a:t>10/21/21</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11948278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8">
          <p15:clr>
            <a:srgbClr val="F26B43"/>
          </p15:clr>
        </p15:guide>
        <p15:guide id="3" orient="horz" pos="600">
          <p15:clr>
            <a:srgbClr val="F26B43"/>
          </p15:clr>
        </p15:guide>
        <p15:guide id="4"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80"/>
            <a:ext cx="11653520" cy="222514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11367168" y="6558799"/>
            <a:ext cx="555596" cy="134483"/>
          </a:xfrm>
          <a:prstGeom prst="rect">
            <a:avLst/>
          </a:prstGeom>
        </p:spPr>
        <p:txBody>
          <a:bodyPr vert="horz" lIns="91440" tIns="0" rIns="0" bIns="0" rtlCol="0" anchor="ctr"/>
          <a:lstStyle>
            <a:lvl1pPr algn="r">
              <a:defRPr lang="en-US" sz="883"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
        <p:nvSpPr>
          <p:cNvPr id="5" name="Footer Placeholder 4">
            <a:extLst>
              <a:ext uri="{FF2B5EF4-FFF2-40B4-BE49-F238E27FC236}">
                <a16:creationId xmlns:a16="http://schemas.microsoft.com/office/drawing/2014/main" id="{2E7F90DB-AED3-4242-82DC-880ADCD91A95}"/>
              </a:ext>
            </a:extLst>
          </p:cNvPr>
          <p:cNvSpPr>
            <a:spLocks noGrp="1"/>
          </p:cNvSpPr>
          <p:nvPr>
            <p:ph type="ftr" sz="quarter" idx="3"/>
          </p:nvPr>
        </p:nvSpPr>
        <p:spPr>
          <a:xfrm>
            <a:off x="4038600" y="6356986"/>
            <a:ext cx="4114800" cy="363854"/>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Tree>
    <p:extLst>
      <p:ext uri="{BB962C8B-B14F-4D97-AF65-F5344CB8AC3E}">
        <p14:creationId xmlns:p14="http://schemas.microsoft.com/office/powerpoint/2010/main" val="2975413117"/>
      </p:ext>
    </p:extLst>
  </p:cSld>
  <p:clrMap bg1="lt1" tx1="dk1" bg2="lt2" tx2="dk2" accent1="accent1" accent2="accent2" accent3="accent3" accent4="accent4" accent5="accent5" accent6="accent6" hlink="hlink" folHlink="folHlink"/>
  <p:sldLayoutIdLst>
    <p:sldLayoutId id="2147483696" r:id="rId1"/>
    <p:sldLayoutId id="214748369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50"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75" marR="0" indent="-336175" algn="l" defTabSz="914450" rtl="0" eaLnBrk="1" fontAlgn="auto" latinLnBrk="0" hangingPunct="1">
        <a:lnSpc>
          <a:spcPct val="90000"/>
        </a:lnSpc>
        <a:spcBef>
          <a:spcPct val="20000"/>
        </a:spcBef>
        <a:spcAft>
          <a:spcPts val="0"/>
        </a:spcAft>
        <a:buClrTx/>
        <a:buSzPct val="90000"/>
        <a:buFont typeface="Arial" pitchFamily="34" charset="0"/>
        <a:buChar char="•"/>
        <a:tabLst/>
        <a:defRPr sz="3922" kern="1200" spc="0" baseline="0">
          <a:gradFill>
            <a:gsLst>
              <a:gs pos="1250">
                <a:schemeClr val="tx1"/>
              </a:gs>
              <a:gs pos="100000">
                <a:schemeClr val="tx1"/>
              </a:gs>
            </a:gsLst>
            <a:lin ang="5400000" scaled="0"/>
          </a:gradFill>
          <a:latin typeface="+mj-lt"/>
          <a:ea typeface="+mn-ea"/>
          <a:cs typeface="+mn-cs"/>
        </a:defRPr>
      </a:lvl1pPr>
      <a:lvl2pPr marL="572743" marR="0" indent="-236568" algn="l" defTabSz="914450"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411" marR="0" indent="-224118" algn="l" defTabSz="914450"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527" marR="0" indent="-224118" algn="l" defTabSz="914450"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645" marR="0" indent="-224118" algn="l" defTabSz="914450"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740" indent="-228613" algn="l" defTabSz="91445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967" indent="-228613" algn="l" defTabSz="91445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192" indent="-228613" algn="l" defTabSz="91445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418" indent="-228613" algn="l" defTabSz="91445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50" rtl="0" eaLnBrk="1" latinLnBrk="0" hangingPunct="1">
        <a:defRPr sz="1765" kern="1200">
          <a:solidFill>
            <a:schemeClr val="tx1"/>
          </a:solidFill>
          <a:latin typeface="+mn-lt"/>
          <a:ea typeface="+mn-ea"/>
          <a:cs typeface="+mn-cs"/>
        </a:defRPr>
      </a:lvl1pPr>
      <a:lvl2pPr marL="457226" algn="l" defTabSz="914450" rtl="0" eaLnBrk="1" latinLnBrk="0" hangingPunct="1">
        <a:defRPr sz="1765" kern="1200">
          <a:solidFill>
            <a:schemeClr val="tx1"/>
          </a:solidFill>
          <a:latin typeface="+mn-lt"/>
          <a:ea typeface="+mn-ea"/>
          <a:cs typeface="+mn-cs"/>
        </a:defRPr>
      </a:lvl2pPr>
      <a:lvl3pPr marL="914450" algn="l" defTabSz="914450" rtl="0" eaLnBrk="1" latinLnBrk="0" hangingPunct="1">
        <a:defRPr sz="1765" kern="1200">
          <a:solidFill>
            <a:schemeClr val="tx1"/>
          </a:solidFill>
          <a:latin typeface="+mn-lt"/>
          <a:ea typeface="+mn-ea"/>
          <a:cs typeface="+mn-cs"/>
        </a:defRPr>
      </a:lvl3pPr>
      <a:lvl4pPr marL="1371677" algn="l" defTabSz="914450" rtl="0" eaLnBrk="1" latinLnBrk="0" hangingPunct="1">
        <a:defRPr sz="1765" kern="1200">
          <a:solidFill>
            <a:schemeClr val="tx1"/>
          </a:solidFill>
          <a:latin typeface="+mn-lt"/>
          <a:ea typeface="+mn-ea"/>
          <a:cs typeface="+mn-cs"/>
        </a:defRPr>
      </a:lvl4pPr>
      <a:lvl5pPr marL="1828902" algn="l" defTabSz="914450" rtl="0" eaLnBrk="1" latinLnBrk="0" hangingPunct="1">
        <a:defRPr sz="1765" kern="1200">
          <a:solidFill>
            <a:schemeClr val="tx1"/>
          </a:solidFill>
          <a:latin typeface="+mn-lt"/>
          <a:ea typeface="+mn-ea"/>
          <a:cs typeface="+mn-cs"/>
        </a:defRPr>
      </a:lvl5pPr>
      <a:lvl6pPr marL="2286130" algn="l" defTabSz="914450" rtl="0" eaLnBrk="1" latinLnBrk="0" hangingPunct="1">
        <a:defRPr sz="1765" kern="1200">
          <a:solidFill>
            <a:schemeClr val="tx1"/>
          </a:solidFill>
          <a:latin typeface="+mn-lt"/>
          <a:ea typeface="+mn-ea"/>
          <a:cs typeface="+mn-cs"/>
        </a:defRPr>
      </a:lvl6pPr>
      <a:lvl7pPr marL="2743354" algn="l" defTabSz="914450" rtl="0" eaLnBrk="1" latinLnBrk="0" hangingPunct="1">
        <a:defRPr sz="1765" kern="1200">
          <a:solidFill>
            <a:schemeClr val="tx1"/>
          </a:solidFill>
          <a:latin typeface="+mn-lt"/>
          <a:ea typeface="+mn-ea"/>
          <a:cs typeface="+mn-cs"/>
        </a:defRPr>
      </a:lvl7pPr>
      <a:lvl8pPr marL="3200579" algn="l" defTabSz="914450" rtl="0" eaLnBrk="1" latinLnBrk="0" hangingPunct="1">
        <a:defRPr sz="1765" kern="1200">
          <a:solidFill>
            <a:schemeClr val="tx1"/>
          </a:solidFill>
          <a:latin typeface="+mn-lt"/>
          <a:ea typeface="+mn-ea"/>
          <a:cs typeface="+mn-cs"/>
        </a:defRPr>
      </a:lvl8pPr>
      <a:lvl9pPr marL="3657806" algn="l" defTabSz="91445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92">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832">
          <p15:clr>
            <a:srgbClr val="A4A3A4"/>
          </p15:clr>
        </p15:guide>
        <p15:guide id="11" pos="1472">
          <p15:clr>
            <a:srgbClr val="A4A3A4"/>
          </p15:clr>
        </p15:guide>
        <p15:guide id="12" pos="2112">
          <p15:clr>
            <a:srgbClr val="A4A3A4"/>
          </p15:clr>
        </p15:guide>
        <p15:guide id="13" pos="2752">
          <p15:clr>
            <a:srgbClr val="A4A3A4"/>
          </p15:clr>
        </p15:guide>
        <p15:guide id="14" pos="3392">
          <p15:clr>
            <a:srgbClr val="A4A3A4"/>
          </p15:clr>
        </p15:guide>
        <p15:guide id="15" pos="4032">
          <p15:clr>
            <a:srgbClr val="A4A3A4"/>
          </p15:clr>
        </p15:guide>
        <p15:guide id="16" pos="4672">
          <p15:clr>
            <a:srgbClr val="A4A3A4"/>
          </p15:clr>
        </p15:guide>
        <p15:guide id="17" pos="5312">
          <p15:clr>
            <a:srgbClr val="A4A3A4"/>
          </p15:clr>
        </p15:guide>
        <p15:guide id="18" pos="5952">
          <p15:clr>
            <a:srgbClr val="A4A3A4"/>
          </p15:clr>
        </p15:guide>
        <p15:guide id="19" pos="6592">
          <p15:clr>
            <a:srgbClr val="A4A3A4"/>
          </p15:clr>
        </p15:guide>
        <p15:guide id="20" pos="7232">
          <p15:clr>
            <a:srgbClr val="A4A3A4"/>
          </p15:clr>
        </p15:guide>
        <p15:guide id="21" pos="7872">
          <p15:clr>
            <a:srgbClr val="A4A3A4"/>
          </p15:clr>
        </p15:guide>
        <p15:guide id="22" pos="8512">
          <p15:clr>
            <a:srgbClr val="5ACBF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7.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7.emf"/><Relationship Id="rId5" Type="http://schemas.openxmlformats.org/officeDocument/2006/relationships/notesSlide" Target="../notesSlides/notesSlide10.xml"/><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3.emf"/><Relationship Id="rId18" Type="http://schemas.openxmlformats.org/officeDocument/2006/relationships/image" Target="../media/image28.emf"/><Relationship Id="rId26" Type="http://schemas.openxmlformats.org/officeDocument/2006/relationships/image" Target="../media/image7.png"/><Relationship Id="rId3" Type="http://schemas.openxmlformats.org/officeDocument/2006/relationships/audio" Target="../media/media12.m4a"/><Relationship Id="rId21" Type="http://schemas.openxmlformats.org/officeDocument/2006/relationships/image" Target="../media/image31.emf"/><Relationship Id="rId7" Type="http://schemas.openxmlformats.org/officeDocument/2006/relationships/image" Target="../media/image14.jpeg"/><Relationship Id="rId12" Type="http://schemas.openxmlformats.org/officeDocument/2006/relationships/image" Target="../media/image22.emf"/><Relationship Id="rId17" Type="http://schemas.openxmlformats.org/officeDocument/2006/relationships/image" Target="../media/image27.emf"/><Relationship Id="rId25" Type="http://schemas.openxmlformats.org/officeDocument/2006/relationships/image" Target="../media/image35.emf"/><Relationship Id="rId2" Type="http://schemas.microsoft.com/office/2007/relationships/media" Target="../media/media12.m4a"/><Relationship Id="rId16" Type="http://schemas.openxmlformats.org/officeDocument/2006/relationships/image" Target="../media/image26.emf"/><Relationship Id="rId20" Type="http://schemas.openxmlformats.org/officeDocument/2006/relationships/image" Target="../media/image30.emf"/><Relationship Id="rId1" Type="http://schemas.openxmlformats.org/officeDocument/2006/relationships/tags" Target="../tags/tag9.xml"/><Relationship Id="rId6" Type="http://schemas.openxmlformats.org/officeDocument/2006/relationships/image" Target="../media/image18.emf"/><Relationship Id="rId11" Type="http://schemas.openxmlformats.org/officeDocument/2006/relationships/image" Target="../media/image21.emf"/><Relationship Id="rId24" Type="http://schemas.openxmlformats.org/officeDocument/2006/relationships/image" Target="../media/image34.emf"/><Relationship Id="rId5" Type="http://schemas.openxmlformats.org/officeDocument/2006/relationships/notesSlide" Target="../notesSlides/notesSlide12.xml"/><Relationship Id="rId15" Type="http://schemas.openxmlformats.org/officeDocument/2006/relationships/image" Target="../media/image25.emf"/><Relationship Id="rId23" Type="http://schemas.openxmlformats.org/officeDocument/2006/relationships/image" Target="../media/image33.emf"/><Relationship Id="rId10" Type="http://schemas.openxmlformats.org/officeDocument/2006/relationships/image" Target="../media/image20.emf"/><Relationship Id="rId19" Type="http://schemas.openxmlformats.org/officeDocument/2006/relationships/image" Target="../media/image29.emf"/><Relationship Id="rId4" Type="http://schemas.openxmlformats.org/officeDocument/2006/relationships/slideLayout" Target="../slideLayouts/slideLayout9.xml"/><Relationship Id="rId9" Type="http://schemas.openxmlformats.org/officeDocument/2006/relationships/image" Target="../media/image19.emf"/><Relationship Id="rId14" Type="http://schemas.openxmlformats.org/officeDocument/2006/relationships/image" Target="../media/image24.emf"/><Relationship Id="rId22" Type="http://schemas.openxmlformats.org/officeDocument/2006/relationships/image" Target="../media/image32.emf"/></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1.emf"/><Relationship Id="rId18" Type="http://schemas.openxmlformats.org/officeDocument/2006/relationships/image" Target="../media/image46.emf"/><Relationship Id="rId3" Type="http://schemas.openxmlformats.org/officeDocument/2006/relationships/audio" Target="../media/media13.m4a"/><Relationship Id="rId7" Type="http://schemas.openxmlformats.org/officeDocument/2006/relationships/image" Target="../media/image37.emf"/><Relationship Id="rId12" Type="http://schemas.openxmlformats.org/officeDocument/2006/relationships/image" Target="../media/image40.emf"/><Relationship Id="rId17" Type="http://schemas.openxmlformats.org/officeDocument/2006/relationships/image" Target="../media/image45.emf"/><Relationship Id="rId2" Type="http://schemas.microsoft.com/office/2007/relationships/media" Target="../media/media13.m4a"/><Relationship Id="rId16" Type="http://schemas.openxmlformats.org/officeDocument/2006/relationships/image" Target="../media/image44.emf"/><Relationship Id="rId1" Type="http://schemas.openxmlformats.org/officeDocument/2006/relationships/tags" Target="../tags/tag10.xml"/><Relationship Id="rId6" Type="http://schemas.openxmlformats.org/officeDocument/2006/relationships/image" Target="../media/image36.emf"/><Relationship Id="rId11" Type="http://schemas.openxmlformats.org/officeDocument/2006/relationships/image" Target="../media/image39.emf"/><Relationship Id="rId5" Type="http://schemas.openxmlformats.org/officeDocument/2006/relationships/notesSlide" Target="../notesSlides/notesSlide13.xml"/><Relationship Id="rId15" Type="http://schemas.openxmlformats.org/officeDocument/2006/relationships/image" Target="../media/image43.emf"/><Relationship Id="rId10" Type="http://schemas.openxmlformats.org/officeDocument/2006/relationships/image" Target="../media/image38.emf"/><Relationship Id="rId19"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image" Target="../media/image14.jpeg"/><Relationship Id="rId14" Type="http://schemas.openxmlformats.org/officeDocument/2006/relationships/image" Target="../media/image42.emf"/></Relationships>
</file>

<file path=ppt/slides/_rels/slide1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audio" Target="../media/media14.m4a"/><Relationship Id="rId7" Type="http://schemas.openxmlformats.org/officeDocument/2006/relationships/image" Target="../media/image15.png"/><Relationship Id="rId12" Type="http://schemas.openxmlformats.org/officeDocument/2006/relationships/image" Target="../media/image7.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47.emf"/><Relationship Id="rId11" Type="http://schemas.openxmlformats.org/officeDocument/2006/relationships/image" Target="../media/image14.jpeg"/><Relationship Id="rId5" Type="http://schemas.openxmlformats.org/officeDocument/2006/relationships/notesSlide" Target="../notesSlides/notesSlide14.xml"/><Relationship Id="rId10" Type="http://schemas.openxmlformats.org/officeDocument/2006/relationships/image" Target="../media/image50.emf"/><Relationship Id="rId4" Type="http://schemas.openxmlformats.org/officeDocument/2006/relationships/slideLayout" Target="../slideLayouts/slideLayout9.xml"/><Relationship Id="rId9"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7.png"/><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61.png"/><Relationship Id="rId5" Type="http://schemas.openxmlformats.org/officeDocument/2006/relationships/notesSlide" Target="../notesSlides/notesSlide16.xml"/><Relationship Id="rId4"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7.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chart" Target="../charts/chart2.xml"/><Relationship Id="rId5" Type="http://schemas.openxmlformats.org/officeDocument/2006/relationships/notesSlide" Target="../notesSlides/notesSlide17.xml"/><Relationship Id="rId4"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notesSlide" Target="../notesSlides/notesSlide18.xml"/><Relationship Id="rId4"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51.tif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notesSlide" Target="../notesSlides/notesSlide2.xml"/><Relationship Id="rId4"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chart" Target="../charts/chart1.xml"/><Relationship Id="rId5" Type="http://schemas.openxmlformats.org/officeDocument/2006/relationships/notesSlide" Target="../notesSlides/notesSlide5.xml"/><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2.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8.m4a"/><Relationship Id="rId7" Type="http://schemas.openxmlformats.org/officeDocument/2006/relationships/image" Target="../media/image14.jpe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3.emf"/><Relationship Id="rId5" Type="http://schemas.openxmlformats.org/officeDocument/2006/relationships/notesSlide" Target="../notesSlides/notesSlide8.xml"/><Relationship Id="rId10"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7B2FE6D-2C5F-4F0A-A202-A3F4DD8A2A7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CDCBF0D-C6CE-2945-BA80-521C8D431EB8}"/>
              </a:ext>
            </a:extLst>
          </p:cNvPr>
          <p:cNvSpPr>
            <a:spLocks noGrp="1"/>
          </p:cNvSpPr>
          <p:nvPr>
            <p:ph type="sldNum" sz="quarter" idx="4"/>
          </p:nvPr>
        </p:nvSpPr>
        <p:spPr/>
        <p:txBody>
          <a:bodyPr/>
          <a:lstStyle/>
          <a:p>
            <a:fld id="{27258FFF-F925-446B-8502-81C933981705}" type="slidenum">
              <a:rPr lang="en-US" smtClean="0"/>
              <a:pPr/>
              <a:t>1</a:t>
            </a:fld>
            <a:endParaRPr lang="en-US"/>
          </a:p>
        </p:txBody>
      </p:sp>
      <p:sp>
        <p:nvSpPr>
          <p:cNvPr id="5" name="Text Placeholder 14">
            <a:extLst>
              <a:ext uri="{FF2B5EF4-FFF2-40B4-BE49-F238E27FC236}">
                <a16:creationId xmlns:a16="http://schemas.microsoft.com/office/drawing/2014/main" id="{1CC12C1D-7C9B-B642-91B0-E6348D09C530}"/>
              </a:ext>
            </a:extLst>
          </p:cNvPr>
          <p:cNvSpPr txBox="1">
            <a:spLocks/>
          </p:cNvSpPr>
          <p:nvPr/>
        </p:nvSpPr>
        <p:spPr>
          <a:xfrm>
            <a:off x="84888" y="2681628"/>
            <a:ext cx="12007944" cy="2252924"/>
          </a:xfrm>
          <a:prstGeom prst="rect">
            <a:avLst/>
          </a:prstGeom>
          <a:solidFill>
            <a:srgbClr val="000000">
              <a:alpha val="0"/>
            </a:srgbClr>
          </a:solidFill>
        </p:spPr>
        <p:txBody>
          <a:bodyPr vert="horz" wrap="square" lIns="146304" tIns="91440" rIns="146304" bIns="91440" rtlCol="0">
            <a:spAutoFit/>
          </a:bodyPr>
          <a:lstStyle>
            <a:lvl1pPr marL="336162" marR="0" indent="-336162" algn="l" defTabSz="914413" rtl="0" eaLnBrk="1" fontAlgn="auto" latinLnBrk="0" hangingPunct="1">
              <a:lnSpc>
                <a:spcPct val="90000"/>
              </a:lnSpc>
              <a:spcBef>
                <a:spcPct val="20000"/>
              </a:spcBef>
              <a:spcAft>
                <a:spcPts val="0"/>
              </a:spcAft>
              <a:buClrTx/>
              <a:buSzPct val="90000"/>
              <a:buFont typeface="Arial" pitchFamily="34" charset="0"/>
              <a:buChar char="•"/>
              <a:tabLst/>
              <a:defRPr sz="3922" kern="1200" spc="0" baseline="0">
                <a:gradFill>
                  <a:gsLst>
                    <a:gs pos="1250">
                      <a:schemeClr val="tx1"/>
                    </a:gs>
                    <a:gs pos="100000">
                      <a:schemeClr val="tx1"/>
                    </a:gs>
                  </a:gsLst>
                  <a:lin ang="5400000" scaled="0"/>
                </a:gradFill>
                <a:latin typeface="+mj-lt"/>
                <a:ea typeface="+mn-ea"/>
                <a:cs typeface="+mn-cs"/>
              </a:defRPr>
            </a:lvl1pPr>
            <a:lvl2pPr marL="572720" marR="0" indent="-236558" algn="l" defTabSz="91441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80"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87"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96"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640"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848"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055"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262"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68930" indent="0" algn="ctr">
              <a:buFont typeface="Arial" pitchFamily="34" charset="0"/>
              <a:buNone/>
            </a:pPr>
            <a:r>
              <a:rPr lang="en-US" sz="3200" b="1" dirty="0" err="1">
                <a:solidFill>
                  <a:srgbClr val="9B022B"/>
                </a:solidFill>
              </a:rPr>
              <a:t>Poulami</a:t>
            </a:r>
            <a:r>
              <a:rPr lang="en-US" sz="3200" b="1" dirty="0">
                <a:solidFill>
                  <a:srgbClr val="9B022B"/>
                </a:solidFill>
              </a:rPr>
              <a:t> Das</a:t>
            </a:r>
            <a:r>
              <a:rPr lang="en-US" sz="4400" b="1" baseline="30000" dirty="0">
                <a:solidFill>
                  <a:schemeClr val="accent5"/>
                </a:solidFill>
              </a:rPr>
              <a:t>*</a:t>
            </a:r>
            <a:r>
              <a:rPr lang="en-US" sz="3200" dirty="0">
                <a:solidFill>
                  <a:schemeClr val="accent5"/>
                </a:solidFill>
              </a:rPr>
              <a:t> </a:t>
            </a:r>
          </a:p>
          <a:p>
            <a:pPr marL="268930" indent="0" algn="ctr">
              <a:buFont typeface="Arial" pitchFamily="34" charset="0"/>
              <a:buNone/>
            </a:pPr>
            <a:r>
              <a:rPr lang="en-US" sz="3200" dirty="0" err="1">
                <a:solidFill>
                  <a:schemeClr val="accent5"/>
                </a:solidFill>
              </a:rPr>
              <a:t>Swamit</a:t>
            </a:r>
            <a:r>
              <a:rPr lang="en-US" sz="3200" dirty="0">
                <a:solidFill>
                  <a:schemeClr val="accent5"/>
                </a:solidFill>
              </a:rPr>
              <a:t> </a:t>
            </a:r>
            <a:r>
              <a:rPr lang="en-US" sz="3200" dirty="0" err="1">
                <a:solidFill>
                  <a:schemeClr val="accent5"/>
                </a:solidFill>
              </a:rPr>
              <a:t>Tannu</a:t>
            </a:r>
            <a:r>
              <a:rPr lang="en-US" sz="4400" b="1" baseline="30000" dirty="0">
                <a:solidFill>
                  <a:schemeClr val="accent5"/>
                </a:solidFill>
              </a:rPr>
              <a:t>#</a:t>
            </a:r>
          </a:p>
          <a:p>
            <a:pPr marL="268930" indent="0" algn="ctr">
              <a:buFont typeface="Arial" pitchFamily="34" charset="0"/>
              <a:buNone/>
            </a:pPr>
            <a:r>
              <a:rPr lang="en-US" sz="3200" dirty="0">
                <a:solidFill>
                  <a:schemeClr val="accent5"/>
                </a:solidFill>
              </a:rPr>
              <a:t>Siddharth </a:t>
            </a:r>
            <a:r>
              <a:rPr lang="en-US" sz="3200" dirty="0" err="1">
                <a:solidFill>
                  <a:schemeClr val="accent5"/>
                </a:solidFill>
              </a:rPr>
              <a:t>Dangwal</a:t>
            </a:r>
            <a:r>
              <a:rPr lang="en-US" sz="4400" b="1" baseline="30000" dirty="0">
                <a:solidFill>
                  <a:schemeClr val="accent5"/>
                </a:solidFill>
              </a:rPr>
              <a:t>+</a:t>
            </a:r>
          </a:p>
          <a:p>
            <a:pPr marL="268930" indent="0" algn="ctr">
              <a:buNone/>
            </a:pPr>
            <a:r>
              <a:rPr lang="en-US" sz="3200" dirty="0">
                <a:solidFill>
                  <a:schemeClr val="accent5"/>
                </a:solidFill>
              </a:rPr>
              <a:t>Moinuddin Qureshi</a:t>
            </a:r>
            <a:r>
              <a:rPr lang="en-US" sz="4400" b="1" baseline="30000" dirty="0">
                <a:solidFill>
                  <a:schemeClr val="accent5"/>
                </a:solidFill>
              </a:rPr>
              <a:t>*</a:t>
            </a:r>
            <a:endParaRPr lang="en-US" sz="4800" b="1" baseline="30000" dirty="0">
              <a:solidFill>
                <a:schemeClr val="accent5"/>
              </a:solidFill>
            </a:endParaRPr>
          </a:p>
        </p:txBody>
      </p:sp>
      <p:pic>
        <p:nvPicPr>
          <p:cNvPr id="9" name="Picture 2" descr="UW-Madison Launches Project to Advance Anti-racism in STEM and Medicine |  INSIGHT Into Diversity">
            <a:extLst>
              <a:ext uri="{FF2B5EF4-FFF2-40B4-BE49-F238E27FC236}">
                <a16:creationId xmlns:a16="http://schemas.microsoft.com/office/drawing/2014/main" id="{1F404C36-36E1-E744-957C-D8EB55B086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5" t="23333" r="10938" b="27500"/>
          <a:stretch/>
        </p:blipFill>
        <p:spPr bwMode="auto">
          <a:xfrm>
            <a:off x="4292601" y="5376691"/>
            <a:ext cx="3310442" cy="12056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86CA9AA-648E-D94E-BCEF-0CEADC5BA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415059"/>
            <a:ext cx="2616533" cy="115579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Yashpal Jogdand @ IITD ]">
            <a:extLst>
              <a:ext uri="{FF2B5EF4-FFF2-40B4-BE49-F238E27FC236}">
                <a16:creationId xmlns:a16="http://schemas.microsoft.com/office/drawing/2014/main" id="{C0425214-DD4B-C741-B301-0B65DDD2F1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0127" y="5360573"/>
            <a:ext cx="1502837" cy="12217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053770F-C96F-4F6D-89E8-5A4654D03536}"/>
              </a:ext>
            </a:extLst>
          </p:cNvPr>
          <p:cNvSpPr/>
          <p:nvPr/>
        </p:nvSpPr>
        <p:spPr bwMode="auto">
          <a:xfrm>
            <a:off x="-8360" y="-15046"/>
            <a:ext cx="12200359" cy="1797658"/>
          </a:xfrm>
          <a:prstGeom prst="rect">
            <a:avLst/>
          </a:prstGeom>
          <a:solidFill>
            <a:srgbClr val="C4AF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a:solidFill>
                <a:schemeClr val="tx1"/>
              </a:solidFill>
              <a:ea typeface="Segoe UI" pitchFamily="34" charset="0"/>
              <a:cs typeface="Arial" panose="020B0604020202020204" pitchFamily="34" charset="0"/>
            </a:endParaRPr>
          </a:p>
        </p:txBody>
      </p:sp>
      <p:sp>
        <p:nvSpPr>
          <p:cNvPr id="12" name="TextBox 11">
            <a:extLst>
              <a:ext uri="{FF2B5EF4-FFF2-40B4-BE49-F238E27FC236}">
                <a16:creationId xmlns:a16="http://schemas.microsoft.com/office/drawing/2014/main" id="{61859A29-D40F-9F41-8B5F-384A22716AB5}"/>
              </a:ext>
            </a:extLst>
          </p:cNvPr>
          <p:cNvSpPr txBox="1"/>
          <p:nvPr/>
        </p:nvSpPr>
        <p:spPr>
          <a:xfrm>
            <a:off x="102558" y="5264932"/>
            <a:ext cx="556884" cy="960263"/>
          </a:xfrm>
          <a:prstGeom prst="rect">
            <a:avLst/>
          </a:prstGeom>
          <a:noFill/>
        </p:spPr>
        <p:txBody>
          <a:bodyPr wrap="none" lIns="182880" tIns="146304" rIns="182880" bIns="146304" rtlCol="0">
            <a:spAutoFit/>
          </a:bodyPr>
          <a:lstStyle/>
          <a:p>
            <a:pPr>
              <a:lnSpc>
                <a:spcPct val="90000"/>
              </a:lnSpc>
              <a:spcAft>
                <a:spcPts val="600"/>
              </a:spcAft>
            </a:pPr>
            <a:r>
              <a:rPr lang="en-US" sz="4800" b="1" baseline="30000" dirty="0">
                <a:solidFill>
                  <a:schemeClr val="accent5"/>
                </a:solidFill>
              </a:rPr>
              <a:t>*</a:t>
            </a:r>
            <a:endParaRPr lang="en-US" sz="4800" dirty="0">
              <a:gradFill>
                <a:gsLst>
                  <a:gs pos="2917">
                    <a:schemeClr val="tx1"/>
                  </a:gs>
                  <a:gs pos="30000">
                    <a:schemeClr val="tx1"/>
                  </a:gs>
                </a:gsLst>
                <a:lin ang="5400000" scaled="0"/>
              </a:gradFill>
            </a:endParaRPr>
          </a:p>
        </p:txBody>
      </p:sp>
      <p:sp>
        <p:nvSpPr>
          <p:cNvPr id="17" name="TextBox 16">
            <a:extLst>
              <a:ext uri="{FF2B5EF4-FFF2-40B4-BE49-F238E27FC236}">
                <a16:creationId xmlns:a16="http://schemas.microsoft.com/office/drawing/2014/main" id="{83F98837-40A1-5E4D-9763-C3E157DC1CC5}"/>
              </a:ext>
            </a:extLst>
          </p:cNvPr>
          <p:cNvSpPr txBox="1"/>
          <p:nvPr/>
        </p:nvSpPr>
        <p:spPr>
          <a:xfrm>
            <a:off x="4051629" y="5264931"/>
            <a:ext cx="612988" cy="960263"/>
          </a:xfrm>
          <a:prstGeom prst="rect">
            <a:avLst/>
          </a:prstGeom>
          <a:noFill/>
        </p:spPr>
        <p:txBody>
          <a:bodyPr wrap="none" lIns="182880" tIns="146304" rIns="182880" bIns="146304" rtlCol="0">
            <a:spAutoFit/>
          </a:bodyPr>
          <a:lstStyle/>
          <a:p>
            <a:pPr>
              <a:lnSpc>
                <a:spcPct val="90000"/>
              </a:lnSpc>
              <a:spcAft>
                <a:spcPts val="600"/>
              </a:spcAft>
            </a:pPr>
            <a:r>
              <a:rPr lang="en-US" sz="4800" b="1" baseline="30000" dirty="0">
                <a:solidFill>
                  <a:schemeClr val="accent5"/>
                </a:solidFill>
              </a:rPr>
              <a:t>#</a:t>
            </a:r>
            <a:endParaRPr lang="en-US" sz="4800" dirty="0">
              <a:gradFill>
                <a:gsLst>
                  <a:gs pos="2917">
                    <a:schemeClr val="tx1"/>
                  </a:gs>
                  <a:gs pos="30000">
                    <a:schemeClr val="tx1"/>
                  </a:gs>
                </a:gsLst>
                <a:lin ang="5400000" scaled="0"/>
              </a:gradFill>
            </a:endParaRPr>
          </a:p>
        </p:txBody>
      </p:sp>
      <p:sp>
        <p:nvSpPr>
          <p:cNvPr id="18" name="TextBox 17">
            <a:extLst>
              <a:ext uri="{FF2B5EF4-FFF2-40B4-BE49-F238E27FC236}">
                <a16:creationId xmlns:a16="http://schemas.microsoft.com/office/drawing/2014/main" id="{CD804C4F-F35F-DD42-A652-89760F4DDFCB}"/>
              </a:ext>
            </a:extLst>
          </p:cNvPr>
          <p:cNvSpPr txBox="1"/>
          <p:nvPr/>
        </p:nvSpPr>
        <p:spPr>
          <a:xfrm>
            <a:off x="9257427" y="4934927"/>
            <a:ext cx="659476" cy="960263"/>
          </a:xfrm>
          <a:prstGeom prst="rect">
            <a:avLst/>
          </a:prstGeom>
          <a:noFill/>
        </p:spPr>
        <p:txBody>
          <a:bodyPr wrap="none" lIns="182880" tIns="146304" rIns="182880" bIns="146304" rtlCol="0">
            <a:spAutoFit/>
          </a:bodyPr>
          <a:lstStyle/>
          <a:p>
            <a:pPr>
              <a:lnSpc>
                <a:spcPct val="90000"/>
              </a:lnSpc>
              <a:spcAft>
                <a:spcPts val="600"/>
              </a:spcAft>
            </a:pPr>
            <a:r>
              <a:rPr lang="en-US" sz="4800" b="1" baseline="30000" dirty="0">
                <a:solidFill>
                  <a:schemeClr val="accent5"/>
                </a:solidFill>
              </a:rPr>
              <a:t>+</a:t>
            </a:r>
            <a:endParaRPr lang="en-US" sz="4800" dirty="0">
              <a:gradFill>
                <a:gsLst>
                  <a:gs pos="2917">
                    <a:schemeClr val="tx1"/>
                  </a:gs>
                  <a:gs pos="30000">
                    <a:schemeClr val="tx1"/>
                  </a:gs>
                </a:gsLst>
                <a:lin ang="5400000" scaled="0"/>
              </a:gradFill>
            </a:endParaRPr>
          </a:p>
        </p:txBody>
      </p:sp>
      <p:sp>
        <p:nvSpPr>
          <p:cNvPr id="13" name="TextBox 12">
            <a:extLst>
              <a:ext uri="{FF2B5EF4-FFF2-40B4-BE49-F238E27FC236}">
                <a16:creationId xmlns:a16="http://schemas.microsoft.com/office/drawing/2014/main" id="{23ACD574-A774-435F-B81F-2367294FA38F}"/>
              </a:ext>
            </a:extLst>
          </p:cNvPr>
          <p:cNvSpPr txBox="1"/>
          <p:nvPr/>
        </p:nvSpPr>
        <p:spPr>
          <a:xfrm>
            <a:off x="657299" y="98953"/>
            <a:ext cx="10877400" cy="1569660"/>
          </a:xfrm>
          <a:prstGeom prst="rect">
            <a:avLst/>
          </a:prstGeom>
          <a:noFill/>
        </p:spPr>
        <p:txBody>
          <a:bodyPr wrap="none" rtlCol="0">
            <a:spAutoFit/>
          </a:bodyPr>
          <a:lstStyle/>
          <a:p>
            <a:pPr algn="ctr"/>
            <a:r>
              <a:rPr kumimoji="0" lang="en-US" sz="4800" b="0" i="0" u="none" strike="noStrike" kern="1200" cap="none" spc="-100" normalizeH="0" baseline="0" noProof="0" dirty="0">
                <a:ln w="3175">
                  <a:noFill/>
                </a:ln>
                <a:effectLst/>
                <a:uLnTx/>
                <a:uFillTx/>
                <a:cs typeface="Arial" panose="020B0604020202020204" pitchFamily="34" charset="0"/>
              </a:rPr>
              <a:t>ADAPT: Mitigating Idling Errors in Qubits </a:t>
            </a:r>
          </a:p>
          <a:p>
            <a:pPr algn="ctr"/>
            <a:r>
              <a:rPr kumimoji="0" lang="en-US" sz="4800" b="0" i="0" u="none" strike="noStrike" kern="1200" cap="none" spc="-100" normalizeH="0" baseline="0" noProof="0" dirty="0">
                <a:ln w="3175">
                  <a:noFill/>
                </a:ln>
                <a:effectLst/>
                <a:uLnTx/>
                <a:uFillTx/>
                <a:cs typeface="Arial" panose="020B0604020202020204" pitchFamily="34" charset="0"/>
              </a:rPr>
              <a:t>via Adaptive Dynamical Decoupling</a:t>
            </a:r>
            <a:endParaRPr lang="en-US" sz="4800" dirty="0">
              <a:ea typeface="Segoe UI" pitchFamily="34" charset="0"/>
              <a:cs typeface="Arial" panose="020B0604020202020204" pitchFamily="34" charset="0"/>
            </a:endParaRPr>
          </a:p>
        </p:txBody>
      </p:sp>
      <p:sp>
        <p:nvSpPr>
          <p:cNvPr id="15" name="TextBox 14">
            <a:extLst>
              <a:ext uri="{FF2B5EF4-FFF2-40B4-BE49-F238E27FC236}">
                <a16:creationId xmlns:a16="http://schemas.microsoft.com/office/drawing/2014/main" id="{67D73F37-EF7D-47E3-8E4A-A76E9A766FA4}"/>
              </a:ext>
            </a:extLst>
          </p:cNvPr>
          <p:cNvSpPr txBox="1"/>
          <p:nvPr/>
        </p:nvSpPr>
        <p:spPr>
          <a:xfrm>
            <a:off x="5519858" y="2047454"/>
            <a:ext cx="1154419" cy="369332"/>
          </a:xfrm>
          <a:prstGeom prst="rect">
            <a:avLst/>
          </a:prstGeom>
          <a:noFill/>
        </p:spPr>
        <p:txBody>
          <a:bodyPr wrap="none" rtlCol="0">
            <a:spAutoFit/>
          </a:bodyPr>
          <a:lstStyle/>
          <a:p>
            <a:r>
              <a:rPr lang="en-US" b="1" i="1" dirty="0">
                <a:latin typeface="Calibri" panose="020F0502020204030204" pitchFamily="34" charset="0"/>
                <a:cs typeface="Calibri" panose="020F0502020204030204" pitchFamily="34" charset="0"/>
              </a:rPr>
              <a:t>MICRO-54</a:t>
            </a:r>
          </a:p>
        </p:txBody>
      </p:sp>
      <p:pic>
        <p:nvPicPr>
          <p:cNvPr id="7" name="Audio 6">
            <a:hlinkClick r:id="" action="ppaction://media"/>
            <a:extLst>
              <a:ext uri="{FF2B5EF4-FFF2-40B4-BE49-F238E27FC236}">
                <a16:creationId xmlns:a16="http://schemas.microsoft.com/office/drawing/2014/main" id="{5408589C-0B7F-B742-98D7-D414B1B8D9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08870039"/>
      </p:ext>
    </p:extLst>
  </p:cSld>
  <p:clrMapOvr>
    <a:masterClrMapping/>
  </p:clrMapOvr>
  <p:transition advTm="244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5000" kern="0" dirty="0">
                  <a:latin typeface="Calibri"/>
                </a:rPr>
                <a:t>Challenges</a:t>
              </a:r>
              <a:endParaRPr kumimoji="0" lang="en-US" sz="5000" b="0" i="0" u="none" strike="noStrike" kern="0" cap="none" spc="0" normalizeH="0" baseline="0" noProof="0" dirty="0">
                <a:ln>
                  <a:noFill/>
                </a:ln>
                <a:effectLst/>
                <a:uLnTx/>
                <a:uFillTx/>
                <a:latin typeface="Calibri"/>
                <a:ea typeface="+mn-ea"/>
                <a:cs typeface="+mn-cs"/>
              </a:endParaRPr>
            </a:p>
          </p:txBody>
        </p:sp>
      </p:grpSp>
      <p:sp>
        <p:nvSpPr>
          <p:cNvPr id="13" name="TextBox 12">
            <a:extLst>
              <a:ext uri="{FF2B5EF4-FFF2-40B4-BE49-F238E27FC236}">
                <a16:creationId xmlns:a16="http://schemas.microsoft.com/office/drawing/2014/main" id="{85B32B22-8E36-084C-B9E4-462746055A68}"/>
              </a:ext>
            </a:extLst>
          </p:cNvPr>
          <p:cNvSpPr txBox="1"/>
          <p:nvPr/>
        </p:nvSpPr>
        <p:spPr>
          <a:xfrm>
            <a:off x="117451" y="1176953"/>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Goal: Apply DD only to qubits that benefit</a:t>
            </a:r>
          </a:p>
        </p:txBody>
      </p:sp>
      <p:sp>
        <p:nvSpPr>
          <p:cNvPr id="15" name="Rounded Rectangular Callout 10">
            <a:extLst>
              <a:ext uri="{FF2B5EF4-FFF2-40B4-BE49-F238E27FC236}">
                <a16:creationId xmlns:a16="http://schemas.microsoft.com/office/drawing/2014/main" id="{19622698-552F-3C4F-8C94-6842AB8BB530}"/>
              </a:ext>
            </a:extLst>
          </p:cNvPr>
          <p:cNvSpPr/>
          <p:nvPr/>
        </p:nvSpPr>
        <p:spPr>
          <a:xfrm>
            <a:off x="30820" y="5390698"/>
            <a:ext cx="6264547" cy="1136623"/>
          </a:xfrm>
          <a:prstGeom prst="wedgeRoundRectCallout">
            <a:avLst>
              <a:gd name="adj1" fmla="val -41475"/>
              <a:gd name="adj2" fmla="val -49150"/>
              <a:gd name="adj3" fmla="val 16667"/>
            </a:avLst>
          </a:prstGeom>
          <a:solidFill>
            <a:schemeClr val="tx1">
              <a:lumMod val="75000"/>
              <a:lumOff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Challenge-1: Which qubits will benefit from DD? Hard to characterize all possibilities</a:t>
            </a:r>
          </a:p>
        </p:txBody>
      </p:sp>
      <p:grpSp>
        <p:nvGrpSpPr>
          <p:cNvPr id="19" name="Group 18">
            <a:extLst>
              <a:ext uri="{FF2B5EF4-FFF2-40B4-BE49-F238E27FC236}">
                <a16:creationId xmlns:a16="http://schemas.microsoft.com/office/drawing/2014/main" id="{473759DE-05FF-435C-97A5-E940AD799531}"/>
              </a:ext>
            </a:extLst>
          </p:cNvPr>
          <p:cNvGrpSpPr/>
          <p:nvPr/>
        </p:nvGrpSpPr>
        <p:grpSpPr>
          <a:xfrm>
            <a:off x="722413" y="2932351"/>
            <a:ext cx="2462232" cy="1275743"/>
            <a:chOff x="3632885" y="2570206"/>
            <a:chExt cx="2462232" cy="1275743"/>
          </a:xfrm>
        </p:grpSpPr>
        <p:sp>
          <p:nvSpPr>
            <p:cNvPr id="20" name="Oval 19">
              <a:extLst>
                <a:ext uri="{FF2B5EF4-FFF2-40B4-BE49-F238E27FC236}">
                  <a16:creationId xmlns:a16="http://schemas.microsoft.com/office/drawing/2014/main" id="{32CD5142-AE5A-4252-83A0-9A4D9B2AA84B}"/>
                </a:ext>
              </a:extLst>
            </p:cNvPr>
            <p:cNvSpPr/>
            <p:nvPr/>
          </p:nvSpPr>
          <p:spPr bwMode="auto">
            <a:xfrm>
              <a:off x="5687343" y="3432597"/>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Oval 20">
              <a:extLst>
                <a:ext uri="{FF2B5EF4-FFF2-40B4-BE49-F238E27FC236}">
                  <a16:creationId xmlns:a16="http://schemas.microsoft.com/office/drawing/2014/main" id="{E0167E74-68B7-445D-BAA9-A2412576FCC7}"/>
                </a:ext>
              </a:extLst>
            </p:cNvPr>
            <p:cNvSpPr/>
            <p:nvPr/>
          </p:nvSpPr>
          <p:spPr bwMode="auto">
            <a:xfrm>
              <a:off x="3632886"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Oval 21">
              <a:extLst>
                <a:ext uri="{FF2B5EF4-FFF2-40B4-BE49-F238E27FC236}">
                  <a16:creationId xmlns:a16="http://schemas.microsoft.com/office/drawing/2014/main" id="{A779F89C-B127-4877-B2DB-2B2FCE96D41C}"/>
                </a:ext>
              </a:extLst>
            </p:cNvPr>
            <p:cNvSpPr/>
            <p:nvPr/>
          </p:nvSpPr>
          <p:spPr bwMode="auto">
            <a:xfrm>
              <a:off x="4660115"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sp>
          <p:nvSpPr>
            <p:cNvPr id="23" name="Oval 22">
              <a:extLst>
                <a:ext uri="{FF2B5EF4-FFF2-40B4-BE49-F238E27FC236}">
                  <a16:creationId xmlns:a16="http://schemas.microsoft.com/office/drawing/2014/main" id="{C8627BFC-EEA0-4BA1-8C93-E05480EEA7AF}"/>
                </a:ext>
              </a:extLst>
            </p:cNvPr>
            <p:cNvSpPr/>
            <p:nvPr/>
          </p:nvSpPr>
          <p:spPr bwMode="auto">
            <a:xfrm>
              <a:off x="3632885"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Oval 23">
              <a:extLst>
                <a:ext uri="{FF2B5EF4-FFF2-40B4-BE49-F238E27FC236}">
                  <a16:creationId xmlns:a16="http://schemas.microsoft.com/office/drawing/2014/main" id="{4DBE6FF6-D52C-4620-A0E8-51317718AD17}"/>
                </a:ext>
              </a:extLst>
            </p:cNvPr>
            <p:cNvSpPr/>
            <p:nvPr/>
          </p:nvSpPr>
          <p:spPr bwMode="auto">
            <a:xfrm>
              <a:off x="4660114"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Oval 24">
              <a:extLst>
                <a:ext uri="{FF2B5EF4-FFF2-40B4-BE49-F238E27FC236}">
                  <a16:creationId xmlns:a16="http://schemas.microsoft.com/office/drawing/2014/main" id="{7029F414-E401-4180-9136-67ED7442C0F7}"/>
                </a:ext>
              </a:extLst>
            </p:cNvPr>
            <p:cNvSpPr/>
            <p:nvPr/>
          </p:nvSpPr>
          <p:spPr bwMode="auto">
            <a:xfrm>
              <a:off x="5687344"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cxnSp>
          <p:nvCxnSpPr>
            <p:cNvPr id="26" name="Straight Arrow Connector 25">
              <a:extLst>
                <a:ext uri="{FF2B5EF4-FFF2-40B4-BE49-F238E27FC236}">
                  <a16:creationId xmlns:a16="http://schemas.microsoft.com/office/drawing/2014/main" id="{56D6083C-4B3C-44DF-950C-4C4B80546006}"/>
                </a:ext>
              </a:extLst>
            </p:cNvPr>
            <p:cNvCxnSpPr>
              <a:stCxn id="21" idx="6"/>
              <a:endCxn id="22" idx="2"/>
            </p:cNvCxnSpPr>
            <p:nvPr/>
          </p:nvCxnSpPr>
          <p:spPr>
            <a:xfrm>
              <a:off x="4040659"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27" name="Straight Arrow Connector 26">
              <a:extLst>
                <a:ext uri="{FF2B5EF4-FFF2-40B4-BE49-F238E27FC236}">
                  <a16:creationId xmlns:a16="http://schemas.microsoft.com/office/drawing/2014/main" id="{6BF19F1E-DC33-4365-A365-0B385B698A02}"/>
                </a:ext>
              </a:extLst>
            </p:cNvPr>
            <p:cNvCxnSpPr>
              <a:cxnSpLocks/>
              <a:stCxn id="21" idx="4"/>
              <a:endCxn id="23" idx="0"/>
            </p:cNvCxnSpPr>
            <p:nvPr/>
          </p:nvCxnSpPr>
          <p:spPr>
            <a:xfrm flipH="1">
              <a:off x="3836772" y="2983558"/>
              <a:ext cx="1" cy="445442"/>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28" name="Straight Arrow Connector 27">
              <a:extLst>
                <a:ext uri="{FF2B5EF4-FFF2-40B4-BE49-F238E27FC236}">
                  <a16:creationId xmlns:a16="http://schemas.microsoft.com/office/drawing/2014/main" id="{F57E851F-BFBB-42A6-999B-490B6ADBB7F0}"/>
                </a:ext>
              </a:extLst>
            </p:cNvPr>
            <p:cNvCxnSpPr>
              <a:cxnSpLocks/>
              <a:stCxn id="23" idx="6"/>
              <a:endCxn id="24" idx="2"/>
            </p:cNvCxnSpPr>
            <p:nvPr/>
          </p:nvCxnSpPr>
          <p:spPr>
            <a:xfrm>
              <a:off x="4040658" y="3635676"/>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29" name="Straight Arrow Connector 28">
              <a:extLst>
                <a:ext uri="{FF2B5EF4-FFF2-40B4-BE49-F238E27FC236}">
                  <a16:creationId xmlns:a16="http://schemas.microsoft.com/office/drawing/2014/main" id="{345A7190-F2F7-4173-8036-5C1B1CB8FCA4}"/>
                </a:ext>
              </a:extLst>
            </p:cNvPr>
            <p:cNvCxnSpPr>
              <a:cxnSpLocks/>
              <a:stCxn id="22" idx="4"/>
              <a:endCxn id="24" idx="0"/>
            </p:cNvCxnSpPr>
            <p:nvPr/>
          </p:nvCxnSpPr>
          <p:spPr>
            <a:xfrm flipH="1">
              <a:off x="4864001" y="2983558"/>
              <a:ext cx="1" cy="445442"/>
            </a:xfrm>
            <a:prstGeom prst="straightConnector1">
              <a:avLst/>
            </a:prstGeom>
            <a:ln w="38100">
              <a:solidFill>
                <a:schemeClr val="tx1"/>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0" name="Straight Arrow Connector 29">
              <a:extLst>
                <a:ext uri="{FF2B5EF4-FFF2-40B4-BE49-F238E27FC236}">
                  <a16:creationId xmlns:a16="http://schemas.microsoft.com/office/drawing/2014/main" id="{915CEF91-6FA2-427C-846A-4C71ABD85B0E}"/>
                </a:ext>
              </a:extLst>
            </p:cNvPr>
            <p:cNvCxnSpPr>
              <a:cxnSpLocks/>
              <a:stCxn id="22" idx="6"/>
              <a:endCxn id="25" idx="2"/>
            </p:cNvCxnSpPr>
            <p:nvPr/>
          </p:nvCxnSpPr>
          <p:spPr>
            <a:xfrm>
              <a:off x="5067888"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1" name="Straight Arrow Connector 30">
              <a:extLst>
                <a:ext uri="{FF2B5EF4-FFF2-40B4-BE49-F238E27FC236}">
                  <a16:creationId xmlns:a16="http://schemas.microsoft.com/office/drawing/2014/main" id="{C4B76845-684E-4CC6-8773-BAA56FB7106E}"/>
                </a:ext>
              </a:extLst>
            </p:cNvPr>
            <p:cNvCxnSpPr>
              <a:cxnSpLocks/>
              <a:stCxn id="24" idx="6"/>
              <a:endCxn id="20" idx="2"/>
            </p:cNvCxnSpPr>
            <p:nvPr/>
          </p:nvCxnSpPr>
          <p:spPr>
            <a:xfrm>
              <a:off x="5067887" y="3635676"/>
              <a:ext cx="619456" cy="3597"/>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2" name="Straight Arrow Connector 31">
              <a:extLst>
                <a:ext uri="{FF2B5EF4-FFF2-40B4-BE49-F238E27FC236}">
                  <a16:creationId xmlns:a16="http://schemas.microsoft.com/office/drawing/2014/main" id="{6C86CF04-51F4-45ED-ADFC-E00DCB9F1153}"/>
                </a:ext>
              </a:extLst>
            </p:cNvPr>
            <p:cNvCxnSpPr>
              <a:cxnSpLocks/>
              <a:stCxn id="20" idx="0"/>
              <a:endCxn id="25" idx="4"/>
            </p:cNvCxnSpPr>
            <p:nvPr/>
          </p:nvCxnSpPr>
          <p:spPr>
            <a:xfrm flipV="1">
              <a:off x="5891230" y="2983558"/>
              <a:ext cx="1" cy="449039"/>
            </a:xfrm>
            <a:prstGeom prst="straightConnector1">
              <a:avLst/>
            </a:prstGeom>
            <a:ln w="38100">
              <a:solidFill>
                <a:srgbClr val="FF0000"/>
              </a:solidFill>
              <a:headEnd type="none"/>
              <a:tailEnd type="none"/>
            </a:ln>
          </p:spPr>
          <p:style>
            <a:lnRef idx="1">
              <a:schemeClr val="accent5"/>
            </a:lnRef>
            <a:fillRef idx="0">
              <a:schemeClr val="accent5"/>
            </a:fillRef>
            <a:effectRef idx="0">
              <a:schemeClr val="accent5"/>
            </a:effectRef>
            <a:fontRef idx="minor">
              <a:schemeClr val="tx1"/>
            </a:fontRef>
          </p:style>
        </p:cxnSp>
      </p:grpSp>
      <p:sp>
        <p:nvSpPr>
          <p:cNvPr id="33" name="Oval 32">
            <a:extLst>
              <a:ext uri="{FF2B5EF4-FFF2-40B4-BE49-F238E27FC236}">
                <a16:creationId xmlns:a16="http://schemas.microsoft.com/office/drawing/2014/main" id="{FE2D775A-43D4-44AA-AA7C-7E782E43444C}"/>
              </a:ext>
            </a:extLst>
          </p:cNvPr>
          <p:cNvSpPr/>
          <p:nvPr/>
        </p:nvSpPr>
        <p:spPr bwMode="auto">
          <a:xfrm>
            <a:off x="722412" y="2931054"/>
            <a:ext cx="407773" cy="413352"/>
          </a:xfrm>
          <a:prstGeom prst="ellipse">
            <a:avLst/>
          </a:prstGeom>
          <a:solidFill>
            <a:srgbClr val="FFFF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Lightning Bolt 33">
            <a:extLst>
              <a:ext uri="{FF2B5EF4-FFF2-40B4-BE49-F238E27FC236}">
                <a16:creationId xmlns:a16="http://schemas.microsoft.com/office/drawing/2014/main" id="{7C6C2AE2-C1D7-4026-B50A-71D98F582883}"/>
              </a:ext>
            </a:extLst>
          </p:cNvPr>
          <p:cNvSpPr/>
          <p:nvPr/>
        </p:nvSpPr>
        <p:spPr bwMode="auto">
          <a:xfrm rot="4436091">
            <a:off x="798016" y="2408452"/>
            <a:ext cx="492173" cy="424346"/>
          </a:xfrm>
          <a:prstGeom prst="lightningBolt">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7267935B-F79F-430A-BE91-5DA0760B0ABE}"/>
              </a:ext>
            </a:extLst>
          </p:cNvPr>
          <p:cNvGrpSpPr/>
          <p:nvPr/>
        </p:nvGrpSpPr>
        <p:grpSpPr>
          <a:xfrm>
            <a:off x="722414" y="2936213"/>
            <a:ext cx="4526894" cy="2138713"/>
            <a:chOff x="1424124" y="2819704"/>
            <a:chExt cx="4526894" cy="2138713"/>
          </a:xfrm>
        </p:grpSpPr>
        <p:grpSp>
          <p:nvGrpSpPr>
            <p:cNvPr id="36" name="Group 35">
              <a:extLst>
                <a:ext uri="{FF2B5EF4-FFF2-40B4-BE49-F238E27FC236}">
                  <a16:creationId xmlns:a16="http://schemas.microsoft.com/office/drawing/2014/main" id="{6B555515-69B1-4C24-8681-054B275E94A7}"/>
                </a:ext>
              </a:extLst>
            </p:cNvPr>
            <p:cNvGrpSpPr/>
            <p:nvPr/>
          </p:nvGrpSpPr>
          <p:grpSpPr>
            <a:xfrm>
              <a:off x="1424124" y="3673303"/>
              <a:ext cx="2462232" cy="1275743"/>
              <a:chOff x="3632885" y="2570206"/>
              <a:chExt cx="2462232" cy="1275743"/>
            </a:xfrm>
          </p:grpSpPr>
          <p:sp>
            <p:nvSpPr>
              <p:cNvPr id="37" name="Oval 36">
                <a:extLst>
                  <a:ext uri="{FF2B5EF4-FFF2-40B4-BE49-F238E27FC236}">
                    <a16:creationId xmlns:a16="http://schemas.microsoft.com/office/drawing/2014/main" id="{DD73B394-7AE5-4F52-80D8-8032610BE6B8}"/>
                  </a:ext>
                </a:extLst>
              </p:cNvPr>
              <p:cNvSpPr/>
              <p:nvPr/>
            </p:nvSpPr>
            <p:spPr bwMode="auto">
              <a:xfrm>
                <a:off x="5687343" y="3432597"/>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Oval 37">
                <a:extLst>
                  <a:ext uri="{FF2B5EF4-FFF2-40B4-BE49-F238E27FC236}">
                    <a16:creationId xmlns:a16="http://schemas.microsoft.com/office/drawing/2014/main" id="{9C05AB9A-88E0-412F-9E18-06E6EDE18475}"/>
                  </a:ext>
                </a:extLst>
              </p:cNvPr>
              <p:cNvSpPr/>
              <p:nvPr/>
            </p:nvSpPr>
            <p:spPr bwMode="auto">
              <a:xfrm>
                <a:off x="3632886"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Oval 38">
                <a:extLst>
                  <a:ext uri="{FF2B5EF4-FFF2-40B4-BE49-F238E27FC236}">
                    <a16:creationId xmlns:a16="http://schemas.microsoft.com/office/drawing/2014/main" id="{E1202DA1-2F71-4A3E-ABFB-8B02C8881CA9}"/>
                  </a:ext>
                </a:extLst>
              </p:cNvPr>
              <p:cNvSpPr/>
              <p:nvPr/>
            </p:nvSpPr>
            <p:spPr bwMode="auto">
              <a:xfrm>
                <a:off x="4660115"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sp>
            <p:nvSpPr>
              <p:cNvPr id="40" name="Oval 39">
                <a:extLst>
                  <a:ext uri="{FF2B5EF4-FFF2-40B4-BE49-F238E27FC236}">
                    <a16:creationId xmlns:a16="http://schemas.microsoft.com/office/drawing/2014/main" id="{6DB337CD-54EF-408A-9782-9F6BF53C5E89}"/>
                  </a:ext>
                </a:extLst>
              </p:cNvPr>
              <p:cNvSpPr/>
              <p:nvPr/>
            </p:nvSpPr>
            <p:spPr bwMode="auto">
              <a:xfrm>
                <a:off x="3632885"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Oval 40">
                <a:extLst>
                  <a:ext uri="{FF2B5EF4-FFF2-40B4-BE49-F238E27FC236}">
                    <a16:creationId xmlns:a16="http://schemas.microsoft.com/office/drawing/2014/main" id="{33042EDE-CC07-409A-B01A-12D012F419E4}"/>
                  </a:ext>
                </a:extLst>
              </p:cNvPr>
              <p:cNvSpPr/>
              <p:nvPr/>
            </p:nvSpPr>
            <p:spPr bwMode="auto">
              <a:xfrm>
                <a:off x="4660114"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2" name="Oval 41">
                <a:extLst>
                  <a:ext uri="{FF2B5EF4-FFF2-40B4-BE49-F238E27FC236}">
                    <a16:creationId xmlns:a16="http://schemas.microsoft.com/office/drawing/2014/main" id="{9723FF9D-B79F-4D9E-A62E-0F50D1872D33}"/>
                  </a:ext>
                </a:extLst>
              </p:cNvPr>
              <p:cNvSpPr/>
              <p:nvPr/>
            </p:nvSpPr>
            <p:spPr bwMode="auto">
              <a:xfrm>
                <a:off x="5687344"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cxnSp>
            <p:nvCxnSpPr>
              <p:cNvPr id="43" name="Straight Arrow Connector 42">
                <a:extLst>
                  <a:ext uri="{FF2B5EF4-FFF2-40B4-BE49-F238E27FC236}">
                    <a16:creationId xmlns:a16="http://schemas.microsoft.com/office/drawing/2014/main" id="{A884BE3A-2E63-48D7-9024-4A21BF9DB566}"/>
                  </a:ext>
                </a:extLst>
              </p:cNvPr>
              <p:cNvCxnSpPr>
                <a:stCxn id="38" idx="6"/>
                <a:endCxn id="39" idx="2"/>
              </p:cNvCxnSpPr>
              <p:nvPr/>
            </p:nvCxnSpPr>
            <p:spPr>
              <a:xfrm>
                <a:off x="4040659"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4" name="Straight Arrow Connector 43">
                <a:extLst>
                  <a:ext uri="{FF2B5EF4-FFF2-40B4-BE49-F238E27FC236}">
                    <a16:creationId xmlns:a16="http://schemas.microsoft.com/office/drawing/2014/main" id="{D22BDABA-A182-4369-AE8E-9CADD3624E65}"/>
                  </a:ext>
                </a:extLst>
              </p:cNvPr>
              <p:cNvCxnSpPr>
                <a:cxnSpLocks/>
                <a:stCxn id="38" idx="4"/>
                <a:endCxn id="40" idx="0"/>
              </p:cNvCxnSpPr>
              <p:nvPr/>
            </p:nvCxnSpPr>
            <p:spPr>
              <a:xfrm flipH="1">
                <a:off x="3836772" y="2983558"/>
                <a:ext cx="1" cy="445442"/>
              </a:xfrm>
              <a:prstGeom prst="straightConnector1">
                <a:avLst/>
              </a:prstGeom>
              <a:ln w="38100">
                <a:solidFill>
                  <a:schemeClr val="bg2">
                    <a:lumMod val="10000"/>
                  </a:schemeClr>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cxnSp>
            <p:nvCxnSpPr>
              <p:cNvPr id="45" name="Straight Arrow Connector 44">
                <a:extLst>
                  <a:ext uri="{FF2B5EF4-FFF2-40B4-BE49-F238E27FC236}">
                    <a16:creationId xmlns:a16="http://schemas.microsoft.com/office/drawing/2014/main" id="{44ECA8A5-1407-4E3B-87B2-5DA12EFD29CF}"/>
                  </a:ext>
                </a:extLst>
              </p:cNvPr>
              <p:cNvCxnSpPr>
                <a:cxnSpLocks/>
                <a:stCxn id="40" idx="6"/>
                <a:endCxn id="41" idx="2"/>
              </p:cNvCxnSpPr>
              <p:nvPr/>
            </p:nvCxnSpPr>
            <p:spPr>
              <a:xfrm>
                <a:off x="4040658" y="3635676"/>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6" name="Straight Arrow Connector 45">
                <a:extLst>
                  <a:ext uri="{FF2B5EF4-FFF2-40B4-BE49-F238E27FC236}">
                    <a16:creationId xmlns:a16="http://schemas.microsoft.com/office/drawing/2014/main" id="{CE6139E5-48C6-46CD-8348-F0A563B1FF1B}"/>
                  </a:ext>
                </a:extLst>
              </p:cNvPr>
              <p:cNvCxnSpPr>
                <a:cxnSpLocks/>
                <a:stCxn id="39" idx="4"/>
                <a:endCxn id="41" idx="0"/>
              </p:cNvCxnSpPr>
              <p:nvPr/>
            </p:nvCxnSpPr>
            <p:spPr>
              <a:xfrm flipH="1">
                <a:off x="4864001" y="2983558"/>
                <a:ext cx="1" cy="445442"/>
              </a:xfrm>
              <a:prstGeom prst="straightConnector1">
                <a:avLst/>
              </a:prstGeom>
              <a:ln w="38100">
                <a:solidFill>
                  <a:schemeClr val="tx1"/>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cxnSp>
            <p:nvCxnSpPr>
              <p:cNvPr id="47" name="Straight Arrow Connector 46">
                <a:extLst>
                  <a:ext uri="{FF2B5EF4-FFF2-40B4-BE49-F238E27FC236}">
                    <a16:creationId xmlns:a16="http://schemas.microsoft.com/office/drawing/2014/main" id="{124DF747-1B08-4DB9-9266-759A2AE006C8}"/>
                  </a:ext>
                </a:extLst>
              </p:cNvPr>
              <p:cNvCxnSpPr>
                <a:cxnSpLocks/>
                <a:stCxn id="39" idx="6"/>
                <a:endCxn id="42" idx="2"/>
              </p:cNvCxnSpPr>
              <p:nvPr/>
            </p:nvCxnSpPr>
            <p:spPr>
              <a:xfrm>
                <a:off x="5067888"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8" name="Straight Arrow Connector 47">
                <a:extLst>
                  <a:ext uri="{FF2B5EF4-FFF2-40B4-BE49-F238E27FC236}">
                    <a16:creationId xmlns:a16="http://schemas.microsoft.com/office/drawing/2014/main" id="{06331CB7-E82E-4EF4-A82F-E2721C7BF1DD}"/>
                  </a:ext>
                </a:extLst>
              </p:cNvPr>
              <p:cNvCxnSpPr>
                <a:cxnSpLocks/>
                <a:stCxn id="41" idx="6"/>
                <a:endCxn id="37" idx="2"/>
              </p:cNvCxnSpPr>
              <p:nvPr/>
            </p:nvCxnSpPr>
            <p:spPr>
              <a:xfrm>
                <a:off x="5067887" y="3635676"/>
                <a:ext cx="619456" cy="3597"/>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52" name="Straight Arrow Connector 51">
                <a:extLst>
                  <a:ext uri="{FF2B5EF4-FFF2-40B4-BE49-F238E27FC236}">
                    <a16:creationId xmlns:a16="http://schemas.microsoft.com/office/drawing/2014/main" id="{EB473399-C8DD-4055-B44A-0927E3F7A502}"/>
                  </a:ext>
                </a:extLst>
              </p:cNvPr>
              <p:cNvCxnSpPr>
                <a:cxnSpLocks/>
                <a:stCxn id="37" idx="0"/>
                <a:endCxn id="42" idx="4"/>
              </p:cNvCxnSpPr>
              <p:nvPr/>
            </p:nvCxnSpPr>
            <p:spPr>
              <a:xfrm flipV="1">
                <a:off x="5891230" y="2983558"/>
                <a:ext cx="1" cy="449039"/>
              </a:xfrm>
              <a:prstGeom prst="straightConnector1">
                <a:avLst/>
              </a:prstGeom>
              <a:ln w="38100">
                <a:solidFill>
                  <a:schemeClr val="bg2">
                    <a:lumMod val="10000"/>
                  </a:schemeClr>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grpSp>
        <p:grpSp>
          <p:nvGrpSpPr>
            <p:cNvPr id="53" name="Group 52">
              <a:extLst>
                <a:ext uri="{FF2B5EF4-FFF2-40B4-BE49-F238E27FC236}">
                  <a16:creationId xmlns:a16="http://schemas.microsoft.com/office/drawing/2014/main" id="{2054C440-18A7-4F8C-A6D8-42E28BDE34DF}"/>
                </a:ext>
              </a:extLst>
            </p:cNvPr>
            <p:cNvGrpSpPr/>
            <p:nvPr/>
          </p:nvGrpSpPr>
          <p:grpSpPr>
            <a:xfrm>
              <a:off x="3478584" y="3682674"/>
              <a:ext cx="2462232" cy="1275743"/>
              <a:chOff x="3632885" y="2570206"/>
              <a:chExt cx="2462232" cy="1275743"/>
            </a:xfrm>
          </p:grpSpPr>
          <p:sp>
            <p:nvSpPr>
              <p:cNvPr id="54" name="Oval 53">
                <a:extLst>
                  <a:ext uri="{FF2B5EF4-FFF2-40B4-BE49-F238E27FC236}">
                    <a16:creationId xmlns:a16="http://schemas.microsoft.com/office/drawing/2014/main" id="{C2455EB3-A6FB-4CD7-B3F5-5BEC0E2D556E}"/>
                  </a:ext>
                </a:extLst>
              </p:cNvPr>
              <p:cNvSpPr/>
              <p:nvPr/>
            </p:nvSpPr>
            <p:spPr bwMode="auto">
              <a:xfrm>
                <a:off x="5687343" y="3432597"/>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Oval 54">
                <a:extLst>
                  <a:ext uri="{FF2B5EF4-FFF2-40B4-BE49-F238E27FC236}">
                    <a16:creationId xmlns:a16="http://schemas.microsoft.com/office/drawing/2014/main" id="{2003737D-DD47-48B5-B482-BFAC59BA7F8C}"/>
                  </a:ext>
                </a:extLst>
              </p:cNvPr>
              <p:cNvSpPr/>
              <p:nvPr/>
            </p:nvSpPr>
            <p:spPr bwMode="auto">
              <a:xfrm>
                <a:off x="3632886"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Oval 55">
                <a:extLst>
                  <a:ext uri="{FF2B5EF4-FFF2-40B4-BE49-F238E27FC236}">
                    <a16:creationId xmlns:a16="http://schemas.microsoft.com/office/drawing/2014/main" id="{37910A9C-89C8-4268-B693-C94E278B4F93}"/>
                  </a:ext>
                </a:extLst>
              </p:cNvPr>
              <p:cNvSpPr/>
              <p:nvPr/>
            </p:nvSpPr>
            <p:spPr bwMode="auto">
              <a:xfrm>
                <a:off x="4660115"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sp>
            <p:nvSpPr>
              <p:cNvPr id="57" name="Oval 56">
                <a:extLst>
                  <a:ext uri="{FF2B5EF4-FFF2-40B4-BE49-F238E27FC236}">
                    <a16:creationId xmlns:a16="http://schemas.microsoft.com/office/drawing/2014/main" id="{85E6A19B-59F5-4716-8C74-29D651A7DDD1}"/>
                  </a:ext>
                </a:extLst>
              </p:cNvPr>
              <p:cNvSpPr/>
              <p:nvPr/>
            </p:nvSpPr>
            <p:spPr bwMode="auto">
              <a:xfrm>
                <a:off x="3632885"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Oval 57">
                <a:extLst>
                  <a:ext uri="{FF2B5EF4-FFF2-40B4-BE49-F238E27FC236}">
                    <a16:creationId xmlns:a16="http://schemas.microsoft.com/office/drawing/2014/main" id="{57833F8E-CCC4-40E7-A640-A06F71BA9477}"/>
                  </a:ext>
                </a:extLst>
              </p:cNvPr>
              <p:cNvSpPr/>
              <p:nvPr/>
            </p:nvSpPr>
            <p:spPr bwMode="auto">
              <a:xfrm>
                <a:off x="4660114"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9" name="Oval 58">
                <a:extLst>
                  <a:ext uri="{FF2B5EF4-FFF2-40B4-BE49-F238E27FC236}">
                    <a16:creationId xmlns:a16="http://schemas.microsoft.com/office/drawing/2014/main" id="{5205F0A3-961D-4811-ACCD-53917F7BC7F1}"/>
                  </a:ext>
                </a:extLst>
              </p:cNvPr>
              <p:cNvSpPr/>
              <p:nvPr/>
            </p:nvSpPr>
            <p:spPr bwMode="auto">
              <a:xfrm>
                <a:off x="5687344"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cxnSp>
            <p:nvCxnSpPr>
              <p:cNvPr id="60" name="Straight Arrow Connector 59">
                <a:extLst>
                  <a:ext uri="{FF2B5EF4-FFF2-40B4-BE49-F238E27FC236}">
                    <a16:creationId xmlns:a16="http://schemas.microsoft.com/office/drawing/2014/main" id="{D83E18A8-F03B-408D-9CAA-D4EF3258CED5}"/>
                  </a:ext>
                </a:extLst>
              </p:cNvPr>
              <p:cNvCxnSpPr>
                <a:stCxn id="55" idx="6"/>
                <a:endCxn id="56" idx="2"/>
              </p:cNvCxnSpPr>
              <p:nvPr/>
            </p:nvCxnSpPr>
            <p:spPr>
              <a:xfrm>
                <a:off x="4040659"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62" name="Straight Arrow Connector 61">
                <a:extLst>
                  <a:ext uri="{FF2B5EF4-FFF2-40B4-BE49-F238E27FC236}">
                    <a16:creationId xmlns:a16="http://schemas.microsoft.com/office/drawing/2014/main" id="{7D559D0D-41CF-4CA3-9ADC-BED94EC26A56}"/>
                  </a:ext>
                </a:extLst>
              </p:cNvPr>
              <p:cNvCxnSpPr>
                <a:cxnSpLocks/>
                <a:stCxn id="57" idx="6"/>
                <a:endCxn id="58" idx="2"/>
              </p:cNvCxnSpPr>
              <p:nvPr/>
            </p:nvCxnSpPr>
            <p:spPr>
              <a:xfrm>
                <a:off x="4040658" y="3635676"/>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63" name="Straight Arrow Connector 62">
                <a:extLst>
                  <a:ext uri="{FF2B5EF4-FFF2-40B4-BE49-F238E27FC236}">
                    <a16:creationId xmlns:a16="http://schemas.microsoft.com/office/drawing/2014/main" id="{937FD1F0-0338-4300-B23B-A5B7F6E041A0}"/>
                  </a:ext>
                </a:extLst>
              </p:cNvPr>
              <p:cNvCxnSpPr>
                <a:cxnSpLocks/>
                <a:stCxn id="56" idx="4"/>
                <a:endCxn id="58" idx="0"/>
              </p:cNvCxnSpPr>
              <p:nvPr/>
            </p:nvCxnSpPr>
            <p:spPr>
              <a:xfrm flipH="1">
                <a:off x="4864001" y="2983558"/>
                <a:ext cx="1" cy="445442"/>
              </a:xfrm>
              <a:prstGeom prst="straightConnector1">
                <a:avLst/>
              </a:prstGeom>
              <a:ln w="38100">
                <a:solidFill>
                  <a:schemeClr val="bg2">
                    <a:lumMod val="10000"/>
                  </a:schemeClr>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cxnSp>
            <p:nvCxnSpPr>
              <p:cNvPr id="64" name="Straight Arrow Connector 63">
                <a:extLst>
                  <a:ext uri="{FF2B5EF4-FFF2-40B4-BE49-F238E27FC236}">
                    <a16:creationId xmlns:a16="http://schemas.microsoft.com/office/drawing/2014/main" id="{52F99AB9-E1E3-4340-9978-20522F4AA58D}"/>
                  </a:ext>
                </a:extLst>
              </p:cNvPr>
              <p:cNvCxnSpPr>
                <a:cxnSpLocks/>
                <a:stCxn id="56" idx="6"/>
                <a:endCxn id="59" idx="2"/>
              </p:cNvCxnSpPr>
              <p:nvPr/>
            </p:nvCxnSpPr>
            <p:spPr>
              <a:xfrm>
                <a:off x="5067888" y="2776882"/>
                <a:ext cx="619456" cy="0"/>
              </a:xfrm>
              <a:prstGeom prst="straightConnector1">
                <a:avLst/>
              </a:prstGeom>
              <a:ln w="38100">
                <a:solidFill>
                  <a:schemeClr val="bg2">
                    <a:lumMod val="10000"/>
                  </a:schemeClr>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cxnSp>
            <p:nvCxnSpPr>
              <p:cNvPr id="65" name="Straight Arrow Connector 64">
                <a:extLst>
                  <a:ext uri="{FF2B5EF4-FFF2-40B4-BE49-F238E27FC236}">
                    <a16:creationId xmlns:a16="http://schemas.microsoft.com/office/drawing/2014/main" id="{958BF864-6827-4BD4-972F-4F00A5D8F52E}"/>
                  </a:ext>
                </a:extLst>
              </p:cNvPr>
              <p:cNvCxnSpPr>
                <a:cxnSpLocks/>
                <a:stCxn id="58" idx="6"/>
                <a:endCxn id="54" idx="2"/>
              </p:cNvCxnSpPr>
              <p:nvPr/>
            </p:nvCxnSpPr>
            <p:spPr>
              <a:xfrm>
                <a:off x="5067887" y="3635676"/>
                <a:ext cx="619456" cy="3597"/>
              </a:xfrm>
              <a:prstGeom prst="straightConnector1">
                <a:avLst/>
              </a:prstGeom>
              <a:ln w="38100">
                <a:solidFill>
                  <a:schemeClr val="bg2">
                    <a:lumMod val="10000"/>
                  </a:schemeClr>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cxnSp>
            <p:nvCxnSpPr>
              <p:cNvPr id="66" name="Straight Arrow Connector 65">
                <a:extLst>
                  <a:ext uri="{FF2B5EF4-FFF2-40B4-BE49-F238E27FC236}">
                    <a16:creationId xmlns:a16="http://schemas.microsoft.com/office/drawing/2014/main" id="{B097234E-7AD7-4E2C-A214-1D951831CA0A}"/>
                  </a:ext>
                </a:extLst>
              </p:cNvPr>
              <p:cNvCxnSpPr>
                <a:cxnSpLocks/>
                <a:stCxn id="54" idx="0"/>
                <a:endCxn id="59" idx="4"/>
              </p:cNvCxnSpPr>
              <p:nvPr/>
            </p:nvCxnSpPr>
            <p:spPr>
              <a:xfrm flipV="1">
                <a:off x="5891230" y="2983558"/>
                <a:ext cx="1" cy="449039"/>
              </a:xfrm>
              <a:prstGeom prst="straightConnector1">
                <a:avLst/>
              </a:prstGeom>
              <a:ln w="38100">
                <a:solidFill>
                  <a:schemeClr val="tx1"/>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grpSp>
        <p:grpSp>
          <p:nvGrpSpPr>
            <p:cNvPr id="67" name="Group 66">
              <a:extLst>
                <a:ext uri="{FF2B5EF4-FFF2-40B4-BE49-F238E27FC236}">
                  <a16:creationId xmlns:a16="http://schemas.microsoft.com/office/drawing/2014/main" id="{83B4C957-A96F-4418-A21A-587914044F77}"/>
                </a:ext>
              </a:extLst>
            </p:cNvPr>
            <p:cNvGrpSpPr/>
            <p:nvPr/>
          </p:nvGrpSpPr>
          <p:grpSpPr>
            <a:xfrm>
              <a:off x="3478582" y="2819704"/>
              <a:ext cx="2472436" cy="876200"/>
              <a:chOff x="3632886" y="2543311"/>
              <a:chExt cx="2472436" cy="876200"/>
            </a:xfrm>
          </p:grpSpPr>
          <p:sp>
            <p:nvSpPr>
              <p:cNvPr id="69" name="Oval 68">
                <a:extLst>
                  <a:ext uri="{FF2B5EF4-FFF2-40B4-BE49-F238E27FC236}">
                    <a16:creationId xmlns:a16="http://schemas.microsoft.com/office/drawing/2014/main" id="{297FD783-1BA5-41CF-8E92-050E8570D4DA}"/>
                  </a:ext>
                </a:extLst>
              </p:cNvPr>
              <p:cNvSpPr/>
              <p:nvPr/>
            </p:nvSpPr>
            <p:spPr bwMode="auto">
              <a:xfrm>
                <a:off x="3632886" y="2543311"/>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0" name="Oval 69">
                <a:extLst>
                  <a:ext uri="{FF2B5EF4-FFF2-40B4-BE49-F238E27FC236}">
                    <a16:creationId xmlns:a16="http://schemas.microsoft.com/office/drawing/2014/main" id="{C747620E-D147-439D-ABBF-5048F5213924}"/>
                  </a:ext>
                </a:extLst>
              </p:cNvPr>
              <p:cNvSpPr/>
              <p:nvPr/>
            </p:nvSpPr>
            <p:spPr bwMode="auto">
              <a:xfrm>
                <a:off x="4656231" y="2543311"/>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sp>
            <p:nvSpPr>
              <p:cNvPr id="73" name="Oval 72">
                <a:extLst>
                  <a:ext uri="{FF2B5EF4-FFF2-40B4-BE49-F238E27FC236}">
                    <a16:creationId xmlns:a16="http://schemas.microsoft.com/office/drawing/2014/main" id="{3D070FDA-05B7-4800-B2A3-CB05C0E8EF8B}"/>
                  </a:ext>
                </a:extLst>
              </p:cNvPr>
              <p:cNvSpPr/>
              <p:nvPr/>
            </p:nvSpPr>
            <p:spPr bwMode="auto">
              <a:xfrm>
                <a:off x="5697549" y="255712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cxnSp>
            <p:nvCxnSpPr>
              <p:cNvPr id="74" name="Straight Arrow Connector 73">
                <a:extLst>
                  <a:ext uri="{FF2B5EF4-FFF2-40B4-BE49-F238E27FC236}">
                    <a16:creationId xmlns:a16="http://schemas.microsoft.com/office/drawing/2014/main" id="{384FB054-01F2-4643-8C54-BA637E281194}"/>
                  </a:ext>
                </a:extLst>
              </p:cNvPr>
              <p:cNvCxnSpPr>
                <a:cxnSpLocks/>
                <a:stCxn id="69" idx="6"/>
                <a:endCxn id="70" idx="2"/>
              </p:cNvCxnSpPr>
              <p:nvPr/>
            </p:nvCxnSpPr>
            <p:spPr>
              <a:xfrm>
                <a:off x="4040659" y="2749987"/>
                <a:ext cx="615572"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75" name="Straight Arrow Connector 74">
                <a:extLst>
                  <a:ext uri="{FF2B5EF4-FFF2-40B4-BE49-F238E27FC236}">
                    <a16:creationId xmlns:a16="http://schemas.microsoft.com/office/drawing/2014/main" id="{11EC1AB5-AF46-4A68-942B-0725B982016D}"/>
                  </a:ext>
                </a:extLst>
              </p:cNvPr>
              <p:cNvCxnSpPr>
                <a:cxnSpLocks/>
                <a:stCxn id="69" idx="4"/>
              </p:cNvCxnSpPr>
              <p:nvPr/>
            </p:nvCxnSpPr>
            <p:spPr>
              <a:xfrm flipH="1">
                <a:off x="3836772" y="2956663"/>
                <a:ext cx="1" cy="445442"/>
              </a:xfrm>
              <a:prstGeom prst="straightConnector1">
                <a:avLst/>
              </a:prstGeom>
              <a:ln w="38100">
                <a:solidFill>
                  <a:schemeClr val="tx1"/>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77" name="Straight Arrow Connector 76">
                <a:extLst>
                  <a:ext uri="{FF2B5EF4-FFF2-40B4-BE49-F238E27FC236}">
                    <a16:creationId xmlns:a16="http://schemas.microsoft.com/office/drawing/2014/main" id="{04AE4F79-4BE7-480F-815E-9B24D4888C49}"/>
                  </a:ext>
                </a:extLst>
              </p:cNvPr>
              <p:cNvCxnSpPr>
                <a:cxnSpLocks/>
                <a:stCxn id="70" idx="4"/>
              </p:cNvCxnSpPr>
              <p:nvPr/>
            </p:nvCxnSpPr>
            <p:spPr>
              <a:xfrm flipH="1">
                <a:off x="4860117" y="2956663"/>
                <a:ext cx="1" cy="445442"/>
              </a:xfrm>
              <a:prstGeom prst="straightConnector1">
                <a:avLst/>
              </a:prstGeom>
              <a:ln w="38100">
                <a:solidFill>
                  <a:schemeClr val="tx1"/>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78" name="Straight Arrow Connector 77">
                <a:extLst>
                  <a:ext uri="{FF2B5EF4-FFF2-40B4-BE49-F238E27FC236}">
                    <a16:creationId xmlns:a16="http://schemas.microsoft.com/office/drawing/2014/main" id="{BD92D1E4-A846-4754-B3DB-71F8C0D3A6F7}"/>
                  </a:ext>
                </a:extLst>
              </p:cNvPr>
              <p:cNvCxnSpPr>
                <a:cxnSpLocks/>
                <a:stCxn id="70" idx="6"/>
                <a:endCxn id="73" idx="2"/>
              </p:cNvCxnSpPr>
              <p:nvPr/>
            </p:nvCxnSpPr>
            <p:spPr>
              <a:xfrm>
                <a:off x="5064004" y="2749987"/>
                <a:ext cx="633545" cy="13809"/>
              </a:xfrm>
              <a:prstGeom prst="straightConnector1">
                <a:avLst/>
              </a:prstGeom>
              <a:ln w="38100">
                <a:solidFill>
                  <a:schemeClr val="bg2">
                    <a:lumMod val="10000"/>
                  </a:schemeClr>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cxnSp>
            <p:nvCxnSpPr>
              <p:cNvPr id="80" name="Straight Arrow Connector 79">
                <a:extLst>
                  <a:ext uri="{FF2B5EF4-FFF2-40B4-BE49-F238E27FC236}">
                    <a16:creationId xmlns:a16="http://schemas.microsoft.com/office/drawing/2014/main" id="{EBA323CF-F87C-4AD0-AF24-7B31748CB991}"/>
                  </a:ext>
                </a:extLst>
              </p:cNvPr>
              <p:cNvCxnSpPr>
                <a:cxnSpLocks/>
                <a:endCxn id="73" idx="4"/>
              </p:cNvCxnSpPr>
              <p:nvPr/>
            </p:nvCxnSpPr>
            <p:spPr>
              <a:xfrm flipV="1">
                <a:off x="5901435" y="2970472"/>
                <a:ext cx="1" cy="449039"/>
              </a:xfrm>
              <a:prstGeom prst="straightConnector1">
                <a:avLst/>
              </a:prstGeom>
              <a:ln w="38100">
                <a:solidFill>
                  <a:schemeClr val="tx1"/>
                </a:solidFill>
                <a:prstDash val="sysDot"/>
                <a:headEnd type="none"/>
                <a:tailEnd type="none"/>
              </a:ln>
            </p:spPr>
            <p:style>
              <a:lnRef idx="1">
                <a:schemeClr val="accent5"/>
              </a:lnRef>
              <a:fillRef idx="0">
                <a:schemeClr val="accent5"/>
              </a:fillRef>
              <a:effectRef idx="0">
                <a:schemeClr val="accent5"/>
              </a:effectRef>
              <a:fontRef idx="minor">
                <a:schemeClr val="tx1"/>
              </a:fontRef>
            </p:style>
          </p:cxnSp>
        </p:grpSp>
      </p:grpSp>
      <p:cxnSp>
        <p:nvCxnSpPr>
          <p:cNvPr id="82" name="Straight Arrow Connector 81">
            <a:extLst>
              <a:ext uri="{FF2B5EF4-FFF2-40B4-BE49-F238E27FC236}">
                <a16:creationId xmlns:a16="http://schemas.microsoft.com/office/drawing/2014/main" id="{4E2ECF9D-A9BA-40BC-87D5-D5638B113468}"/>
              </a:ext>
            </a:extLst>
          </p:cNvPr>
          <p:cNvCxnSpPr>
            <a:cxnSpLocks/>
          </p:cNvCxnSpPr>
          <p:nvPr/>
        </p:nvCxnSpPr>
        <p:spPr>
          <a:xfrm flipH="1">
            <a:off x="2980753" y="3345703"/>
            <a:ext cx="1" cy="445442"/>
          </a:xfrm>
          <a:prstGeom prst="straightConnector1">
            <a:avLst/>
          </a:prstGeom>
          <a:ln w="38100">
            <a:solidFill>
              <a:schemeClr val="tx1"/>
            </a:solidFill>
            <a:headEnd type="none"/>
            <a:tailEnd type="none"/>
          </a:ln>
        </p:spPr>
        <p:style>
          <a:lnRef idx="1">
            <a:schemeClr val="accent5"/>
          </a:lnRef>
          <a:fillRef idx="0">
            <a:schemeClr val="accent5"/>
          </a:fillRef>
          <a:effectRef idx="0">
            <a:schemeClr val="accent5"/>
          </a:effectRef>
          <a:fontRef idx="minor">
            <a:schemeClr val="tx1"/>
          </a:fontRef>
        </p:style>
      </p:cxnSp>
      <p:grpSp>
        <p:nvGrpSpPr>
          <p:cNvPr id="83" name="Group 82">
            <a:extLst>
              <a:ext uri="{FF2B5EF4-FFF2-40B4-BE49-F238E27FC236}">
                <a16:creationId xmlns:a16="http://schemas.microsoft.com/office/drawing/2014/main" id="{FF34A5F1-787D-49CA-9DDB-5CF0A17998A1}"/>
              </a:ext>
            </a:extLst>
          </p:cNvPr>
          <p:cNvGrpSpPr/>
          <p:nvPr/>
        </p:nvGrpSpPr>
        <p:grpSpPr>
          <a:xfrm rot="282301">
            <a:off x="1349547" y="3267037"/>
            <a:ext cx="588322" cy="390678"/>
            <a:chOff x="8160648" y="3609550"/>
            <a:chExt cx="375604" cy="390678"/>
          </a:xfrm>
        </p:grpSpPr>
        <p:cxnSp>
          <p:nvCxnSpPr>
            <p:cNvPr id="84" name="Straight Arrow Connector 83">
              <a:extLst>
                <a:ext uri="{FF2B5EF4-FFF2-40B4-BE49-F238E27FC236}">
                  <a16:creationId xmlns:a16="http://schemas.microsoft.com/office/drawing/2014/main" id="{1CEA7DD4-C505-4FA4-A867-8F10B9D07EE1}"/>
                </a:ext>
              </a:extLst>
            </p:cNvPr>
            <p:cNvCxnSpPr>
              <a:cxnSpLocks/>
            </p:cNvCxnSpPr>
            <p:nvPr/>
          </p:nvCxnSpPr>
          <p:spPr>
            <a:xfrm flipH="1">
              <a:off x="8160648" y="3921883"/>
              <a:ext cx="368952" cy="7834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8DDCE374-A447-435D-AFE1-25374C222805}"/>
                </a:ext>
              </a:extLst>
            </p:cNvPr>
            <p:cNvCxnSpPr>
              <a:cxnSpLocks/>
            </p:cNvCxnSpPr>
            <p:nvPr/>
          </p:nvCxnSpPr>
          <p:spPr>
            <a:xfrm flipH="1" flipV="1">
              <a:off x="8160648" y="3798608"/>
              <a:ext cx="375604" cy="9958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27D7C73-9943-49ED-9DF1-CB24F1936FC7}"/>
                </a:ext>
              </a:extLst>
            </p:cNvPr>
            <p:cNvCxnSpPr>
              <a:cxnSpLocks/>
            </p:cNvCxnSpPr>
            <p:nvPr/>
          </p:nvCxnSpPr>
          <p:spPr>
            <a:xfrm flipH="1" flipV="1">
              <a:off x="8195345" y="3609550"/>
              <a:ext cx="340906" cy="26466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942DBCDC-35C7-49AD-B176-72A90ED21388}"/>
              </a:ext>
            </a:extLst>
          </p:cNvPr>
          <p:cNvSpPr/>
          <p:nvPr/>
        </p:nvSpPr>
        <p:spPr>
          <a:xfrm>
            <a:off x="1659592" y="2806859"/>
            <a:ext cx="619456" cy="1554477"/>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Arrow Connector 90">
            <a:extLst>
              <a:ext uri="{FF2B5EF4-FFF2-40B4-BE49-F238E27FC236}">
                <a16:creationId xmlns:a16="http://schemas.microsoft.com/office/drawing/2014/main" id="{9CCBC468-2476-4532-A3E1-F748269CA6BE}"/>
              </a:ext>
            </a:extLst>
          </p:cNvPr>
          <p:cNvCxnSpPr>
            <a:cxnSpLocks/>
          </p:cNvCxnSpPr>
          <p:nvPr/>
        </p:nvCxnSpPr>
        <p:spPr>
          <a:xfrm flipH="1">
            <a:off x="1960278" y="3349300"/>
            <a:ext cx="1" cy="445442"/>
          </a:xfrm>
          <a:prstGeom prst="straightConnector1">
            <a:avLst/>
          </a:prstGeom>
          <a:ln w="38100">
            <a:solidFill>
              <a:srgbClr val="FF0000"/>
            </a:solidFill>
            <a:headEnd type="none"/>
            <a:tailEnd type="none"/>
          </a:ln>
        </p:spPr>
        <p:style>
          <a:lnRef idx="1">
            <a:schemeClr val="accent5"/>
          </a:lnRef>
          <a:fillRef idx="0">
            <a:schemeClr val="accent5"/>
          </a:fillRef>
          <a:effectRef idx="0">
            <a:schemeClr val="accent5"/>
          </a:effectRef>
          <a:fontRef idx="minor">
            <a:schemeClr val="tx1"/>
          </a:fontRef>
        </p:style>
      </p:cxnSp>
      <p:sp>
        <p:nvSpPr>
          <p:cNvPr id="92" name="Rectangle 91">
            <a:extLst>
              <a:ext uri="{FF2B5EF4-FFF2-40B4-BE49-F238E27FC236}">
                <a16:creationId xmlns:a16="http://schemas.microsoft.com/office/drawing/2014/main" id="{1672914C-FD09-42AF-AD1E-55BF0D6DFC17}"/>
              </a:ext>
            </a:extLst>
          </p:cNvPr>
          <p:cNvSpPr/>
          <p:nvPr/>
        </p:nvSpPr>
        <p:spPr>
          <a:xfrm>
            <a:off x="2654893" y="2820155"/>
            <a:ext cx="619456" cy="1554477"/>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D082908-FF09-4F65-AA67-9534528BC822}"/>
              </a:ext>
            </a:extLst>
          </p:cNvPr>
          <p:cNvSpPr/>
          <p:nvPr/>
        </p:nvSpPr>
        <p:spPr>
          <a:xfrm>
            <a:off x="1656417" y="2803446"/>
            <a:ext cx="619456" cy="1554477"/>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8511BF25-5B7B-47C4-8DAD-1776D535FE28}"/>
              </a:ext>
            </a:extLst>
          </p:cNvPr>
          <p:cNvSpPr/>
          <p:nvPr/>
        </p:nvSpPr>
        <p:spPr>
          <a:xfrm>
            <a:off x="2645009" y="2802252"/>
            <a:ext cx="619456" cy="1554477"/>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CD17FB7-2080-4FD9-9F42-E7E39C15C176}"/>
              </a:ext>
            </a:extLst>
          </p:cNvPr>
          <p:cNvSpPr/>
          <p:nvPr/>
        </p:nvSpPr>
        <p:spPr bwMode="auto">
          <a:xfrm>
            <a:off x="720628" y="3780930"/>
            <a:ext cx="407773" cy="413352"/>
          </a:xfrm>
          <a:prstGeom prst="ellipse">
            <a:avLst/>
          </a:prstGeom>
          <a:solidFill>
            <a:srgbClr val="FFFF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1" name="Lightning Bolt 100">
            <a:extLst>
              <a:ext uri="{FF2B5EF4-FFF2-40B4-BE49-F238E27FC236}">
                <a16:creationId xmlns:a16="http://schemas.microsoft.com/office/drawing/2014/main" id="{DC3AB72D-FAFA-4C0E-B36A-DEB585C60D80}"/>
              </a:ext>
            </a:extLst>
          </p:cNvPr>
          <p:cNvSpPr/>
          <p:nvPr/>
        </p:nvSpPr>
        <p:spPr bwMode="auto">
          <a:xfrm rot="4436091">
            <a:off x="796232" y="3258328"/>
            <a:ext cx="492173" cy="424346"/>
          </a:xfrm>
          <a:prstGeom prst="lightningBolt">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2" name="TextBox 101">
            <a:extLst>
              <a:ext uri="{FF2B5EF4-FFF2-40B4-BE49-F238E27FC236}">
                <a16:creationId xmlns:a16="http://schemas.microsoft.com/office/drawing/2014/main" id="{55529CF0-DF07-4BC2-9E16-5CA3DC904924}"/>
              </a:ext>
            </a:extLst>
          </p:cNvPr>
          <p:cNvSpPr txBox="1"/>
          <p:nvPr/>
        </p:nvSpPr>
        <p:spPr>
          <a:xfrm>
            <a:off x="778899" y="2964999"/>
            <a:ext cx="312906" cy="369332"/>
          </a:xfrm>
          <a:prstGeom prst="rect">
            <a:avLst/>
          </a:prstGeom>
          <a:noFill/>
        </p:spPr>
        <p:txBody>
          <a:bodyPr wrap="none" rtlCol="0">
            <a:spAutoFit/>
          </a:bodyPr>
          <a:lstStyle/>
          <a:p>
            <a:r>
              <a:rPr lang="en-US" dirty="0">
                <a:solidFill>
                  <a:schemeClr val="accent2">
                    <a:lumMod val="75000"/>
                  </a:schemeClr>
                </a:solidFill>
              </a:rPr>
              <a:t>0</a:t>
            </a:r>
          </a:p>
        </p:txBody>
      </p:sp>
      <p:sp>
        <p:nvSpPr>
          <p:cNvPr id="103" name="TextBox 102">
            <a:extLst>
              <a:ext uri="{FF2B5EF4-FFF2-40B4-BE49-F238E27FC236}">
                <a16:creationId xmlns:a16="http://schemas.microsoft.com/office/drawing/2014/main" id="{DAF31044-5AFC-48A3-B379-5325C76CD083}"/>
              </a:ext>
            </a:extLst>
          </p:cNvPr>
          <p:cNvSpPr txBox="1"/>
          <p:nvPr/>
        </p:nvSpPr>
        <p:spPr>
          <a:xfrm>
            <a:off x="761147" y="3801036"/>
            <a:ext cx="312906" cy="369332"/>
          </a:xfrm>
          <a:prstGeom prst="rect">
            <a:avLst/>
          </a:prstGeom>
          <a:noFill/>
        </p:spPr>
        <p:txBody>
          <a:bodyPr wrap="none" rtlCol="0">
            <a:spAutoFit/>
          </a:bodyPr>
          <a:lstStyle/>
          <a:p>
            <a:r>
              <a:rPr lang="en-US" dirty="0">
                <a:solidFill>
                  <a:schemeClr val="accent2">
                    <a:lumMod val="75000"/>
                  </a:schemeClr>
                </a:solidFill>
              </a:rPr>
              <a:t>1</a:t>
            </a:r>
          </a:p>
        </p:txBody>
      </p:sp>
      <p:sp>
        <p:nvSpPr>
          <p:cNvPr id="173" name="Rounded Rectangular Callout 10">
            <a:extLst>
              <a:ext uri="{FF2B5EF4-FFF2-40B4-BE49-F238E27FC236}">
                <a16:creationId xmlns:a16="http://schemas.microsoft.com/office/drawing/2014/main" id="{1082E3ED-6EED-4338-921E-E1088F064652}"/>
              </a:ext>
            </a:extLst>
          </p:cNvPr>
          <p:cNvSpPr/>
          <p:nvPr/>
        </p:nvSpPr>
        <p:spPr>
          <a:xfrm>
            <a:off x="6345061" y="5392402"/>
            <a:ext cx="5816119" cy="1136624"/>
          </a:xfrm>
          <a:prstGeom prst="wedgeRoundRectCallout">
            <a:avLst>
              <a:gd name="adj1" fmla="val -41475"/>
              <a:gd name="adj2" fmla="val -49150"/>
              <a:gd name="adj3" fmla="val 16667"/>
            </a:avLst>
          </a:prstGeom>
          <a:solidFill>
            <a:schemeClr val="tx1">
              <a:lumMod val="75000"/>
              <a:lumOff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Challenge-2: Do not know correct output. </a:t>
            </a:r>
          </a:p>
          <a:p>
            <a:pPr algn="ctr">
              <a:defRPr/>
            </a:pPr>
            <a:r>
              <a:rPr lang="en-US" sz="2400" kern="0" dirty="0">
                <a:solidFill>
                  <a:prstClr val="white"/>
                </a:solidFill>
                <a:latin typeface="Calibri"/>
              </a:rPr>
              <a:t>Thus, can't test fidelity with DD sequences</a:t>
            </a:r>
          </a:p>
        </p:txBody>
      </p:sp>
      <p:grpSp>
        <p:nvGrpSpPr>
          <p:cNvPr id="176" name="Group 175">
            <a:extLst>
              <a:ext uri="{FF2B5EF4-FFF2-40B4-BE49-F238E27FC236}">
                <a16:creationId xmlns:a16="http://schemas.microsoft.com/office/drawing/2014/main" id="{58D82240-7086-4251-AED4-CD2C41B45466}"/>
              </a:ext>
            </a:extLst>
          </p:cNvPr>
          <p:cNvGrpSpPr/>
          <p:nvPr/>
        </p:nvGrpSpPr>
        <p:grpSpPr>
          <a:xfrm>
            <a:off x="6408286" y="1826996"/>
            <a:ext cx="2391423" cy="1601399"/>
            <a:chOff x="8811051" y="1395953"/>
            <a:chExt cx="2391423" cy="1601399"/>
          </a:xfrm>
        </p:grpSpPr>
        <p:pic>
          <p:nvPicPr>
            <p:cNvPr id="174" name="Picture 173">
              <a:extLst>
                <a:ext uri="{FF2B5EF4-FFF2-40B4-BE49-F238E27FC236}">
                  <a16:creationId xmlns:a16="http://schemas.microsoft.com/office/drawing/2014/main" id="{A010ED19-E162-4C8C-B33D-27FF07D97B89}"/>
                </a:ext>
              </a:extLst>
            </p:cNvPr>
            <p:cNvPicPr>
              <a:picLocks noChangeAspect="1"/>
            </p:cNvPicPr>
            <p:nvPr/>
          </p:nvPicPr>
          <p:blipFill>
            <a:blip r:embed="rId6"/>
            <a:stretch>
              <a:fillRect/>
            </a:stretch>
          </p:blipFill>
          <p:spPr>
            <a:xfrm>
              <a:off x="8811051" y="1395953"/>
              <a:ext cx="2391423" cy="1601399"/>
            </a:xfrm>
            <a:prstGeom prst="rect">
              <a:avLst/>
            </a:prstGeom>
          </p:spPr>
        </p:pic>
        <p:sp>
          <p:nvSpPr>
            <p:cNvPr id="170" name="Rectangle 169">
              <a:extLst>
                <a:ext uri="{FF2B5EF4-FFF2-40B4-BE49-F238E27FC236}">
                  <a16:creationId xmlns:a16="http://schemas.microsoft.com/office/drawing/2014/main" id="{20771C7F-F6B1-4525-B847-CA9EC695C8AE}"/>
                </a:ext>
              </a:extLst>
            </p:cNvPr>
            <p:cNvSpPr/>
            <p:nvPr/>
          </p:nvSpPr>
          <p:spPr>
            <a:xfrm>
              <a:off x="10159755" y="1428339"/>
              <a:ext cx="537882" cy="413352"/>
            </a:xfrm>
            <a:prstGeom prst="rect">
              <a:avLst/>
            </a:prstGeom>
            <a:solidFill>
              <a:srgbClr val="FB9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DD</a:t>
              </a:r>
            </a:p>
          </p:txBody>
        </p:sp>
      </p:grpSp>
      <p:grpSp>
        <p:nvGrpSpPr>
          <p:cNvPr id="177" name="Group 176">
            <a:extLst>
              <a:ext uri="{FF2B5EF4-FFF2-40B4-BE49-F238E27FC236}">
                <a16:creationId xmlns:a16="http://schemas.microsoft.com/office/drawing/2014/main" id="{20E8ADE1-FF31-45EA-8F0B-D551A60B54B4}"/>
              </a:ext>
            </a:extLst>
          </p:cNvPr>
          <p:cNvGrpSpPr/>
          <p:nvPr/>
        </p:nvGrpSpPr>
        <p:grpSpPr>
          <a:xfrm>
            <a:off x="9268846" y="1831104"/>
            <a:ext cx="2391423" cy="1601399"/>
            <a:chOff x="8806350" y="3386769"/>
            <a:chExt cx="2391423" cy="1601399"/>
          </a:xfrm>
        </p:grpSpPr>
        <p:pic>
          <p:nvPicPr>
            <p:cNvPr id="175" name="Picture 174">
              <a:extLst>
                <a:ext uri="{FF2B5EF4-FFF2-40B4-BE49-F238E27FC236}">
                  <a16:creationId xmlns:a16="http://schemas.microsoft.com/office/drawing/2014/main" id="{14A4F695-F44D-4D7E-834B-8A9BC9DCC29E}"/>
                </a:ext>
              </a:extLst>
            </p:cNvPr>
            <p:cNvPicPr>
              <a:picLocks noChangeAspect="1"/>
            </p:cNvPicPr>
            <p:nvPr/>
          </p:nvPicPr>
          <p:blipFill>
            <a:blip r:embed="rId6"/>
            <a:stretch>
              <a:fillRect/>
            </a:stretch>
          </p:blipFill>
          <p:spPr>
            <a:xfrm>
              <a:off x="8806350" y="3386769"/>
              <a:ext cx="2391423" cy="1601399"/>
            </a:xfrm>
            <a:prstGeom prst="rect">
              <a:avLst/>
            </a:prstGeom>
          </p:spPr>
        </p:pic>
        <p:sp>
          <p:nvSpPr>
            <p:cNvPr id="172" name="Rectangle 171">
              <a:extLst>
                <a:ext uri="{FF2B5EF4-FFF2-40B4-BE49-F238E27FC236}">
                  <a16:creationId xmlns:a16="http://schemas.microsoft.com/office/drawing/2014/main" id="{38F86D55-6FDE-4D44-9BEC-444DE6FA8FBE}"/>
                </a:ext>
              </a:extLst>
            </p:cNvPr>
            <p:cNvSpPr/>
            <p:nvPr/>
          </p:nvSpPr>
          <p:spPr>
            <a:xfrm>
              <a:off x="9733120" y="4516101"/>
              <a:ext cx="537882" cy="413352"/>
            </a:xfrm>
            <a:prstGeom prst="rect">
              <a:avLst/>
            </a:prstGeom>
            <a:solidFill>
              <a:srgbClr val="FB9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DD</a:t>
              </a:r>
            </a:p>
          </p:txBody>
        </p:sp>
      </p:grpSp>
      <p:sp>
        <p:nvSpPr>
          <p:cNvPr id="192" name="AutoShape 69">
            <a:extLst>
              <a:ext uri="{FF2B5EF4-FFF2-40B4-BE49-F238E27FC236}">
                <a16:creationId xmlns:a16="http://schemas.microsoft.com/office/drawing/2014/main" id="{F0A6C6D5-70E3-4D66-8824-21D6C454AE79}"/>
              </a:ext>
            </a:extLst>
          </p:cNvPr>
          <p:cNvSpPr>
            <a:spLocks noChangeAspect="1" noChangeArrowheads="1" noTextEdit="1"/>
          </p:cNvSpPr>
          <p:nvPr/>
        </p:nvSpPr>
        <p:spPr bwMode="auto">
          <a:xfrm>
            <a:off x="5654675" y="3251200"/>
            <a:ext cx="10477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18" name="Group 217">
            <a:extLst>
              <a:ext uri="{FF2B5EF4-FFF2-40B4-BE49-F238E27FC236}">
                <a16:creationId xmlns:a16="http://schemas.microsoft.com/office/drawing/2014/main" id="{70D353CF-CA13-4200-8B7B-2B3539DEA6F6}"/>
              </a:ext>
            </a:extLst>
          </p:cNvPr>
          <p:cNvGrpSpPr/>
          <p:nvPr/>
        </p:nvGrpSpPr>
        <p:grpSpPr>
          <a:xfrm>
            <a:off x="10110057" y="4244993"/>
            <a:ext cx="1443206" cy="807226"/>
            <a:chOff x="9856457" y="4353947"/>
            <a:chExt cx="980589" cy="585788"/>
          </a:xfrm>
        </p:grpSpPr>
        <p:sp>
          <p:nvSpPr>
            <p:cNvPr id="193" name="Freeform 71">
              <a:extLst>
                <a:ext uri="{FF2B5EF4-FFF2-40B4-BE49-F238E27FC236}">
                  <a16:creationId xmlns:a16="http://schemas.microsoft.com/office/drawing/2014/main" id="{B530A04F-851D-4E8B-891B-5679E8E51613}"/>
                </a:ext>
              </a:extLst>
            </p:cNvPr>
            <p:cNvSpPr>
              <a:spLocks/>
            </p:cNvSpPr>
            <p:nvPr/>
          </p:nvSpPr>
          <p:spPr bwMode="auto">
            <a:xfrm>
              <a:off x="10184997" y="4360297"/>
              <a:ext cx="122238" cy="579438"/>
            </a:xfrm>
            <a:custGeom>
              <a:avLst/>
              <a:gdLst>
                <a:gd name="T0" fmla="*/ 0 w 200"/>
                <a:gd name="T1" fmla="*/ 730 h 730"/>
                <a:gd name="T2" fmla="*/ 0 w 200"/>
                <a:gd name="T3" fmla="*/ 730 h 730"/>
                <a:gd name="T4" fmla="*/ 200 w 200"/>
                <a:gd name="T5" fmla="*/ 730 h 730"/>
                <a:gd name="T6" fmla="*/ 200 w 200"/>
                <a:gd name="T7" fmla="*/ 0 h 730"/>
                <a:gd name="T8" fmla="*/ 0 w 200"/>
                <a:gd name="T9" fmla="*/ 0 h 730"/>
                <a:gd name="T10" fmla="*/ 0 w 200"/>
                <a:gd name="T11" fmla="*/ 730 h 730"/>
              </a:gdLst>
              <a:ahLst/>
              <a:cxnLst>
                <a:cxn ang="0">
                  <a:pos x="T0" y="T1"/>
                </a:cxn>
                <a:cxn ang="0">
                  <a:pos x="T2" y="T3"/>
                </a:cxn>
                <a:cxn ang="0">
                  <a:pos x="T4" y="T5"/>
                </a:cxn>
                <a:cxn ang="0">
                  <a:pos x="T6" y="T7"/>
                </a:cxn>
                <a:cxn ang="0">
                  <a:pos x="T8" y="T9"/>
                </a:cxn>
                <a:cxn ang="0">
                  <a:pos x="T10" y="T11"/>
                </a:cxn>
              </a:cxnLst>
              <a:rect l="0" t="0" r="r" b="b"/>
              <a:pathLst>
                <a:path w="200" h="730">
                  <a:moveTo>
                    <a:pt x="0" y="730"/>
                  </a:moveTo>
                  <a:lnTo>
                    <a:pt x="0" y="730"/>
                  </a:lnTo>
                  <a:lnTo>
                    <a:pt x="200" y="730"/>
                  </a:lnTo>
                  <a:lnTo>
                    <a:pt x="200" y="0"/>
                  </a:lnTo>
                  <a:lnTo>
                    <a:pt x="0" y="0"/>
                  </a:lnTo>
                  <a:lnTo>
                    <a:pt x="0" y="730"/>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72">
              <a:extLst>
                <a:ext uri="{FF2B5EF4-FFF2-40B4-BE49-F238E27FC236}">
                  <a16:creationId xmlns:a16="http://schemas.microsoft.com/office/drawing/2014/main" id="{6404329D-89C0-4FDA-9C10-BCE7949ABB8D}"/>
                </a:ext>
              </a:extLst>
            </p:cNvPr>
            <p:cNvSpPr>
              <a:spLocks/>
            </p:cNvSpPr>
            <p:nvPr/>
          </p:nvSpPr>
          <p:spPr bwMode="auto">
            <a:xfrm>
              <a:off x="10184997" y="4360297"/>
              <a:ext cx="122238" cy="579438"/>
            </a:xfrm>
            <a:custGeom>
              <a:avLst/>
              <a:gdLst>
                <a:gd name="T0" fmla="*/ 0 w 200"/>
                <a:gd name="T1" fmla="*/ 0 h 730"/>
                <a:gd name="T2" fmla="*/ 0 w 200"/>
                <a:gd name="T3" fmla="*/ 0 h 730"/>
                <a:gd name="T4" fmla="*/ 200 w 200"/>
                <a:gd name="T5" fmla="*/ 0 h 730"/>
                <a:gd name="T6" fmla="*/ 200 w 200"/>
                <a:gd name="T7" fmla="*/ 730 h 730"/>
                <a:gd name="T8" fmla="*/ 0 w 200"/>
                <a:gd name="T9" fmla="*/ 730 h 730"/>
                <a:gd name="T10" fmla="*/ 0 w 200"/>
                <a:gd name="T11" fmla="*/ 0 h 730"/>
              </a:gdLst>
              <a:ahLst/>
              <a:cxnLst>
                <a:cxn ang="0">
                  <a:pos x="T0" y="T1"/>
                </a:cxn>
                <a:cxn ang="0">
                  <a:pos x="T2" y="T3"/>
                </a:cxn>
                <a:cxn ang="0">
                  <a:pos x="T4" y="T5"/>
                </a:cxn>
                <a:cxn ang="0">
                  <a:pos x="T6" y="T7"/>
                </a:cxn>
                <a:cxn ang="0">
                  <a:pos x="T8" y="T9"/>
                </a:cxn>
                <a:cxn ang="0">
                  <a:pos x="T10" y="T11"/>
                </a:cxn>
              </a:cxnLst>
              <a:rect l="0" t="0" r="r" b="b"/>
              <a:pathLst>
                <a:path w="200" h="730">
                  <a:moveTo>
                    <a:pt x="0" y="0"/>
                  </a:moveTo>
                  <a:lnTo>
                    <a:pt x="0" y="0"/>
                  </a:lnTo>
                  <a:lnTo>
                    <a:pt x="200" y="0"/>
                  </a:lnTo>
                  <a:lnTo>
                    <a:pt x="200" y="730"/>
                  </a:lnTo>
                  <a:lnTo>
                    <a:pt x="0" y="730"/>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4">
              <a:extLst>
                <a:ext uri="{FF2B5EF4-FFF2-40B4-BE49-F238E27FC236}">
                  <a16:creationId xmlns:a16="http://schemas.microsoft.com/office/drawing/2014/main" id="{AF102F9E-2B8A-456A-9590-3033BB76E003}"/>
                </a:ext>
              </a:extLst>
            </p:cNvPr>
            <p:cNvSpPr>
              <a:spLocks/>
            </p:cNvSpPr>
            <p:nvPr/>
          </p:nvSpPr>
          <p:spPr bwMode="auto">
            <a:xfrm>
              <a:off x="10020727" y="4463485"/>
              <a:ext cx="122238" cy="476250"/>
            </a:xfrm>
            <a:custGeom>
              <a:avLst/>
              <a:gdLst>
                <a:gd name="T0" fmla="*/ 0 w 200"/>
                <a:gd name="T1" fmla="*/ 0 h 600"/>
                <a:gd name="T2" fmla="*/ 0 w 200"/>
                <a:gd name="T3" fmla="*/ 0 h 600"/>
                <a:gd name="T4" fmla="*/ 200 w 200"/>
                <a:gd name="T5" fmla="*/ 0 h 600"/>
                <a:gd name="T6" fmla="*/ 200 w 200"/>
                <a:gd name="T7" fmla="*/ 600 h 600"/>
                <a:gd name="T8" fmla="*/ 0 w 200"/>
                <a:gd name="T9" fmla="*/ 600 h 600"/>
                <a:gd name="T10" fmla="*/ 0 w 200"/>
                <a:gd name="T11" fmla="*/ 0 h 600"/>
              </a:gdLst>
              <a:ahLst/>
              <a:cxnLst>
                <a:cxn ang="0">
                  <a:pos x="T0" y="T1"/>
                </a:cxn>
                <a:cxn ang="0">
                  <a:pos x="T2" y="T3"/>
                </a:cxn>
                <a:cxn ang="0">
                  <a:pos x="T4" y="T5"/>
                </a:cxn>
                <a:cxn ang="0">
                  <a:pos x="T6" y="T7"/>
                </a:cxn>
                <a:cxn ang="0">
                  <a:pos x="T8" y="T9"/>
                </a:cxn>
                <a:cxn ang="0">
                  <a:pos x="T10" y="T11"/>
                </a:cxn>
              </a:cxnLst>
              <a:rect l="0" t="0" r="r" b="b"/>
              <a:pathLst>
                <a:path w="200" h="600">
                  <a:moveTo>
                    <a:pt x="0" y="0"/>
                  </a:moveTo>
                  <a:lnTo>
                    <a:pt x="0" y="0"/>
                  </a:lnTo>
                  <a:lnTo>
                    <a:pt x="200" y="0"/>
                  </a:lnTo>
                  <a:lnTo>
                    <a:pt x="200" y="600"/>
                  </a:lnTo>
                  <a:lnTo>
                    <a:pt x="0" y="600"/>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75">
              <a:extLst>
                <a:ext uri="{FF2B5EF4-FFF2-40B4-BE49-F238E27FC236}">
                  <a16:creationId xmlns:a16="http://schemas.microsoft.com/office/drawing/2014/main" id="{E63EF019-7C9A-4B47-88C2-AFB81823A61F}"/>
                </a:ext>
              </a:extLst>
            </p:cNvPr>
            <p:cNvSpPr>
              <a:spLocks/>
            </p:cNvSpPr>
            <p:nvPr/>
          </p:nvSpPr>
          <p:spPr bwMode="auto">
            <a:xfrm>
              <a:off x="10357620" y="4353947"/>
              <a:ext cx="120650" cy="585788"/>
            </a:xfrm>
            <a:custGeom>
              <a:avLst/>
              <a:gdLst>
                <a:gd name="T0" fmla="*/ 0 w 200"/>
                <a:gd name="T1" fmla="*/ 738 h 738"/>
                <a:gd name="T2" fmla="*/ 0 w 200"/>
                <a:gd name="T3" fmla="*/ 738 h 738"/>
                <a:gd name="T4" fmla="*/ 200 w 200"/>
                <a:gd name="T5" fmla="*/ 738 h 738"/>
                <a:gd name="T6" fmla="*/ 200 w 200"/>
                <a:gd name="T7" fmla="*/ 0 h 738"/>
                <a:gd name="T8" fmla="*/ 0 w 200"/>
                <a:gd name="T9" fmla="*/ 0 h 738"/>
                <a:gd name="T10" fmla="*/ 0 w 200"/>
                <a:gd name="T11" fmla="*/ 738 h 738"/>
              </a:gdLst>
              <a:ahLst/>
              <a:cxnLst>
                <a:cxn ang="0">
                  <a:pos x="T0" y="T1"/>
                </a:cxn>
                <a:cxn ang="0">
                  <a:pos x="T2" y="T3"/>
                </a:cxn>
                <a:cxn ang="0">
                  <a:pos x="T4" y="T5"/>
                </a:cxn>
                <a:cxn ang="0">
                  <a:pos x="T6" y="T7"/>
                </a:cxn>
                <a:cxn ang="0">
                  <a:pos x="T8" y="T9"/>
                </a:cxn>
                <a:cxn ang="0">
                  <a:pos x="T10" y="T11"/>
                </a:cxn>
              </a:cxnLst>
              <a:rect l="0" t="0" r="r" b="b"/>
              <a:pathLst>
                <a:path w="200" h="738">
                  <a:moveTo>
                    <a:pt x="0" y="738"/>
                  </a:moveTo>
                  <a:lnTo>
                    <a:pt x="0" y="738"/>
                  </a:lnTo>
                  <a:lnTo>
                    <a:pt x="200" y="738"/>
                  </a:lnTo>
                  <a:lnTo>
                    <a:pt x="200" y="0"/>
                  </a:lnTo>
                  <a:lnTo>
                    <a:pt x="0" y="0"/>
                  </a:lnTo>
                  <a:lnTo>
                    <a:pt x="0" y="738"/>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76">
              <a:extLst>
                <a:ext uri="{FF2B5EF4-FFF2-40B4-BE49-F238E27FC236}">
                  <a16:creationId xmlns:a16="http://schemas.microsoft.com/office/drawing/2014/main" id="{84BBF664-2292-421B-8EE8-1461EFA19C5F}"/>
                </a:ext>
              </a:extLst>
            </p:cNvPr>
            <p:cNvSpPr>
              <a:spLocks/>
            </p:cNvSpPr>
            <p:nvPr/>
          </p:nvSpPr>
          <p:spPr bwMode="auto">
            <a:xfrm>
              <a:off x="10357620" y="4353947"/>
              <a:ext cx="120650" cy="585788"/>
            </a:xfrm>
            <a:custGeom>
              <a:avLst/>
              <a:gdLst>
                <a:gd name="T0" fmla="*/ 0 w 200"/>
                <a:gd name="T1" fmla="*/ 0 h 738"/>
                <a:gd name="T2" fmla="*/ 0 w 200"/>
                <a:gd name="T3" fmla="*/ 0 h 738"/>
                <a:gd name="T4" fmla="*/ 200 w 200"/>
                <a:gd name="T5" fmla="*/ 0 h 738"/>
                <a:gd name="T6" fmla="*/ 200 w 200"/>
                <a:gd name="T7" fmla="*/ 738 h 738"/>
                <a:gd name="T8" fmla="*/ 0 w 200"/>
                <a:gd name="T9" fmla="*/ 738 h 738"/>
                <a:gd name="T10" fmla="*/ 0 w 200"/>
                <a:gd name="T11" fmla="*/ 0 h 738"/>
              </a:gdLst>
              <a:ahLst/>
              <a:cxnLst>
                <a:cxn ang="0">
                  <a:pos x="T0" y="T1"/>
                </a:cxn>
                <a:cxn ang="0">
                  <a:pos x="T2" y="T3"/>
                </a:cxn>
                <a:cxn ang="0">
                  <a:pos x="T4" y="T5"/>
                </a:cxn>
                <a:cxn ang="0">
                  <a:pos x="T6" y="T7"/>
                </a:cxn>
                <a:cxn ang="0">
                  <a:pos x="T8" y="T9"/>
                </a:cxn>
                <a:cxn ang="0">
                  <a:pos x="T10" y="T11"/>
                </a:cxn>
              </a:cxnLst>
              <a:rect l="0" t="0" r="r" b="b"/>
              <a:pathLst>
                <a:path w="200" h="738">
                  <a:moveTo>
                    <a:pt x="0" y="0"/>
                  </a:moveTo>
                  <a:lnTo>
                    <a:pt x="0" y="0"/>
                  </a:lnTo>
                  <a:lnTo>
                    <a:pt x="200" y="0"/>
                  </a:lnTo>
                  <a:lnTo>
                    <a:pt x="200" y="738"/>
                  </a:lnTo>
                  <a:lnTo>
                    <a:pt x="0" y="738"/>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77">
              <a:extLst>
                <a:ext uri="{FF2B5EF4-FFF2-40B4-BE49-F238E27FC236}">
                  <a16:creationId xmlns:a16="http://schemas.microsoft.com/office/drawing/2014/main" id="{8C356545-81D4-4831-8C8D-228B531251DD}"/>
                </a:ext>
              </a:extLst>
            </p:cNvPr>
            <p:cNvSpPr>
              <a:spLocks/>
            </p:cNvSpPr>
            <p:nvPr/>
          </p:nvSpPr>
          <p:spPr bwMode="auto">
            <a:xfrm>
              <a:off x="10537008" y="4638110"/>
              <a:ext cx="120650" cy="301625"/>
            </a:xfrm>
            <a:custGeom>
              <a:avLst/>
              <a:gdLst>
                <a:gd name="T0" fmla="*/ 0 w 200"/>
                <a:gd name="T1" fmla="*/ 380 h 380"/>
                <a:gd name="T2" fmla="*/ 0 w 200"/>
                <a:gd name="T3" fmla="*/ 380 h 380"/>
                <a:gd name="T4" fmla="*/ 200 w 200"/>
                <a:gd name="T5" fmla="*/ 380 h 380"/>
                <a:gd name="T6" fmla="*/ 200 w 200"/>
                <a:gd name="T7" fmla="*/ 0 h 380"/>
                <a:gd name="T8" fmla="*/ 0 w 200"/>
                <a:gd name="T9" fmla="*/ 0 h 380"/>
                <a:gd name="T10" fmla="*/ 0 w 200"/>
                <a:gd name="T11" fmla="*/ 380 h 380"/>
              </a:gdLst>
              <a:ahLst/>
              <a:cxnLst>
                <a:cxn ang="0">
                  <a:pos x="T0" y="T1"/>
                </a:cxn>
                <a:cxn ang="0">
                  <a:pos x="T2" y="T3"/>
                </a:cxn>
                <a:cxn ang="0">
                  <a:pos x="T4" y="T5"/>
                </a:cxn>
                <a:cxn ang="0">
                  <a:pos x="T6" y="T7"/>
                </a:cxn>
                <a:cxn ang="0">
                  <a:pos x="T8" y="T9"/>
                </a:cxn>
                <a:cxn ang="0">
                  <a:pos x="T10" y="T11"/>
                </a:cxn>
              </a:cxnLst>
              <a:rect l="0" t="0" r="r" b="b"/>
              <a:pathLst>
                <a:path w="200" h="380">
                  <a:moveTo>
                    <a:pt x="0" y="380"/>
                  </a:moveTo>
                  <a:lnTo>
                    <a:pt x="0" y="380"/>
                  </a:lnTo>
                  <a:lnTo>
                    <a:pt x="200" y="380"/>
                  </a:lnTo>
                  <a:lnTo>
                    <a:pt x="200" y="0"/>
                  </a:lnTo>
                  <a:lnTo>
                    <a:pt x="0" y="0"/>
                  </a:lnTo>
                  <a:lnTo>
                    <a:pt x="0" y="380"/>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78">
              <a:extLst>
                <a:ext uri="{FF2B5EF4-FFF2-40B4-BE49-F238E27FC236}">
                  <a16:creationId xmlns:a16="http://schemas.microsoft.com/office/drawing/2014/main" id="{6232ED4D-D368-4F68-AB17-26B6764D30C5}"/>
                </a:ext>
              </a:extLst>
            </p:cNvPr>
            <p:cNvSpPr>
              <a:spLocks/>
            </p:cNvSpPr>
            <p:nvPr/>
          </p:nvSpPr>
          <p:spPr bwMode="auto">
            <a:xfrm>
              <a:off x="10537008" y="4638110"/>
              <a:ext cx="120650" cy="301625"/>
            </a:xfrm>
            <a:custGeom>
              <a:avLst/>
              <a:gdLst>
                <a:gd name="T0" fmla="*/ 0 w 200"/>
                <a:gd name="T1" fmla="*/ 0 h 380"/>
                <a:gd name="T2" fmla="*/ 0 w 200"/>
                <a:gd name="T3" fmla="*/ 0 h 380"/>
                <a:gd name="T4" fmla="*/ 200 w 200"/>
                <a:gd name="T5" fmla="*/ 0 h 380"/>
                <a:gd name="T6" fmla="*/ 200 w 200"/>
                <a:gd name="T7" fmla="*/ 380 h 380"/>
                <a:gd name="T8" fmla="*/ 0 w 200"/>
                <a:gd name="T9" fmla="*/ 380 h 380"/>
                <a:gd name="T10" fmla="*/ 0 w 200"/>
                <a:gd name="T11" fmla="*/ 0 h 380"/>
              </a:gdLst>
              <a:ahLst/>
              <a:cxnLst>
                <a:cxn ang="0">
                  <a:pos x="T0" y="T1"/>
                </a:cxn>
                <a:cxn ang="0">
                  <a:pos x="T2" y="T3"/>
                </a:cxn>
                <a:cxn ang="0">
                  <a:pos x="T4" y="T5"/>
                </a:cxn>
                <a:cxn ang="0">
                  <a:pos x="T6" y="T7"/>
                </a:cxn>
                <a:cxn ang="0">
                  <a:pos x="T8" y="T9"/>
                </a:cxn>
                <a:cxn ang="0">
                  <a:pos x="T10" y="T11"/>
                </a:cxn>
              </a:cxnLst>
              <a:rect l="0" t="0" r="r" b="b"/>
              <a:pathLst>
                <a:path w="200" h="380">
                  <a:moveTo>
                    <a:pt x="0" y="0"/>
                  </a:moveTo>
                  <a:lnTo>
                    <a:pt x="0" y="0"/>
                  </a:lnTo>
                  <a:lnTo>
                    <a:pt x="200" y="0"/>
                  </a:lnTo>
                  <a:lnTo>
                    <a:pt x="200" y="380"/>
                  </a:lnTo>
                  <a:lnTo>
                    <a:pt x="0" y="380"/>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79">
              <a:extLst>
                <a:ext uri="{FF2B5EF4-FFF2-40B4-BE49-F238E27FC236}">
                  <a16:creationId xmlns:a16="http://schemas.microsoft.com/office/drawing/2014/main" id="{89F3A56D-B836-447C-9DEF-3BA762738B2E}"/>
                </a:ext>
              </a:extLst>
            </p:cNvPr>
            <p:cNvSpPr>
              <a:spLocks/>
            </p:cNvSpPr>
            <p:nvPr/>
          </p:nvSpPr>
          <p:spPr bwMode="auto">
            <a:xfrm>
              <a:off x="10714808" y="4793685"/>
              <a:ext cx="122238" cy="146050"/>
            </a:xfrm>
            <a:custGeom>
              <a:avLst/>
              <a:gdLst>
                <a:gd name="T0" fmla="*/ 0 w 200"/>
                <a:gd name="T1" fmla="*/ 184 h 184"/>
                <a:gd name="T2" fmla="*/ 0 w 200"/>
                <a:gd name="T3" fmla="*/ 184 h 184"/>
                <a:gd name="T4" fmla="*/ 200 w 200"/>
                <a:gd name="T5" fmla="*/ 184 h 184"/>
                <a:gd name="T6" fmla="*/ 200 w 200"/>
                <a:gd name="T7" fmla="*/ 0 h 184"/>
                <a:gd name="T8" fmla="*/ 0 w 200"/>
                <a:gd name="T9" fmla="*/ 0 h 184"/>
                <a:gd name="T10" fmla="*/ 0 w 200"/>
                <a:gd name="T11" fmla="*/ 184 h 184"/>
              </a:gdLst>
              <a:ahLst/>
              <a:cxnLst>
                <a:cxn ang="0">
                  <a:pos x="T0" y="T1"/>
                </a:cxn>
                <a:cxn ang="0">
                  <a:pos x="T2" y="T3"/>
                </a:cxn>
                <a:cxn ang="0">
                  <a:pos x="T4" y="T5"/>
                </a:cxn>
                <a:cxn ang="0">
                  <a:pos x="T6" y="T7"/>
                </a:cxn>
                <a:cxn ang="0">
                  <a:pos x="T8" y="T9"/>
                </a:cxn>
                <a:cxn ang="0">
                  <a:pos x="T10" y="T11"/>
                </a:cxn>
              </a:cxnLst>
              <a:rect l="0" t="0" r="r" b="b"/>
              <a:pathLst>
                <a:path w="200" h="184">
                  <a:moveTo>
                    <a:pt x="0" y="184"/>
                  </a:moveTo>
                  <a:lnTo>
                    <a:pt x="0" y="184"/>
                  </a:lnTo>
                  <a:lnTo>
                    <a:pt x="200" y="184"/>
                  </a:lnTo>
                  <a:lnTo>
                    <a:pt x="200" y="0"/>
                  </a:lnTo>
                  <a:lnTo>
                    <a:pt x="0" y="0"/>
                  </a:lnTo>
                  <a:lnTo>
                    <a:pt x="0" y="184"/>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80">
              <a:extLst>
                <a:ext uri="{FF2B5EF4-FFF2-40B4-BE49-F238E27FC236}">
                  <a16:creationId xmlns:a16="http://schemas.microsoft.com/office/drawing/2014/main" id="{0C7F4D88-1E0E-43D9-B399-EAEA983A4D3F}"/>
                </a:ext>
              </a:extLst>
            </p:cNvPr>
            <p:cNvSpPr>
              <a:spLocks/>
            </p:cNvSpPr>
            <p:nvPr/>
          </p:nvSpPr>
          <p:spPr bwMode="auto">
            <a:xfrm>
              <a:off x="10714808" y="4793685"/>
              <a:ext cx="122238" cy="146050"/>
            </a:xfrm>
            <a:custGeom>
              <a:avLst/>
              <a:gdLst>
                <a:gd name="T0" fmla="*/ 0 w 200"/>
                <a:gd name="T1" fmla="*/ 0 h 184"/>
                <a:gd name="T2" fmla="*/ 0 w 200"/>
                <a:gd name="T3" fmla="*/ 0 h 184"/>
                <a:gd name="T4" fmla="*/ 200 w 200"/>
                <a:gd name="T5" fmla="*/ 0 h 184"/>
                <a:gd name="T6" fmla="*/ 200 w 200"/>
                <a:gd name="T7" fmla="*/ 184 h 184"/>
                <a:gd name="T8" fmla="*/ 0 w 200"/>
                <a:gd name="T9" fmla="*/ 184 h 184"/>
                <a:gd name="T10" fmla="*/ 0 w 200"/>
                <a:gd name="T11" fmla="*/ 0 h 184"/>
              </a:gdLst>
              <a:ahLst/>
              <a:cxnLst>
                <a:cxn ang="0">
                  <a:pos x="T0" y="T1"/>
                </a:cxn>
                <a:cxn ang="0">
                  <a:pos x="T2" y="T3"/>
                </a:cxn>
                <a:cxn ang="0">
                  <a:pos x="T4" y="T5"/>
                </a:cxn>
                <a:cxn ang="0">
                  <a:pos x="T6" y="T7"/>
                </a:cxn>
                <a:cxn ang="0">
                  <a:pos x="T8" y="T9"/>
                </a:cxn>
                <a:cxn ang="0">
                  <a:pos x="T10" y="T11"/>
                </a:cxn>
              </a:cxnLst>
              <a:rect l="0" t="0" r="r" b="b"/>
              <a:pathLst>
                <a:path w="200" h="184">
                  <a:moveTo>
                    <a:pt x="0" y="0"/>
                  </a:moveTo>
                  <a:lnTo>
                    <a:pt x="0" y="0"/>
                  </a:lnTo>
                  <a:lnTo>
                    <a:pt x="200" y="0"/>
                  </a:lnTo>
                  <a:lnTo>
                    <a:pt x="200" y="184"/>
                  </a:lnTo>
                  <a:lnTo>
                    <a:pt x="0" y="184"/>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82">
              <a:extLst>
                <a:ext uri="{FF2B5EF4-FFF2-40B4-BE49-F238E27FC236}">
                  <a16:creationId xmlns:a16="http://schemas.microsoft.com/office/drawing/2014/main" id="{F417DBF7-C563-4331-B130-B69F1EDB0E94}"/>
                </a:ext>
              </a:extLst>
            </p:cNvPr>
            <p:cNvSpPr>
              <a:spLocks/>
            </p:cNvSpPr>
            <p:nvPr/>
          </p:nvSpPr>
          <p:spPr bwMode="auto">
            <a:xfrm>
              <a:off x="9856457" y="4727538"/>
              <a:ext cx="113885" cy="201048"/>
            </a:xfrm>
            <a:custGeom>
              <a:avLst/>
              <a:gdLst>
                <a:gd name="T0" fmla="*/ 0 w 200"/>
                <a:gd name="T1" fmla="*/ 0 h 500"/>
                <a:gd name="T2" fmla="*/ 0 w 200"/>
                <a:gd name="T3" fmla="*/ 0 h 500"/>
                <a:gd name="T4" fmla="*/ 200 w 200"/>
                <a:gd name="T5" fmla="*/ 0 h 500"/>
                <a:gd name="T6" fmla="*/ 200 w 200"/>
                <a:gd name="T7" fmla="*/ 500 h 500"/>
                <a:gd name="T8" fmla="*/ 0 w 200"/>
                <a:gd name="T9" fmla="*/ 500 h 500"/>
                <a:gd name="T10" fmla="*/ 0 w 200"/>
                <a:gd name="T11" fmla="*/ 0 h 500"/>
              </a:gdLst>
              <a:ahLst/>
              <a:cxnLst>
                <a:cxn ang="0">
                  <a:pos x="T0" y="T1"/>
                </a:cxn>
                <a:cxn ang="0">
                  <a:pos x="T2" y="T3"/>
                </a:cxn>
                <a:cxn ang="0">
                  <a:pos x="T4" y="T5"/>
                </a:cxn>
                <a:cxn ang="0">
                  <a:pos x="T6" y="T7"/>
                </a:cxn>
                <a:cxn ang="0">
                  <a:pos x="T8" y="T9"/>
                </a:cxn>
                <a:cxn ang="0">
                  <a:pos x="T10" y="T11"/>
                </a:cxn>
              </a:cxnLst>
              <a:rect l="0" t="0" r="r" b="b"/>
              <a:pathLst>
                <a:path w="200" h="500">
                  <a:moveTo>
                    <a:pt x="0" y="0"/>
                  </a:moveTo>
                  <a:lnTo>
                    <a:pt x="0" y="0"/>
                  </a:lnTo>
                  <a:lnTo>
                    <a:pt x="200" y="0"/>
                  </a:lnTo>
                  <a:lnTo>
                    <a:pt x="200" y="500"/>
                  </a:lnTo>
                  <a:lnTo>
                    <a:pt x="0" y="500"/>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7" name="Group 216">
            <a:extLst>
              <a:ext uri="{FF2B5EF4-FFF2-40B4-BE49-F238E27FC236}">
                <a16:creationId xmlns:a16="http://schemas.microsoft.com/office/drawing/2014/main" id="{1C28B258-7A16-4A41-BB86-7831C1F84B4D}"/>
              </a:ext>
            </a:extLst>
          </p:cNvPr>
          <p:cNvGrpSpPr/>
          <p:nvPr/>
        </p:nvGrpSpPr>
        <p:grpSpPr>
          <a:xfrm>
            <a:off x="7244570" y="4272854"/>
            <a:ext cx="1425153" cy="798475"/>
            <a:chOff x="5662613" y="4149725"/>
            <a:chExt cx="1000125" cy="1085851"/>
          </a:xfrm>
        </p:grpSpPr>
        <p:sp>
          <p:nvSpPr>
            <p:cNvPr id="205" name="Freeform 83">
              <a:extLst>
                <a:ext uri="{FF2B5EF4-FFF2-40B4-BE49-F238E27FC236}">
                  <a16:creationId xmlns:a16="http://schemas.microsoft.com/office/drawing/2014/main" id="{0326AB00-95F6-4689-9E6A-A66905134189}"/>
                </a:ext>
              </a:extLst>
            </p:cNvPr>
            <p:cNvSpPr>
              <a:spLocks/>
            </p:cNvSpPr>
            <p:nvPr/>
          </p:nvSpPr>
          <p:spPr bwMode="auto">
            <a:xfrm>
              <a:off x="5662613" y="5089525"/>
              <a:ext cx="122238" cy="146050"/>
            </a:xfrm>
            <a:custGeom>
              <a:avLst/>
              <a:gdLst>
                <a:gd name="T0" fmla="*/ 0 w 200"/>
                <a:gd name="T1" fmla="*/ 183 h 183"/>
                <a:gd name="T2" fmla="*/ 0 w 200"/>
                <a:gd name="T3" fmla="*/ 183 h 183"/>
                <a:gd name="T4" fmla="*/ 200 w 200"/>
                <a:gd name="T5" fmla="*/ 183 h 183"/>
                <a:gd name="T6" fmla="*/ 200 w 200"/>
                <a:gd name="T7" fmla="*/ 0 h 183"/>
                <a:gd name="T8" fmla="*/ 0 w 200"/>
                <a:gd name="T9" fmla="*/ 0 h 183"/>
                <a:gd name="T10" fmla="*/ 0 w 200"/>
                <a:gd name="T11" fmla="*/ 183 h 183"/>
              </a:gdLst>
              <a:ahLst/>
              <a:cxnLst>
                <a:cxn ang="0">
                  <a:pos x="T0" y="T1"/>
                </a:cxn>
                <a:cxn ang="0">
                  <a:pos x="T2" y="T3"/>
                </a:cxn>
                <a:cxn ang="0">
                  <a:pos x="T4" y="T5"/>
                </a:cxn>
                <a:cxn ang="0">
                  <a:pos x="T6" y="T7"/>
                </a:cxn>
                <a:cxn ang="0">
                  <a:pos x="T8" y="T9"/>
                </a:cxn>
                <a:cxn ang="0">
                  <a:pos x="T10" y="T11"/>
                </a:cxn>
              </a:cxnLst>
              <a:rect l="0" t="0" r="r" b="b"/>
              <a:pathLst>
                <a:path w="200" h="183">
                  <a:moveTo>
                    <a:pt x="0" y="183"/>
                  </a:moveTo>
                  <a:lnTo>
                    <a:pt x="0" y="183"/>
                  </a:lnTo>
                  <a:lnTo>
                    <a:pt x="200" y="183"/>
                  </a:lnTo>
                  <a:lnTo>
                    <a:pt x="200" y="0"/>
                  </a:lnTo>
                  <a:lnTo>
                    <a:pt x="0" y="0"/>
                  </a:lnTo>
                  <a:lnTo>
                    <a:pt x="0" y="183"/>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84">
              <a:extLst>
                <a:ext uri="{FF2B5EF4-FFF2-40B4-BE49-F238E27FC236}">
                  <a16:creationId xmlns:a16="http://schemas.microsoft.com/office/drawing/2014/main" id="{7FEBF5ED-EFFD-49C8-B391-DBCB628E7D89}"/>
                </a:ext>
              </a:extLst>
            </p:cNvPr>
            <p:cNvSpPr>
              <a:spLocks/>
            </p:cNvSpPr>
            <p:nvPr/>
          </p:nvSpPr>
          <p:spPr bwMode="auto">
            <a:xfrm>
              <a:off x="5662613" y="5089525"/>
              <a:ext cx="122238" cy="146050"/>
            </a:xfrm>
            <a:custGeom>
              <a:avLst/>
              <a:gdLst>
                <a:gd name="T0" fmla="*/ 0 w 200"/>
                <a:gd name="T1" fmla="*/ 0 h 183"/>
                <a:gd name="T2" fmla="*/ 0 w 200"/>
                <a:gd name="T3" fmla="*/ 0 h 183"/>
                <a:gd name="T4" fmla="*/ 200 w 200"/>
                <a:gd name="T5" fmla="*/ 0 h 183"/>
                <a:gd name="T6" fmla="*/ 200 w 200"/>
                <a:gd name="T7" fmla="*/ 183 h 183"/>
                <a:gd name="T8" fmla="*/ 0 w 200"/>
                <a:gd name="T9" fmla="*/ 183 h 183"/>
                <a:gd name="T10" fmla="*/ 0 w 200"/>
                <a:gd name="T11" fmla="*/ 0 h 183"/>
              </a:gdLst>
              <a:ahLst/>
              <a:cxnLst>
                <a:cxn ang="0">
                  <a:pos x="T0" y="T1"/>
                </a:cxn>
                <a:cxn ang="0">
                  <a:pos x="T2" y="T3"/>
                </a:cxn>
                <a:cxn ang="0">
                  <a:pos x="T4" y="T5"/>
                </a:cxn>
                <a:cxn ang="0">
                  <a:pos x="T6" y="T7"/>
                </a:cxn>
                <a:cxn ang="0">
                  <a:pos x="T8" y="T9"/>
                </a:cxn>
                <a:cxn ang="0">
                  <a:pos x="T10" y="T11"/>
                </a:cxn>
              </a:cxnLst>
              <a:rect l="0" t="0" r="r" b="b"/>
              <a:pathLst>
                <a:path w="200" h="183">
                  <a:moveTo>
                    <a:pt x="0" y="0"/>
                  </a:moveTo>
                  <a:lnTo>
                    <a:pt x="0" y="0"/>
                  </a:lnTo>
                  <a:lnTo>
                    <a:pt x="200" y="0"/>
                  </a:lnTo>
                  <a:lnTo>
                    <a:pt x="200" y="183"/>
                  </a:lnTo>
                  <a:lnTo>
                    <a:pt x="0" y="183"/>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85">
              <a:extLst>
                <a:ext uri="{FF2B5EF4-FFF2-40B4-BE49-F238E27FC236}">
                  <a16:creationId xmlns:a16="http://schemas.microsoft.com/office/drawing/2014/main" id="{A0C9E506-FF23-4500-B8EA-E520A154BAA2}"/>
                </a:ext>
              </a:extLst>
            </p:cNvPr>
            <p:cNvSpPr>
              <a:spLocks/>
            </p:cNvSpPr>
            <p:nvPr/>
          </p:nvSpPr>
          <p:spPr bwMode="auto">
            <a:xfrm>
              <a:off x="5834063" y="5089525"/>
              <a:ext cx="120650" cy="146050"/>
            </a:xfrm>
            <a:custGeom>
              <a:avLst/>
              <a:gdLst>
                <a:gd name="T0" fmla="*/ 0 w 200"/>
                <a:gd name="T1" fmla="*/ 183 h 183"/>
                <a:gd name="T2" fmla="*/ 0 w 200"/>
                <a:gd name="T3" fmla="*/ 183 h 183"/>
                <a:gd name="T4" fmla="*/ 200 w 200"/>
                <a:gd name="T5" fmla="*/ 183 h 183"/>
                <a:gd name="T6" fmla="*/ 200 w 200"/>
                <a:gd name="T7" fmla="*/ 0 h 183"/>
                <a:gd name="T8" fmla="*/ 0 w 200"/>
                <a:gd name="T9" fmla="*/ 0 h 183"/>
                <a:gd name="T10" fmla="*/ 0 w 200"/>
                <a:gd name="T11" fmla="*/ 183 h 183"/>
              </a:gdLst>
              <a:ahLst/>
              <a:cxnLst>
                <a:cxn ang="0">
                  <a:pos x="T0" y="T1"/>
                </a:cxn>
                <a:cxn ang="0">
                  <a:pos x="T2" y="T3"/>
                </a:cxn>
                <a:cxn ang="0">
                  <a:pos x="T4" y="T5"/>
                </a:cxn>
                <a:cxn ang="0">
                  <a:pos x="T6" y="T7"/>
                </a:cxn>
                <a:cxn ang="0">
                  <a:pos x="T8" y="T9"/>
                </a:cxn>
                <a:cxn ang="0">
                  <a:pos x="T10" y="T11"/>
                </a:cxn>
              </a:cxnLst>
              <a:rect l="0" t="0" r="r" b="b"/>
              <a:pathLst>
                <a:path w="200" h="183">
                  <a:moveTo>
                    <a:pt x="0" y="183"/>
                  </a:moveTo>
                  <a:lnTo>
                    <a:pt x="0" y="183"/>
                  </a:lnTo>
                  <a:lnTo>
                    <a:pt x="200" y="183"/>
                  </a:lnTo>
                  <a:lnTo>
                    <a:pt x="200" y="0"/>
                  </a:lnTo>
                  <a:lnTo>
                    <a:pt x="0" y="0"/>
                  </a:lnTo>
                  <a:lnTo>
                    <a:pt x="0" y="183"/>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86">
              <a:extLst>
                <a:ext uri="{FF2B5EF4-FFF2-40B4-BE49-F238E27FC236}">
                  <a16:creationId xmlns:a16="http://schemas.microsoft.com/office/drawing/2014/main" id="{4635E04F-37D9-4491-938F-B36F5B572C19}"/>
                </a:ext>
              </a:extLst>
            </p:cNvPr>
            <p:cNvSpPr>
              <a:spLocks/>
            </p:cNvSpPr>
            <p:nvPr/>
          </p:nvSpPr>
          <p:spPr bwMode="auto">
            <a:xfrm>
              <a:off x="5834063" y="5089525"/>
              <a:ext cx="120650" cy="146050"/>
            </a:xfrm>
            <a:custGeom>
              <a:avLst/>
              <a:gdLst>
                <a:gd name="T0" fmla="*/ 0 w 200"/>
                <a:gd name="T1" fmla="*/ 0 h 183"/>
                <a:gd name="T2" fmla="*/ 0 w 200"/>
                <a:gd name="T3" fmla="*/ 0 h 183"/>
                <a:gd name="T4" fmla="*/ 200 w 200"/>
                <a:gd name="T5" fmla="*/ 0 h 183"/>
                <a:gd name="T6" fmla="*/ 200 w 200"/>
                <a:gd name="T7" fmla="*/ 183 h 183"/>
                <a:gd name="T8" fmla="*/ 0 w 200"/>
                <a:gd name="T9" fmla="*/ 183 h 183"/>
                <a:gd name="T10" fmla="*/ 0 w 200"/>
                <a:gd name="T11" fmla="*/ 0 h 183"/>
              </a:gdLst>
              <a:ahLst/>
              <a:cxnLst>
                <a:cxn ang="0">
                  <a:pos x="T0" y="T1"/>
                </a:cxn>
                <a:cxn ang="0">
                  <a:pos x="T2" y="T3"/>
                </a:cxn>
                <a:cxn ang="0">
                  <a:pos x="T4" y="T5"/>
                </a:cxn>
                <a:cxn ang="0">
                  <a:pos x="T6" y="T7"/>
                </a:cxn>
                <a:cxn ang="0">
                  <a:pos x="T8" y="T9"/>
                </a:cxn>
                <a:cxn ang="0">
                  <a:pos x="T10" y="T11"/>
                </a:cxn>
              </a:cxnLst>
              <a:rect l="0" t="0" r="r" b="b"/>
              <a:pathLst>
                <a:path w="200" h="183">
                  <a:moveTo>
                    <a:pt x="0" y="0"/>
                  </a:moveTo>
                  <a:lnTo>
                    <a:pt x="0" y="0"/>
                  </a:lnTo>
                  <a:lnTo>
                    <a:pt x="200" y="0"/>
                  </a:lnTo>
                  <a:lnTo>
                    <a:pt x="200" y="183"/>
                  </a:lnTo>
                  <a:lnTo>
                    <a:pt x="0" y="183"/>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7">
              <a:extLst>
                <a:ext uri="{FF2B5EF4-FFF2-40B4-BE49-F238E27FC236}">
                  <a16:creationId xmlns:a16="http://schemas.microsoft.com/office/drawing/2014/main" id="{99FFC004-BF10-4B4C-879F-2AB4E3C345BD}"/>
                </a:ext>
              </a:extLst>
            </p:cNvPr>
            <p:cNvSpPr>
              <a:spLocks/>
            </p:cNvSpPr>
            <p:nvPr/>
          </p:nvSpPr>
          <p:spPr bwMode="auto">
            <a:xfrm>
              <a:off x="6003925" y="4149725"/>
              <a:ext cx="122238" cy="1085850"/>
            </a:xfrm>
            <a:custGeom>
              <a:avLst/>
              <a:gdLst>
                <a:gd name="T0" fmla="*/ 0 w 200"/>
                <a:gd name="T1" fmla="*/ 1368 h 1368"/>
                <a:gd name="T2" fmla="*/ 0 w 200"/>
                <a:gd name="T3" fmla="*/ 1368 h 1368"/>
                <a:gd name="T4" fmla="*/ 200 w 200"/>
                <a:gd name="T5" fmla="*/ 1368 h 1368"/>
                <a:gd name="T6" fmla="*/ 200 w 200"/>
                <a:gd name="T7" fmla="*/ 0 h 1368"/>
                <a:gd name="T8" fmla="*/ 0 w 200"/>
                <a:gd name="T9" fmla="*/ 0 h 1368"/>
                <a:gd name="T10" fmla="*/ 0 w 200"/>
                <a:gd name="T11" fmla="*/ 1368 h 1368"/>
              </a:gdLst>
              <a:ahLst/>
              <a:cxnLst>
                <a:cxn ang="0">
                  <a:pos x="T0" y="T1"/>
                </a:cxn>
                <a:cxn ang="0">
                  <a:pos x="T2" y="T3"/>
                </a:cxn>
                <a:cxn ang="0">
                  <a:pos x="T4" y="T5"/>
                </a:cxn>
                <a:cxn ang="0">
                  <a:pos x="T6" y="T7"/>
                </a:cxn>
                <a:cxn ang="0">
                  <a:pos x="T8" y="T9"/>
                </a:cxn>
                <a:cxn ang="0">
                  <a:pos x="T10" y="T11"/>
                </a:cxn>
              </a:cxnLst>
              <a:rect l="0" t="0" r="r" b="b"/>
              <a:pathLst>
                <a:path w="200" h="1368">
                  <a:moveTo>
                    <a:pt x="0" y="1368"/>
                  </a:moveTo>
                  <a:lnTo>
                    <a:pt x="0" y="1368"/>
                  </a:lnTo>
                  <a:lnTo>
                    <a:pt x="200" y="1368"/>
                  </a:lnTo>
                  <a:lnTo>
                    <a:pt x="200" y="0"/>
                  </a:lnTo>
                  <a:lnTo>
                    <a:pt x="0" y="0"/>
                  </a:lnTo>
                  <a:lnTo>
                    <a:pt x="0" y="1368"/>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8">
              <a:extLst>
                <a:ext uri="{FF2B5EF4-FFF2-40B4-BE49-F238E27FC236}">
                  <a16:creationId xmlns:a16="http://schemas.microsoft.com/office/drawing/2014/main" id="{176710F7-4D8B-4C4D-A070-F8EB8C1915EC}"/>
                </a:ext>
              </a:extLst>
            </p:cNvPr>
            <p:cNvSpPr>
              <a:spLocks/>
            </p:cNvSpPr>
            <p:nvPr/>
          </p:nvSpPr>
          <p:spPr bwMode="auto">
            <a:xfrm>
              <a:off x="6003925" y="4149725"/>
              <a:ext cx="122238" cy="1085850"/>
            </a:xfrm>
            <a:custGeom>
              <a:avLst/>
              <a:gdLst>
                <a:gd name="T0" fmla="*/ 0 w 200"/>
                <a:gd name="T1" fmla="*/ 0 h 1368"/>
                <a:gd name="T2" fmla="*/ 0 w 200"/>
                <a:gd name="T3" fmla="*/ 0 h 1368"/>
                <a:gd name="T4" fmla="*/ 200 w 200"/>
                <a:gd name="T5" fmla="*/ 0 h 1368"/>
                <a:gd name="T6" fmla="*/ 200 w 200"/>
                <a:gd name="T7" fmla="*/ 1368 h 1368"/>
                <a:gd name="T8" fmla="*/ 0 w 200"/>
                <a:gd name="T9" fmla="*/ 1368 h 1368"/>
                <a:gd name="T10" fmla="*/ 0 w 200"/>
                <a:gd name="T11" fmla="*/ 0 h 1368"/>
              </a:gdLst>
              <a:ahLst/>
              <a:cxnLst>
                <a:cxn ang="0">
                  <a:pos x="T0" y="T1"/>
                </a:cxn>
                <a:cxn ang="0">
                  <a:pos x="T2" y="T3"/>
                </a:cxn>
                <a:cxn ang="0">
                  <a:pos x="T4" y="T5"/>
                </a:cxn>
                <a:cxn ang="0">
                  <a:pos x="T6" y="T7"/>
                </a:cxn>
                <a:cxn ang="0">
                  <a:pos x="T8" y="T9"/>
                </a:cxn>
                <a:cxn ang="0">
                  <a:pos x="T10" y="T11"/>
                </a:cxn>
              </a:cxnLst>
              <a:rect l="0" t="0" r="r" b="b"/>
              <a:pathLst>
                <a:path w="200" h="1368">
                  <a:moveTo>
                    <a:pt x="0" y="0"/>
                  </a:moveTo>
                  <a:lnTo>
                    <a:pt x="0" y="0"/>
                  </a:lnTo>
                  <a:lnTo>
                    <a:pt x="200" y="0"/>
                  </a:lnTo>
                  <a:lnTo>
                    <a:pt x="200" y="1368"/>
                  </a:lnTo>
                  <a:lnTo>
                    <a:pt x="0" y="1368"/>
                  </a:lnTo>
                  <a:lnTo>
                    <a:pt x="0" y="0"/>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89">
              <a:extLst>
                <a:ext uri="{FF2B5EF4-FFF2-40B4-BE49-F238E27FC236}">
                  <a16:creationId xmlns:a16="http://schemas.microsoft.com/office/drawing/2014/main" id="{923ACFE4-2F2E-47FD-88B3-EE93FC8D1D38}"/>
                </a:ext>
              </a:extLst>
            </p:cNvPr>
            <p:cNvSpPr>
              <a:spLocks/>
            </p:cNvSpPr>
            <p:nvPr/>
          </p:nvSpPr>
          <p:spPr bwMode="auto">
            <a:xfrm>
              <a:off x="6183313" y="4306888"/>
              <a:ext cx="122238" cy="928688"/>
            </a:xfrm>
            <a:custGeom>
              <a:avLst/>
              <a:gdLst>
                <a:gd name="T0" fmla="*/ 0 w 200"/>
                <a:gd name="T1" fmla="*/ 1170 h 1170"/>
                <a:gd name="T2" fmla="*/ 0 w 200"/>
                <a:gd name="T3" fmla="*/ 1170 h 1170"/>
                <a:gd name="T4" fmla="*/ 200 w 200"/>
                <a:gd name="T5" fmla="*/ 1170 h 1170"/>
                <a:gd name="T6" fmla="*/ 200 w 200"/>
                <a:gd name="T7" fmla="*/ 0 h 1170"/>
                <a:gd name="T8" fmla="*/ 0 w 200"/>
                <a:gd name="T9" fmla="*/ 0 h 1170"/>
                <a:gd name="T10" fmla="*/ 0 w 200"/>
                <a:gd name="T11" fmla="*/ 1170 h 1170"/>
              </a:gdLst>
              <a:ahLst/>
              <a:cxnLst>
                <a:cxn ang="0">
                  <a:pos x="T0" y="T1"/>
                </a:cxn>
                <a:cxn ang="0">
                  <a:pos x="T2" y="T3"/>
                </a:cxn>
                <a:cxn ang="0">
                  <a:pos x="T4" y="T5"/>
                </a:cxn>
                <a:cxn ang="0">
                  <a:pos x="T6" y="T7"/>
                </a:cxn>
                <a:cxn ang="0">
                  <a:pos x="T8" y="T9"/>
                </a:cxn>
                <a:cxn ang="0">
                  <a:pos x="T10" y="T11"/>
                </a:cxn>
              </a:cxnLst>
              <a:rect l="0" t="0" r="r" b="b"/>
              <a:pathLst>
                <a:path w="200" h="1170">
                  <a:moveTo>
                    <a:pt x="0" y="1170"/>
                  </a:moveTo>
                  <a:lnTo>
                    <a:pt x="0" y="1170"/>
                  </a:lnTo>
                  <a:lnTo>
                    <a:pt x="200" y="1170"/>
                  </a:lnTo>
                  <a:lnTo>
                    <a:pt x="200" y="0"/>
                  </a:lnTo>
                  <a:lnTo>
                    <a:pt x="0" y="0"/>
                  </a:lnTo>
                  <a:lnTo>
                    <a:pt x="0" y="1170"/>
                  </a:lnTo>
                  <a:close/>
                </a:path>
              </a:pathLst>
            </a:custGeom>
            <a:solidFill>
              <a:srgbClr val="33A02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90">
              <a:extLst>
                <a:ext uri="{FF2B5EF4-FFF2-40B4-BE49-F238E27FC236}">
                  <a16:creationId xmlns:a16="http://schemas.microsoft.com/office/drawing/2014/main" id="{955E8BEC-6518-4B03-9FE3-093F8E1A2723}"/>
                </a:ext>
              </a:extLst>
            </p:cNvPr>
            <p:cNvSpPr>
              <a:spLocks/>
            </p:cNvSpPr>
            <p:nvPr/>
          </p:nvSpPr>
          <p:spPr bwMode="auto">
            <a:xfrm>
              <a:off x="6183313" y="4306888"/>
              <a:ext cx="122238" cy="928688"/>
            </a:xfrm>
            <a:custGeom>
              <a:avLst/>
              <a:gdLst>
                <a:gd name="T0" fmla="*/ 0 w 200"/>
                <a:gd name="T1" fmla="*/ 0 h 1170"/>
                <a:gd name="T2" fmla="*/ 0 w 200"/>
                <a:gd name="T3" fmla="*/ 0 h 1170"/>
                <a:gd name="T4" fmla="*/ 200 w 200"/>
                <a:gd name="T5" fmla="*/ 0 h 1170"/>
                <a:gd name="T6" fmla="*/ 200 w 200"/>
                <a:gd name="T7" fmla="*/ 1170 h 1170"/>
                <a:gd name="T8" fmla="*/ 0 w 200"/>
                <a:gd name="T9" fmla="*/ 1170 h 1170"/>
                <a:gd name="T10" fmla="*/ 0 w 200"/>
                <a:gd name="T11" fmla="*/ 0 h 1170"/>
              </a:gdLst>
              <a:ahLst/>
              <a:cxnLst>
                <a:cxn ang="0">
                  <a:pos x="T0" y="T1"/>
                </a:cxn>
                <a:cxn ang="0">
                  <a:pos x="T2" y="T3"/>
                </a:cxn>
                <a:cxn ang="0">
                  <a:pos x="T4" y="T5"/>
                </a:cxn>
                <a:cxn ang="0">
                  <a:pos x="T6" y="T7"/>
                </a:cxn>
                <a:cxn ang="0">
                  <a:pos x="T8" y="T9"/>
                </a:cxn>
                <a:cxn ang="0">
                  <a:pos x="T10" y="T11"/>
                </a:cxn>
              </a:cxnLst>
              <a:rect l="0" t="0" r="r" b="b"/>
              <a:pathLst>
                <a:path w="200" h="1170">
                  <a:moveTo>
                    <a:pt x="0" y="0"/>
                  </a:moveTo>
                  <a:lnTo>
                    <a:pt x="0" y="0"/>
                  </a:lnTo>
                  <a:lnTo>
                    <a:pt x="200" y="0"/>
                  </a:lnTo>
                  <a:lnTo>
                    <a:pt x="200" y="1170"/>
                  </a:lnTo>
                  <a:lnTo>
                    <a:pt x="0" y="1170"/>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1">
              <a:extLst>
                <a:ext uri="{FF2B5EF4-FFF2-40B4-BE49-F238E27FC236}">
                  <a16:creationId xmlns:a16="http://schemas.microsoft.com/office/drawing/2014/main" id="{A90E1B8F-E44E-4521-AF79-DE9EBEC7D0F2}"/>
                </a:ext>
              </a:extLst>
            </p:cNvPr>
            <p:cNvSpPr>
              <a:spLocks/>
            </p:cNvSpPr>
            <p:nvPr/>
          </p:nvSpPr>
          <p:spPr bwMode="auto">
            <a:xfrm>
              <a:off x="6362700" y="5153025"/>
              <a:ext cx="122238" cy="82550"/>
            </a:xfrm>
            <a:custGeom>
              <a:avLst/>
              <a:gdLst>
                <a:gd name="T0" fmla="*/ 0 w 200"/>
                <a:gd name="T1" fmla="*/ 104 h 104"/>
                <a:gd name="T2" fmla="*/ 0 w 200"/>
                <a:gd name="T3" fmla="*/ 104 h 104"/>
                <a:gd name="T4" fmla="*/ 200 w 200"/>
                <a:gd name="T5" fmla="*/ 104 h 104"/>
                <a:gd name="T6" fmla="*/ 200 w 200"/>
                <a:gd name="T7" fmla="*/ 0 h 104"/>
                <a:gd name="T8" fmla="*/ 0 w 200"/>
                <a:gd name="T9" fmla="*/ 0 h 104"/>
                <a:gd name="T10" fmla="*/ 0 w 200"/>
                <a:gd name="T11" fmla="*/ 104 h 104"/>
              </a:gdLst>
              <a:ahLst/>
              <a:cxnLst>
                <a:cxn ang="0">
                  <a:pos x="T0" y="T1"/>
                </a:cxn>
                <a:cxn ang="0">
                  <a:pos x="T2" y="T3"/>
                </a:cxn>
                <a:cxn ang="0">
                  <a:pos x="T4" y="T5"/>
                </a:cxn>
                <a:cxn ang="0">
                  <a:pos x="T6" y="T7"/>
                </a:cxn>
                <a:cxn ang="0">
                  <a:pos x="T8" y="T9"/>
                </a:cxn>
                <a:cxn ang="0">
                  <a:pos x="T10" y="T11"/>
                </a:cxn>
              </a:cxnLst>
              <a:rect l="0" t="0" r="r" b="b"/>
              <a:pathLst>
                <a:path w="200" h="104">
                  <a:moveTo>
                    <a:pt x="0" y="104"/>
                  </a:moveTo>
                  <a:lnTo>
                    <a:pt x="0" y="104"/>
                  </a:lnTo>
                  <a:lnTo>
                    <a:pt x="200" y="104"/>
                  </a:lnTo>
                  <a:lnTo>
                    <a:pt x="200" y="0"/>
                  </a:lnTo>
                  <a:lnTo>
                    <a:pt x="0" y="0"/>
                  </a:lnTo>
                  <a:lnTo>
                    <a:pt x="0" y="104"/>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92">
              <a:extLst>
                <a:ext uri="{FF2B5EF4-FFF2-40B4-BE49-F238E27FC236}">
                  <a16:creationId xmlns:a16="http://schemas.microsoft.com/office/drawing/2014/main" id="{946981A2-A85C-48B9-B563-0C20CE4717D9}"/>
                </a:ext>
              </a:extLst>
            </p:cNvPr>
            <p:cNvSpPr>
              <a:spLocks/>
            </p:cNvSpPr>
            <p:nvPr/>
          </p:nvSpPr>
          <p:spPr bwMode="auto">
            <a:xfrm>
              <a:off x="6362700" y="5153025"/>
              <a:ext cx="122238" cy="82550"/>
            </a:xfrm>
            <a:custGeom>
              <a:avLst/>
              <a:gdLst>
                <a:gd name="T0" fmla="*/ 0 w 200"/>
                <a:gd name="T1" fmla="*/ 0 h 104"/>
                <a:gd name="T2" fmla="*/ 0 w 200"/>
                <a:gd name="T3" fmla="*/ 0 h 104"/>
                <a:gd name="T4" fmla="*/ 200 w 200"/>
                <a:gd name="T5" fmla="*/ 0 h 104"/>
                <a:gd name="T6" fmla="*/ 200 w 200"/>
                <a:gd name="T7" fmla="*/ 104 h 104"/>
                <a:gd name="T8" fmla="*/ 0 w 200"/>
                <a:gd name="T9" fmla="*/ 104 h 104"/>
                <a:gd name="T10" fmla="*/ 0 w 200"/>
                <a:gd name="T11" fmla="*/ 0 h 104"/>
              </a:gdLst>
              <a:ahLst/>
              <a:cxnLst>
                <a:cxn ang="0">
                  <a:pos x="T0" y="T1"/>
                </a:cxn>
                <a:cxn ang="0">
                  <a:pos x="T2" y="T3"/>
                </a:cxn>
                <a:cxn ang="0">
                  <a:pos x="T4" y="T5"/>
                </a:cxn>
                <a:cxn ang="0">
                  <a:pos x="T6" y="T7"/>
                </a:cxn>
                <a:cxn ang="0">
                  <a:pos x="T8" y="T9"/>
                </a:cxn>
                <a:cxn ang="0">
                  <a:pos x="T10" y="T11"/>
                </a:cxn>
              </a:cxnLst>
              <a:rect l="0" t="0" r="r" b="b"/>
              <a:pathLst>
                <a:path w="200" h="104">
                  <a:moveTo>
                    <a:pt x="0" y="0"/>
                  </a:moveTo>
                  <a:lnTo>
                    <a:pt x="0" y="0"/>
                  </a:lnTo>
                  <a:lnTo>
                    <a:pt x="200" y="0"/>
                  </a:lnTo>
                  <a:lnTo>
                    <a:pt x="200" y="104"/>
                  </a:lnTo>
                  <a:lnTo>
                    <a:pt x="0" y="104"/>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93">
              <a:extLst>
                <a:ext uri="{FF2B5EF4-FFF2-40B4-BE49-F238E27FC236}">
                  <a16:creationId xmlns:a16="http://schemas.microsoft.com/office/drawing/2014/main" id="{9DA6D7C1-9CE3-417A-A100-79F0E4F3D698}"/>
                </a:ext>
              </a:extLst>
            </p:cNvPr>
            <p:cNvSpPr>
              <a:spLocks/>
            </p:cNvSpPr>
            <p:nvPr/>
          </p:nvSpPr>
          <p:spPr bwMode="auto">
            <a:xfrm>
              <a:off x="6540500" y="5194300"/>
              <a:ext cx="122238" cy="41275"/>
            </a:xfrm>
            <a:custGeom>
              <a:avLst/>
              <a:gdLst>
                <a:gd name="T0" fmla="*/ 0 w 200"/>
                <a:gd name="T1" fmla="*/ 51 h 51"/>
                <a:gd name="T2" fmla="*/ 0 w 200"/>
                <a:gd name="T3" fmla="*/ 51 h 51"/>
                <a:gd name="T4" fmla="*/ 200 w 200"/>
                <a:gd name="T5" fmla="*/ 51 h 51"/>
                <a:gd name="T6" fmla="*/ 200 w 200"/>
                <a:gd name="T7" fmla="*/ 0 h 51"/>
                <a:gd name="T8" fmla="*/ 0 w 200"/>
                <a:gd name="T9" fmla="*/ 0 h 51"/>
                <a:gd name="T10" fmla="*/ 0 w 200"/>
                <a:gd name="T11" fmla="*/ 51 h 51"/>
              </a:gdLst>
              <a:ahLst/>
              <a:cxnLst>
                <a:cxn ang="0">
                  <a:pos x="T0" y="T1"/>
                </a:cxn>
                <a:cxn ang="0">
                  <a:pos x="T2" y="T3"/>
                </a:cxn>
                <a:cxn ang="0">
                  <a:pos x="T4" y="T5"/>
                </a:cxn>
                <a:cxn ang="0">
                  <a:pos x="T6" y="T7"/>
                </a:cxn>
                <a:cxn ang="0">
                  <a:pos x="T8" y="T9"/>
                </a:cxn>
                <a:cxn ang="0">
                  <a:pos x="T10" y="T11"/>
                </a:cxn>
              </a:cxnLst>
              <a:rect l="0" t="0" r="r" b="b"/>
              <a:pathLst>
                <a:path w="200" h="51">
                  <a:moveTo>
                    <a:pt x="0" y="51"/>
                  </a:moveTo>
                  <a:lnTo>
                    <a:pt x="0" y="51"/>
                  </a:lnTo>
                  <a:lnTo>
                    <a:pt x="200" y="51"/>
                  </a:lnTo>
                  <a:lnTo>
                    <a:pt x="200" y="0"/>
                  </a:lnTo>
                  <a:lnTo>
                    <a:pt x="0" y="0"/>
                  </a:lnTo>
                  <a:lnTo>
                    <a:pt x="0" y="51"/>
                  </a:lnTo>
                  <a:close/>
                </a:path>
              </a:pathLst>
            </a:custGeom>
            <a:solidFill>
              <a:schemeClr val="tx1">
                <a:lumMod val="50000"/>
                <a:lumOff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94">
              <a:extLst>
                <a:ext uri="{FF2B5EF4-FFF2-40B4-BE49-F238E27FC236}">
                  <a16:creationId xmlns:a16="http://schemas.microsoft.com/office/drawing/2014/main" id="{48FA469D-4D24-4161-9585-E6ADAEF7A68C}"/>
                </a:ext>
              </a:extLst>
            </p:cNvPr>
            <p:cNvSpPr>
              <a:spLocks/>
            </p:cNvSpPr>
            <p:nvPr/>
          </p:nvSpPr>
          <p:spPr bwMode="auto">
            <a:xfrm>
              <a:off x="6540500" y="5194300"/>
              <a:ext cx="122238" cy="41275"/>
            </a:xfrm>
            <a:custGeom>
              <a:avLst/>
              <a:gdLst>
                <a:gd name="T0" fmla="*/ 0 w 200"/>
                <a:gd name="T1" fmla="*/ 0 h 51"/>
                <a:gd name="T2" fmla="*/ 0 w 200"/>
                <a:gd name="T3" fmla="*/ 0 h 51"/>
                <a:gd name="T4" fmla="*/ 200 w 200"/>
                <a:gd name="T5" fmla="*/ 0 h 51"/>
                <a:gd name="T6" fmla="*/ 200 w 200"/>
                <a:gd name="T7" fmla="*/ 51 h 51"/>
                <a:gd name="T8" fmla="*/ 0 w 200"/>
                <a:gd name="T9" fmla="*/ 51 h 51"/>
                <a:gd name="T10" fmla="*/ 0 w 200"/>
                <a:gd name="T11" fmla="*/ 0 h 51"/>
              </a:gdLst>
              <a:ahLst/>
              <a:cxnLst>
                <a:cxn ang="0">
                  <a:pos x="T0" y="T1"/>
                </a:cxn>
                <a:cxn ang="0">
                  <a:pos x="T2" y="T3"/>
                </a:cxn>
                <a:cxn ang="0">
                  <a:pos x="T4" y="T5"/>
                </a:cxn>
                <a:cxn ang="0">
                  <a:pos x="T6" y="T7"/>
                </a:cxn>
                <a:cxn ang="0">
                  <a:pos x="T8" y="T9"/>
                </a:cxn>
                <a:cxn ang="0">
                  <a:pos x="T10" y="T11"/>
                </a:cxn>
              </a:cxnLst>
              <a:rect l="0" t="0" r="r" b="b"/>
              <a:pathLst>
                <a:path w="200" h="51">
                  <a:moveTo>
                    <a:pt x="0" y="0"/>
                  </a:moveTo>
                  <a:lnTo>
                    <a:pt x="0" y="0"/>
                  </a:lnTo>
                  <a:lnTo>
                    <a:pt x="200" y="0"/>
                  </a:lnTo>
                  <a:lnTo>
                    <a:pt x="200" y="51"/>
                  </a:lnTo>
                  <a:lnTo>
                    <a:pt x="0" y="51"/>
                  </a:lnTo>
                  <a:lnTo>
                    <a:pt x="0" y="0"/>
                  </a:lnTo>
                  <a:close/>
                </a:path>
              </a:pathLst>
            </a:custGeom>
            <a:solidFill>
              <a:schemeClr val="tx1">
                <a:lumMod val="50000"/>
                <a:lumOff val="50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220" name="Straight Arrow Connector 219">
            <a:extLst>
              <a:ext uri="{FF2B5EF4-FFF2-40B4-BE49-F238E27FC236}">
                <a16:creationId xmlns:a16="http://schemas.microsoft.com/office/drawing/2014/main" id="{CE4A31C2-8C3E-4DC7-901F-81086099ED6A}"/>
              </a:ext>
            </a:extLst>
          </p:cNvPr>
          <p:cNvCxnSpPr>
            <a:cxnSpLocks/>
          </p:cNvCxnSpPr>
          <p:nvPr/>
        </p:nvCxnSpPr>
        <p:spPr>
          <a:xfrm>
            <a:off x="7866433" y="3606896"/>
            <a:ext cx="0" cy="4098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B801E89D-0589-450D-B064-C38B2F2A4B46}"/>
              </a:ext>
            </a:extLst>
          </p:cNvPr>
          <p:cNvCxnSpPr>
            <a:cxnSpLocks/>
          </p:cNvCxnSpPr>
          <p:nvPr/>
        </p:nvCxnSpPr>
        <p:spPr>
          <a:xfrm>
            <a:off x="10721842" y="3656557"/>
            <a:ext cx="0" cy="4098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7252D723-1790-4011-9CF7-5E219CA9ED03}"/>
              </a:ext>
            </a:extLst>
          </p:cNvPr>
          <p:cNvSpPr txBox="1"/>
          <p:nvPr/>
        </p:nvSpPr>
        <p:spPr>
          <a:xfrm>
            <a:off x="1803826" y="2950022"/>
            <a:ext cx="312906" cy="369332"/>
          </a:xfrm>
          <a:prstGeom prst="rect">
            <a:avLst/>
          </a:prstGeom>
          <a:noFill/>
        </p:spPr>
        <p:txBody>
          <a:bodyPr wrap="none" rtlCol="0">
            <a:spAutoFit/>
          </a:bodyPr>
          <a:lstStyle/>
          <a:p>
            <a:r>
              <a:rPr lang="en-US" dirty="0"/>
              <a:t>2</a:t>
            </a:r>
          </a:p>
        </p:txBody>
      </p:sp>
      <p:sp>
        <p:nvSpPr>
          <p:cNvPr id="223" name="TextBox 222">
            <a:extLst>
              <a:ext uri="{FF2B5EF4-FFF2-40B4-BE49-F238E27FC236}">
                <a16:creationId xmlns:a16="http://schemas.microsoft.com/office/drawing/2014/main" id="{66EEA272-D33E-4714-A375-84A0A1DE4D5F}"/>
              </a:ext>
            </a:extLst>
          </p:cNvPr>
          <p:cNvSpPr txBox="1"/>
          <p:nvPr/>
        </p:nvSpPr>
        <p:spPr>
          <a:xfrm>
            <a:off x="1795290" y="3835165"/>
            <a:ext cx="312906" cy="369332"/>
          </a:xfrm>
          <a:prstGeom prst="rect">
            <a:avLst/>
          </a:prstGeom>
          <a:noFill/>
        </p:spPr>
        <p:txBody>
          <a:bodyPr wrap="none" rtlCol="0">
            <a:spAutoFit/>
          </a:bodyPr>
          <a:lstStyle/>
          <a:p>
            <a:r>
              <a:rPr lang="en-US" dirty="0"/>
              <a:t>3</a:t>
            </a:r>
          </a:p>
        </p:txBody>
      </p:sp>
      <p:sp>
        <p:nvSpPr>
          <p:cNvPr id="224" name="TextBox 223">
            <a:extLst>
              <a:ext uri="{FF2B5EF4-FFF2-40B4-BE49-F238E27FC236}">
                <a16:creationId xmlns:a16="http://schemas.microsoft.com/office/drawing/2014/main" id="{071509BB-5151-483E-B454-D986E7F7AA74}"/>
              </a:ext>
            </a:extLst>
          </p:cNvPr>
          <p:cNvSpPr txBox="1"/>
          <p:nvPr/>
        </p:nvSpPr>
        <p:spPr>
          <a:xfrm>
            <a:off x="2814409" y="2970597"/>
            <a:ext cx="312906" cy="369332"/>
          </a:xfrm>
          <a:prstGeom prst="rect">
            <a:avLst/>
          </a:prstGeom>
          <a:noFill/>
        </p:spPr>
        <p:txBody>
          <a:bodyPr wrap="none" rtlCol="0">
            <a:spAutoFit/>
          </a:bodyPr>
          <a:lstStyle/>
          <a:p>
            <a:r>
              <a:rPr lang="en-US" dirty="0"/>
              <a:t>4</a:t>
            </a:r>
          </a:p>
        </p:txBody>
      </p:sp>
      <p:sp>
        <p:nvSpPr>
          <p:cNvPr id="225" name="TextBox 224">
            <a:extLst>
              <a:ext uri="{FF2B5EF4-FFF2-40B4-BE49-F238E27FC236}">
                <a16:creationId xmlns:a16="http://schemas.microsoft.com/office/drawing/2014/main" id="{D8C2F45C-D7EF-47BC-B3A7-B75E3E837837}"/>
              </a:ext>
            </a:extLst>
          </p:cNvPr>
          <p:cNvSpPr txBox="1"/>
          <p:nvPr/>
        </p:nvSpPr>
        <p:spPr>
          <a:xfrm>
            <a:off x="2816628" y="3829147"/>
            <a:ext cx="312906" cy="369332"/>
          </a:xfrm>
          <a:prstGeom prst="rect">
            <a:avLst/>
          </a:prstGeom>
          <a:noFill/>
        </p:spPr>
        <p:txBody>
          <a:bodyPr wrap="none" rtlCol="0">
            <a:spAutoFit/>
          </a:bodyPr>
          <a:lstStyle/>
          <a:p>
            <a:r>
              <a:rPr lang="en-US" dirty="0"/>
              <a:t>5</a:t>
            </a:r>
          </a:p>
        </p:txBody>
      </p:sp>
      <p:sp>
        <p:nvSpPr>
          <p:cNvPr id="226" name="TextBox 225">
            <a:extLst>
              <a:ext uri="{FF2B5EF4-FFF2-40B4-BE49-F238E27FC236}">
                <a16:creationId xmlns:a16="http://schemas.microsoft.com/office/drawing/2014/main" id="{A569C960-6C07-4D2A-B2B1-BA8E6F4D8C47}"/>
              </a:ext>
            </a:extLst>
          </p:cNvPr>
          <p:cNvSpPr txBox="1"/>
          <p:nvPr/>
        </p:nvSpPr>
        <p:spPr>
          <a:xfrm>
            <a:off x="8473311" y="3682693"/>
            <a:ext cx="1659430" cy="646331"/>
          </a:xfrm>
          <a:prstGeom prst="rect">
            <a:avLst/>
          </a:prstGeom>
          <a:noFill/>
        </p:spPr>
        <p:txBody>
          <a:bodyPr wrap="none" rtlCol="0">
            <a:spAutoFit/>
          </a:bodyPr>
          <a:lstStyle/>
          <a:p>
            <a:pPr algn="ctr"/>
            <a:r>
              <a:rPr lang="en-US" dirty="0">
                <a:solidFill>
                  <a:srgbClr val="FF0000"/>
                </a:solidFill>
              </a:rPr>
              <a:t>Don’t know</a:t>
            </a:r>
          </a:p>
          <a:p>
            <a:pPr algn="ctr"/>
            <a:r>
              <a:rPr lang="en-US" dirty="0">
                <a:solidFill>
                  <a:srgbClr val="FF0000"/>
                </a:solidFill>
              </a:rPr>
              <a:t>which is better</a:t>
            </a:r>
          </a:p>
        </p:txBody>
      </p:sp>
      <p:pic>
        <p:nvPicPr>
          <p:cNvPr id="61" name="Audio 60">
            <a:hlinkClick r:id="" action="ppaction://media"/>
            <a:extLst>
              <a:ext uri="{FF2B5EF4-FFF2-40B4-BE49-F238E27FC236}">
                <a16:creationId xmlns:a16="http://schemas.microsoft.com/office/drawing/2014/main" id="{1A0C54CD-435B-EE43-B202-85223C7449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11977773"/>
      </p:ext>
    </p:extLst>
  </p:cSld>
  <p:clrMapOvr>
    <a:masterClrMapping/>
  </p:clrMapOvr>
  <p:transition advTm="838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subTnLst>
                                    <p:set>
                                      <p:cBhvr override="childStyle">
                                        <p:cTn dur="1" fill="hold" display="0" masterRel="nextClick" afterEffect="1"/>
                                        <p:tgtEl>
                                          <p:spTgt spid="91"/>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subTnLst>
                                    <p:set>
                                      <p:cBhvr override="childStyle">
                                        <p:cTn dur="1" fill="hold" display="0" masterRel="nextClick" afterEffect="1"/>
                                        <p:tgtEl>
                                          <p:spTgt spid="8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
                                        </p:tgtEl>
                                        <p:attrNameLst>
                                          <p:attrName>style.visibility</p:attrName>
                                        </p:attrNameLst>
                                      </p:cBhvr>
                                      <p:to>
                                        <p:strVal val="visible"/>
                                      </p:to>
                                    </p:set>
                                  </p:childTnLst>
                                  <p:subTnLst>
                                    <p:set>
                                      <p:cBhvr override="childStyle">
                                        <p:cTn dur="1" fill="hold" display="0" masterRel="nextClick" afterEffect="1"/>
                                        <p:tgtEl>
                                          <p:spTgt spid="9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subTnLst>
                                    <p:set>
                                      <p:cBhvr override="childStyle">
                                        <p:cTn dur="1" fill="hold" display="0" masterRel="nextClick" afterEffect="1"/>
                                        <p:tgtEl>
                                          <p:spTgt spid="93"/>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subTnLst>
                                    <p:set>
                                      <p:cBhvr override="childStyle">
                                        <p:cTn dur="1" fill="hold" display="0" masterRel="nextClick" afterEffect="1"/>
                                        <p:tgtEl>
                                          <p:spTgt spid="94"/>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00"/>
                                        </p:tgtEl>
                                        <p:attrNameLst>
                                          <p:attrName>style.visibility</p:attrName>
                                        </p:attrNameLst>
                                      </p:cBhvr>
                                      <p:to>
                                        <p:strVal val="visible"/>
                                      </p:to>
                                    </p:set>
                                  </p:childTnLst>
                                  <p:subTnLst>
                                    <p:set>
                                      <p:cBhvr override="childStyle">
                                        <p:cTn dur="1" fill="hold" display="0" masterRel="nextClick" afterEffect="1"/>
                                        <p:tgtEl>
                                          <p:spTgt spid="100"/>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subTnLst>
                                    <p:set>
                                      <p:cBhvr override="childStyle">
                                        <p:cTn dur="1" fill="hold" display="0" masterRel="nextClick" afterEffect="1"/>
                                        <p:tgtEl>
                                          <p:spTgt spid="10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7"/>
                                        </p:tgtEl>
                                        <p:attrNameLst>
                                          <p:attrName>style.visibility</p:attrName>
                                        </p:attrNameLst>
                                      </p:cBhvr>
                                      <p:to>
                                        <p:strVal val="visible"/>
                                      </p:to>
                                    </p:set>
                                  </p:childTnLst>
                                </p:cTn>
                              </p:par>
                              <p:par>
                                <p:cTn id="53" presetID="1" presetClass="entr" presetSubtype="0" fill="hold" nodeType="withEffect">
                                  <p:stCondLst>
                                    <p:cond delay="500"/>
                                  </p:stCondLst>
                                  <p:childTnLst>
                                    <p:set>
                                      <p:cBhvr>
                                        <p:cTn id="54" dur="1" fill="hold">
                                          <p:stCondLst>
                                            <p:cond delay="0"/>
                                          </p:stCondLst>
                                        </p:cTn>
                                        <p:tgtEl>
                                          <p:spTgt spid="221"/>
                                        </p:tgtEl>
                                        <p:attrNameLst>
                                          <p:attrName>style.visibility</p:attrName>
                                        </p:attrNameLst>
                                      </p:cBhvr>
                                      <p:to>
                                        <p:strVal val="visible"/>
                                      </p:to>
                                    </p:set>
                                  </p:childTnLst>
                                </p:cTn>
                              </p:par>
                              <p:par>
                                <p:cTn id="55" presetID="1" presetClass="entr" presetSubtype="0" fill="hold" nodeType="withEffect">
                                  <p:stCondLst>
                                    <p:cond delay="500"/>
                                  </p:stCondLst>
                                  <p:childTnLst>
                                    <p:set>
                                      <p:cBhvr>
                                        <p:cTn id="56" dur="1" fill="hold">
                                          <p:stCondLst>
                                            <p:cond delay="0"/>
                                          </p:stCondLst>
                                        </p:cTn>
                                        <p:tgtEl>
                                          <p:spTgt spid="2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6"/>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4500"/>
                                  </p:stCondLst>
                                  <p:childTnLst>
                                    <p:set>
                                      <p:cBhvr>
                                        <p:cTn id="63"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61"/>
                </p:tgtEl>
              </p:cMediaNode>
            </p:audio>
          </p:childTnLst>
        </p:cTn>
      </p:par>
    </p:tnLst>
    <p:bldLst>
      <p:bldP spid="33" grpId="0" animBg="1"/>
      <p:bldP spid="34" grpId="0" animBg="1"/>
      <p:bldP spid="4" grpId="0" animBg="1"/>
      <p:bldP spid="92" grpId="0" animBg="1"/>
      <p:bldP spid="93" grpId="0" animBg="1"/>
      <p:bldP spid="94" grpId="0" animBg="1"/>
      <p:bldP spid="100" grpId="0" animBg="1"/>
      <p:bldP spid="101" grpId="0" animBg="1"/>
      <p:bldP spid="173" grpId="0" animBg="1"/>
      <p:bldP spid="2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1229-F728-467A-82E3-361E30CF71F7}"/>
              </a:ext>
            </a:extLst>
          </p:cNvPr>
          <p:cNvSpPr>
            <a:spLocks noGrp="1"/>
          </p:cNvSpPr>
          <p:nvPr>
            <p:ph type="title"/>
          </p:nvPr>
        </p:nvSpPr>
        <p:spPr/>
        <p:txBody>
          <a:bodyPr/>
          <a:lstStyle/>
          <a:p>
            <a:endParaRPr lang="en-US"/>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5000" kern="0" dirty="0">
                  <a:latin typeface="Calibri"/>
                </a:rPr>
                <a:t>Key Insights</a:t>
              </a:r>
              <a:endParaRPr kumimoji="0" lang="en-US" sz="5000" b="0" i="0" u="none" strike="noStrike" kern="0" cap="none" spc="0" normalizeH="0" baseline="0" noProof="0" dirty="0">
                <a:ln>
                  <a:noFill/>
                </a:ln>
                <a:effectLst/>
                <a:uLnTx/>
                <a:uFillTx/>
                <a:latin typeface="Calibri"/>
                <a:ea typeface="+mn-ea"/>
                <a:cs typeface="+mn-cs"/>
              </a:endParaRPr>
            </a:p>
          </p:txBody>
        </p:sp>
      </p:grpSp>
      <p:sp>
        <p:nvSpPr>
          <p:cNvPr id="14" name="TextBox 13">
            <a:extLst>
              <a:ext uri="{FF2B5EF4-FFF2-40B4-BE49-F238E27FC236}">
                <a16:creationId xmlns:a16="http://schemas.microsoft.com/office/drawing/2014/main" id="{564AF931-CE1D-D542-AB9F-8513E1FBE02B}"/>
              </a:ext>
            </a:extLst>
          </p:cNvPr>
          <p:cNvSpPr txBox="1"/>
          <p:nvPr/>
        </p:nvSpPr>
        <p:spPr>
          <a:xfrm>
            <a:off x="-24971" y="1897508"/>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Insight #1: Crosstalk from CNOT gates is a dominant source of idling errors</a:t>
            </a:r>
          </a:p>
        </p:txBody>
      </p:sp>
      <p:sp>
        <p:nvSpPr>
          <p:cNvPr id="16" name="TextBox 15">
            <a:extLst>
              <a:ext uri="{FF2B5EF4-FFF2-40B4-BE49-F238E27FC236}">
                <a16:creationId xmlns:a16="http://schemas.microsoft.com/office/drawing/2014/main" id="{50F4061B-A925-6E43-8818-3D45EFDD857D}"/>
              </a:ext>
            </a:extLst>
          </p:cNvPr>
          <p:cNvSpPr txBox="1"/>
          <p:nvPr/>
        </p:nvSpPr>
        <p:spPr>
          <a:xfrm>
            <a:off x="1" y="2912416"/>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Insight #2: Not all quantum circuits are hard to simulate</a:t>
            </a:r>
          </a:p>
        </p:txBody>
      </p:sp>
      <p:sp>
        <p:nvSpPr>
          <p:cNvPr id="17" name="Rounded Rectangular Callout 10">
            <a:extLst>
              <a:ext uri="{FF2B5EF4-FFF2-40B4-BE49-F238E27FC236}">
                <a16:creationId xmlns:a16="http://schemas.microsoft.com/office/drawing/2014/main" id="{5F073373-3A6D-9D4F-88D1-2668A0C2C792}"/>
              </a:ext>
            </a:extLst>
          </p:cNvPr>
          <p:cNvSpPr/>
          <p:nvPr/>
        </p:nvSpPr>
        <p:spPr>
          <a:xfrm>
            <a:off x="37900" y="4126673"/>
            <a:ext cx="12085968" cy="782253"/>
          </a:xfrm>
          <a:prstGeom prst="wedgeRoundRectCallout">
            <a:avLst>
              <a:gd name="adj1" fmla="val -41475"/>
              <a:gd name="adj2" fmla="val -49150"/>
              <a:gd name="adj3" fmla="val 16667"/>
            </a:avLst>
          </a:prstGeom>
          <a:solidFill>
            <a:schemeClr val="tx1"/>
          </a:solidFill>
          <a:ln w="254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We propose decoy circuits with identical CNOT gates that are easy to simulate and can capture patterns in idling errors </a:t>
            </a:r>
          </a:p>
        </p:txBody>
      </p:sp>
      <p:pic>
        <p:nvPicPr>
          <p:cNvPr id="6" name="Audio 5">
            <a:hlinkClick r:id="" action="ppaction://media"/>
            <a:extLst>
              <a:ext uri="{FF2B5EF4-FFF2-40B4-BE49-F238E27FC236}">
                <a16:creationId xmlns:a16="http://schemas.microsoft.com/office/drawing/2014/main" id="{90AB8688-C63A-EA4C-AC98-7114A41027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7357858"/>
      </p:ext>
    </p:extLst>
  </p:cSld>
  <p:clrMapOvr>
    <a:masterClrMapping/>
  </p:clrMapOvr>
  <p:transition advTm="412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3000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6"/>
                </p:tgtEl>
              </p:cMediaNode>
            </p:audio>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E35E-133D-4657-9BD9-56EF7F93660E}"/>
              </a:ext>
            </a:extLst>
          </p:cNvPr>
          <p:cNvSpPr>
            <a:spLocks noGrp="1"/>
          </p:cNvSpPr>
          <p:nvPr>
            <p:ph type="title"/>
          </p:nvPr>
        </p:nvSpPr>
        <p:spPr>
          <a:xfrm>
            <a:off x="613080" y="224193"/>
            <a:ext cx="8128000" cy="1143000"/>
          </a:xfrm>
        </p:spPr>
        <p:txBody>
          <a:bodyPr/>
          <a:lstStyle/>
          <a:p>
            <a:endParaRPr lang="en-US"/>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5000" kern="0" dirty="0">
                  <a:latin typeface="Calibri"/>
                </a:rPr>
                <a:t>ADAPT: Design Overview</a:t>
              </a:r>
              <a:endParaRPr kumimoji="0" lang="en-US" sz="5000" b="0" i="0" u="none" strike="noStrike" kern="0" cap="none" spc="0" normalizeH="0" baseline="0" noProof="0" dirty="0">
                <a:ln>
                  <a:noFill/>
                </a:ln>
                <a:effectLst/>
                <a:uLnTx/>
                <a:uFillTx/>
                <a:latin typeface="Calibri"/>
                <a:ea typeface="+mn-ea"/>
                <a:cs typeface="+mn-cs"/>
              </a:endParaRPr>
            </a:p>
          </p:txBody>
        </p:sp>
      </p:grpSp>
      <p:sp>
        <p:nvSpPr>
          <p:cNvPr id="12" name="TextBox 11">
            <a:extLst>
              <a:ext uri="{FF2B5EF4-FFF2-40B4-BE49-F238E27FC236}">
                <a16:creationId xmlns:a16="http://schemas.microsoft.com/office/drawing/2014/main" id="{7CB42B52-A1F3-4E4E-BF49-2526F386E5CF}"/>
              </a:ext>
            </a:extLst>
          </p:cNvPr>
          <p:cNvSpPr txBox="1"/>
          <p:nvPr/>
        </p:nvSpPr>
        <p:spPr>
          <a:xfrm>
            <a:off x="-883" y="6273658"/>
            <a:ext cx="12191999" cy="535532"/>
          </a:xfrm>
          <a:prstGeom prst="rect">
            <a:avLst/>
          </a:prstGeom>
          <a:solidFill>
            <a:srgbClr val="003963"/>
          </a:solidFill>
          <a:ln>
            <a:solidFill>
              <a:srgbClr val="003963"/>
            </a:solidFill>
          </a:ln>
        </p:spPr>
        <p:txBody>
          <a:bodyPr wrap="square" rtlCol="0">
            <a:spAutoFit/>
          </a:bodyPr>
          <a:lstStyle/>
          <a:p>
            <a:pPr algn="ctr" defTabSz="1091246">
              <a:defRPr/>
            </a:pPr>
            <a:r>
              <a:rPr lang="en-US" sz="2880" kern="0" dirty="0">
                <a:solidFill>
                  <a:prstClr val="white"/>
                </a:solidFill>
                <a:latin typeface="Calibri"/>
              </a:rPr>
              <a:t>ADAPT learns the optimal DD sequence for each program</a:t>
            </a:r>
          </a:p>
        </p:txBody>
      </p:sp>
      <p:pic>
        <p:nvPicPr>
          <p:cNvPr id="14" name="Picture 13">
            <a:extLst>
              <a:ext uri="{FF2B5EF4-FFF2-40B4-BE49-F238E27FC236}">
                <a16:creationId xmlns:a16="http://schemas.microsoft.com/office/drawing/2014/main" id="{6C5BC2A2-82EE-3D44-AEA3-CF379CE6C50F}"/>
              </a:ext>
            </a:extLst>
          </p:cNvPr>
          <p:cNvPicPr>
            <a:picLocks noChangeAspect="1"/>
          </p:cNvPicPr>
          <p:nvPr/>
        </p:nvPicPr>
        <p:blipFill>
          <a:blip r:embed="rId6"/>
          <a:stretch>
            <a:fillRect/>
          </a:stretch>
        </p:blipFill>
        <p:spPr>
          <a:xfrm>
            <a:off x="7000340" y="4862318"/>
            <a:ext cx="2291164" cy="572791"/>
          </a:xfrm>
          <a:prstGeom prst="rect">
            <a:avLst/>
          </a:prstGeom>
        </p:spPr>
      </p:pic>
      <p:pic>
        <p:nvPicPr>
          <p:cNvPr id="19" name="Picture 16" descr="Green Tick Checkmark Vector Icon For Checkbox Marker Symbol Stock  Illustration - Download Image Now - iStock">
            <a:extLst>
              <a:ext uri="{FF2B5EF4-FFF2-40B4-BE49-F238E27FC236}">
                <a16:creationId xmlns:a16="http://schemas.microsoft.com/office/drawing/2014/main" id="{21252FC3-40D4-4649-9743-5999C6593D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23" t="19761" r="16420" b="13443"/>
          <a:stretch/>
        </p:blipFill>
        <p:spPr bwMode="auto">
          <a:xfrm>
            <a:off x="9045855" y="3914312"/>
            <a:ext cx="491298" cy="4109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A64C094-5FED-B14F-A72A-901C17C21137}"/>
              </a:ext>
            </a:extLst>
          </p:cNvPr>
          <p:cNvPicPr>
            <a:picLocks noChangeAspect="1"/>
          </p:cNvPicPr>
          <p:nvPr/>
        </p:nvPicPr>
        <p:blipFill>
          <a:blip r:embed="rId8"/>
          <a:stretch>
            <a:fillRect/>
          </a:stretch>
        </p:blipFill>
        <p:spPr>
          <a:xfrm>
            <a:off x="-98067" y="2214980"/>
            <a:ext cx="1849028" cy="1238188"/>
          </a:xfrm>
          <a:prstGeom prst="rect">
            <a:avLst/>
          </a:prstGeom>
        </p:spPr>
      </p:pic>
      <p:pic>
        <p:nvPicPr>
          <p:cNvPr id="20" name="Picture 19">
            <a:extLst>
              <a:ext uri="{FF2B5EF4-FFF2-40B4-BE49-F238E27FC236}">
                <a16:creationId xmlns:a16="http://schemas.microsoft.com/office/drawing/2014/main" id="{9B034C9E-2D2F-7549-9260-9DF9C1A26926}"/>
              </a:ext>
            </a:extLst>
          </p:cNvPr>
          <p:cNvPicPr>
            <a:picLocks noChangeAspect="1"/>
          </p:cNvPicPr>
          <p:nvPr/>
        </p:nvPicPr>
        <p:blipFill>
          <a:blip r:embed="rId9"/>
          <a:stretch>
            <a:fillRect/>
          </a:stretch>
        </p:blipFill>
        <p:spPr>
          <a:xfrm>
            <a:off x="491189" y="1531881"/>
            <a:ext cx="801850" cy="574418"/>
          </a:xfrm>
          <a:prstGeom prst="rect">
            <a:avLst/>
          </a:prstGeom>
        </p:spPr>
      </p:pic>
      <p:pic>
        <p:nvPicPr>
          <p:cNvPr id="25" name="Picture 24">
            <a:extLst>
              <a:ext uri="{FF2B5EF4-FFF2-40B4-BE49-F238E27FC236}">
                <a16:creationId xmlns:a16="http://schemas.microsoft.com/office/drawing/2014/main" id="{9E529FE3-0EFF-6F4C-A89C-5EBF91A28354}"/>
              </a:ext>
            </a:extLst>
          </p:cNvPr>
          <p:cNvPicPr>
            <a:picLocks noChangeAspect="1"/>
          </p:cNvPicPr>
          <p:nvPr/>
        </p:nvPicPr>
        <p:blipFill>
          <a:blip r:embed="rId10"/>
          <a:stretch>
            <a:fillRect/>
          </a:stretch>
        </p:blipFill>
        <p:spPr>
          <a:xfrm>
            <a:off x="7069513" y="1295347"/>
            <a:ext cx="1953155" cy="1319236"/>
          </a:xfrm>
          <a:prstGeom prst="rect">
            <a:avLst/>
          </a:prstGeom>
        </p:spPr>
      </p:pic>
      <p:pic>
        <p:nvPicPr>
          <p:cNvPr id="27" name="Picture 26">
            <a:extLst>
              <a:ext uri="{FF2B5EF4-FFF2-40B4-BE49-F238E27FC236}">
                <a16:creationId xmlns:a16="http://schemas.microsoft.com/office/drawing/2014/main" id="{1C9A6384-1B9E-414B-AC7F-FDF1E3171BEF}"/>
              </a:ext>
            </a:extLst>
          </p:cNvPr>
          <p:cNvPicPr>
            <a:picLocks noChangeAspect="1"/>
          </p:cNvPicPr>
          <p:nvPr/>
        </p:nvPicPr>
        <p:blipFill>
          <a:blip r:embed="rId11"/>
          <a:stretch>
            <a:fillRect/>
          </a:stretch>
        </p:blipFill>
        <p:spPr>
          <a:xfrm>
            <a:off x="7058818" y="3023263"/>
            <a:ext cx="1974543" cy="1319236"/>
          </a:xfrm>
          <a:prstGeom prst="rect">
            <a:avLst/>
          </a:prstGeom>
        </p:spPr>
      </p:pic>
      <p:cxnSp>
        <p:nvCxnSpPr>
          <p:cNvPr id="29" name="Elbow Connector 28">
            <a:extLst>
              <a:ext uri="{FF2B5EF4-FFF2-40B4-BE49-F238E27FC236}">
                <a16:creationId xmlns:a16="http://schemas.microsoft.com/office/drawing/2014/main" id="{76933751-205A-3843-B15F-BC4EE3F6CEB1}"/>
              </a:ext>
            </a:extLst>
          </p:cNvPr>
          <p:cNvCxnSpPr>
            <a:cxnSpLocks/>
            <a:stCxn id="33" idx="3"/>
            <a:endCxn id="25" idx="1"/>
          </p:cNvCxnSpPr>
          <p:nvPr/>
        </p:nvCxnSpPr>
        <p:spPr>
          <a:xfrm flipV="1">
            <a:off x="6790700" y="1954965"/>
            <a:ext cx="278813" cy="897470"/>
          </a:xfrm>
          <a:prstGeom prst="bentConnector3">
            <a:avLst/>
          </a:prstGeom>
          <a:ln w="19050">
            <a:solidFill>
              <a:schemeClr val="bg2">
                <a:lumMod val="10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1EC34E3D-F28A-494C-8082-E0A93626D0F6}"/>
              </a:ext>
            </a:extLst>
          </p:cNvPr>
          <p:cNvCxnSpPr>
            <a:cxnSpLocks/>
            <a:stCxn id="33" idx="3"/>
            <a:endCxn id="27" idx="1"/>
          </p:cNvCxnSpPr>
          <p:nvPr/>
        </p:nvCxnSpPr>
        <p:spPr>
          <a:xfrm>
            <a:off x="6790700" y="2852435"/>
            <a:ext cx="268118" cy="830446"/>
          </a:xfrm>
          <a:prstGeom prst="bentConnector3">
            <a:avLst>
              <a:gd name="adj1" fmla="val 50000"/>
            </a:avLst>
          </a:prstGeom>
          <a:ln w="19050">
            <a:solidFill>
              <a:schemeClr val="bg2">
                <a:lumMod val="10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920536F6-1E64-AC4F-983A-3278D70B6B63}"/>
              </a:ext>
            </a:extLst>
          </p:cNvPr>
          <p:cNvPicPr>
            <a:picLocks noChangeAspect="1"/>
          </p:cNvPicPr>
          <p:nvPr/>
        </p:nvPicPr>
        <p:blipFill>
          <a:blip r:embed="rId12"/>
          <a:stretch>
            <a:fillRect/>
          </a:stretch>
        </p:blipFill>
        <p:spPr>
          <a:xfrm>
            <a:off x="5601365" y="2425279"/>
            <a:ext cx="1189335" cy="854311"/>
          </a:xfrm>
          <a:prstGeom prst="rect">
            <a:avLst/>
          </a:prstGeom>
        </p:spPr>
      </p:pic>
      <p:pic>
        <p:nvPicPr>
          <p:cNvPr id="37" name="Picture 36">
            <a:extLst>
              <a:ext uri="{FF2B5EF4-FFF2-40B4-BE49-F238E27FC236}">
                <a16:creationId xmlns:a16="http://schemas.microsoft.com/office/drawing/2014/main" id="{E3ED4DBA-F989-1B44-94A1-03C565EDB82D}"/>
              </a:ext>
            </a:extLst>
          </p:cNvPr>
          <p:cNvPicPr>
            <a:picLocks noChangeAspect="1"/>
          </p:cNvPicPr>
          <p:nvPr/>
        </p:nvPicPr>
        <p:blipFill>
          <a:blip r:embed="rId13"/>
          <a:stretch>
            <a:fillRect/>
          </a:stretch>
        </p:blipFill>
        <p:spPr>
          <a:xfrm>
            <a:off x="3395575" y="2149389"/>
            <a:ext cx="2019488" cy="1388398"/>
          </a:xfrm>
          <a:prstGeom prst="rect">
            <a:avLst/>
          </a:prstGeom>
        </p:spPr>
      </p:pic>
      <p:pic>
        <p:nvPicPr>
          <p:cNvPr id="38" name="Picture 37">
            <a:extLst>
              <a:ext uri="{FF2B5EF4-FFF2-40B4-BE49-F238E27FC236}">
                <a16:creationId xmlns:a16="http://schemas.microsoft.com/office/drawing/2014/main" id="{28950CB2-01C5-7641-B2EF-359283B14CFC}"/>
              </a:ext>
            </a:extLst>
          </p:cNvPr>
          <p:cNvPicPr>
            <a:picLocks noChangeAspect="1"/>
          </p:cNvPicPr>
          <p:nvPr/>
        </p:nvPicPr>
        <p:blipFill>
          <a:blip r:embed="rId14"/>
          <a:stretch>
            <a:fillRect/>
          </a:stretch>
        </p:blipFill>
        <p:spPr>
          <a:xfrm>
            <a:off x="1995779" y="2357329"/>
            <a:ext cx="1243276" cy="953490"/>
          </a:xfrm>
          <a:prstGeom prst="rect">
            <a:avLst/>
          </a:prstGeom>
        </p:spPr>
      </p:pic>
      <p:pic>
        <p:nvPicPr>
          <p:cNvPr id="44" name="Picture 43">
            <a:extLst>
              <a:ext uri="{FF2B5EF4-FFF2-40B4-BE49-F238E27FC236}">
                <a16:creationId xmlns:a16="http://schemas.microsoft.com/office/drawing/2014/main" id="{DF2FD4DE-8D3F-8D41-9D24-20467F1FEFAA}"/>
              </a:ext>
            </a:extLst>
          </p:cNvPr>
          <p:cNvPicPr>
            <a:picLocks noChangeAspect="1"/>
          </p:cNvPicPr>
          <p:nvPr/>
        </p:nvPicPr>
        <p:blipFill>
          <a:blip r:embed="rId15"/>
          <a:stretch>
            <a:fillRect/>
          </a:stretch>
        </p:blipFill>
        <p:spPr>
          <a:xfrm>
            <a:off x="9270582" y="2466369"/>
            <a:ext cx="1048298" cy="876446"/>
          </a:xfrm>
          <a:prstGeom prst="rect">
            <a:avLst/>
          </a:prstGeom>
        </p:spPr>
      </p:pic>
      <p:pic>
        <p:nvPicPr>
          <p:cNvPr id="45" name="Picture 44">
            <a:extLst>
              <a:ext uri="{FF2B5EF4-FFF2-40B4-BE49-F238E27FC236}">
                <a16:creationId xmlns:a16="http://schemas.microsoft.com/office/drawing/2014/main" id="{E2424FD9-40EB-D047-81C1-873C8A819BB1}"/>
              </a:ext>
            </a:extLst>
          </p:cNvPr>
          <p:cNvPicPr>
            <a:picLocks noChangeAspect="1"/>
          </p:cNvPicPr>
          <p:nvPr/>
        </p:nvPicPr>
        <p:blipFill>
          <a:blip r:embed="rId16"/>
          <a:stretch>
            <a:fillRect/>
          </a:stretch>
        </p:blipFill>
        <p:spPr>
          <a:xfrm>
            <a:off x="10586998" y="1837558"/>
            <a:ext cx="1048299" cy="1987553"/>
          </a:xfrm>
          <a:prstGeom prst="rect">
            <a:avLst/>
          </a:prstGeom>
        </p:spPr>
      </p:pic>
      <p:pic>
        <p:nvPicPr>
          <p:cNvPr id="48" name="Picture 47">
            <a:extLst>
              <a:ext uri="{FF2B5EF4-FFF2-40B4-BE49-F238E27FC236}">
                <a16:creationId xmlns:a16="http://schemas.microsoft.com/office/drawing/2014/main" id="{C86D4283-9EAA-2F47-B67A-98C5426FBBBA}"/>
              </a:ext>
            </a:extLst>
          </p:cNvPr>
          <p:cNvPicPr>
            <a:picLocks noChangeAspect="1"/>
          </p:cNvPicPr>
          <p:nvPr/>
        </p:nvPicPr>
        <p:blipFill>
          <a:blip r:embed="rId17"/>
          <a:stretch>
            <a:fillRect/>
          </a:stretch>
        </p:blipFill>
        <p:spPr>
          <a:xfrm>
            <a:off x="9934885" y="1228303"/>
            <a:ext cx="2352526" cy="572789"/>
          </a:xfrm>
          <a:prstGeom prst="rect">
            <a:avLst/>
          </a:prstGeom>
        </p:spPr>
      </p:pic>
      <p:cxnSp>
        <p:nvCxnSpPr>
          <p:cNvPr id="52" name="Elbow Connector 51">
            <a:extLst>
              <a:ext uri="{FF2B5EF4-FFF2-40B4-BE49-F238E27FC236}">
                <a16:creationId xmlns:a16="http://schemas.microsoft.com/office/drawing/2014/main" id="{1B8A9896-9309-8543-8433-83EBFC9667D0}"/>
              </a:ext>
            </a:extLst>
          </p:cNvPr>
          <p:cNvCxnSpPr>
            <a:cxnSpLocks/>
            <a:stCxn id="17" idx="2"/>
          </p:cNvCxnSpPr>
          <p:nvPr/>
        </p:nvCxnSpPr>
        <p:spPr>
          <a:xfrm rot="16200000" flipH="1">
            <a:off x="1732944" y="2546671"/>
            <a:ext cx="2037638" cy="3850632"/>
          </a:xfrm>
          <a:prstGeom prst="bentConnector2">
            <a:avLst/>
          </a:prstGeom>
          <a:ln w="19050">
            <a:solidFill>
              <a:schemeClr val="bg2">
                <a:lumMod val="10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1EB34548-DAE2-6C47-AA14-EEA218658EDB}"/>
              </a:ext>
            </a:extLst>
          </p:cNvPr>
          <p:cNvPicPr>
            <a:picLocks noChangeAspect="1"/>
          </p:cNvPicPr>
          <p:nvPr/>
        </p:nvPicPr>
        <p:blipFill>
          <a:blip r:embed="rId18"/>
          <a:stretch>
            <a:fillRect/>
          </a:stretch>
        </p:blipFill>
        <p:spPr>
          <a:xfrm>
            <a:off x="10027561" y="4044513"/>
            <a:ext cx="2167172" cy="595972"/>
          </a:xfrm>
          <a:prstGeom prst="rect">
            <a:avLst/>
          </a:prstGeom>
        </p:spPr>
      </p:pic>
      <p:cxnSp>
        <p:nvCxnSpPr>
          <p:cNvPr id="62" name="Straight Arrow Connector 61">
            <a:extLst>
              <a:ext uri="{FF2B5EF4-FFF2-40B4-BE49-F238E27FC236}">
                <a16:creationId xmlns:a16="http://schemas.microsoft.com/office/drawing/2014/main" id="{3D54E8B8-94BD-9648-AFAC-EBA2E5D29FEC}"/>
              </a:ext>
            </a:extLst>
          </p:cNvPr>
          <p:cNvCxnSpPr>
            <a:cxnSpLocks/>
          </p:cNvCxnSpPr>
          <p:nvPr/>
        </p:nvCxnSpPr>
        <p:spPr>
          <a:xfrm flipV="1">
            <a:off x="6009217" y="5488955"/>
            <a:ext cx="3924214" cy="1852"/>
          </a:xfrm>
          <a:prstGeom prst="straightConnector1">
            <a:avLst/>
          </a:prstGeom>
          <a:ln w="1905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A4FE99DE-FE76-BA4D-AB65-EE204C7CB868}"/>
              </a:ext>
            </a:extLst>
          </p:cNvPr>
          <p:cNvPicPr>
            <a:picLocks noChangeAspect="1"/>
          </p:cNvPicPr>
          <p:nvPr/>
        </p:nvPicPr>
        <p:blipFill>
          <a:blip r:embed="rId19"/>
          <a:stretch>
            <a:fillRect/>
          </a:stretch>
        </p:blipFill>
        <p:spPr>
          <a:xfrm>
            <a:off x="2381782" y="1746110"/>
            <a:ext cx="469900" cy="469900"/>
          </a:xfrm>
          <a:prstGeom prst="rect">
            <a:avLst/>
          </a:prstGeom>
        </p:spPr>
      </p:pic>
      <p:pic>
        <p:nvPicPr>
          <p:cNvPr id="69" name="Picture 68">
            <a:extLst>
              <a:ext uri="{FF2B5EF4-FFF2-40B4-BE49-F238E27FC236}">
                <a16:creationId xmlns:a16="http://schemas.microsoft.com/office/drawing/2014/main" id="{F3E1ACAC-B1B3-6240-988D-43A757229B61}"/>
              </a:ext>
            </a:extLst>
          </p:cNvPr>
          <p:cNvPicPr>
            <a:picLocks noChangeAspect="1"/>
          </p:cNvPicPr>
          <p:nvPr/>
        </p:nvPicPr>
        <p:blipFill>
          <a:blip r:embed="rId20"/>
          <a:stretch>
            <a:fillRect/>
          </a:stretch>
        </p:blipFill>
        <p:spPr>
          <a:xfrm>
            <a:off x="4677080" y="5012457"/>
            <a:ext cx="1383976" cy="845303"/>
          </a:xfrm>
          <a:prstGeom prst="rect">
            <a:avLst/>
          </a:prstGeom>
        </p:spPr>
      </p:pic>
      <p:pic>
        <p:nvPicPr>
          <p:cNvPr id="70" name="Picture 69">
            <a:extLst>
              <a:ext uri="{FF2B5EF4-FFF2-40B4-BE49-F238E27FC236}">
                <a16:creationId xmlns:a16="http://schemas.microsoft.com/office/drawing/2014/main" id="{3738ED50-46BA-FD4D-9EF8-04B680B8DA8D}"/>
              </a:ext>
            </a:extLst>
          </p:cNvPr>
          <p:cNvPicPr>
            <a:picLocks noChangeAspect="1"/>
          </p:cNvPicPr>
          <p:nvPr/>
        </p:nvPicPr>
        <p:blipFill>
          <a:blip r:embed="rId21"/>
          <a:stretch>
            <a:fillRect/>
          </a:stretch>
        </p:blipFill>
        <p:spPr>
          <a:xfrm>
            <a:off x="5915904" y="1746110"/>
            <a:ext cx="457200" cy="469900"/>
          </a:xfrm>
          <a:prstGeom prst="rect">
            <a:avLst/>
          </a:prstGeom>
        </p:spPr>
      </p:pic>
      <p:pic>
        <p:nvPicPr>
          <p:cNvPr id="71" name="Picture 70">
            <a:extLst>
              <a:ext uri="{FF2B5EF4-FFF2-40B4-BE49-F238E27FC236}">
                <a16:creationId xmlns:a16="http://schemas.microsoft.com/office/drawing/2014/main" id="{2448A4EF-A90A-404E-B04A-BE5009B97D1D}"/>
              </a:ext>
            </a:extLst>
          </p:cNvPr>
          <p:cNvPicPr>
            <a:picLocks noChangeAspect="1"/>
          </p:cNvPicPr>
          <p:nvPr/>
        </p:nvPicPr>
        <p:blipFill>
          <a:blip r:embed="rId22"/>
          <a:stretch>
            <a:fillRect/>
          </a:stretch>
        </p:blipFill>
        <p:spPr>
          <a:xfrm>
            <a:off x="9566131" y="1758808"/>
            <a:ext cx="457200" cy="469900"/>
          </a:xfrm>
          <a:prstGeom prst="rect">
            <a:avLst/>
          </a:prstGeom>
        </p:spPr>
      </p:pic>
      <p:pic>
        <p:nvPicPr>
          <p:cNvPr id="72" name="Picture 71">
            <a:extLst>
              <a:ext uri="{FF2B5EF4-FFF2-40B4-BE49-F238E27FC236}">
                <a16:creationId xmlns:a16="http://schemas.microsoft.com/office/drawing/2014/main" id="{8A41B56F-5F6E-7C44-9BA9-87E4AB81BCDC}"/>
              </a:ext>
            </a:extLst>
          </p:cNvPr>
          <p:cNvPicPr>
            <a:picLocks noChangeAspect="1"/>
          </p:cNvPicPr>
          <p:nvPr/>
        </p:nvPicPr>
        <p:blipFill>
          <a:blip r:embed="rId23"/>
          <a:stretch>
            <a:fillRect/>
          </a:stretch>
        </p:blipFill>
        <p:spPr>
          <a:xfrm>
            <a:off x="5134118" y="4540223"/>
            <a:ext cx="469900" cy="469900"/>
          </a:xfrm>
          <a:prstGeom prst="rect">
            <a:avLst/>
          </a:prstGeom>
        </p:spPr>
      </p:pic>
      <p:cxnSp>
        <p:nvCxnSpPr>
          <p:cNvPr id="73" name="Straight Arrow Connector 72">
            <a:extLst>
              <a:ext uri="{FF2B5EF4-FFF2-40B4-BE49-F238E27FC236}">
                <a16:creationId xmlns:a16="http://schemas.microsoft.com/office/drawing/2014/main" id="{83E13DBC-75F8-7E4E-8B55-D1D6EC24F5C4}"/>
              </a:ext>
            </a:extLst>
          </p:cNvPr>
          <p:cNvCxnSpPr>
            <a:cxnSpLocks/>
            <a:stCxn id="17" idx="3"/>
            <a:endCxn id="38" idx="1"/>
          </p:cNvCxnSpPr>
          <p:nvPr/>
        </p:nvCxnSpPr>
        <p:spPr>
          <a:xfrm>
            <a:off x="1750961" y="2834074"/>
            <a:ext cx="244818" cy="0"/>
          </a:xfrm>
          <a:prstGeom prst="straightConnector1">
            <a:avLst/>
          </a:prstGeom>
          <a:ln w="1905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CFFABEA-0EDB-B54A-8EF2-E99639966C98}"/>
              </a:ext>
            </a:extLst>
          </p:cNvPr>
          <p:cNvCxnSpPr>
            <a:cxnSpLocks/>
            <a:stCxn id="38" idx="3"/>
            <a:endCxn id="37" idx="1"/>
          </p:cNvCxnSpPr>
          <p:nvPr/>
        </p:nvCxnSpPr>
        <p:spPr>
          <a:xfrm>
            <a:off x="3239055" y="2834074"/>
            <a:ext cx="156520" cy="9514"/>
          </a:xfrm>
          <a:prstGeom prst="straightConnector1">
            <a:avLst/>
          </a:prstGeom>
          <a:ln w="1905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E90EFD7-ABEC-594F-9B90-CD205505B27D}"/>
              </a:ext>
            </a:extLst>
          </p:cNvPr>
          <p:cNvCxnSpPr>
            <a:cxnSpLocks/>
            <a:stCxn id="37" idx="3"/>
            <a:endCxn id="33" idx="1"/>
          </p:cNvCxnSpPr>
          <p:nvPr/>
        </p:nvCxnSpPr>
        <p:spPr>
          <a:xfrm>
            <a:off x="5415063" y="2843588"/>
            <a:ext cx="186302" cy="8847"/>
          </a:xfrm>
          <a:prstGeom prst="straightConnector1">
            <a:avLst/>
          </a:prstGeom>
          <a:ln w="1905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01959C0-61FA-1248-BC13-2A14368E1B07}"/>
              </a:ext>
            </a:extLst>
          </p:cNvPr>
          <p:cNvCxnSpPr>
            <a:cxnSpLocks/>
            <a:endCxn id="44" idx="1"/>
          </p:cNvCxnSpPr>
          <p:nvPr/>
        </p:nvCxnSpPr>
        <p:spPr>
          <a:xfrm>
            <a:off x="9045616" y="2904592"/>
            <a:ext cx="224966" cy="0"/>
          </a:xfrm>
          <a:prstGeom prst="straightConnector1">
            <a:avLst/>
          </a:prstGeom>
          <a:ln w="1905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F3E8013-2574-7548-A109-1EBCE9EC6FFE}"/>
              </a:ext>
            </a:extLst>
          </p:cNvPr>
          <p:cNvCxnSpPr>
            <a:cxnSpLocks/>
          </p:cNvCxnSpPr>
          <p:nvPr/>
        </p:nvCxnSpPr>
        <p:spPr>
          <a:xfrm>
            <a:off x="10362032" y="2830366"/>
            <a:ext cx="224966" cy="0"/>
          </a:xfrm>
          <a:prstGeom prst="straightConnector1">
            <a:avLst/>
          </a:prstGeom>
          <a:ln w="1905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D5E9E714-9DB5-864D-83CC-7831431162F4}"/>
              </a:ext>
            </a:extLst>
          </p:cNvPr>
          <p:cNvPicPr>
            <a:picLocks noChangeAspect="1"/>
          </p:cNvPicPr>
          <p:nvPr/>
        </p:nvPicPr>
        <p:blipFill>
          <a:blip r:embed="rId24"/>
          <a:stretch>
            <a:fillRect/>
          </a:stretch>
        </p:blipFill>
        <p:spPr>
          <a:xfrm>
            <a:off x="9932201" y="4671875"/>
            <a:ext cx="2019488" cy="1352336"/>
          </a:xfrm>
          <a:prstGeom prst="rect">
            <a:avLst/>
          </a:prstGeom>
        </p:spPr>
      </p:pic>
      <p:pic>
        <p:nvPicPr>
          <p:cNvPr id="93" name="Picture 92">
            <a:extLst>
              <a:ext uri="{FF2B5EF4-FFF2-40B4-BE49-F238E27FC236}">
                <a16:creationId xmlns:a16="http://schemas.microsoft.com/office/drawing/2014/main" id="{C25E71AF-4BC5-D64E-A895-997375DCBEAC}"/>
              </a:ext>
            </a:extLst>
          </p:cNvPr>
          <p:cNvPicPr>
            <a:picLocks noChangeAspect="1"/>
          </p:cNvPicPr>
          <p:nvPr/>
        </p:nvPicPr>
        <p:blipFill>
          <a:blip r:embed="rId25"/>
          <a:stretch>
            <a:fillRect/>
          </a:stretch>
        </p:blipFill>
        <p:spPr>
          <a:xfrm>
            <a:off x="7839950" y="3937283"/>
            <a:ext cx="412277" cy="421240"/>
          </a:xfrm>
          <a:prstGeom prst="rect">
            <a:avLst/>
          </a:prstGeom>
        </p:spPr>
      </p:pic>
      <p:sp>
        <p:nvSpPr>
          <p:cNvPr id="3" name="TextBox 2">
            <a:extLst>
              <a:ext uri="{FF2B5EF4-FFF2-40B4-BE49-F238E27FC236}">
                <a16:creationId xmlns:a16="http://schemas.microsoft.com/office/drawing/2014/main" id="{95C8163A-327D-44A7-B62C-677E43F20E39}"/>
              </a:ext>
            </a:extLst>
          </p:cNvPr>
          <p:cNvSpPr txBox="1"/>
          <p:nvPr/>
        </p:nvSpPr>
        <p:spPr>
          <a:xfrm>
            <a:off x="3380010" y="3625711"/>
            <a:ext cx="2544286" cy="646331"/>
          </a:xfrm>
          <a:prstGeom prst="rect">
            <a:avLst/>
          </a:prstGeom>
          <a:solidFill>
            <a:schemeClr val="tx1"/>
          </a:solidFill>
        </p:spPr>
        <p:txBody>
          <a:bodyPr wrap="none" rtlCol="0">
            <a:spAutoFit/>
          </a:bodyPr>
          <a:lstStyle/>
          <a:p>
            <a:pPr algn="ctr"/>
            <a:r>
              <a:rPr lang="en-US" dirty="0">
                <a:solidFill>
                  <a:schemeClr val="bg1"/>
                </a:solidFill>
              </a:rPr>
              <a:t>Can be simulated </a:t>
            </a:r>
          </a:p>
          <a:p>
            <a:pPr algn="ctr"/>
            <a:r>
              <a:rPr lang="en-US" dirty="0">
                <a:solidFill>
                  <a:schemeClr val="bg1"/>
                </a:solidFill>
              </a:rPr>
              <a:t>to find noiseless output</a:t>
            </a:r>
          </a:p>
        </p:txBody>
      </p:sp>
      <p:pic>
        <p:nvPicPr>
          <p:cNvPr id="21" name="Audio 20">
            <a:hlinkClick r:id="" action="ppaction://media"/>
            <a:extLst>
              <a:ext uri="{FF2B5EF4-FFF2-40B4-BE49-F238E27FC236}">
                <a16:creationId xmlns:a16="http://schemas.microsoft.com/office/drawing/2014/main" id="{D6C1C173-02F1-5A48-8DFF-05785BE51440}"/>
              </a:ext>
            </a:extLst>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708126492"/>
      </p:ext>
    </p:extLst>
  </p:cSld>
  <p:clrMapOvr>
    <a:masterClrMapping/>
  </p:clrMapOvr>
  <p:transition advTm="553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par>
                                <p:cTn id="77" presetID="0" presetClass="path" presetSubtype="0" accel="50000" decel="50000" fill="hold" nodeType="withEffect">
                                  <p:stCondLst>
                                    <p:cond delay="0"/>
                                  </p:stCondLst>
                                  <p:childTnLst>
                                    <p:animMotion origin="layout" path="M 4.16667E-6 -1.48148E-6 L 0.23671 0.2419 " pathEditMode="relative" rAng="0" ptsTypes="AA">
                                      <p:cBhvr>
                                        <p:cTn id="78" dur="2000" fill="hold"/>
                                        <p:tgtEl>
                                          <p:spTgt spid="93"/>
                                        </p:tgtEl>
                                        <p:attrNameLst>
                                          <p:attrName>ppt_x</p:attrName>
                                          <p:attrName>ppt_y</p:attrName>
                                        </p:attrNameLst>
                                      </p:cBhvr>
                                      <p:rCtr x="11836" y="12014"/>
                                    </p:animMotion>
                                  </p:childTnLst>
                                </p:cTn>
                              </p:par>
                              <p:par>
                                <p:cTn id="79" presetID="1"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21"/>
                </p:tgtEl>
              </p:cMediaNode>
            </p:audio>
          </p:childTnLst>
        </p:cTn>
      </p:par>
    </p:tnLst>
    <p:bldLst>
      <p:bldP spid="1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1F146D5C-ABD3-46BB-98F4-1BFF23186095}"/>
              </a:ext>
            </a:extLst>
          </p:cNvPr>
          <p:cNvSpPr>
            <a:spLocks noGrp="1"/>
          </p:cNvSpPr>
          <p:nvPr>
            <p:ph type="title"/>
          </p:nvPr>
        </p:nvSpPr>
        <p:spPr/>
        <p:txBody>
          <a:bodyPr/>
          <a:lstStyle/>
          <a:p>
            <a:endParaRPr lang="en-US"/>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5000" kern="0" dirty="0">
                  <a:latin typeface="Calibri"/>
                </a:rPr>
                <a:t>Designing Decoy Circuits</a:t>
              </a:r>
              <a:endParaRPr kumimoji="0" lang="en-US" sz="5000" b="0" i="0" u="none" strike="noStrike" kern="0" cap="none" spc="0" normalizeH="0" baseline="0" noProof="0" dirty="0">
                <a:ln>
                  <a:noFill/>
                </a:ln>
                <a:effectLst/>
                <a:uLnTx/>
                <a:uFillTx/>
                <a:latin typeface="Calibri"/>
                <a:ea typeface="+mn-ea"/>
                <a:cs typeface="+mn-cs"/>
              </a:endParaRPr>
            </a:p>
          </p:txBody>
        </p:sp>
      </p:grpSp>
      <p:sp>
        <p:nvSpPr>
          <p:cNvPr id="12" name="TextBox 11">
            <a:extLst>
              <a:ext uri="{FF2B5EF4-FFF2-40B4-BE49-F238E27FC236}">
                <a16:creationId xmlns:a16="http://schemas.microsoft.com/office/drawing/2014/main" id="{7CB42B52-A1F3-4E4E-BF49-2526F386E5CF}"/>
              </a:ext>
            </a:extLst>
          </p:cNvPr>
          <p:cNvSpPr txBox="1"/>
          <p:nvPr/>
        </p:nvSpPr>
        <p:spPr>
          <a:xfrm>
            <a:off x="-883" y="6339164"/>
            <a:ext cx="12191998" cy="535532"/>
          </a:xfrm>
          <a:prstGeom prst="rect">
            <a:avLst/>
          </a:prstGeom>
          <a:solidFill>
            <a:srgbClr val="003963"/>
          </a:solid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2880" kern="0" dirty="0">
                <a:solidFill>
                  <a:prstClr val="white"/>
                </a:solidFill>
                <a:latin typeface="Calibri"/>
              </a:rPr>
              <a:t>ADAPT uses seeded decoy circuits that keeping the simulation time tractable</a:t>
            </a: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C2FEBB7-1BE2-5C42-BB1A-3C1ADAE5B811}"/>
              </a:ext>
            </a:extLst>
          </p:cNvPr>
          <p:cNvPicPr>
            <a:picLocks noChangeAspect="1"/>
          </p:cNvPicPr>
          <p:nvPr/>
        </p:nvPicPr>
        <p:blipFill>
          <a:blip r:embed="rId6"/>
          <a:stretch>
            <a:fillRect/>
          </a:stretch>
        </p:blipFill>
        <p:spPr>
          <a:xfrm>
            <a:off x="269236" y="1518625"/>
            <a:ext cx="3492500" cy="1333500"/>
          </a:xfrm>
          <a:prstGeom prst="rect">
            <a:avLst/>
          </a:prstGeom>
        </p:spPr>
      </p:pic>
      <p:pic>
        <p:nvPicPr>
          <p:cNvPr id="3" name="Picture 2">
            <a:extLst>
              <a:ext uri="{FF2B5EF4-FFF2-40B4-BE49-F238E27FC236}">
                <a16:creationId xmlns:a16="http://schemas.microsoft.com/office/drawing/2014/main" id="{78BF1F8E-2AF7-9244-863A-5D4A66022685}"/>
              </a:ext>
            </a:extLst>
          </p:cNvPr>
          <p:cNvPicPr>
            <a:picLocks noChangeAspect="1"/>
          </p:cNvPicPr>
          <p:nvPr/>
        </p:nvPicPr>
        <p:blipFill>
          <a:blip r:embed="rId7"/>
          <a:stretch>
            <a:fillRect/>
          </a:stretch>
        </p:blipFill>
        <p:spPr>
          <a:xfrm>
            <a:off x="6420766" y="1514935"/>
            <a:ext cx="3479800" cy="1320800"/>
          </a:xfrm>
          <a:prstGeom prst="rect">
            <a:avLst/>
          </a:prstGeom>
        </p:spPr>
      </p:pic>
      <p:sp>
        <p:nvSpPr>
          <p:cNvPr id="19" name="Rounded Rectangular Callout 10">
            <a:extLst>
              <a:ext uri="{FF2B5EF4-FFF2-40B4-BE49-F238E27FC236}">
                <a16:creationId xmlns:a16="http://schemas.microsoft.com/office/drawing/2014/main" id="{A5D365B3-9C42-C74A-8271-A72B2FB04552}"/>
              </a:ext>
            </a:extLst>
          </p:cNvPr>
          <p:cNvSpPr/>
          <p:nvPr/>
        </p:nvSpPr>
        <p:spPr>
          <a:xfrm>
            <a:off x="269237" y="2895481"/>
            <a:ext cx="3492499" cy="535531"/>
          </a:xfrm>
          <a:prstGeom prst="wedgeRoundRectCallout">
            <a:avLst>
              <a:gd name="adj1" fmla="val -41475"/>
              <a:gd name="adj2" fmla="val -49150"/>
              <a:gd name="adj3" fmla="val 16667"/>
            </a:avLst>
          </a:prstGeom>
          <a:solidFill>
            <a:schemeClr val="tx1">
              <a:lumMod val="60000"/>
              <a:lumOff val="4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Input Program</a:t>
            </a:r>
          </a:p>
        </p:txBody>
      </p:sp>
      <p:sp>
        <p:nvSpPr>
          <p:cNvPr id="20" name="Rounded Rectangular Callout 10">
            <a:extLst>
              <a:ext uri="{FF2B5EF4-FFF2-40B4-BE49-F238E27FC236}">
                <a16:creationId xmlns:a16="http://schemas.microsoft.com/office/drawing/2014/main" id="{99C07343-3367-6F44-95E8-22B2D0BF2EE1}"/>
              </a:ext>
            </a:extLst>
          </p:cNvPr>
          <p:cNvSpPr/>
          <p:nvPr/>
        </p:nvSpPr>
        <p:spPr>
          <a:xfrm>
            <a:off x="6420766" y="2947284"/>
            <a:ext cx="3492499" cy="535531"/>
          </a:xfrm>
          <a:prstGeom prst="wedgeRoundRectCallout">
            <a:avLst>
              <a:gd name="adj1" fmla="val -41475"/>
              <a:gd name="adj2" fmla="val -49150"/>
              <a:gd name="adj3" fmla="val 16667"/>
            </a:avLst>
          </a:prstGeom>
          <a:solidFill>
            <a:schemeClr val="tx1">
              <a:lumMod val="60000"/>
              <a:lumOff val="4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Trivial Decoy Circuit</a:t>
            </a:r>
          </a:p>
        </p:txBody>
      </p:sp>
      <p:sp>
        <p:nvSpPr>
          <p:cNvPr id="21" name="Rounded Rectangular Callout 10">
            <a:extLst>
              <a:ext uri="{FF2B5EF4-FFF2-40B4-BE49-F238E27FC236}">
                <a16:creationId xmlns:a16="http://schemas.microsoft.com/office/drawing/2014/main" id="{93085125-AEAA-104F-80EE-73BE14FF8B3D}"/>
              </a:ext>
            </a:extLst>
          </p:cNvPr>
          <p:cNvSpPr/>
          <p:nvPr/>
        </p:nvSpPr>
        <p:spPr>
          <a:xfrm>
            <a:off x="266696" y="5405515"/>
            <a:ext cx="3492499" cy="535531"/>
          </a:xfrm>
          <a:prstGeom prst="wedgeRoundRectCallout">
            <a:avLst>
              <a:gd name="adj1" fmla="val -41475"/>
              <a:gd name="adj2" fmla="val -49150"/>
              <a:gd name="adj3" fmla="val 16667"/>
            </a:avLst>
          </a:prstGeom>
          <a:solidFill>
            <a:schemeClr val="tx1">
              <a:lumMod val="60000"/>
              <a:lumOff val="4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Clifford Decoy Circuit</a:t>
            </a:r>
          </a:p>
        </p:txBody>
      </p:sp>
      <p:sp>
        <p:nvSpPr>
          <p:cNvPr id="22" name="Rounded Rectangular Callout 10">
            <a:extLst>
              <a:ext uri="{FF2B5EF4-FFF2-40B4-BE49-F238E27FC236}">
                <a16:creationId xmlns:a16="http://schemas.microsoft.com/office/drawing/2014/main" id="{BD983D02-4C86-1D40-B2AD-B77315938D9C}"/>
              </a:ext>
            </a:extLst>
          </p:cNvPr>
          <p:cNvSpPr/>
          <p:nvPr/>
        </p:nvSpPr>
        <p:spPr>
          <a:xfrm>
            <a:off x="6420766" y="5354695"/>
            <a:ext cx="3492499" cy="535531"/>
          </a:xfrm>
          <a:prstGeom prst="wedgeRoundRectCallout">
            <a:avLst>
              <a:gd name="adj1" fmla="val -41475"/>
              <a:gd name="adj2" fmla="val -49150"/>
              <a:gd name="adj3" fmla="val 16667"/>
            </a:avLst>
          </a:prstGeom>
          <a:solidFill>
            <a:schemeClr val="tx1">
              <a:lumMod val="60000"/>
              <a:lumOff val="4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Seeded Decoy Circuit</a:t>
            </a:r>
          </a:p>
        </p:txBody>
      </p:sp>
      <p:pic>
        <p:nvPicPr>
          <p:cNvPr id="23" name="Picture 10" descr="❌ Cross Mark Emoji — Meaning In Texting, Copy &amp;amp; Paste 📚">
            <a:extLst>
              <a:ext uri="{FF2B5EF4-FFF2-40B4-BE49-F238E27FC236}">
                <a16:creationId xmlns:a16="http://schemas.microsoft.com/office/drawing/2014/main" id="{0FDCB455-56B7-E442-A9D0-AE0F510D55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0292" y="2171395"/>
            <a:ext cx="529258" cy="5292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 Cross Mark Emoji — Meaning In Texting, Copy &amp;amp; Paste 📚">
            <a:extLst>
              <a:ext uri="{FF2B5EF4-FFF2-40B4-BE49-F238E27FC236}">
                <a16:creationId xmlns:a16="http://schemas.microsoft.com/office/drawing/2014/main" id="{F4E5A66F-DC92-3346-962B-078142B18E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4834" y="4549084"/>
            <a:ext cx="529258" cy="5292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Green Tick Checkmark Vector Icon For Checkbox Marker Symbol Stock  Illustration - Download Image Now - iStock">
            <a:extLst>
              <a:ext uri="{FF2B5EF4-FFF2-40B4-BE49-F238E27FC236}">
                <a16:creationId xmlns:a16="http://schemas.microsoft.com/office/drawing/2014/main" id="{81732619-BA57-8340-9463-E744AC168F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923" t="19761" r="16420" b="13443"/>
          <a:stretch/>
        </p:blipFill>
        <p:spPr bwMode="auto">
          <a:xfrm>
            <a:off x="11585138" y="4535198"/>
            <a:ext cx="640285" cy="535532"/>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ular Callout 10">
            <a:extLst>
              <a:ext uri="{FF2B5EF4-FFF2-40B4-BE49-F238E27FC236}">
                <a16:creationId xmlns:a16="http://schemas.microsoft.com/office/drawing/2014/main" id="{7F59E092-90FB-0D41-8445-03D55EAE3B68}"/>
              </a:ext>
            </a:extLst>
          </p:cNvPr>
          <p:cNvSpPr/>
          <p:nvPr/>
        </p:nvSpPr>
        <p:spPr>
          <a:xfrm>
            <a:off x="10028101" y="2053636"/>
            <a:ext cx="1512192" cy="742367"/>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All-Zero output</a:t>
            </a:r>
          </a:p>
        </p:txBody>
      </p:sp>
      <p:sp>
        <p:nvSpPr>
          <p:cNvPr id="27" name="Rounded Rectangular Callout 10">
            <a:extLst>
              <a:ext uri="{FF2B5EF4-FFF2-40B4-BE49-F238E27FC236}">
                <a16:creationId xmlns:a16="http://schemas.microsoft.com/office/drawing/2014/main" id="{D06D13FA-19CD-F048-9CAC-E69FAC1F9298}"/>
              </a:ext>
            </a:extLst>
          </p:cNvPr>
          <p:cNvSpPr/>
          <p:nvPr/>
        </p:nvSpPr>
        <p:spPr>
          <a:xfrm>
            <a:off x="3802370" y="4442530"/>
            <a:ext cx="1392464" cy="742367"/>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Extreme Entropy</a:t>
            </a:r>
          </a:p>
        </p:txBody>
      </p:sp>
      <p:sp>
        <p:nvSpPr>
          <p:cNvPr id="28" name="Rounded Rectangular Callout 10">
            <a:extLst>
              <a:ext uri="{FF2B5EF4-FFF2-40B4-BE49-F238E27FC236}">
                <a16:creationId xmlns:a16="http://schemas.microsoft.com/office/drawing/2014/main" id="{3C16331D-2346-4946-A1D0-C87BCB098C7E}"/>
              </a:ext>
            </a:extLst>
          </p:cNvPr>
          <p:cNvSpPr/>
          <p:nvPr/>
        </p:nvSpPr>
        <p:spPr>
          <a:xfrm>
            <a:off x="10028101" y="4442529"/>
            <a:ext cx="1512192" cy="742367"/>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Rich state Evolution</a:t>
            </a:r>
          </a:p>
        </p:txBody>
      </p:sp>
      <p:pic>
        <p:nvPicPr>
          <p:cNvPr id="29" name="Picture 28">
            <a:extLst>
              <a:ext uri="{FF2B5EF4-FFF2-40B4-BE49-F238E27FC236}">
                <a16:creationId xmlns:a16="http://schemas.microsoft.com/office/drawing/2014/main" id="{F8010C11-FBB6-BB42-B54C-B07AB9C19579}"/>
              </a:ext>
            </a:extLst>
          </p:cNvPr>
          <p:cNvPicPr>
            <a:picLocks noChangeAspect="1"/>
          </p:cNvPicPr>
          <p:nvPr/>
        </p:nvPicPr>
        <p:blipFill>
          <a:blip r:embed="rId10"/>
          <a:stretch>
            <a:fillRect/>
          </a:stretch>
        </p:blipFill>
        <p:spPr>
          <a:xfrm>
            <a:off x="269236" y="3948622"/>
            <a:ext cx="3479800" cy="1320800"/>
          </a:xfrm>
          <a:prstGeom prst="rect">
            <a:avLst/>
          </a:prstGeom>
        </p:spPr>
      </p:pic>
      <p:pic>
        <p:nvPicPr>
          <p:cNvPr id="15" name="Picture 14">
            <a:extLst>
              <a:ext uri="{FF2B5EF4-FFF2-40B4-BE49-F238E27FC236}">
                <a16:creationId xmlns:a16="http://schemas.microsoft.com/office/drawing/2014/main" id="{4EC037CF-B1CD-484F-8FD3-39EC44024112}"/>
              </a:ext>
            </a:extLst>
          </p:cNvPr>
          <p:cNvPicPr>
            <a:picLocks noChangeAspect="1"/>
          </p:cNvPicPr>
          <p:nvPr/>
        </p:nvPicPr>
        <p:blipFill>
          <a:blip r:embed="rId11"/>
          <a:stretch>
            <a:fillRect/>
          </a:stretch>
        </p:blipFill>
        <p:spPr>
          <a:xfrm>
            <a:off x="1287394" y="3965883"/>
            <a:ext cx="393700" cy="1308100"/>
          </a:xfrm>
          <a:prstGeom prst="rect">
            <a:avLst/>
          </a:prstGeom>
        </p:spPr>
      </p:pic>
      <p:pic>
        <p:nvPicPr>
          <p:cNvPr id="16" name="Picture 15">
            <a:extLst>
              <a:ext uri="{FF2B5EF4-FFF2-40B4-BE49-F238E27FC236}">
                <a16:creationId xmlns:a16="http://schemas.microsoft.com/office/drawing/2014/main" id="{97B51866-65D4-004A-8E5A-B1ABDA6A30DB}"/>
              </a:ext>
            </a:extLst>
          </p:cNvPr>
          <p:cNvPicPr>
            <a:picLocks noChangeAspect="1"/>
          </p:cNvPicPr>
          <p:nvPr/>
        </p:nvPicPr>
        <p:blipFill>
          <a:blip r:embed="rId12"/>
          <a:stretch>
            <a:fillRect/>
          </a:stretch>
        </p:blipFill>
        <p:spPr>
          <a:xfrm>
            <a:off x="2414776" y="3972233"/>
            <a:ext cx="406400" cy="1295400"/>
          </a:xfrm>
          <a:prstGeom prst="rect">
            <a:avLst/>
          </a:prstGeom>
        </p:spPr>
      </p:pic>
      <p:pic>
        <p:nvPicPr>
          <p:cNvPr id="17" name="Picture 16">
            <a:extLst>
              <a:ext uri="{FF2B5EF4-FFF2-40B4-BE49-F238E27FC236}">
                <a16:creationId xmlns:a16="http://schemas.microsoft.com/office/drawing/2014/main" id="{C3C7A83C-A04B-DE4A-BF6C-EC44C5D2CBF3}"/>
              </a:ext>
            </a:extLst>
          </p:cNvPr>
          <p:cNvPicPr>
            <a:picLocks noChangeAspect="1"/>
          </p:cNvPicPr>
          <p:nvPr/>
        </p:nvPicPr>
        <p:blipFill>
          <a:blip r:embed="rId13"/>
          <a:stretch>
            <a:fillRect/>
          </a:stretch>
        </p:blipFill>
        <p:spPr>
          <a:xfrm>
            <a:off x="2902452" y="4851351"/>
            <a:ext cx="406400" cy="406400"/>
          </a:xfrm>
          <a:prstGeom prst="rect">
            <a:avLst/>
          </a:prstGeom>
        </p:spPr>
      </p:pic>
      <p:pic>
        <p:nvPicPr>
          <p:cNvPr id="30" name="Picture 29">
            <a:extLst>
              <a:ext uri="{FF2B5EF4-FFF2-40B4-BE49-F238E27FC236}">
                <a16:creationId xmlns:a16="http://schemas.microsoft.com/office/drawing/2014/main" id="{8DFF5D92-2211-864D-B5B6-250C97E0F4FE}"/>
              </a:ext>
            </a:extLst>
          </p:cNvPr>
          <p:cNvPicPr>
            <a:picLocks noChangeAspect="1"/>
          </p:cNvPicPr>
          <p:nvPr/>
        </p:nvPicPr>
        <p:blipFill>
          <a:blip r:embed="rId14"/>
          <a:stretch>
            <a:fillRect/>
          </a:stretch>
        </p:blipFill>
        <p:spPr>
          <a:xfrm>
            <a:off x="1287394" y="3962750"/>
            <a:ext cx="393700" cy="1295400"/>
          </a:xfrm>
          <a:prstGeom prst="rect">
            <a:avLst/>
          </a:prstGeom>
        </p:spPr>
      </p:pic>
      <p:pic>
        <p:nvPicPr>
          <p:cNvPr id="31" name="Picture 30">
            <a:extLst>
              <a:ext uri="{FF2B5EF4-FFF2-40B4-BE49-F238E27FC236}">
                <a16:creationId xmlns:a16="http://schemas.microsoft.com/office/drawing/2014/main" id="{D7E5AD27-9380-5142-B960-7E8A5E5C45F6}"/>
              </a:ext>
            </a:extLst>
          </p:cNvPr>
          <p:cNvPicPr>
            <a:picLocks noChangeAspect="1"/>
          </p:cNvPicPr>
          <p:nvPr/>
        </p:nvPicPr>
        <p:blipFill>
          <a:blip r:embed="rId15"/>
          <a:stretch>
            <a:fillRect/>
          </a:stretch>
        </p:blipFill>
        <p:spPr>
          <a:xfrm>
            <a:off x="2413228" y="3960239"/>
            <a:ext cx="406400" cy="1308100"/>
          </a:xfrm>
          <a:prstGeom prst="rect">
            <a:avLst/>
          </a:prstGeom>
        </p:spPr>
      </p:pic>
      <p:pic>
        <p:nvPicPr>
          <p:cNvPr id="32" name="Picture 31">
            <a:extLst>
              <a:ext uri="{FF2B5EF4-FFF2-40B4-BE49-F238E27FC236}">
                <a16:creationId xmlns:a16="http://schemas.microsoft.com/office/drawing/2014/main" id="{E214D660-3C4B-0944-9662-17F8C9F69A2A}"/>
              </a:ext>
            </a:extLst>
          </p:cNvPr>
          <p:cNvPicPr>
            <a:picLocks noChangeAspect="1"/>
          </p:cNvPicPr>
          <p:nvPr/>
        </p:nvPicPr>
        <p:blipFill>
          <a:blip r:embed="rId16"/>
          <a:stretch>
            <a:fillRect/>
          </a:stretch>
        </p:blipFill>
        <p:spPr>
          <a:xfrm>
            <a:off x="2910179" y="4865303"/>
            <a:ext cx="406400" cy="406400"/>
          </a:xfrm>
          <a:prstGeom prst="rect">
            <a:avLst/>
          </a:prstGeom>
        </p:spPr>
      </p:pic>
      <p:pic>
        <p:nvPicPr>
          <p:cNvPr id="36" name="Picture 35">
            <a:extLst>
              <a:ext uri="{FF2B5EF4-FFF2-40B4-BE49-F238E27FC236}">
                <a16:creationId xmlns:a16="http://schemas.microsoft.com/office/drawing/2014/main" id="{8E186393-BBB7-384D-9781-CBA289241CFE}"/>
              </a:ext>
            </a:extLst>
          </p:cNvPr>
          <p:cNvPicPr>
            <a:picLocks noChangeAspect="1"/>
          </p:cNvPicPr>
          <p:nvPr/>
        </p:nvPicPr>
        <p:blipFill>
          <a:blip r:embed="rId17"/>
          <a:stretch>
            <a:fillRect/>
          </a:stretch>
        </p:blipFill>
        <p:spPr>
          <a:xfrm>
            <a:off x="6408066" y="3957297"/>
            <a:ext cx="3492500" cy="1333500"/>
          </a:xfrm>
          <a:prstGeom prst="rect">
            <a:avLst/>
          </a:prstGeom>
        </p:spPr>
      </p:pic>
      <p:pic>
        <p:nvPicPr>
          <p:cNvPr id="37" name="Picture 36">
            <a:extLst>
              <a:ext uri="{FF2B5EF4-FFF2-40B4-BE49-F238E27FC236}">
                <a16:creationId xmlns:a16="http://schemas.microsoft.com/office/drawing/2014/main" id="{79815578-DE4B-D448-A7B5-EEE084050FC9}"/>
              </a:ext>
            </a:extLst>
          </p:cNvPr>
          <p:cNvPicPr>
            <a:picLocks noChangeAspect="1"/>
          </p:cNvPicPr>
          <p:nvPr/>
        </p:nvPicPr>
        <p:blipFill>
          <a:blip r:embed="rId18"/>
          <a:stretch>
            <a:fillRect/>
          </a:stretch>
        </p:blipFill>
        <p:spPr>
          <a:xfrm>
            <a:off x="8590497" y="3946632"/>
            <a:ext cx="406400" cy="1308100"/>
          </a:xfrm>
          <a:prstGeom prst="rect">
            <a:avLst/>
          </a:prstGeom>
        </p:spPr>
      </p:pic>
      <p:grpSp>
        <p:nvGrpSpPr>
          <p:cNvPr id="5" name="Group 4">
            <a:extLst>
              <a:ext uri="{FF2B5EF4-FFF2-40B4-BE49-F238E27FC236}">
                <a16:creationId xmlns:a16="http://schemas.microsoft.com/office/drawing/2014/main" id="{37F5DB79-FA93-4D54-97D0-42434223D4F3}"/>
              </a:ext>
            </a:extLst>
          </p:cNvPr>
          <p:cNvGrpSpPr>
            <a:grpSpLocks noChangeAspect="1"/>
          </p:cNvGrpSpPr>
          <p:nvPr/>
        </p:nvGrpSpPr>
        <p:grpSpPr bwMode="auto">
          <a:xfrm>
            <a:off x="1284993" y="3962934"/>
            <a:ext cx="396875" cy="1295400"/>
            <a:chOff x="3024" y="1555"/>
            <a:chExt cx="250" cy="816"/>
          </a:xfrm>
        </p:grpSpPr>
        <p:sp>
          <p:nvSpPr>
            <p:cNvPr id="6" name="AutoShape 3">
              <a:extLst>
                <a:ext uri="{FF2B5EF4-FFF2-40B4-BE49-F238E27FC236}">
                  <a16:creationId xmlns:a16="http://schemas.microsoft.com/office/drawing/2014/main" id="{F5FC2047-91DE-4BA1-945B-8B6E953F08A5}"/>
                </a:ext>
              </a:extLst>
            </p:cNvPr>
            <p:cNvSpPr>
              <a:spLocks noChangeAspect="1" noChangeArrowheads="1" noTextEdit="1"/>
            </p:cNvSpPr>
            <p:nvPr/>
          </p:nvSpPr>
          <p:spPr bwMode="auto">
            <a:xfrm>
              <a:off x="3024" y="1555"/>
              <a:ext cx="24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333B3440-30B5-480D-9A6F-E4B184EFD5FD}"/>
                </a:ext>
              </a:extLst>
            </p:cNvPr>
            <p:cNvSpPr>
              <a:spLocks/>
            </p:cNvSpPr>
            <p:nvPr/>
          </p:nvSpPr>
          <p:spPr bwMode="auto">
            <a:xfrm>
              <a:off x="3028" y="1556"/>
              <a:ext cx="246" cy="243"/>
            </a:xfrm>
            <a:custGeom>
              <a:avLst/>
              <a:gdLst>
                <a:gd name="T0" fmla="*/ 0 w 400"/>
                <a:gd name="T1" fmla="*/ 400 h 400"/>
                <a:gd name="T2" fmla="*/ 0 w 400"/>
                <a:gd name="T3" fmla="*/ 400 h 400"/>
                <a:gd name="T4" fmla="*/ 400 w 400"/>
                <a:gd name="T5" fmla="*/ 400 h 400"/>
                <a:gd name="T6" fmla="*/ 400 w 400"/>
                <a:gd name="T7" fmla="*/ 0 h 400"/>
                <a:gd name="T8" fmla="*/ 0 w 400"/>
                <a:gd name="T9" fmla="*/ 0 h 400"/>
                <a:gd name="T10" fmla="*/ 0 w 400"/>
                <a:gd name="T11" fmla="*/ 400 h 400"/>
              </a:gdLst>
              <a:ahLst/>
              <a:cxnLst>
                <a:cxn ang="0">
                  <a:pos x="T0" y="T1"/>
                </a:cxn>
                <a:cxn ang="0">
                  <a:pos x="T2" y="T3"/>
                </a:cxn>
                <a:cxn ang="0">
                  <a:pos x="T4" y="T5"/>
                </a:cxn>
                <a:cxn ang="0">
                  <a:pos x="T6" y="T7"/>
                </a:cxn>
                <a:cxn ang="0">
                  <a:pos x="T8" y="T9"/>
                </a:cxn>
                <a:cxn ang="0">
                  <a:pos x="T10" y="T11"/>
                </a:cxn>
              </a:cxnLst>
              <a:rect l="0" t="0" r="r" b="b"/>
              <a:pathLst>
                <a:path w="400" h="400">
                  <a:moveTo>
                    <a:pt x="0" y="400"/>
                  </a:moveTo>
                  <a:lnTo>
                    <a:pt x="0" y="400"/>
                  </a:lnTo>
                  <a:lnTo>
                    <a:pt x="400" y="400"/>
                  </a:lnTo>
                  <a:lnTo>
                    <a:pt x="400" y="0"/>
                  </a:lnTo>
                  <a:lnTo>
                    <a:pt x="0" y="0"/>
                  </a:lnTo>
                  <a:lnTo>
                    <a:pt x="0" y="400"/>
                  </a:lnTo>
                  <a:close/>
                </a:path>
              </a:pathLst>
            </a:custGeom>
            <a:solidFill>
              <a:srgbClr val="FFF9B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F9A08AC6-2380-4E69-9C7B-DCAF9ABAE859}"/>
                </a:ext>
              </a:extLst>
            </p:cNvPr>
            <p:cNvSpPr>
              <a:spLocks/>
            </p:cNvSpPr>
            <p:nvPr/>
          </p:nvSpPr>
          <p:spPr bwMode="auto">
            <a:xfrm>
              <a:off x="3028" y="1556"/>
              <a:ext cx="246" cy="243"/>
            </a:xfrm>
            <a:custGeom>
              <a:avLst/>
              <a:gdLst>
                <a:gd name="T0" fmla="*/ 0 w 400"/>
                <a:gd name="T1" fmla="*/ 0 h 400"/>
                <a:gd name="T2" fmla="*/ 0 w 400"/>
                <a:gd name="T3" fmla="*/ 0 h 400"/>
                <a:gd name="T4" fmla="*/ 400 w 400"/>
                <a:gd name="T5" fmla="*/ 0 h 400"/>
                <a:gd name="T6" fmla="*/ 400 w 400"/>
                <a:gd name="T7" fmla="*/ 400 h 400"/>
                <a:gd name="T8" fmla="*/ 0 w 400"/>
                <a:gd name="T9" fmla="*/ 400 h 400"/>
                <a:gd name="T10" fmla="*/ 0 w 400"/>
                <a:gd name="T11" fmla="*/ 0 h 400"/>
              </a:gdLst>
              <a:ahLst/>
              <a:cxnLst>
                <a:cxn ang="0">
                  <a:pos x="T0" y="T1"/>
                </a:cxn>
                <a:cxn ang="0">
                  <a:pos x="T2" y="T3"/>
                </a:cxn>
                <a:cxn ang="0">
                  <a:pos x="T4" y="T5"/>
                </a:cxn>
                <a:cxn ang="0">
                  <a:pos x="T6" y="T7"/>
                </a:cxn>
                <a:cxn ang="0">
                  <a:pos x="T8" y="T9"/>
                </a:cxn>
                <a:cxn ang="0">
                  <a:pos x="T10" y="T11"/>
                </a:cxn>
              </a:cxnLst>
              <a:rect l="0" t="0" r="r" b="b"/>
              <a:pathLst>
                <a:path w="400" h="400">
                  <a:moveTo>
                    <a:pt x="0" y="0"/>
                  </a:moveTo>
                  <a:lnTo>
                    <a:pt x="0" y="0"/>
                  </a:lnTo>
                  <a:lnTo>
                    <a:pt x="400" y="0"/>
                  </a:lnTo>
                  <a:lnTo>
                    <a:pt x="400" y="400"/>
                  </a:lnTo>
                  <a:lnTo>
                    <a:pt x="0" y="400"/>
                  </a:lnTo>
                  <a:lnTo>
                    <a:pt x="0" y="0"/>
                  </a:lnTo>
                  <a:close/>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F8B96A25-D10B-4879-9C77-624051751C35}"/>
                </a:ext>
              </a:extLst>
            </p:cNvPr>
            <p:cNvSpPr>
              <a:spLocks noChangeArrowheads="1"/>
            </p:cNvSpPr>
            <p:nvPr/>
          </p:nvSpPr>
          <p:spPr bwMode="auto">
            <a:xfrm>
              <a:off x="3112" y="1604"/>
              <a:ext cx="9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panose="020B0604020202020204" pitchFamily="34" charset="0"/>
                </a:rPr>
                <a: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Freeform 8">
              <a:extLst>
                <a:ext uri="{FF2B5EF4-FFF2-40B4-BE49-F238E27FC236}">
                  <a16:creationId xmlns:a16="http://schemas.microsoft.com/office/drawing/2014/main" id="{B619F982-B3BE-473F-812F-2B5ACB8C74F4}"/>
                </a:ext>
              </a:extLst>
            </p:cNvPr>
            <p:cNvSpPr>
              <a:spLocks/>
            </p:cNvSpPr>
            <p:nvPr/>
          </p:nvSpPr>
          <p:spPr bwMode="auto">
            <a:xfrm>
              <a:off x="3028" y="1838"/>
              <a:ext cx="246" cy="243"/>
            </a:xfrm>
            <a:custGeom>
              <a:avLst/>
              <a:gdLst>
                <a:gd name="T0" fmla="*/ 0 w 400"/>
                <a:gd name="T1" fmla="*/ 400 h 400"/>
                <a:gd name="T2" fmla="*/ 0 w 400"/>
                <a:gd name="T3" fmla="*/ 400 h 400"/>
                <a:gd name="T4" fmla="*/ 400 w 400"/>
                <a:gd name="T5" fmla="*/ 400 h 400"/>
                <a:gd name="T6" fmla="*/ 400 w 400"/>
                <a:gd name="T7" fmla="*/ 0 h 400"/>
                <a:gd name="T8" fmla="*/ 0 w 400"/>
                <a:gd name="T9" fmla="*/ 0 h 400"/>
                <a:gd name="T10" fmla="*/ 0 w 400"/>
                <a:gd name="T11" fmla="*/ 400 h 400"/>
              </a:gdLst>
              <a:ahLst/>
              <a:cxnLst>
                <a:cxn ang="0">
                  <a:pos x="T0" y="T1"/>
                </a:cxn>
                <a:cxn ang="0">
                  <a:pos x="T2" y="T3"/>
                </a:cxn>
                <a:cxn ang="0">
                  <a:pos x="T4" y="T5"/>
                </a:cxn>
                <a:cxn ang="0">
                  <a:pos x="T6" y="T7"/>
                </a:cxn>
                <a:cxn ang="0">
                  <a:pos x="T8" y="T9"/>
                </a:cxn>
                <a:cxn ang="0">
                  <a:pos x="T10" y="T11"/>
                </a:cxn>
              </a:cxnLst>
              <a:rect l="0" t="0" r="r" b="b"/>
              <a:pathLst>
                <a:path w="400" h="400">
                  <a:moveTo>
                    <a:pt x="0" y="400"/>
                  </a:moveTo>
                  <a:lnTo>
                    <a:pt x="0" y="400"/>
                  </a:lnTo>
                  <a:lnTo>
                    <a:pt x="400" y="400"/>
                  </a:lnTo>
                  <a:lnTo>
                    <a:pt x="400" y="0"/>
                  </a:lnTo>
                  <a:lnTo>
                    <a:pt x="0" y="0"/>
                  </a:lnTo>
                  <a:lnTo>
                    <a:pt x="0" y="400"/>
                  </a:lnTo>
                  <a:close/>
                </a:path>
              </a:pathLst>
            </a:custGeom>
            <a:solidFill>
              <a:srgbClr val="CAF7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id="{511BD7C6-ED68-410D-B686-703C7FE2F596}"/>
                </a:ext>
              </a:extLst>
            </p:cNvPr>
            <p:cNvSpPr>
              <a:spLocks/>
            </p:cNvSpPr>
            <p:nvPr/>
          </p:nvSpPr>
          <p:spPr bwMode="auto">
            <a:xfrm>
              <a:off x="3028" y="1838"/>
              <a:ext cx="246" cy="243"/>
            </a:xfrm>
            <a:custGeom>
              <a:avLst/>
              <a:gdLst>
                <a:gd name="T0" fmla="*/ 0 w 400"/>
                <a:gd name="T1" fmla="*/ 0 h 400"/>
                <a:gd name="T2" fmla="*/ 0 w 400"/>
                <a:gd name="T3" fmla="*/ 0 h 400"/>
                <a:gd name="T4" fmla="*/ 400 w 400"/>
                <a:gd name="T5" fmla="*/ 0 h 400"/>
                <a:gd name="T6" fmla="*/ 400 w 400"/>
                <a:gd name="T7" fmla="*/ 400 h 400"/>
                <a:gd name="T8" fmla="*/ 0 w 400"/>
                <a:gd name="T9" fmla="*/ 400 h 400"/>
                <a:gd name="T10" fmla="*/ 0 w 400"/>
                <a:gd name="T11" fmla="*/ 0 h 400"/>
              </a:gdLst>
              <a:ahLst/>
              <a:cxnLst>
                <a:cxn ang="0">
                  <a:pos x="T0" y="T1"/>
                </a:cxn>
                <a:cxn ang="0">
                  <a:pos x="T2" y="T3"/>
                </a:cxn>
                <a:cxn ang="0">
                  <a:pos x="T4" y="T5"/>
                </a:cxn>
                <a:cxn ang="0">
                  <a:pos x="T6" y="T7"/>
                </a:cxn>
                <a:cxn ang="0">
                  <a:pos x="T8" y="T9"/>
                </a:cxn>
                <a:cxn ang="0">
                  <a:pos x="T10" y="T11"/>
                </a:cxn>
              </a:cxnLst>
              <a:rect l="0" t="0" r="r" b="b"/>
              <a:pathLst>
                <a:path w="400" h="400">
                  <a:moveTo>
                    <a:pt x="0" y="0"/>
                  </a:moveTo>
                  <a:lnTo>
                    <a:pt x="0" y="0"/>
                  </a:lnTo>
                  <a:lnTo>
                    <a:pt x="400" y="0"/>
                  </a:lnTo>
                  <a:lnTo>
                    <a:pt x="400" y="400"/>
                  </a:lnTo>
                  <a:lnTo>
                    <a:pt x="0" y="400"/>
                  </a:lnTo>
                  <a:lnTo>
                    <a:pt x="0" y="0"/>
                  </a:lnTo>
                  <a:close/>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10">
              <a:extLst>
                <a:ext uri="{FF2B5EF4-FFF2-40B4-BE49-F238E27FC236}">
                  <a16:creationId xmlns:a16="http://schemas.microsoft.com/office/drawing/2014/main" id="{AEDFEABB-9382-41BC-B82A-718FE788AA78}"/>
                </a:ext>
              </a:extLst>
            </p:cNvPr>
            <p:cNvSpPr>
              <a:spLocks noChangeArrowheads="1"/>
            </p:cNvSpPr>
            <p:nvPr/>
          </p:nvSpPr>
          <p:spPr bwMode="auto">
            <a:xfrm>
              <a:off x="3108" y="1886"/>
              <a:ext cx="9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panose="020B0604020202020204" pitchFamily="34" charset="0"/>
                </a:rPr>
                <a: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Freeform 11">
              <a:extLst>
                <a:ext uri="{FF2B5EF4-FFF2-40B4-BE49-F238E27FC236}">
                  <a16:creationId xmlns:a16="http://schemas.microsoft.com/office/drawing/2014/main" id="{C435D2F1-6CC4-402D-B034-6E40E01AF299}"/>
                </a:ext>
              </a:extLst>
            </p:cNvPr>
            <p:cNvSpPr>
              <a:spLocks/>
            </p:cNvSpPr>
            <p:nvPr/>
          </p:nvSpPr>
          <p:spPr bwMode="auto">
            <a:xfrm>
              <a:off x="3028" y="2125"/>
              <a:ext cx="246" cy="243"/>
            </a:xfrm>
            <a:custGeom>
              <a:avLst/>
              <a:gdLst>
                <a:gd name="T0" fmla="*/ 0 w 400"/>
                <a:gd name="T1" fmla="*/ 400 h 400"/>
                <a:gd name="T2" fmla="*/ 0 w 400"/>
                <a:gd name="T3" fmla="*/ 400 h 400"/>
                <a:gd name="T4" fmla="*/ 400 w 400"/>
                <a:gd name="T5" fmla="*/ 400 h 400"/>
                <a:gd name="T6" fmla="*/ 400 w 400"/>
                <a:gd name="T7" fmla="*/ 0 h 400"/>
                <a:gd name="T8" fmla="*/ 0 w 400"/>
                <a:gd name="T9" fmla="*/ 0 h 400"/>
                <a:gd name="T10" fmla="*/ 0 w 400"/>
                <a:gd name="T11" fmla="*/ 400 h 400"/>
              </a:gdLst>
              <a:ahLst/>
              <a:cxnLst>
                <a:cxn ang="0">
                  <a:pos x="T0" y="T1"/>
                </a:cxn>
                <a:cxn ang="0">
                  <a:pos x="T2" y="T3"/>
                </a:cxn>
                <a:cxn ang="0">
                  <a:pos x="T4" y="T5"/>
                </a:cxn>
                <a:cxn ang="0">
                  <a:pos x="T6" y="T7"/>
                </a:cxn>
                <a:cxn ang="0">
                  <a:pos x="T8" y="T9"/>
                </a:cxn>
                <a:cxn ang="0">
                  <a:pos x="T10" y="T11"/>
                </a:cxn>
              </a:cxnLst>
              <a:rect l="0" t="0" r="r" b="b"/>
              <a:pathLst>
                <a:path w="400" h="400">
                  <a:moveTo>
                    <a:pt x="0" y="400"/>
                  </a:moveTo>
                  <a:lnTo>
                    <a:pt x="0" y="400"/>
                  </a:lnTo>
                  <a:lnTo>
                    <a:pt x="400" y="400"/>
                  </a:lnTo>
                  <a:lnTo>
                    <a:pt x="400" y="0"/>
                  </a:lnTo>
                  <a:lnTo>
                    <a:pt x="0" y="0"/>
                  </a:lnTo>
                  <a:lnTo>
                    <a:pt x="0" y="400"/>
                  </a:lnTo>
                  <a:close/>
                </a:path>
              </a:pathLst>
            </a:custGeom>
            <a:solidFill>
              <a:srgbClr val="B2E1B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2">
              <a:extLst>
                <a:ext uri="{FF2B5EF4-FFF2-40B4-BE49-F238E27FC236}">
                  <a16:creationId xmlns:a16="http://schemas.microsoft.com/office/drawing/2014/main" id="{3B4EE120-25C7-45DC-80E2-B820DEF88A7C}"/>
                </a:ext>
              </a:extLst>
            </p:cNvPr>
            <p:cNvSpPr>
              <a:spLocks/>
            </p:cNvSpPr>
            <p:nvPr/>
          </p:nvSpPr>
          <p:spPr bwMode="auto">
            <a:xfrm>
              <a:off x="3028" y="2125"/>
              <a:ext cx="246" cy="243"/>
            </a:xfrm>
            <a:custGeom>
              <a:avLst/>
              <a:gdLst>
                <a:gd name="T0" fmla="*/ 0 w 400"/>
                <a:gd name="T1" fmla="*/ 0 h 400"/>
                <a:gd name="T2" fmla="*/ 0 w 400"/>
                <a:gd name="T3" fmla="*/ 0 h 400"/>
                <a:gd name="T4" fmla="*/ 400 w 400"/>
                <a:gd name="T5" fmla="*/ 0 h 400"/>
                <a:gd name="T6" fmla="*/ 400 w 400"/>
                <a:gd name="T7" fmla="*/ 400 h 400"/>
                <a:gd name="T8" fmla="*/ 0 w 400"/>
                <a:gd name="T9" fmla="*/ 400 h 400"/>
                <a:gd name="T10" fmla="*/ 0 w 400"/>
                <a:gd name="T11" fmla="*/ 0 h 400"/>
              </a:gdLst>
              <a:ahLst/>
              <a:cxnLst>
                <a:cxn ang="0">
                  <a:pos x="T0" y="T1"/>
                </a:cxn>
                <a:cxn ang="0">
                  <a:pos x="T2" y="T3"/>
                </a:cxn>
                <a:cxn ang="0">
                  <a:pos x="T4" y="T5"/>
                </a:cxn>
                <a:cxn ang="0">
                  <a:pos x="T6" y="T7"/>
                </a:cxn>
                <a:cxn ang="0">
                  <a:pos x="T8" y="T9"/>
                </a:cxn>
                <a:cxn ang="0">
                  <a:pos x="T10" y="T11"/>
                </a:cxn>
              </a:cxnLst>
              <a:rect l="0" t="0" r="r" b="b"/>
              <a:pathLst>
                <a:path w="400" h="400">
                  <a:moveTo>
                    <a:pt x="0" y="0"/>
                  </a:moveTo>
                  <a:lnTo>
                    <a:pt x="0" y="0"/>
                  </a:lnTo>
                  <a:lnTo>
                    <a:pt x="400" y="0"/>
                  </a:lnTo>
                  <a:lnTo>
                    <a:pt x="400" y="400"/>
                  </a:lnTo>
                  <a:lnTo>
                    <a:pt x="0" y="400"/>
                  </a:lnTo>
                  <a:lnTo>
                    <a:pt x="0" y="0"/>
                  </a:lnTo>
                  <a:close/>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13">
              <a:extLst>
                <a:ext uri="{FF2B5EF4-FFF2-40B4-BE49-F238E27FC236}">
                  <a16:creationId xmlns:a16="http://schemas.microsoft.com/office/drawing/2014/main" id="{501F4E35-9686-4736-AED9-4F8FCDA036C6}"/>
                </a:ext>
              </a:extLst>
            </p:cNvPr>
            <p:cNvSpPr>
              <a:spLocks noChangeArrowheads="1"/>
            </p:cNvSpPr>
            <p:nvPr/>
          </p:nvSpPr>
          <p:spPr bwMode="auto">
            <a:xfrm>
              <a:off x="3108" y="2174"/>
              <a:ext cx="9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panose="020B0604020202020204" pitchFamily="34" charset="0"/>
                </a:rPr>
                <a: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11" name="Audio 10">
            <a:hlinkClick r:id="" action="ppaction://media"/>
            <a:extLst>
              <a:ext uri="{FF2B5EF4-FFF2-40B4-BE49-F238E27FC236}">
                <a16:creationId xmlns:a16="http://schemas.microsoft.com/office/drawing/2014/main" id="{EF8EB5CC-F46A-364D-B4EC-9E513EDEE967}"/>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1226800" y="5892800"/>
            <a:ext cx="812800" cy="812800"/>
          </a:xfrm>
          <a:prstGeom prst="rect">
            <a:avLst/>
          </a:prstGeom>
        </p:spPr>
      </p:pic>
      <p:pic>
        <p:nvPicPr>
          <p:cNvPr id="44" name="Picture 43">
            <a:extLst>
              <a:ext uri="{FF2B5EF4-FFF2-40B4-BE49-F238E27FC236}">
                <a16:creationId xmlns:a16="http://schemas.microsoft.com/office/drawing/2014/main" id="{19430F22-B51D-A143-B106-A95DF56A4EAA}"/>
              </a:ext>
            </a:extLst>
          </p:cNvPr>
          <p:cNvPicPr>
            <a:picLocks noChangeAspect="1"/>
          </p:cNvPicPr>
          <p:nvPr/>
        </p:nvPicPr>
        <p:blipFill>
          <a:blip r:embed="rId16"/>
          <a:stretch>
            <a:fillRect/>
          </a:stretch>
        </p:blipFill>
        <p:spPr>
          <a:xfrm>
            <a:off x="9042331" y="4847172"/>
            <a:ext cx="406400" cy="406400"/>
          </a:xfrm>
          <a:prstGeom prst="rect">
            <a:avLst/>
          </a:prstGeom>
        </p:spPr>
      </p:pic>
    </p:spTree>
    <p:custDataLst>
      <p:tags r:id="rId1"/>
    </p:custDataLst>
    <p:extLst>
      <p:ext uri="{BB962C8B-B14F-4D97-AF65-F5344CB8AC3E}">
        <p14:creationId xmlns:p14="http://schemas.microsoft.com/office/powerpoint/2010/main" val="3437864802"/>
      </p:ext>
    </p:extLst>
  </p:cSld>
  <p:clrMapOvr>
    <a:masterClrMapping/>
  </p:clrMapOvr>
  <p:transition advTm="886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400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400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1000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1000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1000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nodeType="withEffect">
                                  <p:stCondLst>
                                    <p:cond delay="1000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700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11"/>
                </p:tgtEl>
              </p:cMediaNode>
            </p:audio>
          </p:childTnLst>
        </p:cTn>
      </p:par>
    </p:tnLst>
    <p:bldLst>
      <p:bldP spid="12" grpId="0" animBg="1"/>
      <p:bldP spid="20" grpId="0" animBg="1"/>
      <p:bldP spid="21" grpId="0" animBg="1"/>
      <p:bldP spid="22"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3ADB4D-7B9E-4E6B-A120-0EC536803DF0}"/>
              </a:ext>
            </a:extLst>
          </p:cNvPr>
          <p:cNvSpPr>
            <a:spLocks noGrp="1"/>
          </p:cNvSpPr>
          <p:nvPr>
            <p:ph type="title"/>
          </p:nvPr>
        </p:nvSpPr>
        <p:spPr/>
        <p:txBody>
          <a:bodyPr/>
          <a:lstStyle/>
          <a:p>
            <a:endParaRPr lang="en-US" dirty="0"/>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5000" kern="0" dirty="0">
                  <a:latin typeface="Calibri"/>
                </a:rPr>
                <a:t>ADAPT: Local Search for Efficiency</a:t>
              </a:r>
              <a:endParaRPr kumimoji="0" lang="en-US" sz="5000" b="0" i="0" u="none" strike="noStrike" kern="0" cap="none" spc="0" normalizeH="0" baseline="0" noProof="0" dirty="0">
                <a:ln>
                  <a:noFill/>
                </a:ln>
                <a:effectLst/>
                <a:uLnTx/>
                <a:uFillTx/>
                <a:latin typeface="Calibri"/>
                <a:ea typeface="+mn-ea"/>
                <a:cs typeface="+mn-cs"/>
              </a:endParaRPr>
            </a:p>
          </p:txBody>
        </p:sp>
      </p:grpSp>
      <p:grpSp>
        <p:nvGrpSpPr>
          <p:cNvPr id="9" name="Group 8">
            <a:extLst>
              <a:ext uri="{FF2B5EF4-FFF2-40B4-BE49-F238E27FC236}">
                <a16:creationId xmlns:a16="http://schemas.microsoft.com/office/drawing/2014/main" id="{310C21E7-C607-AD45-801D-AFC341E5C0F1}"/>
              </a:ext>
            </a:extLst>
          </p:cNvPr>
          <p:cNvGrpSpPr/>
          <p:nvPr/>
        </p:nvGrpSpPr>
        <p:grpSpPr>
          <a:xfrm>
            <a:off x="0" y="6328201"/>
            <a:ext cx="12192000" cy="567603"/>
            <a:chOff x="0" y="5273495"/>
            <a:chExt cx="10160000" cy="473002"/>
          </a:xfrm>
          <a:solidFill>
            <a:srgbClr val="003963"/>
          </a:solidFill>
        </p:grpSpPr>
        <p:sp>
          <p:nvSpPr>
            <p:cNvPr id="11" name="Rectangle 10">
              <a:extLst>
                <a:ext uri="{FF2B5EF4-FFF2-40B4-BE49-F238E27FC236}">
                  <a16:creationId xmlns:a16="http://schemas.microsoft.com/office/drawing/2014/main" id="{11D85EE4-A407-5147-9E32-7808B6BC2816}"/>
                </a:ext>
              </a:extLst>
            </p:cNvPr>
            <p:cNvSpPr/>
            <p:nvPr/>
          </p:nvSpPr>
          <p:spPr bwMode="auto">
            <a:xfrm>
              <a:off x="0" y="5295157"/>
              <a:ext cx="10160000" cy="451340"/>
            </a:xfrm>
            <a:prstGeom prst="rect">
              <a:avLst/>
            </a:prstGeom>
            <a:grp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CB42B52-A1F3-4E4E-BF49-2526F386E5CF}"/>
                </a:ext>
              </a:extLst>
            </p:cNvPr>
            <p:cNvSpPr txBox="1"/>
            <p:nvPr/>
          </p:nvSpPr>
          <p:spPr>
            <a:xfrm>
              <a:off x="1" y="5273495"/>
              <a:ext cx="10159999" cy="446276"/>
            </a:xfrm>
            <a:prstGeom prst="rect">
              <a:avLst/>
            </a:prstGeom>
            <a:grp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The local search algorithm is efficient and makes ADAPT scalable</a:t>
              </a:r>
            </a:p>
          </p:txBody>
        </p:sp>
      </p:grpSp>
      <p:pic>
        <p:nvPicPr>
          <p:cNvPr id="2" name="Picture 1">
            <a:extLst>
              <a:ext uri="{FF2B5EF4-FFF2-40B4-BE49-F238E27FC236}">
                <a16:creationId xmlns:a16="http://schemas.microsoft.com/office/drawing/2014/main" id="{CC0B8B98-0934-2A4B-B84C-00F95FE5509E}"/>
              </a:ext>
            </a:extLst>
          </p:cNvPr>
          <p:cNvPicPr>
            <a:picLocks noChangeAspect="1"/>
          </p:cNvPicPr>
          <p:nvPr/>
        </p:nvPicPr>
        <p:blipFill>
          <a:blip r:embed="rId6"/>
          <a:stretch>
            <a:fillRect/>
          </a:stretch>
        </p:blipFill>
        <p:spPr>
          <a:xfrm>
            <a:off x="685800" y="1204920"/>
            <a:ext cx="1051807" cy="3862372"/>
          </a:xfrm>
          <a:prstGeom prst="rect">
            <a:avLst/>
          </a:prstGeom>
        </p:spPr>
      </p:pic>
      <p:sp>
        <p:nvSpPr>
          <p:cNvPr id="14" name="Rounded Rectangular Callout 10">
            <a:extLst>
              <a:ext uri="{FF2B5EF4-FFF2-40B4-BE49-F238E27FC236}">
                <a16:creationId xmlns:a16="http://schemas.microsoft.com/office/drawing/2014/main" id="{A14CA7E3-37E5-324D-A03E-24F0BBF250DC}"/>
              </a:ext>
            </a:extLst>
          </p:cNvPr>
          <p:cNvSpPr/>
          <p:nvPr/>
        </p:nvSpPr>
        <p:spPr>
          <a:xfrm>
            <a:off x="1788679" y="2917119"/>
            <a:ext cx="2087175" cy="1051753"/>
          </a:xfrm>
          <a:prstGeom prst="wedgeRoundRectCallout">
            <a:avLst>
              <a:gd name="adj1" fmla="val -41475"/>
              <a:gd name="adj2" fmla="val -49150"/>
              <a:gd name="adj3" fmla="val 16667"/>
            </a:avLst>
          </a:prstGeom>
          <a:solidFill>
            <a:schemeClr val="tx2">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2</a:t>
            </a:r>
            <a:r>
              <a:rPr lang="en-US" sz="2400" kern="0" baseline="30000" dirty="0">
                <a:solidFill>
                  <a:prstClr val="white"/>
                </a:solidFill>
                <a:latin typeface="Calibri"/>
              </a:rPr>
              <a:t>10</a:t>
            </a:r>
            <a:r>
              <a:rPr lang="en-US" sz="2400" kern="0" dirty="0">
                <a:solidFill>
                  <a:prstClr val="white"/>
                </a:solidFill>
                <a:latin typeface="Calibri"/>
              </a:rPr>
              <a:t> = 1024 </a:t>
            </a:r>
          </a:p>
          <a:p>
            <a:pPr algn="ctr">
              <a:defRPr/>
            </a:pPr>
            <a:r>
              <a:rPr lang="en-US" sz="2400" kern="0" dirty="0">
                <a:solidFill>
                  <a:prstClr val="white"/>
                </a:solidFill>
                <a:latin typeface="Calibri"/>
              </a:rPr>
              <a:t>Decoy Circuits</a:t>
            </a:r>
          </a:p>
        </p:txBody>
      </p:sp>
      <p:pic>
        <p:nvPicPr>
          <p:cNvPr id="15" name="Picture 10" descr="❌ Cross Mark Emoji — Meaning In Texting, Copy &amp;amp; Paste 📚">
            <a:extLst>
              <a:ext uri="{FF2B5EF4-FFF2-40B4-BE49-F238E27FC236}">
                <a16:creationId xmlns:a16="http://schemas.microsoft.com/office/drawing/2014/main" id="{A4BAC74A-B502-F746-8D1D-640F6D935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0971" y="5330896"/>
            <a:ext cx="529258" cy="52925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0">
            <a:extLst>
              <a:ext uri="{FF2B5EF4-FFF2-40B4-BE49-F238E27FC236}">
                <a16:creationId xmlns:a16="http://schemas.microsoft.com/office/drawing/2014/main" id="{96898043-4DB2-D84A-9CE4-591FA6CD17D5}"/>
              </a:ext>
            </a:extLst>
          </p:cNvPr>
          <p:cNvSpPr/>
          <p:nvPr/>
        </p:nvSpPr>
        <p:spPr>
          <a:xfrm>
            <a:off x="685800" y="5198664"/>
            <a:ext cx="1395171" cy="781013"/>
          </a:xfrm>
          <a:prstGeom prst="wedgeRoundRectCallout">
            <a:avLst>
              <a:gd name="adj1" fmla="val -41475"/>
              <a:gd name="adj2" fmla="val -49150"/>
              <a:gd name="adj3" fmla="val 16667"/>
            </a:avLst>
          </a:prstGeom>
          <a:solidFill>
            <a:schemeClr val="bg2">
              <a:lumMod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kern="0" dirty="0">
                <a:solidFill>
                  <a:prstClr val="white"/>
                </a:solidFill>
                <a:latin typeface="Calibri"/>
              </a:rPr>
              <a:t>Not Scalable</a:t>
            </a:r>
          </a:p>
        </p:txBody>
      </p:sp>
      <p:pic>
        <p:nvPicPr>
          <p:cNvPr id="17" name="Picture 16">
            <a:extLst>
              <a:ext uri="{FF2B5EF4-FFF2-40B4-BE49-F238E27FC236}">
                <a16:creationId xmlns:a16="http://schemas.microsoft.com/office/drawing/2014/main" id="{AB952B4C-097E-4542-A115-B46934CA868C}"/>
              </a:ext>
            </a:extLst>
          </p:cNvPr>
          <p:cNvPicPr>
            <a:picLocks noChangeAspect="1"/>
          </p:cNvPicPr>
          <p:nvPr/>
        </p:nvPicPr>
        <p:blipFill>
          <a:blip r:embed="rId6"/>
          <a:stretch>
            <a:fillRect/>
          </a:stretch>
        </p:blipFill>
        <p:spPr>
          <a:xfrm>
            <a:off x="4205004" y="1204920"/>
            <a:ext cx="1051807" cy="3862372"/>
          </a:xfrm>
          <a:prstGeom prst="rect">
            <a:avLst/>
          </a:prstGeom>
        </p:spPr>
      </p:pic>
      <p:sp>
        <p:nvSpPr>
          <p:cNvPr id="3" name="Frame 2">
            <a:extLst>
              <a:ext uri="{FF2B5EF4-FFF2-40B4-BE49-F238E27FC236}">
                <a16:creationId xmlns:a16="http://schemas.microsoft.com/office/drawing/2014/main" id="{2A77B8A6-37F5-AA4C-B294-A71C2014ACAD}"/>
              </a:ext>
            </a:extLst>
          </p:cNvPr>
          <p:cNvSpPr/>
          <p:nvPr/>
        </p:nvSpPr>
        <p:spPr bwMode="auto">
          <a:xfrm>
            <a:off x="4140451" y="1151074"/>
            <a:ext cx="4555432" cy="1575544"/>
          </a:xfrm>
          <a:prstGeom prst="frame">
            <a:avLst>
              <a:gd name="adj1" fmla="val 6479"/>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36083434-8831-8C46-B602-8B2F35EB2FAF}"/>
              </a:ext>
            </a:extLst>
          </p:cNvPr>
          <p:cNvPicPr>
            <a:picLocks noChangeAspect="1"/>
          </p:cNvPicPr>
          <p:nvPr/>
        </p:nvPicPr>
        <p:blipFill>
          <a:blip r:embed="rId8"/>
          <a:stretch>
            <a:fillRect/>
          </a:stretch>
        </p:blipFill>
        <p:spPr>
          <a:xfrm>
            <a:off x="5538928" y="1222187"/>
            <a:ext cx="1048885" cy="1508314"/>
          </a:xfrm>
          <a:prstGeom prst="rect">
            <a:avLst/>
          </a:prstGeom>
        </p:spPr>
      </p:pic>
      <p:sp>
        <p:nvSpPr>
          <p:cNvPr id="19" name="Rounded Rectangular Callout 10">
            <a:extLst>
              <a:ext uri="{FF2B5EF4-FFF2-40B4-BE49-F238E27FC236}">
                <a16:creationId xmlns:a16="http://schemas.microsoft.com/office/drawing/2014/main" id="{F81970B6-4B37-BE45-A0A3-2302FAEED237}"/>
              </a:ext>
            </a:extLst>
          </p:cNvPr>
          <p:cNvSpPr/>
          <p:nvPr/>
        </p:nvSpPr>
        <p:spPr>
          <a:xfrm>
            <a:off x="6051006" y="1264938"/>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pic>
        <p:nvPicPr>
          <p:cNvPr id="22" name="Picture 21">
            <a:extLst>
              <a:ext uri="{FF2B5EF4-FFF2-40B4-BE49-F238E27FC236}">
                <a16:creationId xmlns:a16="http://schemas.microsoft.com/office/drawing/2014/main" id="{9094E9D7-6416-724B-AD1A-F65C52DCF044}"/>
              </a:ext>
            </a:extLst>
          </p:cNvPr>
          <p:cNvPicPr>
            <a:picLocks noChangeAspect="1"/>
          </p:cNvPicPr>
          <p:nvPr/>
        </p:nvPicPr>
        <p:blipFill>
          <a:blip r:embed="rId8"/>
          <a:stretch>
            <a:fillRect/>
          </a:stretch>
        </p:blipFill>
        <p:spPr>
          <a:xfrm>
            <a:off x="7446367" y="1204920"/>
            <a:ext cx="1048886" cy="1508315"/>
          </a:xfrm>
          <a:prstGeom prst="rect">
            <a:avLst/>
          </a:prstGeom>
        </p:spPr>
      </p:pic>
      <p:sp>
        <p:nvSpPr>
          <p:cNvPr id="23" name="Rounded Rectangular Callout 10">
            <a:extLst>
              <a:ext uri="{FF2B5EF4-FFF2-40B4-BE49-F238E27FC236}">
                <a16:creationId xmlns:a16="http://schemas.microsoft.com/office/drawing/2014/main" id="{653E5119-F59F-F143-A80C-943AD40F4CAF}"/>
              </a:ext>
            </a:extLst>
          </p:cNvPr>
          <p:cNvSpPr/>
          <p:nvPr/>
        </p:nvSpPr>
        <p:spPr>
          <a:xfrm>
            <a:off x="7970810" y="1228392"/>
            <a:ext cx="632611"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24" name="Rounded Rectangular Callout 10">
            <a:extLst>
              <a:ext uri="{FF2B5EF4-FFF2-40B4-BE49-F238E27FC236}">
                <a16:creationId xmlns:a16="http://schemas.microsoft.com/office/drawing/2014/main" id="{060349EF-CB07-634B-8D80-F6F2E0990D2E}"/>
              </a:ext>
            </a:extLst>
          </p:cNvPr>
          <p:cNvSpPr/>
          <p:nvPr/>
        </p:nvSpPr>
        <p:spPr>
          <a:xfrm>
            <a:off x="7982408" y="1619666"/>
            <a:ext cx="632611"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25" name="Rounded Rectangular Callout 10">
            <a:extLst>
              <a:ext uri="{FF2B5EF4-FFF2-40B4-BE49-F238E27FC236}">
                <a16:creationId xmlns:a16="http://schemas.microsoft.com/office/drawing/2014/main" id="{C1FAED2A-26D7-8141-B882-613202ED223C}"/>
              </a:ext>
            </a:extLst>
          </p:cNvPr>
          <p:cNvSpPr/>
          <p:nvPr/>
        </p:nvSpPr>
        <p:spPr>
          <a:xfrm>
            <a:off x="7967853" y="2027984"/>
            <a:ext cx="632611"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26" name="Rounded Rectangular Callout 10">
            <a:extLst>
              <a:ext uri="{FF2B5EF4-FFF2-40B4-BE49-F238E27FC236}">
                <a16:creationId xmlns:a16="http://schemas.microsoft.com/office/drawing/2014/main" id="{63E2F7C1-BD3F-4B4F-9D30-3E9559E7A45F}"/>
              </a:ext>
            </a:extLst>
          </p:cNvPr>
          <p:cNvSpPr/>
          <p:nvPr/>
        </p:nvSpPr>
        <p:spPr>
          <a:xfrm>
            <a:off x="7966998" y="2412670"/>
            <a:ext cx="632611"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27" name="TextBox 26">
            <a:extLst>
              <a:ext uri="{FF2B5EF4-FFF2-40B4-BE49-F238E27FC236}">
                <a16:creationId xmlns:a16="http://schemas.microsoft.com/office/drawing/2014/main" id="{AFCD8A46-7967-964A-AF5C-F2557F3C5EEA}"/>
              </a:ext>
            </a:extLst>
          </p:cNvPr>
          <p:cNvSpPr txBox="1"/>
          <p:nvPr/>
        </p:nvSpPr>
        <p:spPr>
          <a:xfrm>
            <a:off x="6648102" y="1491187"/>
            <a:ext cx="701154" cy="849463"/>
          </a:xfrm>
          <a:prstGeom prst="rect">
            <a:avLst/>
          </a:prstGeom>
          <a:noFill/>
        </p:spPr>
        <p:txBody>
          <a:bodyPr wrap="none" lIns="182880" tIns="146304" rIns="182880" bIns="146304" rtlCol="0">
            <a:spAutoFit/>
          </a:bodyPr>
          <a:lstStyle/>
          <a:p>
            <a:pPr>
              <a:lnSpc>
                <a:spcPct val="90000"/>
              </a:lnSpc>
              <a:spcAft>
                <a:spcPts val="600"/>
              </a:spcAft>
            </a:pPr>
            <a:r>
              <a:rPr lang="en-US" sz="4000" dirty="0">
                <a:solidFill>
                  <a:schemeClr val="bg2">
                    <a:lumMod val="10000"/>
                  </a:schemeClr>
                </a:solidFill>
              </a:rPr>
              <a:t>...</a:t>
            </a:r>
          </a:p>
        </p:txBody>
      </p:sp>
      <p:sp>
        <p:nvSpPr>
          <p:cNvPr id="28" name="Rounded Rectangular Callout 10">
            <a:extLst>
              <a:ext uri="{FF2B5EF4-FFF2-40B4-BE49-F238E27FC236}">
                <a16:creationId xmlns:a16="http://schemas.microsoft.com/office/drawing/2014/main" id="{55AA22E1-655A-884E-9077-0750404007B8}"/>
              </a:ext>
            </a:extLst>
          </p:cNvPr>
          <p:cNvSpPr/>
          <p:nvPr/>
        </p:nvSpPr>
        <p:spPr>
          <a:xfrm>
            <a:off x="8945953" y="1617045"/>
            <a:ext cx="2560247" cy="416952"/>
          </a:xfrm>
          <a:prstGeom prst="wedgeRoundRectCallout">
            <a:avLst>
              <a:gd name="adj1" fmla="val -41475"/>
              <a:gd name="adj2" fmla="val -49150"/>
              <a:gd name="adj3" fmla="val 16667"/>
            </a:avLst>
          </a:prstGeom>
          <a:solidFill>
            <a:schemeClr val="bg2">
              <a:lumMod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16 Decoy Circuits</a:t>
            </a:r>
          </a:p>
        </p:txBody>
      </p:sp>
      <p:pic>
        <p:nvPicPr>
          <p:cNvPr id="6" name="Picture 5">
            <a:extLst>
              <a:ext uri="{FF2B5EF4-FFF2-40B4-BE49-F238E27FC236}">
                <a16:creationId xmlns:a16="http://schemas.microsoft.com/office/drawing/2014/main" id="{2167C0BA-90F5-374E-943A-6EE71C875886}"/>
              </a:ext>
            </a:extLst>
          </p:cNvPr>
          <p:cNvPicPr>
            <a:picLocks noChangeAspect="1"/>
          </p:cNvPicPr>
          <p:nvPr/>
        </p:nvPicPr>
        <p:blipFill>
          <a:blip r:embed="rId9"/>
          <a:stretch>
            <a:fillRect/>
          </a:stretch>
        </p:blipFill>
        <p:spPr>
          <a:xfrm>
            <a:off x="5498660" y="2726618"/>
            <a:ext cx="1104692" cy="1504455"/>
          </a:xfrm>
          <a:prstGeom prst="rect">
            <a:avLst/>
          </a:prstGeom>
        </p:spPr>
      </p:pic>
      <p:sp>
        <p:nvSpPr>
          <p:cNvPr id="30" name="Rounded Rectangular Callout 10">
            <a:extLst>
              <a:ext uri="{FF2B5EF4-FFF2-40B4-BE49-F238E27FC236}">
                <a16:creationId xmlns:a16="http://schemas.microsoft.com/office/drawing/2014/main" id="{923FFBB7-AEF5-9249-B50F-657FDE8B9F11}"/>
              </a:ext>
            </a:extLst>
          </p:cNvPr>
          <p:cNvSpPr/>
          <p:nvPr/>
        </p:nvSpPr>
        <p:spPr>
          <a:xfrm>
            <a:off x="6027783" y="2801315"/>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pic>
        <p:nvPicPr>
          <p:cNvPr id="33" name="Picture 32">
            <a:extLst>
              <a:ext uri="{FF2B5EF4-FFF2-40B4-BE49-F238E27FC236}">
                <a16:creationId xmlns:a16="http://schemas.microsoft.com/office/drawing/2014/main" id="{ACC2F539-1F88-EF4E-BA6F-665F0588E024}"/>
              </a:ext>
            </a:extLst>
          </p:cNvPr>
          <p:cNvPicPr>
            <a:picLocks noChangeAspect="1"/>
          </p:cNvPicPr>
          <p:nvPr/>
        </p:nvPicPr>
        <p:blipFill>
          <a:blip r:embed="rId9"/>
          <a:stretch>
            <a:fillRect/>
          </a:stretch>
        </p:blipFill>
        <p:spPr>
          <a:xfrm>
            <a:off x="7439550" y="2722105"/>
            <a:ext cx="1104692" cy="1504455"/>
          </a:xfrm>
          <a:prstGeom prst="rect">
            <a:avLst/>
          </a:prstGeom>
        </p:spPr>
      </p:pic>
      <p:sp>
        <p:nvSpPr>
          <p:cNvPr id="34" name="Rounded Rectangular Callout 10">
            <a:extLst>
              <a:ext uri="{FF2B5EF4-FFF2-40B4-BE49-F238E27FC236}">
                <a16:creationId xmlns:a16="http://schemas.microsoft.com/office/drawing/2014/main" id="{4CE0E0F0-9965-1F45-B8C7-90E729ACCFA8}"/>
              </a:ext>
            </a:extLst>
          </p:cNvPr>
          <p:cNvSpPr/>
          <p:nvPr/>
        </p:nvSpPr>
        <p:spPr>
          <a:xfrm>
            <a:off x="7968673" y="2796802"/>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35" name="Rounded Rectangular Callout 10">
            <a:extLst>
              <a:ext uri="{FF2B5EF4-FFF2-40B4-BE49-F238E27FC236}">
                <a16:creationId xmlns:a16="http://schemas.microsoft.com/office/drawing/2014/main" id="{3D508207-3C10-2E4C-AB9F-D841C0395223}"/>
              </a:ext>
            </a:extLst>
          </p:cNvPr>
          <p:cNvSpPr/>
          <p:nvPr/>
        </p:nvSpPr>
        <p:spPr>
          <a:xfrm>
            <a:off x="7953976" y="3178445"/>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36" name="Rounded Rectangular Callout 10">
            <a:extLst>
              <a:ext uri="{FF2B5EF4-FFF2-40B4-BE49-F238E27FC236}">
                <a16:creationId xmlns:a16="http://schemas.microsoft.com/office/drawing/2014/main" id="{CD220DA3-633F-3B47-9C6B-0D20BD6FA210}"/>
              </a:ext>
            </a:extLst>
          </p:cNvPr>
          <p:cNvSpPr/>
          <p:nvPr/>
        </p:nvSpPr>
        <p:spPr>
          <a:xfrm>
            <a:off x="7953886" y="3534688"/>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37" name="Rounded Rectangular Callout 10">
            <a:extLst>
              <a:ext uri="{FF2B5EF4-FFF2-40B4-BE49-F238E27FC236}">
                <a16:creationId xmlns:a16="http://schemas.microsoft.com/office/drawing/2014/main" id="{B76F17A9-62BB-9648-8B42-F5DA449742D3}"/>
              </a:ext>
            </a:extLst>
          </p:cNvPr>
          <p:cNvSpPr/>
          <p:nvPr/>
        </p:nvSpPr>
        <p:spPr>
          <a:xfrm>
            <a:off x="7940990" y="3914431"/>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38" name="TextBox 37">
            <a:extLst>
              <a:ext uri="{FF2B5EF4-FFF2-40B4-BE49-F238E27FC236}">
                <a16:creationId xmlns:a16="http://schemas.microsoft.com/office/drawing/2014/main" id="{580A9CD1-DD29-6741-8154-936AAC3CB455}"/>
              </a:ext>
            </a:extLst>
          </p:cNvPr>
          <p:cNvSpPr txBox="1"/>
          <p:nvPr/>
        </p:nvSpPr>
        <p:spPr>
          <a:xfrm>
            <a:off x="6648102" y="2983409"/>
            <a:ext cx="701154" cy="849463"/>
          </a:xfrm>
          <a:prstGeom prst="rect">
            <a:avLst/>
          </a:prstGeom>
          <a:noFill/>
        </p:spPr>
        <p:txBody>
          <a:bodyPr wrap="none" lIns="182880" tIns="146304" rIns="182880" bIns="146304" rtlCol="0">
            <a:spAutoFit/>
          </a:bodyPr>
          <a:lstStyle/>
          <a:p>
            <a:pPr>
              <a:lnSpc>
                <a:spcPct val="90000"/>
              </a:lnSpc>
              <a:spcAft>
                <a:spcPts val="600"/>
              </a:spcAft>
            </a:pPr>
            <a:r>
              <a:rPr lang="en-US" sz="4000" dirty="0">
                <a:solidFill>
                  <a:schemeClr val="bg2">
                    <a:lumMod val="10000"/>
                  </a:schemeClr>
                </a:solidFill>
              </a:rPr>
              <a:t>...</a:t>
            </a:r>
          </a:p>
        </p:txBody>
      </p:sp>
      <p:sp>
        <p:nvSpPr>
          <p:cNvPr id="39" name="Rounded Rectangular Callout 10">
            <a:extLst>
              <a:ext uri="{FF2B5EF4-FFF2-40B4-BE49-F238E27FC236}">
                <a16:creationId xmlns:a16="http://schemas.microsoft.com/office/drawing/2014/main" id="{F1E2F6BB-D2CB-9043-A789-85B03C24FE6A}"/>
              </a:ext>
            </a:extLst>
          </p:cNvPr>
          <p:cNvSpPr/>
          <p:nvPr/>
        </p:nvSpPr>
        <p:spPr>
          <a:xfrm>
            <a:off x="8945953" y="2099340"/>
            <a:ext cx="2560247" cy="416953"/>
          </a:xfrm>
          <a:prstGeom prst="wedgeRoundRectCallout">
            <a:avLst>
              <a:gd name="adj1" fmla="val -41475"/>
              <a:gd name="adj2" fmla="val -49150"/>
              <a:gd name="adj3" fmla="val 16667"/>
            </a:avLst>
          </a:prstGeom>
          <a:solidFill>
            <a:schemeClr val="bg2">
              <a:lumMod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Best: 0101</a:t>
            </a:r>
          </a:p>
        </p:txBody>
      </p:sp>
      <p:sp>
        <p:nvSpPr>
          <p:cNvPr id="40" name="Rounded Rectangular Callout 10">
            <a:extLst>
              <a:ext uri="{FF2B5EF4-FFF2-40B4-BE49-F238E27FC236}">
                <a16:creationId xmlns:a16="http://schemas.microsoft.com/office/drawing/2014/main" id="{9B7A02C3-895D-BC47-86B2-F36F08C03EB5}"/>
              </a:ext>
            </a:extLst>
          </p:cNvPr>
          <p:cNvSpPr/>
          <p:nvPr/>
        </p:nvSpPr>
        <p:spPr>
          <a:xfrm>
            <a:off x="8945953" y="3070733"/>
            <a:ext cx="2560247" cy="422700"/>
          </a:xfrm>
          <a:prstGeom prst="wedgeRoundRectCallout">
            <a:avLst>
              <a:gd name="adj1" fmla="val -41475"/>
              <a:gd name="adj2" fmla="val -49150"/>
              <a:gd name="adj3" fmla="val 16667"/>
            </a:avLst>
          </a:prstGeom>
          <a:solidFill>
            <a:schemeClr val="bg2">
              <a:lumMod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16 Decoy Circuits</a:t>
            </a:r>
          </a:p>
        </p:txBody>
      </p:sp>
      <p:sp>
        <p:nvSpPr>
          <p:cNvPr id="41" name="Rounded Rectangular Callout 10">
            <a:extLst>
              <a:ext uri="{FF2B5EF4-FFF2-40B4-BE49-F238E27FC236}">
                <a16:creationId xmlns:a16="http://schemas.microsoft.com/office/drawing/2014/main" id="{44C99E5E-A173-4747-ACBB-59DC8F67C95F}"/>
              </a:ext>
            </a:extLst>
          </p:cNvPr>
          <p:cNvSpPr/>
          <p:nvPr/>
        </p:nvSpPr>
        <p:spPr>
          <a:xfrm>
            <a:off x="8945953" y="3553029"/>
            <a:ext cx="2560247" cy="422700"/>
          </a:xfrm>
          <a:prstGeom prst="wedgeRoundRectCallout">
            <a:avLst>
              <a:gd name="adj1" fmla="val -41475"/>
              <a:gd name="adj2" fmla="val -49150"/>
              <a:gd name="adj3" fmla="val 16667"/>
            </a:avLst>
          </a:prstGeom>
          <a:solidFill>
            <a:schemeClr val="bg2">
              <a:lumMod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Best: 1101</a:t>
            </a:r>
          </a:p>
        </p:txBody>
      </p:sp>
      <p:pic>
        <p:nvPicPr>
          <p:cNvPr id="7" name="Picture 6">
            <a:extLst>
              <a:ext uri="{FF2B5EF4-FFF2-40B4-BE49-F238E27FC236}">
                <a16:creationId xmlns:a16="http://schemas.microsoft.com/office/drawing/2014/main" id="{698B8896-D88A-DD49-AF48-69D84F0E3A84}"/>
              </a:ext>
            </a:extLst>
          </p:cNvPr>
          <p:cNvPicPr>
            <a:picLocks noChangeAspect="1"/>
          </p:cNvPicPr>
          <p:nvPr/>
        </p:nvPicPr>
        <p:blipFill>
          <a:blip r:embed="rId10"/>
          <a:stretch>
            <a:fillRect/>
          </a:stretch>
        </p:blipFill>
        <p:spPr>
          <a:xfrm>
            <a:off x="5503340" y="4234932"/>
            <a:ext cx="1154023" cy="841252"/>
          </a:xfrm>
          <a:prstGeom prst="rect">
            <a:avLst/>
          </a:prstGeom>
        </p:spPr>
      </p:pic>
      <p:sp>
        <p:nvSpPr>
          <p:cNvPr id="43" name="Rounded Rectangular Callout 10">
            <a:extLst>
              <a:ext uri="{FF2B5EF4-FFF2-40B4-BE49-F238E27FC236}">
                <a16:creationId xmlns:a16="http://schemas.microsoft.com/office/drawing/2014/main" id="{925B6FE7-1FC8-2F4A-8D48-09512AF12E13}"/>
              </a:ext>
            </a:extLst>
          </p:cNvPr>
          <p:cNvSpPr/>
          <p:nvPr/>
        </p:nvSpPr>
        <p:spPr>
          <a:xfrm>
            <a:off x="6027783" y="4287787"/>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pic>
        <p:nvPicPr>
          <p:cNvPr id="44" name="Picture 43">
            <a:extLst>
              <a:ext uri="{FF2B5EF4-FFF2-40B4-BE49-F238E27FC236}">
                <a16:creationId xmlns:a16="http://schemas.microsoft.com/office/drawing/2014/main" id="{0C2B424B-3351-CB4D-B8D9-5D0FAD86033B}"/>
              </a:ext>
            </a:extLst>
          </p:cNvPr>
          <p:cNvPicPr>
            <a:picLocks noChangeAspect="1"/>
          </p:cNvPicPr>
          <p:nvPr/>
        </p:nvPicPr>
        <p:blipFill>
          <a:blip r:embed="rId10"/>
          <a:stretch>
            <a:fillRect/>
          </a:stretch>
        </p:blipFill>
        <p:spPr>
          <a:xfrm>
            <a:off x="7446368" y="4234932"/>
            <a:ext cx="1165287" cy="849463"/>
          </a:xfrm>
          <a:prstGeom prst="rect">
            <a:avLst/>
          </a:prstGeom>
        </p:spPr>
      </p:pic>
      <p:sp>
        <p:nvSpPr>
          <p:cNvPr id="45" name="Rounded Rectangular Callout 10">
            <a:extLst>
              <a:ext uri="{FF2B5EF4-FFF2-40B4-BE49-F238E27FC236}">
                <a16:creationId xmlns:a16="http://schemas.microsoft.com/office/drawing/2014/main" id="{0A99D088-FB70-7641-AA83-44208DCAF3D0}"/>
              </a:ext>
            </a:extLst>
          </p:cNvPr>
          <p:cNvSpPr/>
          <p:nvPr/>
        </p:nvSpPr>
        <p:spPr>
          <a:xfrm>
            <a:off x="7930260" y="4327201"/>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46" name="Rounded Rectangular Callout 10">
            <a:extLst>
              <a:ext uri="{FF2B5EF4-FFF2-40B4-BE49-F238E27FC236}">
                <a16:creationId xmlns:a16="http://schemas.microsoft.com/office/drawing/2014/main" id="{82BCE0F2-7F89-A04B-B84A-EDE716A330CB}"/>
              </a:ext>
            </a:extLst>
          </p:cNvPr>
          <p:cNvSpPr/>
          <p:nvPr/>
        </p:nvSpPr>
        <p:spPr>
          <a:xfrm>
            <a:off x="7930260" y="4742867"/>
            <a:ext cx="630936" cy="274320"/>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47" name="TextBox 46">
            <a:extLst>
              <a:ext uri="{FF2B5EF4-FFF2-40B4-BE49-F238E27FC236}">
                <a16:creationId xmlns:a16="http://schemas.microsoft.com/office/drawing/2014/main" id="{FBCECE8F-915A-9442-BFEC-1D45DBF1BA71}"/>
              </a:ext>
            </a:extLst>
          </p:cNvPr>
          <p:cNvSpPr txBox="1"/>
          <p:nvPr/>
        </p:nvSpPr>
        <p:spPr>
          <a:xfrm>
            <a:off x="6660720" y="4050089"/>
            <a:ext cx="701154" cy="849463"/>
          </a:xfrm>
          <a:prstGeom prst="rect">
            <a:avLst/>
          </a:prstGeom>
          <a:noFill/>
        </p:spPr>
        <p:txBody>
          <a:bodyPr wrap="none" lIns="182880" tIns="146304" rIns="182880" bIns="146304" rtlCol="0">
            <a:spAutoFit/>
          </a:bodyPr>
          <a:lstStyle/>
          <a:p>
            <a:pPr>
              <a:lnSpc>
                <a:spcPct val="90000"/>
              </a:lnSpc>
              <a:spcAft>
                <a:spcPts val="600"/>
              </a:spcAft>
            </a:pPr>
            <a:r>
              <a:rPr lang="en-US" sz="4000" dirty="0">
                <a:solidFill>
                  <a:schemeClr val="bg2">
                    <a:lumMod val="10000"/>
                  </a:schemeClr>
                </a:solidFill>
              </a:rPr>
              <a:t>...</a:t>
            </a:r>
          </a:p>
        </p:txBody>
      </p:sp>
      <p:sp>
        <p:nvSpPr>
          <p:cNvPr id="48" name="Rounded Rectangular Callout 10">
            <a:extLst>
              <a:ext uri="{FF2B5EF4-FFF2-40B4-BE49-F238E27FC236}">
                <a16:creationId xmlns:a16="http://schemas.microsoft.com/office/drawing/2014/main" id="{0E380E55-D4E2-0147-A001-E0DCD2194AAE}"/>
              </a:ext>
            </a:extLst>
          </p:cNvPr>
          <p:cNvSpPr/>
          <p:nvPr/>
        </p:nvSpPr>
        <p:spPr>
          <a:xfrm>
            <a:off x="8945953" y="4184697"/>
            <a:ext cx="2560247" cy="422700"/>
          </a:xfrm>
          <a:prstGeom prst="wedgeRoundRectCallout">
            <a:avLst>
              <a:gd name="adj1" fmla="val -41475"/>
              <a:gd name="adj2" fmla="val -49150"/>
              <a:gd name="adj3" fmla="val 16667"/>
            </a:avLst>
          </a:prstGeom>
          <a:solidFill>
            <a:schemeClr val="bg2">
              <a:lumMod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4 Decoy Circuits</a:t>
            </a:r>
          </a:p>
        </p:txBody>
      </p:sp>
      <p:sp>
        <p:nvSpPr>
          <p:cNvPr id="52" name="Rounded Rectangular Callout 10">
            <a:extLst>
              <a:ext uri="{FF2B5EF4-FFF2-40B4-BE49-F238E27FC236}">
                <a16:creationId xmlns:a16="http://schemas.microsoft.com/office/drawing/2014/main" id="{B436C20E-4470-B746-A8FB-1AC0FE86C497}"/>
              </a:ext>
            </a:extLst>
          </p:cNvPr>
          <p:cNvSpPr/>
          <p:nvPr/>
        </p:nvSpPr>
        <p:spPr>
          <a:xfrm>
            <a:off x="8945953" y="4666993"/>
            <a:ext cx="2560247" cy="422700"/>
          </a:xfrm>
          <a:prstGeom prst="wedgeRoundRectCallout">
            <a:avLst>
              <a:gd name="adj1" fmla="val -41475"/>
              <a:gd name="adj2" fmla="val -49150"/>
              <a:gd name="adj3" fmla="val 16667"/>
            </a:avLst>
          </a:prstGeom>
          <a:solidFill>
            <a:schemeClr val="bg2">
              <a:lumMod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Best: 01</a:t>
            </a:r>
          </a:p>
        </p:txBody>
      </p:sp>
      <p:sp>
        <p:nvSpPr>
          <p:cNvPr id="53" name="Rounded Rectangular Callout 10">
            <a:extLst>
              <a:ext uri="{FF2B5EF4-FFF2-40B4-BE49-F238E27FC236}">
                <a16:creationId xmlns:a16="http://schemas.microsoft.com/office/drawing/2014/main" id="{D44B027B-7977-2540-A53D-C301C014A505}"/>
              </a:ext>
            </a:extLst>
          </p:cNvPr>
          <p:cNvSpPr/>
          <p:nvPr/>
        </p:nvSpPr>
        <p:spPr>
          <a:xfrm>
            <a:off x="4205004" y="5171032"/>
            <a:ext cx="6100124" cy="781013"/>
          </a:xfrm>
          <a:prstGeom prst="wedgeRoundRectCallout">
            <a:avLst>
              <a:gd name="adj1" fmla="val -41475"/>
              <a:gd name="adj2" fmla="val -49150"/>
              <a:gd name="adj3" fmla="val 16667"/>
            </a:avLst>
          </a:prstGeom>
          <a:solidFill>
            <a:schemeClr val="bg2">
              <a:lumMod val="2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Total Decoy Circuits: 36</a:t>
            </a:r>
          </a:p>
          <a:p>
            <a:pPr algn="ctr">
              <a:defRPr/>
            </a:pPr>
            <a:r>
              <a:rPr lang="en-US" sz="2400" kern="0" dirty="0">
                <a:solidFill>
                  <a:prstClr val="white"/>
                </a:solidFill>
                <a:latin typeface="Calibri"/>
              </a:rPr>
              <a:t>Optimal Sequence: 0101110101</a:t>
            </a:r>
          </a:p>
        </p:txBody>
      </p:sp>
      <p:pic>
        <p:nvPicPr>
          <p:cNvPr id="54" name="Picture 16" descr="Green Tick Checkmark Vector Icon For Checkbox Marker Symbol Stock  Illustration - Download Image Now - iStock">
            <a:extLst>
              <a:ext uri="{FF2B5EF4-FFF2-40B4-BE49-F238E27FC236}">
                <a16:creationId xmlns:a16="http://schemas.microsoft.com/office/drawing/2014/main" id="{13F545FA-9972-9841-B65E-21737ACEEDC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923" t="19761" r="16420" b="13443"/>
          <a:stretch/>
        </p:blipFill>
        <p:spPr bwMode="auto">
          <a:xfrm>
            <a:off x="10457528" y="5293772"/>
            <a:ext cx="640285" cy="535532"/>
          </a:xfrm>
          <a:prstGeom prst="rect">
            <a:avLst/>
          </a:prstGeom>
          <a:noFill/>
          <a:extLst>
            <a:ext uri="{909E8E84-426E-40DD-AFC4-6F175D3DCCD1}">
              <a14:hiddenFill xmlns:a14="http://schemas.microsoft.com/office/drawing/2010/main">
                <a:solidFill>
                  <a:srgbClr val="FFFFFF"/>
                </a:solidFill>
              </a14:hiddenFill>
            </a:ext>
          </a:extLst>
        </p:spPr>
      </p:pic>
      <p:sp>
        <p:nvSpPr>
          <p:cNvPr id="55" name="Frame 54">
            <a:extLst>
              <a:ext uri="{FF2B5EF4-FFF2-40B4-BE49-F238E27FC236}">
                <a16:creationId xmlns:a16="http://schemas.microsoft.com/office/drawing/2014/main" id="{BD806652-4B78-E34F-A696-43CE0710BBCE}"/>
              </a:ext>
            </a:extLst>
          </p:cNvPr>
          <p:cNvSpPr/>
          <p:nvPr/>
        </p:nvSpPr>
        <p:spPr bwMode="auto">
          <a:xfrm>
            <a:off x="4132965" y="3098918"/>
            <a:ext cx="4555432" cy="911543"/>
          </a:xfrm>
          <a:prstGeom prst="frame">
            <a:avLst>
              <a:gd name="adj1" fmla="val 6479"/>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1" name="Audio 30">
            <a:hlinkClick r:id="" action="ppaction://media"/>
            <a:extLst>
              <a:ext uri="{FF2B5EF4-FFF2-40B4-BE49-F238E27FC236}">
                <a16:creationId xmlns:a16="http://schemas.microsoft.com/office/drawing/2014/main" id="{9878F3FB-2096-A743-86EB-1EC67483BCA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064807296"/>
      </p:ext>
    </p:extLst>
  </p:cSld>
  <p:clrMapOvr>
    <a:masterClrMapping/>
  </p:clrMapOvr>
  <p:transition advTm="746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0.00183 1.11111E-6 L 0.00065 0.22685 " pathEditMode="relative" rAng="0" ptsTypes="AA">
                                      <p:cBhvr>
                                        <p:cTn id="50" dur="2000" fill="hold"/>
                                        <p:tgtEl>
                                          <p:spTgt spid="3"/>
                                        </p:tgtEl>
                                        <p:attrNameLst>
                                          <p:attrName>ppt_x</p:attrName>
                                          <p:attrName>ppt_y</p:attrName>
                                        </p:attrNameLst>
                                      </p:cBhvr>
                                      <p:rCtr x="-65" y="11343"/>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0" presetClass="path" presetSubtype="0" accel="50000" decel="50000" fill="hold" grpId="1" nodeType="withEffect">
                                  <p:stCondLst>
                                    <p:cond delay="0"/>
                                  </p:stCondLst>
                                  <p:childTnLst>
                                    <p:animMotion origin="layout" path="M -1.25E-6 2.96296E-6 L -0.00013 0.1544 " pathEditMode="relative" rAng="0" ptsTypes="AA">
                                      <p:cBhvr>
                                        <p:cTn id="80" dur="2000" fill="hold"/>
                                        <p:tgtEl>
                                          <p:spTgt spid="55"/>
                                        </p:tgtEl>
                                        <p:attrNameLst>
                                          <p:attrName>ppt_x</p:attrName>
                                          <p:attrName>ppt_y</p:attrName>
                                        </p:attrNameLst>
                                      </p:cBhvr>
                                      <p:rCtr x="-13" y="7708"/>
                                    </p:animMotion>
                                  </p:childTnLst>
                                </p:cTn>
                              </p:par>
                              <p:par>
                                <p:cTn id="81" presetID="1" presetClass="exit" presetSubtype="0" fill="hold" grpId="2" nodeType="withEffect">
                                  <p:stCondLst>
                                    <p:cond delay="0"/>
                                  </p:stCondLst>
                                  <p:childTnLst>
                                    <p:set>
                                      <p:cBhvr>
                                        <p:cTn id="82" dur="1" fill="hold">
                                          <p:stCondLst>
                                            <p:cond delay="0"/>
                                          </p:stCondLst>
                                        </p:cTn>
                                        <p:tgtEl>
                                          <p:spTgt spid="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3">
                                            <p:txEl>
                                              <p:pRg st="0" end="0"/>
                                            </p:txEl>
                                          </p:spTgt>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3">
                                            <p:bg/>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xEl>
                                              <p:pRg st="0" end="0"/>
                                            </p:txEl>
                                          </p:spTgt>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3">
                                            <p:txEl>
                                              <p:pRg st="1" end="1"/>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53">
                                            <p:txEl>
                                              <p:pRg st="1" end="1"/>
                                            </p:txEl>
                                          </p:spTgt>
                                        </p:tgtEl>
                                        <p:attrNameLst>
                                          <p:attrName>style.visibility</p:attrName>
                                        </p:attrNameLst>
                                      </p:cBhvr>
                                      <p:to>
                                        <p:strVal val="visible"/>
                                      </p:to>
                                    </p:set>
                                  </p:childTnLst>
                                </p:cTn>
                              </p:par>
                              <p:par>
                                <p:cTn id="117" presetID="0" presetClass="path" presetSubtype="0" accel="50000" decel="50000" fill="hold" grpId="1" nodeType="withEffect">
                                  <p:stCondLst>
                                    <p:cond delay="0"/>
                                  </p:stCondLst>
                                  <p:childTnLst>
                                    <p:animMotion origin="layout" path="M -1.875E-6 -2.59259E-6 L -0.375 0.4757 " pathEditMode="relative" rAng="0" ptsTypes="AA">
                                      <p:cBhvr>
                                        <p:cTn id="118" dur="2000" fill="hold"/>
                                        <p:tgtEl>
                                          <p:spTgt spid="39"/>
                                        </p:tgtEl>
                                        <p:attrNameLst>
                                          <p:attrName>ppt_x</p:attrName>
                                          <p:attrName>ppt_y</p:attrName>
                                        </p:attrNameLst>
                                      </p:cBhvr>
                                      <p:rCtr x="-18750" y="23773"/>
                                    </p:animMotion>
                                  </p:childTnLst>
                                </p:cTn>
                              </p:par>
                              <p:par>
                                <p:cTn id="119" presetID="0" presetClass="path" presetSubtype="0" accel="50000" decel="50000" fill="hold" grpId="1" nodeType="withEffect">
                                  <p:stCondLst>
                                    <p:cond delay="0"/>
                                  </p:stCondLst>
                                  <p:childTnLst>
                                    <p:animMotion origin="layout" path="M 0 0 L -0.30482 0.26019 " pathEditMode="relative" ptsTypes="AA">
                                      <p:cBhvr>
                                        <p:cTn id="120" dur="2000" fill="hold"/>
                                        <p:tgtEl>
                                          <p:spTgt spid="41"/>
                                        </p:tgtEl>
                                        <p:attrNameLst>
                                          <p:attrName>ppt_x</p:attrName>
                                          <p:attrName>ppt_y</p:attrName>
                                        </p:attrNameLst>
                                      </p:cBhvr>
                                    </p:animMotion>
                                  </p:childTnLst>
                                </p:cTn>
                              </p:par>
                              <p:par>
                                <p:cTn id="121" presetID="0" presetClass="path" presetSubtype="0" accel="50000" decel="50000" fill="hold" grpId="1" nodeType="withEffect">
                                  <p:stCondLst>
                                    <p:cond delay="0"/>
                                  </p:stCondLst>
                                  <p:childTnLst>
                                    <p:animMotion origin="layout" path="M 0 0 L -0.26797 0.10486 " pathEditMode="relative" ptsTypes="AA">
                                      <p:cBhvr>
                                        <p:cTn id="122" dur="2000" fill="hold"/>
                                        <p:tgtEl>
                                          <p:spTgt spid="52"/>
                                        </p:tgtEl>
                                        <p:attrNameLst>
                                          <p:attrName>ppt_x</p:attrName>
                                          <p:attrName>ppt_y</p:attrName>
                                        </p:attrNameLst>
                                      </p:cBhvr>
                                    </p:animMotion>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1" fill="hold" display="0">
                  <p:stCondLst>
                    <p:cond delay="indefinite"/>
                  </p:stCondLst>
                  <p:endCondLst>
                    <p:cond evt="onStopAudio" delay="0">
                      <p:tgtEl>
                        <p:sldTgt/>
                      </p:tgtEl>
                    </p:cond>
                  </p:endCondLst>
                </p:cTn>
                <p:tgtEl>
                  <p:spTgt spid="31"/>
                </p:tgtEl>
              </p:cMediaNode>
            </p:audio>
          </p:childTnLst>
        </p:cTn>
      </p:par>
    </p:tnLst>
    <p:bldLst>
      <p:bldP spid="14" grpId="0" animBg="1"/>
      <p:bldP spid="16" grpId="0" animBg="1"/>
      <p:bldP spid="3" grpId="0" animBg="1"/>
      <p:bldP spid="3" grpId="1" animBg="1"/>
      <p:bldP spid="3" grpId="2" animBg="1"/>
      <p:bldP spid="19" grpId="0" animBg="1"/>
      <p:bldP spid="23" grpId="0" animBg="1"/>
      <p:bldP spid="24" grpId="0" animBg="1"/>
      <p:bldP spid="25" grpId="0" animBg="1"/>
      <p:bldP spid="26" grpId="0" animBg="1"/>
      <p:bldP spid="27" grpId="0"/>
      <p:bldP spid="28" grpId="0" animBg="1"/>
      <p:bldP spid="30" grpId="0" animBg="1"/>
      <p:bldP spid="34" grpId="0" animBg="1"/>
      <p:bldP spid="35" grpId="0" animBg="1"/>
      <p:bldP spid="36" grpId="0" animBg="1"/>
      <p:bldP spid="37" grpId="0" animBg="1"/>
      <p:bldP spid="38" grpId="0"/>
      <p:bldP spid="39" grpId="0" animBg="1"/>
      <p:bldP spid="39" grpId="1" animBg="1"/>
      <p:bldP spid="40" grpId="0" animBg="1"/>
      <p:bldP spid="41" grpId="0" animBg="1"/>
      <p:bldP spid="41" grpId="1" animBg="1"/>
      <p:bldP spid="43" grpId="0" animBg="1"/>
      <p:bldP spid="45" grpId="0" animBg="1"/>
      <p:bldP spid="46" grpId="0" animBg="1"/>
      <p:bldP spid="47" grpId="0"/>
      <p:bldP spid="48" grpId="0" animBg="1"/>
      <p:bldP spid="52" grpId="0" animBg="1"/>
      <p:bldP spid="52" grpId="1" animBg="1"/>
      <p:bldP spid="53" grpId="0" build="allAtOnce" animBg="1"/>
      <p:bldP spid="55" grpId="0" animBg="1"/>
      <p:bldP spid="5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CEB7-FBA7-4619-A991-D2C95759C057}"/>
              </a:ext>
            </a:extLst>
          </p:cNvPr>
          <p:cNvSpPr>
            <a:spLocks noGrp="1"/>
          </p:cNvSpPr>
          <p:nvPr>
            <p:ph type="title"/>
          </p:nvPr>
        </p:nvSpPr>
        <p:spPr/>
        <p:txBody>
          <a:bodyPr/>
          <a:lstStyle/>
          <a:p>
            <a:endParaRPr lang="en-US"/>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a:prstGeom prst="rect">
            <a:avLst/>
          </a:prstGeom>
        </p:spPr>
        <p:txBody>
          <a:bodyPr vert="horz" lIns="91440" tIns="0" rIns="0" bIns="0" rtlCol="0" anchor="ctr"/>
          <a:lstStyle>
            <a:defPPr>
              <a:defRPr lang="en-US"/>
            </a:defPPr>
            <a:lvl1pPr marL="0" algn="r" defTabSz="914400" rtl="0" eaLnBrk="1" latinLnBrk="0" hangingPunct="1">
              <a:defRPr lang="en-US" sz="1200" b="0" kern="1200">
                <a:solidFill>
                  <a:srgbClr val="0235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91246"/>
            <a:fld id="{27258FFF-F925-446B-8502-81C933981705}" type="slidenum">
              <a:rPr lang="en-US" smtClean="0"/>
              <a:pPr defTabSz="1091246"/>
              <a:t>15</a:t>
            </a:fld>
            <a:endParaRPr lang="en-US">
              <a:latin typeface="Segoe UI"/>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algn="ctr" defTabSz="1091246">
                <a:defRPr/>
              </a:pPr>
              <a:r>
                <a:rPr lang="en-US" sz="5000" kern="0" dirty="0">
                  <a:latin typeface="Calibri"/>
                </a:rPr>
                <a:t>Outline</a:t>
              </a:r>
            </a:p>
          </p:txBody>
        </p:sp>
      </p:grpSp>
      <p:sp>
        <p:nvSpPr>
          <p:cNvPr id="9" name="TextBox 8">
            <a:extLst>
              <a:ext uri="{FF2B5EF4-FFF2-40B4-BE49-F238E27FC236}">
                <a16:creationId xmlns:a16="http://schemas.microsoft.com/office/drawing/2014/main" id="{F1093604-413B-C042-94B3-01DBCEB3AA34}"/>
              </a:ext>
            </a:extLst>
          </p:cNvPr>
          <p:cNvSpPr txBox="1"/>
          <p:nvPr/>
        </p:nvSpPr>
        <p:spPr>
          <a:xfrm>
            <a:off x="171168" y="1395769"/>
            <a:ext cx="11820535" cy="3194721"/>
          </a:xfrm>
          <a:prstGeom prst="rect">
            <a:avLst/>
          </a:prstGeom>
          <a:noFill/>
        </p:spPr>
        <p:txBody>
          <a:bodyPr wrap="square" rtlCol="0">
            <a:spAutoFit/>
          </a:bodyPr>
          <a:lstStyle/>
          <a:p>
            <a:endParaRPr lang="en-US" sz="2880" dirty="0">
              <a:solidFill>
                <a:schemeClr val="accent1">
                  <a:lumMod val="50000"/>
                </a:schemeClr>
              </a:solidFill>
            </a:endParaRPr>
          </a:p>
          <a:p>
            <a:pPr marL="411480" indent="-411480">
              <a:buFont typeface="Wingdings" pitchFamily="2" charset="2"/>
              <a:buChar char="v"/>
            </a:pPr>
            <a:r>
              <a:rPr lang="en-US" sz="2880" dirty="0">
                <a:solidFill>
                  <a:schemeClr val="accent1">
                    <a:lumMod val="50000"/>
                  </a:schemeClr>
                </a:solidFill>
              </a:rPr>
              <a:t>Background</a:t>
            </a:r>
            <a:r>
              <a:rPr lang="en-US" sz="2880" dirty="0">
                <a:solidFill>
                  <a:schemeClr val="accent1">
                    <a:lumMod val="60000"/>
                    <a:lumOff val="40000"/>
                  </a:schemeClr>
                </a:solidFill>
              </a:rPr>
              <a:t> </a:t>
            </a:r>
            <a:r>
              <a:rPr lang="en-US" sz="2880" dirty="0">
                <a:solidFill>
                  <a:schemeClr val="accent1">
                    <a:lumMod val="50000"/>
                  </a:schemeClr>
                </a:solidFill>
              </a:rPr>
              <a:t>and</a:t>
            </a:r>
            <a:r>
              <a:rPr lang="en-US" sz="2880" dirty="0">
                <a:solidFill>
                  <a:schemeClr val="accent1">
                    <a:lumMod val="60000"/>
                    <a:lumOff val="40000"/>
                  </a:schemeClr>
                </a:solidFill>
              </a:rPr>
              <a:t> </a:t>
            </a:r>
            <a:r>
              <a:rPr lang="en-US" sz="2880" dirty="0">
                <a:solidFill>
                  <a:schemeClr val="accent1">
                    <a:lumMod val="50000"/>
                  </a:schemeClr>
                </a:solidFill>
              </a:rPr>
              <a:t>Motivation</a:t>
            </a:r>
          </a:p>
          <a:p>
            <a:pPr marL="411480" indent="-411480">
              <a:buFont typeface="Wingdings" pitchFamily="2" charset="2"/>
              <a:buChar char="v"/>
            </a:pPr>
            <a:endParaRPr lang="en-US" sz="2880" dirty="0">
              <a:solidFill>
                <a:schemeClr val="accent1">
                  <a:lumMod val="50000"/>
                </a:schemeClr>
              </a:solidFill>
            </a:endParaRPr>
          </a:p>
          <a:p>
            <a:pPr marL="411480" indent="-411480">
              <a:buFont typeface="Wingdings" pitchFamily="2" charset="2"/>
              <a:buChar char="v"/>
            </a:pPr>
            <a:r>
              <a:rPr lang="en-US" sz="2880" dirty="0">
                <a:solidFill>
                  <a:schemeClr val="accent1">
                    <a:lumMod val="50000"/>
                  </a:schemeClr>
                </a:solidFill>
              </a:rPr>
              <a:t>ADAPT: Insights and Design</a:t>
            </a:r>
          </a:p>
          <a:p>
            <a:pPr marL="411480" indent="-411480">
              <a:buFont typeface="Wingdings" pitchFamily="2" charset="2"/>
              <a:buChar char="v"/>
            </a:pPr>
            <a:endParaRPr lang="en-US" sz="2880" dirty="0">
              <a:solidFill>
                <a:schemeClr val="accent1">
                  <a:lumMod val="50000"/>
                </a:schemeClr>
              </a:solidFill>
            </a:endParaRPr>
          </a:p>
          <a:p>
            <a:pPr marL="411480" indent="-411480">
              <a:buFont typeface="Wingdings" pitchFamily="2" charset="2"/>
              <a:buChar char="v"/>
            </a:pPr>
            <a:r>
              <a:rPr lang="en-US" sz="2880" dirty="0">
                <a:solidFill>
                  <a:srgbClr val="00B0F0"/>
                </a:solidFill>
              </a:rPr>
              <a:t>Evaluation Methodology and Results</a:t>
            </a:r>
          </a:p>
          <a:p>
            <a:pPr marL="411480" indent="-411480">
              <a:buFont typeface="Wingdings" pitchFamily="2" charset="2"/>
              <a:buChar char="v"/>
            </a:pPr>
            <a:endParaRPr lang="en-US" sz="2880" dirty="0">
              <a:solidFill>
                <a:schemeClr val="accent1">
                  <a:lumMod val="50000"/>
                </a:schemeClr>
              </a:solidFill>
            </a:endParaRPr>
          </a:p>
        </p:txBody>
      </p:sp>
      <p:pic>
        <p:nvPicPr>
          <p:cNvPr id="4" name="Audio 3">
            <a:hlinkClick r:id="" action="ppaction://media"/>
            <a:extLst>
              <a:ext uri="{FF2B5EF4-FFF2-40B4-BE49-F238E27FC236}">
                <a16:creationId xmlns:a16="http://schemas.microsoft.com/office/drawing/2014/main" id="{EFF26BA9-BDAF-C549-9BE6-AEB33D07AA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00821984"/>
      </p:ext>
    </p:extLst>
  </p:cSld>
  <p:clrMapOvr>
    <a:masterClrMapping/>
  </p:clrMapOvr>
  <p:transition advTm="64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A361-DA40-4836-903A-74F3EBDB87E5}"/>
              </a:ext>
            </a:extLst>
          </p:cNvPr>
          <p:cNvSpPr>
            <a:spLocks noGrp="1"/>
          </p:cNvSpPr>
          <p:nvPr>
            <p:ph type="title"/>
          </p:nvPr>
        </p:nvSpPr>
        <p:spPr/>
        <p:txBody>
          <a:bodyPr/>
          <a:lstStyle/>
          <a:p>
            <a:endParaRPr lang="en-US"/>
          </a:p>
        </p:txBody>
      </p: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4"/>
          </p:nvPr>
        </p:nvSpPr>
        <p:spPr/>
        <p:txBody>
          <a:bodyPr/>
          <a:lstStyle/>
          <a:p>
            <a:pPr defTabSz="1091246"/>
            <a:fld id="{27258FFF-F925-446B-8502-81C933981705}" type="slidenum">
              <a:rPr lang="en-US">
                <a:latin typeface="Segoe UI"/>
              </a:rPr>
              <a:pPr defTabSz="1091246"/>
              <a:t>16</a:t>
            </a:fld>
            <a:endParaRPr lang="en-US">
              <a:latin typeface="Segoe UI"/>
            </a:endParaRPr>
          </a:p>
        </p:txBody>
      </p:sp>
      <p:sp>
        <p:nvSpPr>
          <p:cNvPr id="9" name="TextBox 8">
            <a:extLst>
              <a:ext uri="{FF2B5EF4-FFF2-40B4-BE49-F238E27FC236}">
                <a16:creationId xmlns:a16="http://schemas.microsoft.com/office/drawing/2014/main" id="{01A7E6D8-100C-6E4D-8404-6E9472AD8092}"/>
              </a:ext>
            </a:extLst>
          </p:cNvPr>
          <p:cNvSpPr txBox="1"/>
          <p:nvPr/>
        </p:nvSpPr>
        <p:spPr>
          <a:xfrm>
            <a:off x="137160" y="1205826"/>
            <a:ext cx="10827757"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IBMQ hardware: 16 to 27 qubits</a:t>
            </a:r>
          </a:p>
        </p:txBody>
      </p:sp>
      <p:sp>
        <p:nvSpPr>
          <p:cNvPr id="10" name="TextBox 9">
            <a:extLst>
              <a:ext uri="{FF2B5EF4-FFF2-40B4-BE49-F238E27FC236}">
                <a16:creationId xmlns:a16="http://schemas.microsoft.com/office/drawing/2014/main" id="{BCA59B07-F71C-6C47-9144-1E8FF640595A}"/>
              </a:ext>
            </a:extLst>
          </p:cNvPr>
          <p:cNvSpPr txBox="1"/>
          <p:nvPr/>
        </p:nvSpPr>
        <p:spPr>
          <a:xfrm>
            <a:off x="137153" y="3537309"/>
            <a:ext cx="10827757"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Two different DD protocols: XX and XY4</a:t>
            </a: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a:solidFill>
            <a:srgbClr val="C4AF73"/>
          </a:solidFill>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algn="ctr" defTabSz="1091246">
                <a:defRPr/>
              </a:pPr>
              <a:r>
                <a:rPr lang="en-US" sz="5000" kern="0" dirty="0">
                  <a:latin typeface="Calibri"/>
                </a:rPr>
                <a:t>Evaluation Methodology</a:t>
              </a:r>
            </a:p>
          </p:txBody>
        </p:sp>
      </p:grpSp>
      <p:sp>
        <p:nvSpPr>
          <p:cNvPr id="16" name="TextBox 15">
            <a:extLst>
              <a:ext uri="{FF2B5EF4-FFF2-40B4-BE49-F238E27FC236}">
                <a16:creationId xmlns:a16="http://schemas.microsoft.com/office/drawing/2014/main" id="{6F039E0D-5AAB-3947-A29B-57C234058CA9}"/>
              </a:ext>
            </a:extLst>
          </p:cNvPr>
          <p:cNvSpPr txBox="1"/>
          <p:nvPr/>
        </p:nvSpPr>
        <p:spPr>
          <a:xfrm>
            <a:off x="137156" y="1982991"/>
            <a:ext cx="10827757"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Up-to 10 qubit benchmarks executed for 32K Trials</a:t>
            </a:r>
          </a:p>
        </p:txBody>
      </p:sp>
      <p:sp>
        <p:nvSpPr>
          <p:cNvPr id="17" name="TextBox 16">
            <a:extLst>
              <a:ext uri="{FF2B5EF4-FFF2-40B4-BE49-F238E27FC236}">
                <a16:creationId xmlns:a16="http://schemas.microsoft.com/office/drawing/2014/main" id="{441DED7C-538C-4244-AA09-291D9CFC91E6}"/>
              </a:ext>
            </a:extLst>
          </p:cNvPr>
          <p:cNvSpPr txBox="1"/>
          <p:nvPr/>
        </p:nvSpPr>
        <p:spPr>
          <a:xfrm>
            <a:off x="137154" y="2760150"/>
            <a:ext cx="10827757"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IBM </a:t>
            </a:r>
            <a:r>
              <a:rPr lang="en-US" sz="2880" dirty="0" err="1">
                <a:solidFill>
                  <a:srgbClr val="0072C6">
                    <a:lumMod val="50000"/>
                  </a:srgbClr>
                </a:solidFill>
                <a:latin typeface="Segoe UI"/>
              </a:rPr>
              <a:t>Qiskit</a:t>
            </a:r>
            <a:r>
              <a:rPr lang="en-US" sz="2880" dirty="0">
                <a:solidFill>
                  <a:srgbClr val="0072C6">
                    <a:lumMod val="50000"/>
                  </a:srgbClr>
                </a:solidFill>
                <a:latin typeface="Segoe UI"/>
              </a:rPr>
              <a:t> Compiler with highest optimization levels</a:t>
            </a:r>
          </a:p>
        </p:txBody>
      </p:sp>
      <p:sp>
        <p:nvSpPr>
          <p:cNvPr id="18" name="TextBox 17">
            <a:extLst>
              <a:ext uri="{FF2B5EF4-FFF2-40B4-BE49-F238E27FC236}">
                <a16:creationId xmlns:a16="http://schemas.microsoft.com/office/drawing/2014/main" id="{EDA5061D-0BB2-1D45-A5C2-F832A431A677}"/>
              </a:ext>
            </a:extLst>
          </p:cNvPr>
          <p:cNvSpPr txBox="1"/>
          <p:nvPr/>
        </p:nvSpPr>
        <p:spPr>
          <a:xfrm>
            <a:off x="137153" y="4338541"/>
            <a:ext cx="10827757" cy="978729"/>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Figure-of-Merit: Fidelity </a:t>
            </a:r>
          </a:p>
          <a:p>
            <a:pPr defTabSz="1091246"/>
            <a:endParaRPr lang="en-US" sz="2880" dirty="0">
              <a:solidFill>
                <a:srgbClr val="0072C6">
                  <a:lumMod val="50000"/>
                </a:srgbClr>
              </a:solidFill>
              <a:latin typeface="Segoe UI"/>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88E3842-74E8-0C44-A275-A288E8BAA2C0}"/>
                  </a:ext>
                </a:extLst>
              </p:cNvPr>
              <p:cNvSpPr txBox="1"/>
              <p:nvPr/>
            </p:nvSpPr>
            <p:spPr>
              <a:xfrm>
                <a:off x="1540061" y="5079601"/>
                <a:ext cx="8021940" cy="584775"/>
              </a:xfrm>
              <a:prstGeom prst="rect">
                <a:avLst/>
              </a:prstGeom>
              <a:noFill/>
            </p:spPr>
            <p:txBody>
              <a:bodyPr wrap="square" rtlCol="0">
                <a:spAutoFit/>
              </a:bodyPr>
              <a:lstStyle/>
              <a:p>
                <a:pPr defTabSz="1091246"/>
                <a14:m>
                  <m:oMathPara xmlns:m="http://schemas.openxmlformats.org/officeDocument/2006/math">
                    <m:oMathParaPr>
                      <m:jc m:val="centerGroup"/>
                    </m:oMathParaPr>
                    <m:oMath xmlns:m="http://schemas.openxmlformats.org/officeDocument/2006/math">
                      <m:r>
                        <a:rPr lang="en-US" sz="3200" b="0" i="1" smtClean="0">
                          <a:solidFill>
                            <a:srgbClr val="0072C6">
                              <a:lumMod val="50000"/>
                            </a:srgbClr>
                          </a:solidFill>
                          <a:latin typeface="Cambria Math" panose="02040503050406030204" pitchFamily="18" charset="0"/>
                          <a:ea typeface="Cambria Math" panose="02040503050406030204" pitchFamily="18" charset="0"/>
                        </a:rPr>
                        <m:t>𝐹𝑖𝑑𝑒𝑙𝑖𝑡𝑦</m:t>
                      </m:r>
                      <m:r>
                        <a:rPr lang="en-US" sz="3200" i="1" smtClean="0">
                          <a:solidFill>
                            <a:srgbClr val="0072C6">
                              <a:lumMod val="50000"/>
                            </a:srgbClr>
                          </a:solidFill>
                          <a:latin typeface="Cambria Math" panose="02040503050406030204" pitchFamily="18" charset="0"/>
                          <a:ea typeface="Cambria Math" panose="02040503050406030204" pitchFamily="18" charset="0"/>
                        </a:rPr>
                        <m:t>=</m:t>
                      </m:r>
                      <m:r>
                        <a:rPr lang="en-US" sz="3200" b="0" i="1" smtClean="0">
                          <a:solidFill>
                            <a:srgbClr val="0072C6">
                              <a:lumMod val="50000"/>
                            </a:srgbClr>
                          </a:solidFill>
                          <a:latin typeface="Cambria Math" panose="02040503050406030204" pitchFamily="18" charset="0"/>
                          <a:ea typeface="Cambria Math" panose="02040503050406030204" pitchFamily="18" charset="0"/>
                        </a:rPr>
                        <m:t>1−</m:t>
                      </m:r>
                      <m:r>
                        <a:rPr lang="en-US" sz="3200" b="0" i="1" smtClean="0">
                          <a:solidFill>
                            <a:srgbClr val="0072C6">
                              <a:lumMod val="50000"/>
                            </a:srgbClr>
                          </a:solidFill>
                          <a:latin typeface="Cambria Math" panose="02040503050406030204" pitchFamily="18" charset="0"/>
                          <a:ea typeface="Cambria Math" panose="02040503050406030204" pitchFamily="18" charset="0"/>
                        </a:rPr>
                        <m:t>𝑇𝑜𝑡𝑎𝑙</m:t>
                      </m:r>
                      <m:r>
                        <a:rPr lang="en-US" sz="3200" b="0" i="1" smtClean="0">
                          <a:solidFill>
                            <a:srgbClr val="0072C6">
                              <a:lumMod val="50000"/>
                            </a:srgbClr>
                          </a:solidFill>
                          <a:latin typeface="Cambria Math" panose="02040503050406030204" pitchFamily="18" charset="0"/>
                          <a:ea typeface="Cambria Math" panose="02040503050406030204" pitchFamily="18" charset="0"/>
                        </a:rPr>
                        <m:t> </m:t>
                      </m:r>
                      <m:r>
                        <a:rPr lang="en-US" sz="3200" b="0" i="1" smtClean="0">
                          <a:solidFill>
                            <a:srgbClr val="0072C6">
                              <a:lumMod val="50000"/>
                            </a:srgbClr>
                          </a:solidFill>
                          <a:latin typeface="Cambria Math" panose="02040503050406030204" pitchFamily="18" charset="0"/>
                          <a:ea typeface="Cambria Math" panose="02040503050406030204" pitchFamily="18" charset="0"/>
                        </a:rPr>
                        <m:t>𝑉𝑎𝑟𝑖𝑎𝑡𝑖𝑜𝑛</m:t>
                      </m:r>
                      <m:r>
                        <a:rPr lang="en-US" sz="3200" b="0" i="1" smtClean="0">
                          <a:solidFill>
                            <a:srgbClr val="0072C6">
                              <a:lumMod val="50000"/>
                            </a:srgbClr>
                          </a:solidFill>
                          <a:latin typeface="Cambria Math" panose="02040503050406030204" pitchFamily="18" charset="0"/>
                          <a:ea typeface="Cambria Math" panose="02040503050406030204" pitchFamily="18" charset="0"/>
                        </a:rPr>
                        <m:t> </m:t>
                      </m:r>
                      <m:r>
                        <a:rPr lang="en-US" sz="3200" b="0" i="1" smtClean="0">
                          <a:solidFill>
                            <a:srgbClr val="0072C6">
                              <a:lumMod val="50000"/>
                            </a:srgbClr>
                          </a:solidFill>
                          <a:latin typeface="Cambria Math" panose="02040503050406030204" pitchFamily="18" charset="0"/>
                          <a:ea typeface="Cambria Math" panose="02040503050406030204" pitchFamily="18" charset="0"/>
                        </a:rPr>
                        <m:t>𝐷𝑖𝑠𝑡𝑎𝑛𝑐𝑒</m:t>
                      </m:r>
                    </m:oMath>
                  </m:oMathPara>
                </a14:m>
                <a:endParaRPr lang="en-US" sz="3200" dirty="0">
                  <a:solidFill>
                    <a:srgbClr val="0072C6">
                      <a:lumMod val="50000"/>
                    </a:srgbClr>
                  </a:solidFill>
                  <a:latin typeface="Segoe UI"/>
                </a:endParaRPr>
              </a:p>
            </p:txBody>
          </p:sp>
        </mc:Choice>
        <mc:Fallback xmlns="">
          <p:sp>
            <p:nvSpPr>
              <p:cNvPr id="19" name="TextBox 18">
                <a:extLst>
                  <a:ext uri="{FF2B5EF4-FFF2-40B4-BE49-F238E27FC236}">
                    <a16:creationId xmlns:a16="http://schemas.microsoft.com/office/drawing/2014/main" id="{788E3842-74E8-0C44-A275-A288E8BAA2C0}"/>
                  </a:ext>
                </a:extLst>
              </p:cNvPr>
              <p:cNvSpPr txBox="1">
                <a:spLocks noRot="1" noChangeAspect="1" noMove="1" noResize="1" noEditPoints="1" noAdjustHandles="1" noChangeArrowheads="1" noChangeShapeType="1" noTextEdit="1"/>
              </p:cNvSpPr>
              <p:nvPr/>
            </p:nvSpPr>
            <p:spPr>
              <a:xfrm>
                <a:off x="1540061" y="5079601"/>
                <a:ext cx="8021940" cy="584775"/>
              </a:xfrm>
              <a:prstGeom prst="rect">
                <a:avLst/>
              </a:prstGeom>
              <a:blipFill>
                <a:blip r:embed="rId6"/>
                <a:stretch>
                  <a:fillRect b="-25532"/>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F58D3232-53C8-5043-85B6-B42EC115C698}"/>
              </a:ext>
            </a:extLst>
          </p:cNvPr>
          <p:cNvGrpSpPr/>
          <p:nvPr/>
        </p:nvGrpSpPr>
        <p:grpSpPr>
          <a:xfrm>
            <a:off x="-883" y="6328228"/>
            <a:ext cx="12192883" cy="554179"/>
            <a:chOff x="-736" y="5284681"/>
            <a:chExt cx="10160736" cy="461816"/>
          </a:xfrm>
          <a:solidFill>
            <a:srgbClr val="003963"/>
          </a:solidFill>
        </p:grpSpPr>
        <p:sp>
          <p:nvSpPr>
            <p:cNvPr id="21" name="Rectangle 20">
              <a:extLst>
                <a:ext uri="{FF2B5EF4-FFF2-40B4-BE49-F238E27FC236}">
                  <a16:creationId xmlns:a16="http://schemas.microsoft.com/office/drawing/2014/main" id="{BC4F0757-1F3F-4D4A-805A-D6094DAC7E98}"/>
                </a:ext>
              </a:extLst>
            </p:cNvPr>
            <p:cNvSpPr/>
            <p:nvPr/>
          </p:nvSpPr>
          <p:spPr bwMode="auto">
            <a:xfrm>
              <a:off x="0" y="5300221"/>
              <a:ext cx="10160000" cy="446276"/>
            </a:xfrm>
            <a:prstGeom prst="rect">
              <a:avLst/>
            </a:prstGeom>
            <a:grp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22" name="TextBox 21">
              <a:extLst>
                <a:ext uri="{FF2B5EF4-FFF2-40B4-BE49-F238E27FC236}">
                  <a16:creationId xmlns:a16="http://schemas.microsoft.com/office/drawing/2014/main" id="{FB55EF23-93A5-4640-9815-A3D8AB72A061}"/>
                </a:ext>
              </a:extLst>
            </p:cNvPr>
            <p:cNvSpPr txBox="1"/>
            <p:nvPr/>
          </p:nvSpPr>
          <p:spPr>
            <a:xfrm>
              <a:off x="-736" y="5284681"/>
              <a:ext cx="10159999" cy="446276"/>
            </a:xfrm>
            <a:prstGeom prst="rect">
              <a:avLst/>
            </a:prstGeom>
            <a:grpFill/>
          </p:spPr>
          <p:txBody>
            <a:bodyPr wrap="square" rtlCol="0">
              <a:spAutoFit/>
            </a:bodyPr>
            <a:lstStyle/>
            <a:p>
              <a:pPr algn="ctr" defTabSz="1091246">
                <a:defRPr/>
              </a:pPr>
              <a:r>
                <a:rPr lang="en-US" sz="2880" kern="0" dirty="0">
                  <a:solidFill>
                    <a:prstClr val="white"/>
                  </a:solidFill>
                  <a:latin typeface="Calibri"/>
                </a:rPr>
                <a:t>A higher Fidelity is desirable</a:t>
              </a:r>
            </a:p>
          </p:txBody>
        </p:sp>
      </p:grpSp>
      <p:pic>
        <p:nvPicPr>
          <p:cNvPr id="27" name="Audio 26">
            <a:hlinkClick r:id="" action="ppaction://media"/>
            <a:extLst>
              <a:ext uri="{FF2B5EF4-FFF2-40B4-BE49-F238E27FC236}">
                <a16:creationId xmlns:a16="http://schemas.microsoft.com/office/drawing/2014/main" id="{446FC93B-810E-564A-AF07-2FB07B1AC4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26529546"/>
      </p:ext>
    </p:extLst>
  </p:cSld>
  <p:clrMapOvr>
    <a:masterClrMapping/>
  </p:clrMapOvr>
  <p:transition advTm="406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7"/>
                </p:tgtEl>
              </p:cMediaNode>
            </p:audio>
          </p:childTnLst>
        </p:cTn>
      </p:par>
    </p:tnLst>
    <p:bldLst>
      <p:bldP spid="10"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4"/>
          </p:nvPr>
        </p:nvSpPr>
        <p:spPr/>
        <p:txBody>
          <a:bodyPr/>
          <a:lstStyle/>
          <a:p>
            <a:pPr defTabSz="1091246"/>
            <a:fld id="{27258FFF-F925-446B-8502-81C933981705}" type="slidenum">
              <a:rPr lang="en-US">
                <a:latin typeface="Segoe UI"/>
              </a:rPr>
              <a:pPr defTabSz="1091246"/>
              <a:t>17</a:t>
            </a:fld>
            <a:endParaRPr lang="en-US">
              <a:latin typeface="Segoe UI"/>
            </a:endParaRP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a:solidFill>
            <a:srgbClr val="C4AF73"/>
          </a:solidFill>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algn="ctr" defTabSz="1091246">
                <a:defRPr/>
              </a:pPr>
              <a:r>
                <a:rPr lang="en-US" sz="5000" kern="0" dirty="0">
                  <a:latin typeface="Calibri"/>
                </a:rPr>
                <a:t>Results</a:t>
              </a:r>
            </a:p>
          </p:txBody>
        </p:sp>
      </p:grpSp>
      <p:sp>
        <p:nvSpPr>
          <p:cNvPr id="18" name="TextBox 17">
            <a:extLst>
              <a:ext uri="{FF2B5EF4-FFF2-40B4-BE49-F238E27FC236}">
                <a16:creationId xmlns:a16="http://schemas.microsoft.com/office/drawing/2014/main" id="{77516D3B-7095-6749-8DB5-9A287A8C812B}"/>
              </a:ext>
            </a:extLst>
          </p:cNvPr>
          <p:cNvSpPr txBox="1"/>
          <p:nvPr/>
        </p:nvSpPr>
        <p:spPr>
          <a:xfrm>
            <a:off x="0" y="5120832"/>
            <a:ext cx="12052300"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ADAPT is effective: 1.6x on average (including other machines)</a:t>
            </a:r>
          </a:p>
        </p:txBody>
      </p:sp>
      <p:sp>
        <p:nvSpPr>
          <p:cNvPr id="19" name="TextBox 18">
            <a:extLst>
              <a:ext uri="{FF2B5EF4-FFF2-40B4-BE49-F238E27FC236}">
                <a16:creationId xmlns:a16="http://schemas.microsoft.com/office/drawing/2014/main" id="{261B2DA9-D67A-B141-8B41-3A770F89E2B3}"/>
              </a:ext>
            </a:extLst>
          </p:cNvPr>
          <p:cNvSpPr txBox="1"/>
          <p:nvPr/>
        </p:nvSpPr>
        <p:spPr>
          <a:xfrm>
            <a:off x="-883" y="5704319"/>
            <a:ext cx="11923647"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Optimal DD sequence from ADAPT outperforms DD-on-All Qubits</a:t>
            </a:r>
          </a:p>
        </p:txBody>
      </p:sp>
      <p:sp>
        <p:nvSpPr>
          <p:cNvPr id="20" name="TextBox 19">
            <a:extLst>
              <a:ext uri="{FF2B5EF4-FFF2-40B4-BE49-F238E27FC236}">
                <a16:creationId xmlns:a16="http://schemas.microsoft.com/office/drawing/2014/main" id="{49DBB689-3955-0748-9D88-FF2A137CB69D}"/>
              </a:ext>
            </a:extLst>
          </p:cNvPr>
          <p:cNvSpPr txBox="1"/>
          <p:nvPr/>
        </p:nvSpPr>
        <p:spPr>
          <a:xfrm>
            <a:off x="0" y="6239850"/>
            <a:ext cx="11923647"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Independent of the DD protocol</a:t>
            </a:r>
          </a:p>
        </p:txBody>
      </p:sp>
      <p:grpSp>
        <p:nvGrpSpPr>
          <p:cNvPr id="50" name="Group 49">
            <a:extLst>
              <a:ext uri="{FF2B5EF4-FFF2-40B4-BE49-F238E27FC236}">
                <a16:creationId xmlns:a16="http://schemas.microsoft.com/office/drawing/2014/main" id="{40B9C767-F860-1B47-9E7C-32815908922C}"/>
              </a:ext>
            </a:extLst>
          </p:cNvPr>
          <p:cNvGrpSpPr/>
          <p:nvPr/>
        </p:nvGrpSpPr>
        <p:grpSpPr>
          <a:xfrm>
            <a:off x="775474" y="1010200"/>
            <a:ext cx="10556188" cy="4328791"/>
            <a:chOff x="0" y="0"/>
            <a:chExt cx="9225176" cy="3649744"/>
          </a:xfrm>
        </p:grpSpPr>
        <p:graphicFrame>
          <p:nvGraphicFramePr>
            <p:cNvPr id="51" name="Chart 50">
              <a:extLst>
                <a:ext uri="{FF2B5EF4-FFF2-40B4-BE49-F238E27FC236}">
                  <a16:creationId xmlns:a16="http://schemas.microsoft.com/office/drawing/2014/main" id="{E6462F92-82C6-7B4F-809A-133641369C7B}"/>
                </a:ext>
              </a:extLst>
            </p:cNvPr>
            <p:cNvGraphicFramePr/>
            <p:nvPr>
              <p:extLst>
                <p:ext uri="{D42A27DB-BD31-4B8C-83A1-F6EECF244321}">
                  <p14:modId xmlns:p14="http://schemas.microsoft.com/office/powerpoint/2010/main" val="1074956495"/>
                </p:ext>
              </p:extLst>
            </p:nvPr>
          </p:nvGraphicFramePr>
          <p:xfrm>
            <a:off x="0" y="0"/>
            <a:ext cx="9225176" cy="3649744"/>
          </p:xfrm>
          <a:graphic>
            <a:graphicData uri="http://schemas.openxmlformats.org/drawingml/2006/chart">
              <c:chart xmlns:c="http://schemas.openxmlformats.org/drawingml/2006/chart" xmlns:r="http://schemas.openxmlformats.org/officeDocument/2006/relationships" r:id="rId6"/>
            </a:graphicData>
          </a:graphic>
        </p:graphicFrame>
        <p:cxnSp>
          <p:nvCxnSpPr>
            <p:cNvPr id="52" name="Straight Connector 51">
              <a:extLst>
                <a:ext uri="{FF2B5EF4-FFF2-40B4-BE49-F238E27FC236}">
                  <a16:creationId xmlns:a16="http://schemas.microsoft.com/office/drawing/2014/main" id="{D293EE10-0E37-334E-B780-13D44A6B5736}"/>
                </a:ext>
              </a:extLst>
            </p:cNvPr>
            <p:cNvCxnSpPr/>
            <p:nvPr/>
          </p:nvCxnSpPr>
          <p:spPr>
            <a:xfrm flipV="1">
              <a:off x="999047" y="1738198"/>
              <a:ext cx="8069016" cy="26187"/>
            </a:xfrm>
            <a:prstGeom prst="line">
              <a:avLst/>
            </a:prstGeom>
            <a:noFill/>
            <a:ln w="25400" cap="flat" cmpd="sng" algn="ctr">
              <a:solidFill>
                <a:sysClr val="windowText" lastClr="000000"/>
              </a:solidFill>
              <a:prstDash val="solid"/>
              <a:miter lim="800000"/>
            </a:ln>
            <a:effectLst/>
          </p:spPr>
        </p:cxnSp>
        <p:sp>
          <p:nvSpPr>
            <p:cNvPr id="53" name="TextBox 13">
              <a:extLst>
                <a:ext uri="{FF2B5EF4-FFF2-40B4-BE49-F238E27FC236}">
                  <a16:creationId xmlns:a16="http://schemas.microsoft.com/office/drawing/2014/main" id="{181121CA-F6D9-A646-8E02-A14935DD32EC}"/>
                </a:ext>
              </a:extLst>
            </p:cNvPr>
            <p:cNvSpPr txBox="1"/>
            <p:nvPr/>
          </p:nvSpPr>
          <p:spPr>
            <a:xfrm rot="16200000">
              <a:off x="4495635" y="755424"/>
              <a:ext cx="468013" cy="574388"/>
            </a:xfrm>
            <a:prstGeom prst="rect">
              <a:avLst/>
            </a:prstGeom>
            <a:noFill/>
            <a:ln>
              <a:no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Calibri" panose="020F0502020204030204"/>
                  <a:ea typeface="+mn-ea"/>
                  <a:cs typeface="+mn-cs"/>
                </a:rPr>
                <a:t>2.3</a:t>
              </a:r>
            </a:p>
          </p:txBody>
        </p:sp>
        <p:sp>
          <p:nvSpPr>
            <p:cNvPr id="54" name="TextBox 14">
              <a:extLst>
                <a:ext uri="{FF2B5EF4-FFF2-40B4-BE49-F238E27FC236}">
                  <a16:creationId xmlns:a16="http://schemas.microsoft.com/office/drawing/2014/main" id="{FB7D29A4-DEAB-7140-85DC-5D3C7E2A060C}"/>
                </a:ext>
              </a:extLst>
            </p:cNvPr>
            <p:cNvSpPr txBox="1"/>
            <p:nvPr/>
          </p:nvSpPr>
          <p:spPr>
            <a:xfrm rot="16200000">
              <a:off x="4857521" y="567411"/>
              <a:ext cx="468013" cy="574388"/>
            </a:xfrm>
            <a:prstGeom prst="rect">
              <a:avLst/>
            </a:prstGeom>
            <a:noFill/>
            <a:ln>
              <a:no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Calibri" panose="020F0502020204030204"/>
                  <a:ea typeface="+mn-ea"/>
                  <a:cs typeface="+mn-cs"/>
                </a:rPr>
                <a:t>2.7</a:t>
              </a:r>
            </a:p>
          </p:txBody>
        </p:sp>
        <p:sp>
          <p:nvSpPr>
            <p:cNvPr id="55" name="TextBox 15">
              <a:extLst>
                <a:ext uri="{FF2B5EF4-FFF2-40B4-BE49-F238E27FC236}">
                  <a16:creationId xmlns:a16="http://schemas.microsoft.com/office/drawing/2014/main" id="{A5D99EC1-9C44-564D-B29F-8FED88717F4B}"/>
                </a:ext>
              </a:extLst>
            </p:cNvPr>
            <p:cNvSpPr txBox="1"/>
            <p:nvPr/>
          </p:nvSpPr>
          <p:spPr>
            <a:xfrm rot="16200000">
              <a:off x="5246464" y="415741"/>
              <a:ext cx="468013" cy="574388"/>
            </a:xfrm>
            <a:prstGeom prst="rect">
              <a:avLst/>
            </a:prstGeom>
            <a:noFill/>
            <a:ln>
              <a:no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Calibri" panose="020F0502020204030204"/>
                  <a:ea typeface="+mn-ea"/>
                  <a:cs typeface="+mn-cs"/>
                </a:rPr>
                <a:t>3.3</a:t>
              </a:r>
            </a:p>
          </p:txBody>
        </p:sp>
      </p:grpSp>
      <p:pic>
        <p:nvPicPr>
          <p:cNvPr id="5" name="Audio 4">
            <a:hlinkClick r:id="" action="ppaction://media"/>
            <a:extLst>
              <a:ext uri="{FF2B5EF4-FFF2-40B4-BE49-F238E27FC236}">
                <a16:creationId xmlns:a16="http://schemas.microsoft.com/office/drawing/2014/main" id="{7577E51D-6383-304E-A43F-08CE0215FC6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71980721"/>
      </p:ext>
    </p:extLst>
  </p:cSld>
  <p:clrMapOvr>
    <a:masterClrMapping/>
  </p:clrMapOvr>
  <p:transition advTm="308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2BD2-8E05-401F-A61C-8C3F60353390}"/>
              </a:ext>
            </a:extLst>
          </p:cNvPr>
          <p:cNvSpPr>
            <a:spLocks noGrp="1"/>
          </p:cNvSpPr>
          <p:nvPr>
            <p:ph type="title"/>
          </p:nvPr>
        </p:nvSpPr>
        <p:spPr/>
        <p:txBody>
          <a:bodyPr/>
          <a:lstStyle/>
          <a:p>
            <a:endParaRPr lang="en-US"/>
          </a:p>
        </p:txBody>
      </p: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4"/>
          </p:nvPr>
        </p:nvSpPr>
        <p:spPr/>
        <p:txBody>
          <a:bodyPr/>
          <a:lstStyle/>
          <a:p>
            <a:pPr defTabSz="1091246"/>
            <a:fld id="{27258FFF-F925-446B-8502-81C933981705}" type="slidenum">
              <a:rPr lang="en-US">
                <a:latin typeface="Segoe UI"/>
              </a:rPr>
              <a:pPr defTabSz="1091246"/>
              <a:t>18</a:t>
            </a:fld>
            <a:endParaRPr lang="en-US">
              <a:latin typeface="Segoe UI"/>
            </a:endParaRP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0"/>
            <a:ext cx="12192883" cy="1119161"/>
            <a:chOff x="0" y="5033523"/>
            <a:chExt cx="10160736" cy="932634"/>
          </a:xfrm>
          <a:solidFill>
            <a:srgbClr val="C4AF73"/>
          </a:solidFill>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algn="ctr" defTabSz="1091246">
                <a:defRPr/>
              </a:pPr>
              <a:r>
                <a:rPr lang="en-US" sz="5000" kern="0" dirty="0">
                  <a:latin typeface="Calibri"/>
                </a:rPr>
                <a:t>Conclusion</a:t>
              </a:r>
            </a:p>
          </p:txBody>
        </p:sp>
      </p:grpSp>
      <p:sp>
        <p:nvSpPr>
          <p:cNvPr id="7" name="TextBox 6">
            <a:extLst>
              <a:ext uri="{FF2B5EF4-FFF2-40B4-BE49-F238E27FC236}">
                <a16:creationId xmlns:a16="http://schemas.microsoft.com/office/drawing/2014/main" id="{8E45BFD2-8CC7-4C47-9242-CF61F66B11ED}"/>
              </a:ext>
            </a:extLst>
          </p:cNvPr>
          <p:cNvSpPr txBox="1"/>
          <p:nvPr/>
        </p:nvSpPr>
        <p:spPr>
          <a:xfrm>
            <a:off x="137160" y="1205826"/>
            <a:ext cx="12053957" cy="978729"/>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Qubits encounter errors when they are idle. Idling errors can be mitigated by Dynamical Decoupling (DD)</a:t>
            </a:r>
          </a:p>
        </p:txBody>
      </p:sp>
      <p:sp>
        <p:nvSpPr>
          <p:cNvPr id="8" name="TextBox 7">
            <a:extLst>
              <a:ext uri="{FF2B5EF4-FFF2-40B4-BE49-F238E27FC236}">
                <a16:creationId xmlns:a16="http://schemas.microsoft.com/office/drawing/2014/main" id="{059567E2-1293-454E-AAA8-A90A583C6956}"/>
              </a:ext>
            </a:extLst>
          </p:cNvPr>
          <p:cNvSpPr txBox="1"/>
          <p:nvPr/>
        </p:nvSpPr>
        <p:spPr>
          <a:xfrm>
            <a:off x="79048" y="2661799"/>
            <a:ext cx="12053957"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Applying DD to all idle qubits is often sub-optimal</a:t>
            </a:r>
          </a:p>
        </p:txBody>
      </p:sp>
      <p:sp>
        <p:nvSpPr>
          <p:cNvPr id="9" name="TextBox 8">
            <a:extLst>
              <a:ext uri="{FF2B5EF4-FFF2-40B4-BE49-F238E27FC236}">
                <a16:creationId xmlns:a16="http://schemas.microsoft.com/office/drawing/2014/main" id="{4C19B1C0-B48F-6142-9DA6-FD3B32B02121}"/>
              </a:ext>
            </a:extLst>
          </p:cNvPr>
          <p:cNvSpPr txBox="1"/>
          <p:nvPr/>
        </p:nvSpPr>
        <p:spPr>
          <a:xfrm>
            <a:off x="68138" y="3928435"/>
            <a:ext cx="12053957" cy="1421928"/>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We present ADAPT: A robust software framework for enabling DD </a:t>
            </a:r>
          </a:p>
          <a:p>
            <a:pPr marL="868680" lvl="1" indent="-411480" defTabSz="1091246">
              <a:buFont typeface="Arial" panose="020B0604020202020204" pitchFamily="34" charset="0"/>
              <a:buChar char="•"/>
            </a:pPr>
            <a:r>
              <a:rPr lang="en-US" sz="2880" dirty="0">
                <a:solidFill>
                  <a:srgbClr val="0072C6">
                    <a:lumMod val="50000"/>
                  </a:srgbClr>
                </a:solidFill>
                <a:latin typeface="Segoe UI"/>
              </a:rPr>
              <a:t>Uses decoy circuits to identify qubits that will benefit most from DD</a:t>
            </a:r>
          </a:p>
          <a:p>
            <a:pPr marL="868680" lvl="1" indent="-411480" defTabSz="1091246">
              <a:buFont typeface="Arial" panose="020B0604020202020204" pitchFamily="34" charset="0"/>
              <a:buChar char="•"/>
            </a:pPr>
            <a:r>
              <a:rPr lang="en-US" sz="2880" dirty="0">
                <a:solidFill>
                  <a:srgbClr val="0072C6">
                    <a:lumMod val="50000"/>
                  </a:srgbClr>
                </a:solidFill>
                <a:latin typeface="Segoe UI"/>
              </a:rPr>
              <a:t>Relies on efficient local search algorithm to find optimal sequence</a:t>
            </a:r>
          </a:p>
        </p:txBody>
      </p:sp>
      <p:sp>
        <p:nvSpPr>
          <p:cNvPr id="11" name="TextBox 10">
            <a:extLst>
              <a:ext uri="{FF2B5EF4-FFF2-40B4-BE49-F238E27FC236}">
                <a16:creationId xmlns:a16="http://schemas.microsoft.com/office/drawing/2014/main" id="{CEF24BCC-826C-0045-BB91-B79D087215FF}"/>
              </a:ext>
            </a:extLst>
          </p:cNvPr>
          <p:cNvSpPr txBox="1"/>
          <p:nvPr/>
        </p:nvSpPr>
        <p:spPr>
          <a:xfrm>
            <a:off x="62174" y="5693118"/>
            <a:ext cx="12053957" cy="535531"/>
          </a:xfrm>
          <a:prstGeom prst="rect">
            <a:avLst/>
          </a:prstGeom>
          <a:noFill/>
        </p:spPr>
        <p:txBody>
          <a:bodyPr wrap="square" rtlCol="0">
            <a:spAutoFit/>
          </a:bodyPr>
          <a:lstStyle/>
          <a:p>
            <a:pPr marL="411480" indent="-411480" defTabSz="1091246">
              <a:buFont typeface="Arial" panose="020B0604020202020204" pitchFamily="34" charset="0"/>
              <a:buChar char="•"/>
            </a:pPr>
            <a:r>
              <a:rPr lang="en-US" sz="2880" dirty="0">
                <a:solidFill>
                  <a:srgbClr val="0072C6">
                    <a:lumMod val="50000"/>
                  </a:srgbClr>
                </a:solidFill>
                <a:latin typeface="Segoe UI"/>
              </a:rPr>
              <a:t>Fidelity improves by 1.6x on average across three IBMQ machines</a:t>
            </a:r>
          </a:p>
        </p:txBody>
      </p:sp>
      <p:pic>
        <p:nvPicPr>
          <p:cNvPr id="19" name="Audio 18">
            <a:hlinkClick r:id="" action="ppaction://media"/>
            <a:extLst>
              <a:ext uri="{FF2B5EF4-FFF2-40B4-BE49-F238E27FC236}">
                <a16:creationId xmlns:a16="http://schemas.microsoft.com/office/drawing/2014/main" id="{55C7F696-563E-6E49-A0A1-76493E3F87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45720797"/>
      </p:ext>
    </p:extLst>
  </p:cSld>
  <p:clrMapOvr>
    <a:masterClrMapping/>
  </p:clrMapOvr>
  <p:transition advTm="594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9"/>
                </p:tgtEl>
              </p:cMediaNode>
            </p:audio>
          </p:childTnLst>
        </p:cTn>
      </p:par>
    </p:tnLst>
    <p:bldLst>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828EA4-9E2B-BE4E-BB7C-207B07EE4C8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smtClean="0">
                <a:ln>
                  <a:noFill/>
                </a:ln>
                <a:solidFill>
                  <a:srgbClr val="023568"/>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81F31CB0-FAB9-794B-9A42-2414E0B8E97D}"/>
              </a:ext>
            </a:extLst>
          </p:cNvPr>
          <p:cNvGrpSpPr/>
          <p:nvPr/>
        </p:nvGrpSpPr>
        <p:grpSpPr>
          <a:xfrm>
            <a:off x="3042489" y="1244193"/>
            <a:ext cx="9149512" cy="4418947"/>
            <a:chOff x="1250829" y="1303612"/>
            <a:chExt cx="7624593" cy="3682456"/>
          </a:xfrm>
        </p:grpSpPr>
        <p:pic>
          <p:nvPicPr>
            <p:cNvPr id="5" name="Picture 4">
              <a:extLst>
                <a:ext uri="{FF2B5EF4-FFF2-40B4-BE49-F238E27FC236}">
                  <a16:creationId xmlns:a16="http://schemas.microsoft.com/office/drawing/2014/main" id="{9E94DB7B-EAAD-D144-8D9B-63FA9FDBEE9D}"/>
                </a:ext>
              </a:extLst>
            </p:cNvPr>
            <p:cNvPicPr>
              <a:picLocks noChangeAspect="1"/>
            </p:cNvPicPr>
            <p:nvPr/>
          </p:nvPicPr>
          <p:blipFill>
            <a:blip r:embed="rId5"/>
            <a:stretch>
              <a:fillRect/>
            </a:stretch>
          </p:blipFill>
          <p:spPr>
            <a:xfrm>
              <a:off x="1793534" y="1368366"/>
              <a:ext cx="6201234" cy="3488194"/>
            </a:xfrm>
            <a:prstGeom prst="rect">
              <a:avLst/>
            </a:prstGeom>
            <a:ln>
              <a:noFill/>
            </a:ln>
          </p:spPr>
        </p:pic>
        <p:sp>
          <p:nvSpPr>
            <p:cNvPr id="7" name="Rectangle 6">
              <a:extLst>
                <a:ext uri="{FF2B5EF4-FFF2-40B4-BE49-F238E27FC236}">
                  <a16:creationId xmlns:a16="http://schemas.microsoft.com/office/drawing/2014/main" id="{E0D19BD2-DB2D-8D49-AA8D-628D5037A4FD}"/>
                </a:ext>
              </a:extLst>
            </p:cNvPr>
            <p:cNvSpPr/>
            <p:nvPr/>
          </p:nvSpPr>
          <p:spPr bwMode="auto">
            <a:xfrm>
              <a:off x="7961022" y="1368366"/>
              <a:ext cx="914400" cy="36177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ctr" defTabSz="1118966" rtl="0" eaLnBrk="1" fontAlgn="base" latinLnBrk="0" hangingPunct="1">
                <a:lnSpc>
                  <a:spcPct val="90000"/>
                </a:lnSpc>
                <a:spcBef>
                  <a:spcPct val="0"/>
                </a:spcBef>
                <a:spcAft>
                  <a:spcPct val="0"/>
                </a:spcAft>
                <a:buClrTx/>
                <a:buSzTx/>
                <a:buFontTx/>
                <a:buNone/>
                <a:tabLst/>
                <a:defRPr/>
              </a:pPr>
              <a:endParaRPr kumimoji="0" lang="en-US" sz="288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1B0BB0F1-4266-7D4B-9EF3-4DA5E481D4AB}"/>
                </a:ext>
              </a:extLst>
            </p:cNvPr>
            <p:cNvSpPr/>
            <p:nvPr/>
          </p:nvSpPr>
          <p:spPr bwMode="auto">
            <a:xfrm>
              <a:off x="1250829" y="1303612"/>
              <a:ext cx="914400" cy="36177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ctr" defTabSz="1118966" rtl="0" eaLnBrk="1" fontAlgn="base" latinLnBrk="0" hangingPunct="1">
                <a:lnSpc>
                  <a:spcPct val="90000"/>
                </a:lnSpc>
                <a:spcBef>
                  <a:spcPct val="0"/>
                </a:spcBef>
                <a:spcAft>
                  <a:spcPct val="0"/>
                </a:spcAft>
                <a:buClrTx/>
                <a:buSzTx/>
                <a:buFontTx/>
                <a:buNone/>
                <a:tabLst/>
                <a:defRPr/>
              </a:pPr>
              <a:endParaRPr kumimoji="0" lang="en-US" sz="288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9" name="TextBox 18">
            <a:extLst>
              <a:ext uri="{FF2B5EF4-FFF2-40B4-BE49-F238E27FC236}">
                <a16:creationId xmlns:a16="http://schemas.microsoft.com/office/drawing/2014/main" id="{2A7AAF6D-0435-8B44-AE2A-58F55054899C}"/>
              </a:ext>
            </a:extLst>
          </p:cNvPr>
          <p:cNvSpPr txBox="1"/>
          <p:nvPr/>
        </p:nvSpPr>
        <p:spPr>
          <a:xfrm>
            <a:off x="405045" y="3030854"/>
            <a:ext cx="3548394" cy="904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80" b="0" i="0" u="none" strike="noStrike" kern="1200" cap="none" spc="0" normalizeH="0" baseline="0" noProof="0" dirty="0">
                <a:ln>
                  <a:noFill/>
                </a:ln>
                <a:solidFill>
                  <a:srgbClr val="0072C6">
                    <a:lumMod val="50000"/>
                  </a:srgbClr>
                </a:solidFill>
                <a:effectLst/>
                <a:uLnTx/>
                <a:uFillTx/>
                <a:latin typeface="Segoe UI"/>
                <a:ea typeface="+mn-ea"/>
                <a:cs typeface="+mn-cs"/>
              </a:rPr>
              <a:t>Thank You!</a:t>
            </a:r>
          </a:p>
        </p:txBody>
      </p:sp>
      <p:pic>
        <p:nvPicPr>
          <p:cNvPr id="2" name="Audio 1">
            <a:hlinkClick r:id="" action="ppaction://media"/>
            <a:extLst>
              <a:ext uri="{FF2B5EF4-FFF2-40B4-BE49-F238E27FC236}">
                <a16:creationId xmlns:a16="http://schemas.microsoft.com/office/drawing/2014/main" id="{3C661B65-0FB2-BC44-92FA-EF62F88481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1126243"/>
      </p:ext>
    </p:extLst>
  </p:cSld>
  <p:clrMapOvr>
    <a:masterClrMapping/>
  </p:clrMapOvr>
  <p:transition advTm="16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DFCB507-D273-4C32-9980-04A54F6E72CB}"/>
              </a:ext>
            </a:extLst>
          </p:cNvPr>
          <p:cNvSpPr>
            <a:spLocks noGrp="1"/>
          </p:cNvSpPr>
          <p:nvPr>
            <p:ph type="title"/>
          </p:nvPr>
        </p:nvSpPr>
        <p:spPr/>
        <p:txBody>
          <a:bodyPr/>
          <a:lstStyle/>
          <a:p>
            <a:endParaRPr lang="en-US"/>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310C21E7-C607-AD45-801D-AFC341E5C0F1}"/>
              </a:ext>
            </a:extLst>
          </p:cNvPr>
          <p:cNvGrpSpPr/>
          <p:nvPr/>
        </p:nvGrpSpPr>
        <p:grpSpPr>
          <a:xfrm>
            <a:off x="-883" y="6270591"/>
            <a:ext cx="12192884" cy="591097"/>
            <a:chOff x="-737" y="5033524"/>
            <a:chExt cx="10160737" cy="712973"/>
          </a:xfrm>
          <a:solidFill>
            <a:srgbClr val="003963"/>
          </a:solidFill>
        </p:grpSpPr>
        <p:sp>
          <p:nvSpPr>
            <p:cNvPr id="11" name="Rectangle 10">
              <a:extLst>
                <a:ext uri="{FF2B5EF4-FFF2-40B4-BE49-F238E27FC236}">
                  <a16:creationId xmlns:a16="http://schemas.microsoft.com/office/drawing/2014/main" id="{11D85EE4-A407-5147-9E32-7808B6BC2816}"/>
                </a:ext>
              </a:extLst>
            </p:cNvPr>
            <p:cNvSpPr/>
            <p:nvPr/>
          </p:nvSpPr>
          <p:spPr bwMode="auto">
            <a:xfrm>
              <a:off x="0" y="5033524"/>
              <a:ext cx="10160000" cy="712973"/>
            </a:xfrm>
            <a:prstGeom prst="rect">
              <a:avLst/>
            </a:prstGeom>
            <a:grpFill/>
            <a:ln w="25400" cap="flat" cmpd="sng" algn="ctr">
              <a:no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CB42B52-A1F3-4E4E-BF49-2526F386E5CF}"/>
                </a:ext>
              </a:extLst>
            </p:cNvPr>
            <p:cNvSpPr txBox="1"/>
            <p:nvPr/>
          </p:nvSpPr>
          <p:spPr>
            <a:xfrm>
              <a:off x="-737" y="5063474"/>
              <a:ext cx="10159999" cy="446276"/>
            </a:xfrm>
            <a:prstGeom prst="rect">
              <a:avLst/>
            </a:prstGeom>
            <a:grpFill/>
            <a:ln>
              <a:no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To make quantum computers useful, the application fidelity must be improved </a:t>
              </a:r>
            </a:p>
          </p:txBody>
        </p:sp>
      </p:grpSp>
      <p:sp>
        <p:nvSpPr>
          <p:cNvPr id="44" name="TextBox 43">
            <a:extLst>
              <a:ext uri="{FF2B5EF4-FFF2-40B4-BE49-F238E27FC236}">
                <a16:creationId xmlns:a16="http://schemas.microsoft.com/office/drawing/2014/main" id="{5CE45C83-1512-2640-A50B-43502C881F60}"/>
              </a:ext>
            </a:extLst>
          </p:cNvPr>
          <p:cNvSpPr txBox="1"/>
          <p:nvPr/>
        </p:nvSpPr>
        <p:spPr>
          <a:xfrm>
            <a:off x="900054" y="1810368"/>
            <a:ext cx="5028946" cy="2554545"/>
          </a:xfrm>
          <a:prstGeom prst="rect">
            <a:avLst/>
          </a:prstGeom>
          <a:noFill/>
        </p:spPr>
        <p:txBody>
          <a:bodyPr wrap="square" rtlCol="0">
            <a:spAutoFit/>
          </a:bodyPr>
          <a:lstStyle/>
          <a:p>
            <a:pPr marR="0" lvl="0" algn="l" defTabSz="1091246" rtl="0" eaLnBrk="1" fontAlgn="auto" latinLnBrk="0" hangingPunct="1">
              <a:lnSpc>
                <a:spcPct val="100000"/>
              </a:lnSpc>
              <a:spcBef>
                <a:spcPts val="0"/>
              </a:spcBef>
              <a:spcAft>
                <a:spcPts val="0"/>
              </a:spcAft>
              <a:buClrTx/>
              <a:buSzTx/>
              <a:tabLst/>
              <a:defRPr/>
            </a:pPr>
            <a:endParaRPr lang="en-US" sz="3200" dirty="0">
              <a:solidFill>
                <a:srgbClr val="0072C6">
                  <a:lumMod val="50000"/>
                </a:srgbClr>
              </a:solidFill>
              <a:latin typeface="Calibri" panose="020F0502020204030204" pitchFamily="34" charset="0"/>
              <a:cs typeface="Calibri" panose="020F0502020204030204" pitchFamily="34" charset="0"/>
            </a:endParaRPr>
          </a:p>
          <a:p>
            <a:pPr marR="0" lvl="0" algn="l" defTabSz="1091246" rtl="0" eaLnBrk="1" fontAlgn="auto" latinLnBrk="0" hangingPunct="1">
              <a:lnSpc>
                <a:spcPct val="100000"/>
              </a:lnSpc>
              <a:spcBef>
                <a:spcPts val="0"/>
              </a:spcBef>
              <a:spcAft>
                <a:spcPts val="0"/>
              </a:spcAft>
              <a:buClrTx/>
              <a:buSzTx/>
              <a:tabLst/>
              <a:defRPr/>
            </a:pPr>
            <a:r>
              <a:rPr lang="en-US" sz="3200" dirty="0">
                <a:solidFill>
                  <a:srgbClr val="0072C6">
                    <a:lumMod val="50000"/>
                  </a:srgbClr>
                </a:solidFill>
                <a:latin typeface="Calibri" panose="020F0502020204030204" pitchFamily="34" charset="0"/>
                <a:cs typeface="Calibri" panose="020F0502020204030204" pitchFamily="34" charset="0"/>
              </a:rPr>
              <a:t>Near-term quantum hardware suffers from high error </a:t>
            </a:r>
            <a:r>
              <a:rPr lang="en-US" sz="3200" dirty="0">
                <a:solidFill>
                  <a:srgbClr val="003963"/>
                </a:solidFill>
                <a:latin typeface="Calibri" panose="020F0502020204030204" pitchFamily="34" charset="0"/>
                <a:cs typeface="Calibri" panose="020F0502020204030204" pitchFamily="34" charset="0"/>
              </a:rPr>
              <a:t>rates resulting in </a:t>
            </a:r>
            <a:r>
              <a:rPr lang="en-US" sz="3200" i="1" dirty="0">
                <a:solidFill>
                  <a:srgbClr val="003963"/>
                </a:solidFill>
                <a:latin typeface="Calibri" panose="020F0502020204030204" pitchFamily="34" charset="0"/>
                <a:cs typeface="Calibri" panose="020F0502020204030204" pitchFamily="34" charset="0"/>
              </a:rPr>
              <a:t>low</a:t>
            </a:r>
            <a:r>
              <a:rPr lang="en-US" sz="3200" dirty="0">
                <a:solidFill>
                  <a:srgbClr val="003963"/>
                </a:solidFill>
                <a:latin typeface="Calibri" panose="020F0502020204030204" pitchFamily="34" charset="0"/>
                <a:cs typeface="Calibri" panose="020F0502020204030204" pitchFamily="34" charset="0"/>
              </a:rPr>
              <a:t> </a:t>
            </a:r>
            <a:r>
              <a:rPr lang="en-US" sz="3200" i="1" dirty="0">
                <a:solidFill>
                  <a:srgbClr val="003963"/>
                </a:solidFill>
                <a:latin typeface="Calibri" panose="020F0502020204030204" pitchFamily="34" charset="0"/>
                <a:cs typeface="Calibri" panose="020F0502020204030204" pitchFamily="34" charset="0"/>
              </a:rPr>
              <a:t>program fidelity</a:t>
            </a:r>
            <a:endParaRPr kumimoji="0" lang="en-US" sz="3200" b="0" i="1" u="none" strike="noStrike" kern="1200" cap="none" spc="0" normalizeH="0" baseline="0" noProof="0" dirty="0">
              <a:ln>
                <a:noFill/>
              </a:ln>
              <a:solidFill>
                <a:srgbClr val="003963"/>
              </a:solidFill>
              <a:effectLst/>
              <a:uLnTx/>
              <a:uFillTx/>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95011036-F06E-4609-AE07-609518A2B188}"/>
              </a:ext>
            </a:extLst>
          </p:cNvPr>
          <p:cNvSpPr/>
          <p:nvPr/>
        </p:nvSpPr>
        <p:spPr>
          <a:xfrm>
            <a:off x="8134037" y="4231536"/>
            <a:ext cx="2293103" cy="378219"/>
          </a:xfrm>
          <a:prstGeom prst="rect">
            <a:avLst/>
          </a:prstGeom>
          <a:solidFill>
            <a:srgbClr val="002060"/>
          </a:solidFill>
          <a:ln w="63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panose="020B0604020202020204"/>
                <a:ea typeface="+mn-ea"/>
                <a:cs typeface="+mn-cs"/>
              </a:rPr>
              <a:t>Quantum Bits</a:t>
            </a: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77" name="Picture 76">
            <a:extLst>
              <a:ext uri="{FF2B5EF4-FFF2-40B4-BE49-F238E27FC236}">
                <a16:creationId xmlns:a16="http://schemas.microsoft.com/office/drawing/2014/main" id="{24A1B012-4441-41A3-9898-0691AAEB5A4E}"/>
              </a:ext>
            </a:extLst>
          </p:cNvPr>
          <p:cNvPicPr>
            <a:picLocks noChangeAspect="1"/>
          </p:cNvPicPr>
          <p:nvPr/>
        </p:nvPicPr>
        <p:blipFill>
          <a:blip r:embed="rId6"/>
          <a:stretch>
            <a:fillRect/>
          </a:stretch>
        </p:blipFill>
        <p:spPr>
          <a:xfrm>
            <a:off x="8804105" y="1852087"/>
            <a:ext cx="1184926" cy="823459"/>
          </a:xfrm>
          <a:prstGeom prst="rect">
            <a:avLst/>
          </a:prstGeom>
        </p:spPr>
      </p:pic>
      <p:pic>
        <p:nvPicPr>
          <p:cNvPr id="78" name="Picture 2" descr="Related image">
            <a:extLst>
              <a:ext uri="{FF2B5EF4-FFF2-40B4-BE49-F238E27FC236}">
                <a16:creationId xmlns:a16="http://schemas.microsoft.com/office/drawing/2014/main" id="{A763B672-FDC4-49C8-B057-213A40452B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2803" y="1853340"/>
            <a:ext cx="1306675" cy="109086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BE44A070-A3D1-48EF-BEE2-686F227AB106}"/>
              </a:ext>
            </a:extLst>
          </p:cNvPr>
          <p:cNvGrpSpPr/>
          <p:nvPr/>
        </p:nvGrpSpPr>
        <p:grpSpPr>
          <a:xfrm>
            <a:off x="7631075" y="3768269"/>
            <a:ext cx="3065527" cy="525077"/>
            <a:chOff x="913484" y="5446411"/>
            <a:chExt cx="3065527" cy="525077"/>
          </a:xfrm>
        </p:grpSpPr>
        <p:grpSp>
          <p:nvGrpSpPr>
            <p:cNvPr id="80" name="Group 79">
              <a:extLst>
                <a:ext uri="{FF2B5EF4-FFF2-40B4-BE49-F238E27FC236}">
                  <a16:creationId xmlns:a16="http://schemas.microsoft.com/office/drawing/2014/main" id="{8C10E841-9615-4A88-AFFB-F17EFFB191F1}"/>
                </a:ext>
              </a:extLst>
            </p:cNvPr>
            <p:cNvGrpSpPr/>
            <p:nvPr/>
          </p:nvGrpSpPr>
          <p:grpSpPr>
            <a:xfrm>
              <a:off x="2448145" y="5446411"/>
              <a:ext cx="1530866" cy="516386"/>
              <a:chOff x="1963373" y="5284242"/>
              <a:chExt cx="1777884" cy="718452"/>
            </a:xfrm>
          </p:grpSpPr>
          <p:sp>
            <p:nvSpPr>
              <p:cNvPr id="99" name="Rectangle 98">
                <a:extLst>
                  <a:ext uri="{FF2B5EF4-FFF2-40B4-BE49-F238E27FC236}">
                    <a16:creationId xmlns:a16="http://schemas.microsoft.com/office/drawing/2014/main" id="{7E89192D-4440-4DEB-A219-BD239616CD5F}"/>
                  </a:ext>
                </a:extLst>
              </p:cNvPr>
              <p:cNvSpPr/>
              <p:nvPr/>
            </p:nvSpPr>
            <p:spPr>
              <a:xfrm>
                <a:off x="1963373" y="5284242"/>
                <a:ext cx="1777884" cy="7184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00" name="Group 99">
                <a:extLst>
                  <a:ext uri="{FF2B5EF4-FFF2-40B4-BE49-F238E27FC236}">
                    <a16:creationId xmlns:a16="http://schemas.microsoft.com/office/drawing/2014/main" id="{A434E5E7-60C6-4345-A41D-2FABE27798C7}"/>
                  </a:ext>
                </a:extLst>
              </p:cNvPr>
              <p:cNvGrpSpPr/>
              <p:nvPr/>
            </p:nvGrpSpPr>
            <p:grpSpPr>
              <a:xfrm>
                <a:off x="2065342" y="5341157"/>
                <a:ext cx="1675914" cy="592452"/>
                <a:chOff x="-8229118" y="798040"/>
                <a:chExt cx="3075175" cy="846574"/>
              </a:xfrm>
            </p:grpSpPr>
            <p:grpSp>
              <p:nvGrpSpPr>
                <p:cNvPr id="101" name="Group 100">
                  <a:extLst>
                    <a:ext uri="{FF2B5EF4-FFF2-40B4-BE49-F238E27FC236}">
                      <a16:creationId xmlns:a16="http://schemas.microsoft.com/office/drawing/2014/main" id="{21A51B5B-382F-4F39-9619-812E7B4B4B97}"/>
                    </a:ext>
                  </a:extLst>
                </p:cNvPr>
                <p:cNvGrpSpPr/>
                <p:nvPr/>
              </p:nvGrpSpPr>
              <p:grpSpPr>
                <a:xfrm>
                  <a:off x="-8229118" y="798040"/>
                  <a:ext cx="2770375" cy="541774"/>
                  <a:chOff x="5028342" y="4896038"/>
                  <a:chExt cx="1763202" cy="349250"/>
                </a:xfrm>
              </p:grpSpPr>
              <p:sp>
                <p:nvSpPr>
                  <p:cNvPr id="112" name="Oval 111">
                    <a:extLst>
                      <a:ext uri="{FF2B5EF4-FFF2-40B4-BE49-F238E27FC236}">
                        <a16:creationId xmlns:a16="http://schemas.microsoft.com/office/drawing/2014/main" id="{D38882FA-E724-414C-BA07-3613E56C523E}"/>
                      </a:ext>
                    </a:extLst>
                  </p:cNvPr>
                  <p:cNvSpPr/>
                  <p:nvPr/>
                </p:nvSpPr>
                <p:spPr>
                  <a:xfrm>
                    <a:off x="502834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3" name="Oval 112">
                    <a:extLst>
                      <a:ext uri="{FF2B5EF4-FFF2-40B4-BE49-F238E27FC236}">
                        <a16:creationId xmlns:a16="http://schemas.microsoft.com/office/drawing/2014/main" id="{6293C64A-654B-44D7-962B-2ACA0ED15F13}"/>
                      </a:ext>
                    </a:extLst>
                  </p:cNvPr>
                  <p:cNvSpPr/>
                  <p:nvPr/>
                </p:nvSpPr>
                <p:spPr>
                  <a:xfrm>
                    <a:off x="548559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4" name="Oval 113">
                    <a:extLst>
                      <a:ext uri="{FF2B5EF4-FFF2-40B4-BE49-F238E27FC236}">
                        <a16:creationId xmlns:a16="http://schemas.microsoft.com/office/drawing/2014/main" id="{A4C39AF7-A705-4DEF-B47E-0E33A2D32CA8}"/>
                      </a:ext>
                    </a:extLst>
                  </p:cNvPr>
                  <p:cNvSpPr/>
                  <p:nvPr/>
                </p:nvSpPr>
                <p:spPr>
                  <a:xfrm>
                    <a:off x="5956704"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5" name="Oval 114">
                    <a:extLst>
                      <a:ext uri="{FF2B5EF4-FFF2-40B4-BE49-F238E27FC236}">
                        <a16:creationId xmlns:a16="http://schemas.microsoft.com/office/drawing/2014/main" id="{CA7E2F63-BBDA-478C-B041-A311121FAE01}"/>
                      </a:ext>
                    </a:extLst>
                  </p:cNvPr>
                  <p:cNvSpPr/>
                  <p:nvPr/>
                </p:nvSpPr>
                <p:spPr>
                  <a:xfrm>
                    <a:off x="644945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02" name="Group 101">
                  <a:extLst>
                    <a:ext uri="{FF2B5EF4-FFF2-40B4-BE49-F238E27FC236}">
                      <a16:creationId xmlns:a16="http://schemas.microsoft.com/office/drawing/2014/main" id="{57737FFA-50EA-42AC-BE84-D001DA9A8EE9}"/>
                    </a:ext>
                  </a:extLst>
                </p:cNvPr>
                <p:cNvGrpSpPr/>
                <p:nvPr/>
              </p:nvGrpSpPr>
              <p:grpSpPr>
                <a:xfrm>
                  <a:off x="-8076718" y="950440"/>
                  <a:ext cx="2770375" cy="541774"/>
                  <a:chOff x="5028342" y="4896038"/>
                  <a:chExt cx="1763202" cy="349250"/>
                </a:xfrm>
              </p:grpSpPr>
              <p:sp>
                <p:nvSpPr>
                  <p:cNvPr id="108" name="Oval 107">
                    <a:extLst>
                      <a:ext uri="{FF2B5EF4-FFF2-40B4-BE49-F238E27FC236}">
                        <a16:creationId xmlns:a16="http://schemas.microsoft.com/office/drawing/2014/main" id="{B56C104A-3048-4A49-83DA-2F8E692BE186}"/>
                      </a:ext>
                    </a:extLst>
                  </p:cNvPr>
                  <p:cNvSpPr/>
                  <p:nvPr/>
                </p:nvSpPr>
                <p:spPr>
                  <a:xfrm>
                    <a:off x="502834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09" name="Oval 108">
                    <a:extLst>
                      <a:ext uri="{FF2B5EF4-FFF2-40B4-BE49-F238E27FC236}">
                        <a16:creationId xmlns:a16="http://schemas.microsoft.com/office/drawing/2014/main" id="{D12B3CF8-19FF-4ABA-8E07-E1DC08442475}"/>
                      </a:ext>
                    </a:extLst>
                  </p:cNvPr>
                  <p:cNvSpPr/>
                  <p:nvPr/>
                </p:nvSpPr>
                <p:spPr>
                  <a:xfrm>
                    <a:off x="548559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0" name="Oval 109">
                    <a:extLst>
                      <a:ext uri="{FF2B5EF4-FFF2-40B4-BE49-F238E27FC236}">
                        <a16:creationId xmlns:a16="http://schemas.microsoft.com/office/drawing/2014/main" id="{A511DF62-4E52-4367-8DFA-8336FD8BCD76}"/>
                      </a:ext>
                    </a:extLst>
                  </p:cNvPr>
                  <p:cNvSpPr/>
                  <p:nvPr/>
                </p:nvSpPr>
                <p:spPr>
                  <a:xfrm>
                    <a:off x="5956704"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1" name="Oval 110">
                    <a:extLst>
                      <a:ext uri="{FF2B5EF4-FFF2-40B4-BE49-F238E27FC236}">
                        <a16:creationId xmlns:a16="http://schemas.microsoft.com/office/drawing/2014/main" id="{59760810-55E3-4A9F-8BC2-F202CAF0BD62}"/>
                      </a:ext>
                    </a:extLst>
                  </p:cNvPr>
                  <p:cNvSpPr/>
                  <p:nvPr/>
                </p:nvSpPr>
                <p:spPr>
                  <a:xfrm>
                    <a:off x="644945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03" name="Group 102">
                  <a:extLst>
                    <a:ext uri="{FF2B5EF4-FFF2-40B4-BE49-F238E27FC236}">
                      <a16:creationId xmlns:a16="http://schemas.microsoft.com/office/drawing/2014/main" id="{FE98F1A9-2ED7-4D5C-9305-A8ABFC85B153}"/>
                    </a:ext>
                  </a:extLst>
                </p:cNvPr>
                <p:cNvGrpSpPr/>
                <p:nvPr/>
              </p:nvGrpSpPr>
              <p:grpSpPr>
                <a:xfrm>
                  <a:off x="-7924318" y="1102840"/>
                  <a:ext cx="2770375" cy="541774"/>
                  <a:chOff x="5028342" y="4896038"/>
                  <a:chExt cx="1763202" cy="349250"/>
                </a:xfrm>
              </p:grpSpPr>
              <p:sp>
                <p:nvSpPr>
                  <p:cNvPr id="104" name="Oval 103">
                    <a:extLst>
                      <a:ext uri="{FF2B5EF4-FFF2-40B4-BE49-F238E27FC236}">
                        <a16:creationId xmlns:a16="http://schemas.microsoft.com/office/drawing/2014/main" id="{40AF4AB4-EBF6-45E7-AF61-28EC1298904C}"/>
                      </a:ext>
                    </a:extLst>
                  </p:cNvPr>
                  <p:cNvSpPr/>
                  <p:nvPr/>
                </p:nvSpPr>
                <p:spPr>
                  <a:xfrm>
                    <a:off x="502834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05" name="Oval 104">
                    <a:extLst>
                      <a:ext uri="{FF2B5EF4-FFF2-40B4-BE49-F238E27FC236}">
                        <a16:creationId xmlns:a16="http://schemas.microsoft.com/office/drawing/2014/main" id="{AE5F246F-C94C-4DBD-9FAF-0FB13BACCD04}"/>
                      </a:ext>
                    </a:extLst>
                  </p:cNvPr>
                  <p:cNvSpPr/>
                  <p:nvPr/>
                </p:nvSpPr>
                <p:spPr>
                  <a:xfrm>
                    <a:off x="548559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06" name="Oval 105">
                    <a:extLst>
                      <a:ext uri="{FF2B5EF4-FFF2-40B4-BE49-F238E27FC236}">
                        <a16:creationId xmlns:a16="http://schemas.microsoft.com/office/drawing/2014/main" id="{AB41031C-C0F0-40DD-BA2F-57CE4E20D457}"/>
                      </a:ext>
                    </a:extLst>
                  </p:cNvPr>
                  <p:cNvSpPr/>
                  <p:nvPr/>
                </p:nvSpPr>
                <p:spPr>
                  <a:xfrm>
                    <a:off x="5956704"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07" name="Oval 106">
                    <a:extLst>
                      <a:ext uri="{FF2B5EF4-FFF2-40B4-BE49-F238E27FC236}">
                        <a16:creationId xmlns:a16="http://schemas.microsoft.com/office/drawing/2014/main" id="{52A6AD5E-1E4B-4F1C-A0C3-12F62A663EBF}"/>
                      </a:ext>
                    </a:extLst>
                  </p:cNvPr>
                  <p:cNvSpPr/>
                  <p:nvPr/>
                </p:nvSpPr>
                <p:spPr>
                  <a:xfrm>
                    <a:off x="644945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grpSp>
        <p:grpSp>
          <p:nvGrpSpPr>
            <p:cNvPr id="81" name="Group 80">
              <a:extLst>
                <a:ext uri="{FF2B5EF4-FFF2-40B4-BE49-F238E27FC236}">
                  <a16:creationId xmlns:a16="http://schemas.microsoft.com/office/drawing/2014/main" id="{EEAF5B58-CDAA-4DEC-B4CE-F9331357624A}"/>
                </a:ext>
              </a:extLst>
            </p:cNvPr>
            <p:cNvGrpSpPr/>
            <p:nvPr/>
          </p:nvGrpSpPr>
          <p:grpSpPr>
            <a:xfrm>
              <a:off x="913484" y="5455102"/>
              <a:ext cx="1530866" cy="516386"/>
              <a:chOff x="1963373" y="5284242"/>
              <a:chExt cx="1777884" cy="718452"/>
            </a:xfrm>
          </p:grpSpPr>
          <p:sp>
            <p:nvSpPr>
              <p:cNvPr id="82" name="Rectangle 81">
                <a:extLst>
                  <a:ext uri="{FF2B5EF4-FFF2-40B4-BE49-F238E27FC236}">
                    <a16:creationId xmlns:a16="http://schemas.microsoft.com/office/drawing/2014/main" id="{47CA2F89-B2A0-4E6A-BAD9-D17A641CFD31}"/>
                  </a:ext>
                </a:extLst>
              </p:cNvPr>
              <p:cNvSpPr/>
              <p:nvPr/>
            </p:nvSpPr>
            <p:spPr>
              <a:xfrm>
                <a:off x="1963373" y="5284242"/>
                <a:ext cx="1777884" cy="7184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83" name="Group 82">
                <a:extLst>
                  <a:ext uri="{FF2B5EF4-FFF2-40B4-BE49-F238E27FC236}">
                    <a16:creationId xmlns:a16="http://schemas.microsoft.com/office/drawing/2014/main" id="{A0E8E9A3-96A7-4332-ABED-3843B60519BC}"/>
                  </a:ext>
                </a:extLst>
              </p:cNvPr>
              <p:cNvGrpSpPr/>
              <p:nvPr/>
            </p:nvGrpSpPr>
            <p:grpSpPr>
              <a:xfrm>
                <a:off x="2065342" y="5341157"/>
                <a:ext cx="1675914" cy="592452"/>
                <a:chOff x="-8229118" y="798040"/>
                <a:chExt cx="3075175" cy="846574"/>
              </a:xfrm>
            </p:grpSpPr>
            <p:grpSp>
              <p:nvGrpSpPr>
                <p:cNvPr id="84" name="Group 83">
                  <a:extLst>
                    <a:ext uri="{FF2B5EF4-FFF2-40B4-BE49-F238E27FC236}">
                      <a16:creationId xmlns:a16="http://schemas.microsoft.com/office/drawing/2014/main" id="{23393178-751E-44C6-8296-DB9141084016}"/>
                    </a:ext>
                  </a:extLst>
                </p:cNvPr>
                <p:cNvGrpSpPr/>
                <p:nvPr/>
              </p:nvGrpSpPr>
              <p:grpSpPr>
                <a:xfrm>
                  <a:off x="-8229118" y="798040"/>
                  <a:ext cx="2770375" cy="541774"/>
                  <a:chOff x="5028342" y="4896038"/>
                  <a:chExt cx="1763202" cy="349250"/>
                </a:xfrm>
              </p:grpSpPr>
              <p:sp>
                <p:nvSpPr>
                  <p:cNvPr id="95" name="Oval 94">
                    <a:extLst>
                      <a:ext uri="{FF2B5EF4-FFF2-40B4-BE49-F238E27FC236}">
                        <a16:creationId xmlns:a16="http://schemas.microsoft.com/office/drawing/2014/main" id="{90AEEC66-8207-4889-B044-CA2804EFFDD6}"/>
                      </a:ext>
                    </a:extLst>
                  </p:cNvPr>
                  <p:cNvSpPr/>
                  <p:nvPr/>
                </p:nvSpPr>
                <p:spPr>
                  <a:xfrm>
                    <a:off x="502834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6" name="Oval 95">
                    <a:extLst>
                      <a:ext uri="{FF2B5EF4-FFF2-40B4-BE49-F238E27FC236}">
                        <a16:creationId xmlns:a16="http://schemas.microsoft.com/office/drawing/2014/main" id="{292BA760-70F5-494D-B79A-2D76E10A69AC}"/>
                      </a:ext>
                    </a:extLst>
                  </p:cNvPr>
                  <p:cNvSpPr/>
                  <p:nvPr/>
                </p:nvSpPr>
                <p:spPr>
                  <a:xfrm>
                    <a:off x="548559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97FB9314-76F7-4699-9665-209F9788B553}"/>
                      </a:ext>
                    </a:extLst>
                  </p:cNvPr>
                  <p:cNvSpPr/>
                  <p:nvPr/>
                </p:nvSpPr>
                <p:spPr>
                  <a:xfrm>
                    <a:off x="5956704"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8" name="Oval 97">
                    <a:extLst>
                      <a:ext uri="{FF2B5EF4-FFF2-40B4-BE49-F238E27FC236}">
                        <a16:creationId xmlns:a16="http://schemas.microsoft.com/office/drawing/2014/main" id="{DF355A19-C84E-41D5-85BC-12112EFC2E12}"/>
                      </a:ext>
                    </a:extLst>
                  </p:cNvPr>
                  <p:cNvSpPr/>
                  <p:nvPr/>
                </p:nvSpPr>
                <p:spPr>
                  <a:xfrm>
                    <a:off x="644945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85" name="Group 84">
                  <a:extLst>
                    <a:ext uri="{FF2B5EF4-FFF2-40B4-BE49-F238E27FC236}">
                      <a16:creationId xmlns:a16="http://schemas.microsoft.com/office/drawing/2014/main" id="{D7FDCF69-BCAC-4946-836F-61D15B7BA7BA}"/>
                    </a:ext>
                  </a:extLst>
                </p:cNvPr>
                <p:cNvGrpSpPr/>
                <p:nvPr/>
              </p:nvGrpSpPr>
              <p:grpSpPr>
                <a:xfrm>
                  <a:off x="-8076718" y="950440"/>
                  <a:ext cx="2770375" cy="541774"/>
                  <a:chOff x="5028342" y="4896038"/>
                  <a:chExt cx="1763202" cy="349250"/>
                </a:xfrm>
              </p:grpSpPr>
              <p:sp>
                <p:nvSpPr>
                  <p:cNvPr id="91" name="Oval 90">
                    <a:extLst>
                      <a:ext uri="{FF2B5EF4-FFF2-40B4-BE49-F238E27FC236}">
                        <a16:creationId xmlns:a16="http://schemas.microsoft.com/office/drawing/2014/main" id="{B5875533-B953-4BEA-9EC8-3A2D3D200715}"/>
                      </a:ext>
                    </a:extLst>
                  </p:cNvPr>
                  <p:cNvSpPr/>
                  <p:nvPr/>
                </p:nvSpPr>
                <p:spPr>
                  <a:xfrm>
                    <a:off x="502834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id="{7A56FEEC-12D3-413A-A2E1-B653EAD6857C}"/>
                      </a:ext>
                    </a:extLst>
                  </p:cNvPr>
                  <p:cNvSpPr/>
                  <p:nvPr/>
                </p:nvSpPr>
                <p:spPr>
                  <a:xfrm>
                    <a:off x="548559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41E61229-2486-48BE-974C-7CE4D2A1B861}"/>
                      </a:ext>
                    </a:extLst>
                  </p:cNvPr>
                  <p:cNvSpPr/>
                  <p:nvPr/>
                </p:nvSpPr>
                <p:spPr>
                  <a:xfrm>
                    <a:off x="5956704"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D7AD9B89-5A0E-42B3-91B1-64564039D94B}"/>
                      </a:ext>
                    </a:extLst>
                  </p:cNvPr>
                  <p:cNvSpPr/>
                  <p:nvPr/>
                </p:nvSpPr>
                <p:spPr>
                  <a:xfrm>
                    <a:off x="644945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86" name="Group 85">
                  <a:extLst>
                    <a:ext uri="{FF2B5EF4-FFF2-40B4-BE49-F238E27FC236}">
                      <a16:creationId xmlns:a16="http://schemas.microsoft.com/office/drawing/2014/main" id="{CCBA2A3D-0E34-4352-83BE-D65FBAD45993}"/>
                    </a:ext>
                  </a:extLst>
                </p:cNvPr>
                <p:cNvGrpSpPr/>
                <p:nvPr/>
              </p:nvGrpSpPr>
              <p:grpSpPr>
                <a:xfrm>
                  <a:off x="-7924318" y="1102840"/>
                  <a:ext cx="2770375" cy="541774"/>
                  <a:chOff x="5028342" y="4896038"/>
                  <a:chExt cx="1763202" cy="349250"/>
                </a:xfrm>
              </p:grpSpPr>
              <p:sp>
                <p:nvSpPr>
                  <p:cNvPr id="87" name="Oval 86">
                    <a:extLst>
                      <a:ext uri="{FF2B5EF4-FFF2-40B4-BE49-F238E27FC236}">
                        <a16:creationId xmlns:a16="http://schemas.microsoft.com/office/drawing/2014/main" id="{71CA830E-C9B9-4347-A640-DBD6EA17999C}"/>
                      </a:ext>
                    </a:extLst>
                  </p:cNvPr>
                  <p:cNvSpPr/>
                  <p:nvPr/>
                </p:nvSpPr>
                <p:spPr>
                  <a:xfrm>
                    <a:off x="502834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2B598E07-4C08-4ADC-B4CA-DBDEAD0EECD2}"/>
                      </a:ext>
                    </a:extLst>
                  </p:cNvPr>
                  <p:cNvSpPr/>
                  <p:nvPr/>
                </p:nvSpPr>
                <p:spPr>
                  <a:xfrm>
                    <a:off x="548559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9" name="Oval 88">
                    <a:extLst>
                      <a:ext uri="{FF2B5EF4-FFF2-40B4-BE49-F238E27FC236}">
                        <a16:creationId xmlns:a16="http://schemas.microsoft.com/office/drawing/2014/main" id="{BBD59C7B-566A-4275-B698-D1347E17C583}"/>
                      </a:ext>
                    </a:extLst>
                  </p:cNvPr>
                  <p:cNvSpPr/>
                  <p:nvPr/>
                </p:nvSpPr>
                <p:spPr>
                  <a:xfrm>
                    <a:off x="5956704"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0" name="Oval 89">
                    <a:extLst>
                      <a:ext uri="{FF2B5EF4-FFF2-40B4-BE49-F238E27FC236}">
                        <a16:creationId xmlns:a16="http://schemas.microsoft.com/office/drawing/2014/main" id="{74A081D6-6C2F-486C-AB9D-B1B063F7622D}"/>
                      </a:ext>
                    </a:extLst>
                  </p:cNvPr>
                  <p:cNvSpPr/>
                  <p:nvPr/>
                </p:nvSpPr>
                <p:spPr>
                  <a:xfrm>
                    <a:off x="6449452" y="4896038"/>
                    <a:ext cx="342092" cy="349250"/>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grpSp>
      </p:grpSp>
      <p:sp>
        <p:nvSpPr>
          <p:cNvPr id="116" name="Rectangle 115">
            <a:extLst>
              <a:ext uri="{FF2B5EF4-FFF2-40B4-BE49-F238E27FC236}">
                <a16:creationId xmlns:a16="http://schemas.microsoft.com/office/drawing/2014/main" id="{4FACF52A-9020-43C2-BFF5-AC25EC8AABA7}"/>
              </a:ext>
            </a:extLst>
          </p:cNvPr>
          <p:cNvSpPr/>
          <p:nvPr/>
        </p:nvSpPr>
        <p:spPr>
          <a:xfrm>
            <a:off x="7326907" y="3506461"/>
            <a:ext cx="3762758" cy="1325570"/>
          </a:xfrm>
          <a:prstGeom prst="rect">
            <a:avLst/>
          </a:prstGeom>
          <a:noFill/>
          <a:ln w="28575" cap="flat" cmpd="sng" algn="ctr">
            <a:solidFill>
              <a:schemeClr val="tx1"/>
            </a:solidFill>
            <a:prstDash val="sysDash"/>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17" name="Group 116">
            <a:extLst>
              <a:ext uri="{FF2B5EF4-FFF2-40B4-BE49-F238E27FC236}">
                <a16:creationId xmlns:a16="http://schemas.microsoft.com/office/drawing/2014/main" id="{FDF2C608-799F-4951-84C6-26056658201B}"/>
              </a:ext>
            </a:extLst>
          </p:cNvPr>
          <p:cNvGrpSpPr/>
          <p:nvPr/>
        </p:nvGrpSpPr>
        <p:grpSpPr>
          <a:xfrm>
            <a:off x="7250584" y="3440624"/>
            <a:ext cx="1176866" cy="634206"/>
            <a:chOff x="10012369" y="1840832"/>
            <a:chExt cx="1176866" cy="634206"/>
          </a:xfrm>
        </p:grpSpPr>
        <p:sp>
          <p:nvSpPr>
            <p:cNvPr id="118" name="Lightning Bolt 117">
              <a:extLst>
                <a:ext uri="{FF2B5EF4-FFF2-40B4-BE49-F238E27FC236}">
                  <a16:creationId xmlns:a16="http://schemas.microsoft.com/office/drawing/2014/main" id="{A147B574-1A39-4370-A9BC-37A9F171BAD5}"/>
                </a:ext>
              </a:extLst>
            </p:cNvPr>
            <p:cNvSpPr/>
            <p:nvPr/>
          </p:nvSpPr>
          <p:spPr>
            <a:xfrm>
              <a:off x="10012369" y="1840832"/>
              <a:ext cx="645459" cy="634206"/>
            </a:xfrm>
            <a:prstGeom prst="lightningBol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C3CBA038-B384-439A-902B-88191C3ABEA9}"/>
                </a:ext>
              </a:extLst>
            </p:cNvPr>
            <p:cNvSpPr txBox="1"/>
            <p:nvPr/>
          </p:nvSpPr>
          <p:spPr>
            <a:xfrm>
              <a:off x="10440312" y="1868339"/>
              <a:ext cx="748923" cy="369332"/>
            </a:xfrm>
            <a:prstGeom prst="rect">
              <a:avLst/>
            </a:prstGeom>
            <a:noFill/>
          </p:spPr>
          <p:txBody>
            <a:bodyPr wrap="none" rtlCol="0">
              <a:spAutoFit/>
            </a:bodyPr>
            <a:lstStyle/>
            <a:p>
              <a:r>
                <a:rPr lang="en-US" b="1" dirty="0"/>
                <a:t>Error</a:t>
              </a:r>
            </a:p>
          </p:txBody>
        </p:sp>
      </p:grpSp>
      <p:sp>
        <p:nvSpPr>
          <p:cNvPr id="7" name="Arrow: Up-Down 6">
            <a:extLst>
              <a:ext uri="{FF2B5EF4-FFF2-40B4-BE49-F238E27FC236}">
                <a16:creationId xmlns:a16="http://schemas.microsoft.com/office/drawing/2014/main" id="{AE2ACB8B-E8F8-4F15-8E9C-7C6AC2C2F625}"/>
              </a:ext>
            </a:extLst>
          </p:cNvPr>
          <p:cNvSpPr/>
          <p:nvPr/>
        </p:nvSpPr>
        <p:spPr bwMode="auto">
          <a:xfrm>
            <a:off x="9148714" y="2697430"/>
            <a:ext cx="418995" cy="792269"/>
          </a:xfrm>
          <a:prstGeom prst="upDownArrow">
            <a:avLst>
              <a:gd name="adj1" fmla="val 24107"/>
              <a:gd name="adj2" fmla="val 40753"/>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a:extLst>
              <a:ext uri="{FF2B5EF4-FFF2-40B4-BE49-F238E27FC236}">
                <a16:creationId xmlns:a16="http://schemas.microsoft.com/office/drawing/2014/main" id="{EBAB213B-A64A-4ADB-81C1-C7EC4DF125D8}"/>
              </a:ext>
            </a:extLst>
          </p:cNvPr>
          <p:cNvSpPr txBox="1"/>
          <p:nvPr/>
        </p:nvSpPr>
        <p:spPr>
          <a:xfrm>
            <a:off x="7775847" y="4745715"/>
            <a:ext cx="30984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Quantum Computer</a:t>
            </a:r>
          </a:p>
        </p:txBody>
      </p:sp>
      <p:grpSp>
        <p:nvGrpSpPr>
          <p:cNvPr id="120" name="Group 119">
            <a:extLst>
              <a:ext uri="{FF2B5EF4-FFF2-40B4-BE49-F238E27FC236}">
                <a16:creationId xmlns:a16="http://schemas.microsoft.com/office/drawing/2014/main" id="{7F78BCA3-0420-4E79-8BEA-14150A2C245F}"/>
              </a:ext>
            </a:extLst>
          </p:cNvPr>
          <p:cNvGrpSpPr/>
          <p:nvPr/>
        </p:nvGrpSpPr>
        <p:grpSpPr>
          <a:xfrm>
            <a:off x="-1768" y="-13935"/>
            <a:ext cx="12192883" cy="1119161"/>
            <a:chOff x="0" y="5033523"/>
            <a:chExt cx="10160736" cy="932634"/>
          </a:xfrm>
        </p:grpSpPr>
        <p:sp>
          <p:nvSpPr>
            <p:cNvPr id="121" name="Rectangle 120">
              <a:extLst>
                <a:ext uri="{FF2B5EF4-FFF2-40B4-BE49-F238E27FC236}">
                  <a16:creationId xmlns:a16="http://schemas.microsoft.com/office/drawing/2014/main" id="{C76E3470-B5B7-4B30-96C3-2F08E0C9064A}"/>
                </a:ext>
              </a:extLst>
            </p:cNvPr>
            <p:cNvSpPr/>
            <p:nvPr/>
          </p:nvSpPr>
          <p:spPr bwMode="auto">
            <a:xfrm>
              <a:off x="0" y="5033523"/>
              <a:ext cx="10160000" cy="932634"/>
            </a:xfrm>
            <a:prstGeom prst="rect">
              <a:avLst/>
            </a:prstGeom>
            <a:solidFill>
              <a:srgbClr val="C4AF73"/>
            </a:solid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39" name="TextBox 138">
              <a:extLst>
                <a:ext uri="{FF2B5EF4-FFF2-40B4-BE49-F238E27FC236}">
                  <a16:creationId xmlns:a16="http://schemas.microsoft.com/office/drawing/2014/main" id="{7C27BA7D-383C-47FE-9533-19907B9C0D33}"/>
                </a:ext>
              </a:extLst>
            </p:cNvPr>
            <p:cNvSpPr txBox="1"/>
            <p:nvPr/>
          </p:nvSpPr>
          <p:spPr>
            <a:xfrm>
              <a:off x="737" y="5150550"/>
              <a:ext cx="10159999" cy="718145"/>
            </a:xfrm>
            <a:prstGeom prst="rect">
              <a:avLst/>
            </a:prstGeom>
            <a:solidFill>
              <a:srgbClr val="C4AF73"/>
            </a:solid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effectLst/>
                  <a:uLnTx/>
                  <a:uFillTx/>
                  <a:latin typeface="Calibri"/>
                  <a:ea typeface="+mn-ea"/>
                  <a:cs typeface="+mn-cs"/>
                </a:rPr>
                <a:t>Near-term Quantum Computers are Noisy</a:t>
              </a:r>
            </a:p>
          </p:txBody>
        </p:sp>
      </p:grpSp>
      <p:pic>
        <p:nvPicPr>
          <p:cNvPr id="5" name="Audio 4">
            <a:hlinkClick r:id="" action="ppaction://media"/>
            <a:extLst>
              <a:ext uri="{FF2B5EF4-FFF2-40B4-BE49-F238E27FC236}">
                <a16:creationId xmlns:a16="http://schemas.microsoft.com/office/drawing/2014/main" id="{9127C529-A7D6-0D49-8BE2-67F88DDA87F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791832638"/>
      </p:ext>
    </p:extLst>
  </p:cSld>
  <p:clrMapOvr>
    <a:masterClrMapping/>
  </p:clrMapOvr>
  <p:transition advTm="226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rgbClr val="C4AF73"/>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2017" y="1990"/>
            <a:ext cx="12192883" cy="1087933"/>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no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no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effectLst/>
                  <a:uLnTx/>
                  <a:uFillTx/>
                  <a:latin typeface="Calibri"/>
                  <a:ea typeface="+mn-ea"/>
                  <a:cs typeface="+mn-cs"/>
                </a:rPr>
                <a:t>Prior Work on Noise-Aware Compilation</a:t>
              </a:r>
            </a:p>
          </p:txBody>
        </p:sp>
      </p:grpSp>
      <p:sp>
        <p:nvSpPr>
          <p:cNvPr id="5" name="TextBox 4">
            <a:extLst>
              <a:ext uri="{FF2B5EF4-FFF2-40B4-BE49-F238E27FC236}">
                <a16:creationId xmlns:a16="http://schemas.microsoft.com/office/drawing/2014/main" id="{5775E273-890D-4608-95CD-A9779712A8F1}"/>
              </a:ext>
            </a:extLst>
          </p:cNvPr>
          <p:cNvSpPr txBox="1"/>
          <p:nvPr/>
        </p:nvSpPr>
        <p:spPr>
          <a:xfrm>
            <a:off x="8563363" y="6179626"/>
            <a:ext cx="3664080"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a:gradFill>
                  <a:gsLst>
                    <a:gs pos="2917">
                      <a:schemeClr val="tx1"/>
                    </a:gs>
                    <a:gs pos="30000">
                      <a:schemeClr val="tx1"/>
                    </a:gs>
                  </a:gsLst>
                  <a:lin ang="5400000" scaled="0"/>
                </a:gradFill>
              </a:rPr>
              <a:t>Tannu et al., Murali et al.</a:t>
            </a:r>
          </a:p>
        </p:txBody>
      </p:sp>
      <p:grpSp>
        <p:nvGrpSpPr>
          <p:cNvPr id="214" name="Group 213">
            <a:extLst>
              <a:ext uri="{FF2B5EF4-FFF2-40B4-BE49-F238E27FC236}">
                <a16:creationId xmlns:a16="http://schemas.microsoft.com/office/drawing/2014/main" id="{8549C9A8-C847-47EB-BDD5-23B5276141FE}"/>
              </a:ext>
            </a:extLst>
          </p:cNvPr>
          <p:cNvGrpSpPr/>
          <p:nvPr/>
        </p:nvGrpSpPr>
        <p:grpSpPr>
          <a:xfrm>
            <a:off x="6214441" y="2865306"/>
            <a:ext cx="2044130" cy="1456498"/>
            <a:chOff x="5436279" y="1407419"/>
            <a:chExt cx="2371725" cy="1644650"/>
          </a:xfrm>
        </p:grpSpPr>
        <p:grpSp>
          <p:nvGrpSpPr>
            <p:cNvPr id="154" name="Group 153">
              <a:extLst>
                <a:ext uri="{FF2B5EF4-FFF2-40B4-BE49-F238E27FC236}">
                  <a16:creationId xmlns:a16="http://schemas.microsoft.com/office/drawing/2014/main" id="{C26C95E3-A9E0-4C6C-BE78-386D6E0DA00A}"/>
                </a:ext>
              </a:extLst>
            </p:cNvPr>
            <p:cNvGrpSpPr/>
            <p:nvPr/>
          </p:nvGrpSpPr>
          <p:grpSpPr>
            <a:xfrm>
              <a:off x="5436279" y="1407419"/>
              <a:ext cx="2371725" cy="1644650"/>
              <a:chOff x="4910138" y="2606675"/>
              <a:chExt cx="2371725" cy="1644650"/>
            </a:xfrm>
          </p:grpSpPr>
          <p:sp>
            <p:nvSpPr>
              <p:cNvPr id="3" name="AutoShape 3">
                <a:extLst>
                  <a:ext uri="{FF2B5EF4-FFF2-40B4-BE49-F238E27FC236}">
                    <a16:creationId xmlns:a16="http://schemas.microsoft.com/office/drawing/2014/main" id="{7C643F5F-9D97-45EC-9779-1301910640D7}"/>
                  </a:ext>
                </a:extLst>
              </p:cNvPr>
              <p:cNvSpPr>
                <a:spLocks noChangeAspect="1" noChangeArrowheads="1" noTextEdit="1"/>
              </p:cNvSpPr>
              <p:nvPr/>
            </p:nvSpPr>
            <p:spPr bwMode="auto">
              <a:xfrm>
                <a:off x="4910138" y="2606675"/>
                <a:ext cx="23717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133AF2EB-274B-4808-998A-925D960A9A54}"/>
                  </a:ext>
                </a:extLst>
              </p:cNvPr>
              <p:cNvSpPr>
                <a:spLocks noEditPoints="1"/>
              </p:cNvSpPr>
              <p:nvPr/>
            </p:nvSpPr>
            <p:spPr bwMode="auto">
              <a:xfrm>
                <a:off x="4975226" y="2751138"/>
                <a:ext cx="104775" cy="155575"/>
              </a:xfrm>
              <a:custGeom>
                <a:avLst/>
                <a:gdLst>
                  <a:gd name="T0" fmla="*/ 26 w 144"/>
                  <a:gd name="T1" fmla="*/ 80 h 212"/>
                  <a:gd name="T2" fmla="*/ 26 w 144"/>
                  <a:gd name="T3" fmla="*/ 80 h 212"/>
                  <a:gd name="T4" fmla="*/ 29 w 144"/>
                  <a:gd name="T5" fmla="*/ 59 h 212"/>
                  <a:gd name="T6" fmla="*/ 36 w 144"/>
                  <a:gd name="T7" fmla="*/ 40 h 212"/>
                  <a:gd name="T8" fmla="*/ 50 w 144"/>
                  <a:gd name="T9" fmla="*/ 27 h 212"/>
                  <a:gd name="T10" fmla="*/ 72 w 144"/>
                  <a:gd name="T11" fmla="*/ 22 h 212"/>
                  <a:gd name="T12" fmla="*/ 94 w 144"/>
                  <a:gd name="T13" fmla="*/ 27 h 212"/>
                  <a:gd name="T14" fmla="*/ 109 w 144"/>
                  <a:gd name="T15" fmla="*/ 39 h 212"/>
                  <a:gd name="T16" fmla="*/ 117 w 144"/>
                  <a:gd name="T17" fmla="*/ 58 h 212"/>
                  <a:gd name="T18" fmla="*/ 120 w 144"/>
                  <a:gd name="T19" fmla="*/ 79 h 212"/>
                  <a:gd name="T20" fmla="*/ 117 w 144"/>
                  <a:gd name="T21" fmla="*/ 100 h 212"/>
                  <a:gd name="T22" fmla="*/ 109 w 144"/>
                  <a:gd name="T23" fmla="*/ 118 h 212"/>
                  <a:gd name="T24" fmla="*/ 95 w 144"/>
                  <a:gd name="T25" fmla="*/ 131 h 212"/>
                  <a:gd name="T26" fmla="*/ 73 w 144"/>
                  <a:gd name="T27" fmla="*/ 136 h 212"/>
                  <a:gd name="T28" fmla="*/ 52 w 144"/>
                  <a:gd name="T29" fmla="*/ 132 h 212"/>
                  <a:gd name="T30" fmla="*/ 38 w 144"/>
                  <a:gd name="T31" fmla="*/ 119 h 212"/>
                  <a:gd name="T32" fmla="*/ 29 w 144"/>
                  <a:gd name="T33" fmla="*/ 101 h 212"/>
                  <a:gd name="T34" fmla="*/ 26 w 144"/>
                  <a:gd name="T35" fmla="*/ 80 h 212"/>
                  <a:gd name="T36" fmla="*/ 26 w 144"/>
                  <a:gd name="T37" fmla="*/ 80 h 212"/>
                  <a:gd name="T38" fmla="*/ 144 w 144"/>
                  <a:gd name="T39" fmla="*/ 212 h 212"/>
                  <a:gd name="T40" fmla="*/ 144 w 144"/>
                  <a:gd name="T41" fmla="*/ 212 h 212"/>
                  <a:gd name="T42" fmla="*/ 144 w 144"/>
                  <a:gd name="T43" fmla="*/ 3 h 212"/>
                  <a:gd name="T44" fmla="*/ 119 w 144"/>
                  <a:gd name="T45" fmla="*/ 3 h 212"/>
                  <a:gd name="T46" fmla="*/ 119 w 144"/>
                  <a:gd name="T47" fmla="*/ 23 h 212"/>
                  <a:gd name="T48" fmla="*/ 118 w 144"/>
                  <a:gd name="T49" fmla="*/ 23 h 212"/>
                  <a:gd name="T50" fmla="*/ 108 w 144"/>
                  <a:gd name="T51" fmla="*/ 12 h 212"/>
                  <a:gd name="T52" fmla="*/ 95 w 144"/>
                  <a:gd name="T53" fmla="*/ 5 h 212"/>
                  <a:gd name="T54" fmla="*/ 82 w 144"/>
                  <a:gd name="T55" fmla="*/ 1 h 212"/>
                  <a:gd name="T56" fmla="*/ 69 w 144"/>
                  <a:gd name="T57" fmla="*/ 0 h 212"/>
                  <a:gd name="T58" fmla="*/ 39 w 144"/>
                  <a:gd name="T59" fmla="*/ 6 h 212"/>
                  <a:gd name="T60" fmla="*/ 17 w 144"/>
                  <a:gd name="T61" fmla="*/ 23 h 212"/>
                  <a:gd name="T62" fmla="*/ 4 w 144"/>
                  <a:gd name="T63" fmla="*/ 48 h 212"/>
                  <a:gd name="T64" fmla="*/ 0 w 144"/>
                  <a:gd name="T65" fmla="*/ 79 h 212"/>
                  <a:gd name="T66" fmla="*/ 4 w 144"/>
                  <a:gd name="T67" fmla="*/ 109 h 212"/>
                  <a:gd name="T68" fmla="*/ 18 w 144"/>
                  <a:gd name="T69" fmla="*/ 134 h 212"/>
                  <a:gd name="T70" fmla="*/ 39 w 144"/>
                  <a:gd name="T71" fmla="*/ 152 h 212"/>
                  <a:gd name="T72" fmla="*/ 70 w 144"/>
                  <a:gd name="T73" fmla="*/ 158 h 212"/>
                  <a:gd name="T74" fmla="*/ 99 w 144"/>
                  <a:gd name="T75" fmla="*/ 152 h 212"/>
                  <a:gd name="T76" fmla="*/ 118 w 144"/>
                  <a:gd name="T77" fmla="*/ 134 h 212"/>
                  <a:gd name="T78" fmla="*/ 119 w 144"/>
                  <a:gd name="T79" fmla="*/ 134 h 212"/>
                  <a:gd name="T80" fmla="*/ 119 w 144"/>
                  <a:gd name="T81" fmla="*/ 212 h 212"/>
                  <a:gd name="T82" fmla="*/ 144 w 144"/>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2">
                    <a:moveTo>
                      <a:pt x="26" y="80"/>
                    </a:moveTo>
                    <a:lnTo>
                      <a:pt x="26" y="80"/>
                    </a:lnTo>
                    <a:cubicBezTo>
                      <a:pt x="26" y="73"/>
                      <a:pt x="27" y="66"/>
                      <a:pt x="29" y="59"/>
                    </a:cubicBezTo>
                    <a:cubicBezTo>
                      <a:pt x="30" y="52"/>
                      <a:pt x="33" y="45"/>
                      <a:pt x="36" y="40"/>
                    </a:cubicBezTo>
                    <a:cubicBezTo>
                      <a:pt x="40" y="34"/>
                      <a:pt x="45" y="30"/>
                      <a:pt x="50" y="27"/>
                    </a:cubicBezTo>
                    <a:cubicBezTo>
                      <a:pt x="56" y="23"/>
                      <a:pt x="63" y="22"/>
                      <a:pt x="72" y="22"/>
                    </a:cubicBezTo>
                    <a:cubicBezTo>
                      <a:pt x="80" y="22"/>
                      <a:pt x="88" y="23"/>
                      <a:pt x="94" y="27"/>
                    </a:cubicBezTo>
                    <a:cubicBezTo>
                      <a:pt x="100" y="30"/>
                      <a:pt x="105" y="34"/>
                      <a:pt x="109" y="39"/>
                    </a:cubicBezTo>
                    <a:cubicBezTo>
                      <a:pt x="112" y="45"/>
                      <a:pt x="115" y="51"/>
                      <a:pt x="117" y="58"/>
                    </a:cubicBezTo>
                    <a:cubicBezTo>
                      <a:pt x="119" y="65"/>
                      <a:pt x="120" y="72"/>
                      <a:pt x="120" y="79"/>
                    </a:cubicBezTo>
                    <a:cubicBezTo>
                      <a:pt x="120" y="86"/>
                      <a:pt x="119" y="93"/>
                      <a:pt x="117" y="100"/>
                    </a:cubicBezTo>
                    <a:cubicBezTo>
                      <a:pt x="115" y="107"/>
                      <a:pt x="113" y="113"/>
                      <a:pt x="109" y="118"/>
                    </a:cubicBezTo>
                    <a:cubicBezTo>
                      <a:pt x="105" y="124"/>
                      <a:pt x="101" y="128"/>
                      <a:pt x="95" y="131"/>
                    </a:cubicBezTo>
                    <a:cubicBezTo>
                      <a:pt x="89" y="135"/>
                      <a:pt x="82" y="136"/>
                      <a:pt x="73" y="136"/>
                    </a:cubicBezTo>
                    <a:cubicBezTo>
                      <a:pt x="65" y="136"/>
                      <a:pt x="58" y="135"/>
                      <a:pt x="52" y="132"/>
                    </a:cubicBezTo>
                    <a:cubicBezTo>
                      <a:pt x="46" y="128"/>
                      <a:pt x="42" y="124"/>
                      <a:pt x="38" y="119"/>
                    </a:cubicBezTo>
                    <a:cubicBezTo>
                      <a:pt x="34" y="114"/>
                      <a:pt x="31" y="108"/>
                      <a:pt x="29" y="101"/>
                    </a:cubicBezTo>
                    <a:cubicBezTo>
                      <a:pt x="27" y="94"/>
                      <a:pt x="26" y="87"/>
                      <a:pt x="26" y="80"/>
                    </a:cubicBezTo>
                    <a:lnTo>
                      <a:pt x="26" y="80"/>
                    </a:lnTo>
                    <a:close/>
                    <a:moveTo>
                      <a:pt x="144" y="212"/>
                    </a:moveTo>
                    <a:lnTo>
                      <a:pt x="144" y="212"/>
                    </a:lnTo>
                    <a:lnTo>
                      <a:pt x="144" y="3"/>
                    </a:lnTo>
                    <a:lnTo>
                      <a:pt x="119" y="3"/>
                    </a:lnTo>
                    <a:lnTo>
                      <a:pt x="119" y="23"/>
                    </a:lnTo>
                    <a:lnTo>
                      <a:pt x="118" y="23"/>
                    </a:lnTo>
                    <a:cubicBezTo>
                      <a:pt x="115" y="19"/>
                      <a:pt x="112" y="15"/>
                      <a:pt x="108" y="12"/>
                    </a:cubicBezTo>
                    <a:cubicBezTo>
                      <a:pt x="104" y="9"/>
                      <a:pt x="100" y="7"/>
                      <a:pt x="95" y="5"/>
                    </a:cubicBezTo>
                    <a:cubicBezTo>
                      <a:pt x="91" y="3"/>
                      <a:pt x="86" y="2"/>
                      <a:pt x="82" y="1"/>
                    </a:cubicBezTo>
                    <a:cubicBezTo>
                      <a:pt x="77" y="0"/>
                      <a:pt x="73" y="0"/>
                      <a:pt x="69" y="0"/>
                    </a:cubicBezTo>
                    <a:cubicBezTo>
                      <a:pt x="58" y="0"/>
                      <a:pt x="48" y="2"/>
                      <a:pt x="39" y="6"/>
                    </a:cubicBezTo>
                    <a:cubicBezTo>
                      <a:pt x="30" y="10"/>
                      <a:pt x="23" y="16"/>
                      <a:pt x="17" y="23"/>
                    </a:cubicBezTo>
                    <a:cubicBezTo>
                      <a:pt x="11" y="30"/>
                      <a:pt x="7" y="39"/>
                      <a:pt x="4" y="48"/>
                    </a:cubicBezTo>
                    <a:cubicBezTo>
                      <a:pt x="1" y="58"/>
                      <a:pt x="0" y="68"/>
                      <a:pt x="0" y="79"/>
                    </a:cubicBezTo>
                    <a:cubicBezTo>
                      <a:pt x="0" y="89"/>
                      <a:pt x="2" y="99"/>
                      <a:pt x="4" y="109"/>
                    </a:cubicBezTo>
                    <a:cubicBezTo>
                      <a:pt x="7" y="119"/>
                      <a:pt x="12" y="127"/>
                      <a:pt x="18" y="134"/>
                    </a:cubicBezTo>
                    <a:cubicBezTo>
                      <a:pt x="23" y="141"/>
                      <a:pt x="31" y="147"/>
                      <a:pt x="39" y="152"/>
                    </a:cubicBezTo>
                    <a:cubicBezTo>
                      <a:pt x="48" y="156"/>
                      <a:pt x="58" y="158"/>
                      <a:pt x="70" y="158"/>
                    </a:cubicBezTo>
                    <a:cubicBezTo>
                      <a:pt x="80" y="158"/>
                      <a:pt x="90" y="156"/>
                      <a:pt x="99" y="152"/>
                    </a:cubicBezTo>
                    <a:cubicBezTo>
                      <a:pt x="108" y="149"/>
                      <a:pt x="114" y="143"/>
                      <a:pt x="118" y="134"/>
                    </a:cubicBezTo>
                    <a:lnTo>
                      <a:pt x="119" y="134"/>
                    </a:lnTo>
                    <a:lnTo>
                      <a:pt x="119" y="212"/>
                    </a:lnTo>
                    <a:lnTo>
                      <a:pt x="144" y="2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133F1FE9-B765-46DE-B391-8C1F8E626C02}"/>
                  </a:ext>
                </a:extLst>
              </p:cNvPr>
              <p:cNvSpPr>
                <a:spLocks noEditPoints="1"/>
              </p:cNvSpPr>
              <p:nvPr/>
            </p:nvSpPr>
            <p:spPr bwMode="auto">
              <a:xfrm>
                <a:off x="5103813" y="2713038"/>
                <a:ext cx="100013" cy="153988"/>
              </a:xfrm>
              <a:custGeom>
                <a:avLst/>
                <a:gdLst>
                  <a:gd name="T0" fmla="*/ 26 w 138"/>
                  <a:gd name="T1" fmla="*/ 105 h 211"/>
                  <a:gd name="T2" fmla="*/ 26 w 138"/>
                  <a:gd name="T3" fmla="*/ 105 h 211"/>
                  <a:gd name="T4" fmla="*/ 26 w 138"/>
                  <a:gd name="T5" fmla="*/ 89 h 211"/>
                  <a:gd name="T6" fmla="*/ 28 w 138"/>
                  <a:gd name="T7" fmla="*/ 70 h 211"/>
                  <a:gd name="T8" fmla="*/ 32 w 138"/>
                  <a:gd name="T9" fmla="*/ 52 h 211"/>
                  <a:gd name="T10" fmla="*/ 39 w 138"/>
                  <a:gd name="T11" fmla="*/ 37 h 211"/>
                  <a:gd name="T12" fmla="*/ 51 w 138"/>
                  <a:gd name="T13" fmla="*/ 26 h 211"/>
                  <a:gd name="T14" fmla="*/ 69 w 138"/>
                  <a:gd name="T15" fmla="*/ 22 h 211"/>
                  <a:gd name="T16" fmla="*/ 87 w 138"/>
                  <a:gd name="T17" fmla="*/ 26 h 211"/>
                  <a:gd name="T18" fmla="*/ 99 w 138"/>
                  <a:gd name="T19" fmla="*/ 37 h 211"/>
                  <a:gd name="T20" fmla="*/ 106 w 138"/>
                  <a:gd name="T21" fmla="*/ 52 h 211"/>
                  <a:gd name="T22" fmla="*/ 110 w 138"/>
                  <a:gd name="T23" fmla="*/ 70 h 211"/>
                  <a:gd name="T24" fmla="*/ 112 w 138"/>
                  <a:gd name="T25" fmla="*/ 89 h 211"/>
                  <a:gd name="T26" fmla="*/ 112 w 138"/>
                  <a:gd name="T27" fmla="*/ 105 h 211"/>
                  <a:gd name="T28" fmla="*/ 111 w 138"/>
                  <a:gd name="T29" fmla="*/ 132 h 211"/>
                  <a:gd name="T30" fmla="*/ 106 w 138"/>
                  <a:gd name="T31" fmla="*/ 159 h 211"/>
                  <a:gd name="T32" fmla="*/ 94 w 138"/>
                  <a:gd name="T33" fmla="*/ 180 h 211"/>
                  <a:gd name="T34" fmla="*/ 69 w 138"/>
                  <a:gd name="T35" fmla="*/ 189 h 211"/>
                  <a:gd name="T36" fmla="*/ 44 w 138"/>
                  <a:gd name="T37" fmla="*/ 180 h 211"/>
                  <a:gd name="T38" fmla="*/ 32 w 138"/>
                  <a:gd name="T39" fmla="*/ 159 h 211"/>
                  <a:gd name="T40" fmla="*/ 27 w 138"/>
                  <a:gd name="T41" fmla="*/ 132 h 211"/>
                  <a:gd name="T42" fmla="*/ 26 w 138"/>
                  <a:gd name="T43" fmla="*/ 105 h 211"/>
                  <a:gd name="T44" fmla="*/ 26 w 138"/>
                  <a:gd name="T45" fmla="*/ 105 h 211"/>
                  <a:gd name="T46" fmla="*/ 0 w 138"/>
                  <a:gd name="T47" fmla="*/ 106 h 211"/>
                  <a:gd name="T48" fmla="*/ 0 w 138"/>
                  <a:gd name="T49" fmla="*/ 106 h 211"/>
                  <a:gd name="T50" fmla="*/ 0 w 138"/>
                  <a:gd name="T51" fmla="*/ 130 h 211"/>
                  <a:gd name="T52" fmla="*/ 3 w 138"/>
                  <a:gd name="T53" fmla="*/ 154 h 211"/>
                  <a:gd name="T54" fmla="*/ 10 w 138"/>
                  <a:gd name="T55" fmla="*/ 176 h 211"/>
                  <a:gd name="T56" fmla="*/ 22 w 138"/>
                  <a:gd name="T57" fmla="*/ 194 h 211"/>
                  <a:gd name="T58" fmla="*/ 41 w 138"/>
                  <a:gd name="T59" fmla="*/ 206 h 211"/>
                  <a:gd name="T60" fmla="*/ 69 w 138"/>
                  <a:gd name="T61" fmla="*/ 211 h 211"/>
                  <a:gd name="T62" fmla="*/ 97 w 138"/>
                  <a:gd name="T63" fmla="*/ 206 h 211"/>
                  <a:gd name="T64" fmla="*/ 116 w 138"/>
                  <a:gd name="T65" fmla="*/ 194 h 211"/>
                  <a:gd name="T66" fmla="*/ 128 w 138"/>
                  <a:gd name="T67" fmla="*/ 176 h 211"/>
                  <a:gd name="T68" fmla="*/ 135 w 138"/>
                  <a:gd name="T69" fmla="*/ 154 h 211"/>
                  <a:gd name="T70" fmla="*/ 138 w 138"/>
                  <a:gd name="T71" fmla="*/ 130 h 211"/>
                  <a:gd name="T72" fmla="*/ 138 w 138"/>
                  <a:gd name="T73" fmla="*/ 106 h 211"/>
                  <a:gd name="T74" fmla="*/ 138 w 138"/>
                  <a:gd name="T75" fmla="*/ 82 h 211"/>
                  <a:gd name="T76" fmla="*/ 135 w 138"/>
                  <a:gd name="T77" fmla="*/ 58 h 211"/>
                  <a:gd name="T78" fmla="*/ 128 w 138"/>
                  <a:gd name="T79" fmla="*/ 36 h 211"/>
                  <a:gd name="T80" fmla="*/ 116 w 138"/>
                  <a:gd name="T81" fmla="*/ 17 h 211"/>
                  <a:gd name="T82" fmla="*/ 97 w 138"/>
                  <a:gd name="T83" fmla="*/ 5 h 211"/>
                  <a:gd name="T84" fmla="*/ 69 w 138"/>
                  <a:gd name="T85" fmla="*/ 0 h 211"/>
                  <a:gd name="T86" fmla="*/ 41 w 138"/>
                  <a:gd name="T87" fmla="*/ 5 h 211"/>
                  <a:gd name="T88" fmla="*/ 22 w 138"/>
                  <a:gd name="T89" fmla="*/ 17 h 211"/>
                  <a:gd name="T90" fmla="*/ 10 w 138"/>
                  <a:gd name="T91" fmla="*/ 36 h 211"/>
                  <a:gd name="T92" fmla="*/ 3 w 138"/>
                  <a:gd name="T93" fmla="*/ 58 h 211"/>
                  <a:gd name="T94" fmla="*/ 0 w 138"/>
                  <a:gd name="T95" fmla="*/ 82 h 211"/>
                  <a:gd name="T96" fmla="*/ 0 w 138"/>
                  <a:gd name="T97" fmla="*/ 106 h 211"/>
                  <a:gd name="T98" fmla="*/ 0 w 138"/>
                  <a:gd name="T9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 h="211">
                    <a:moveTo>
                      <a:pt x="26" y="105"/>
                    </a:moveTo>
                    <a:lnTo>
                      <a:pt x="26" y="105"/>
                    </a:lnTo>
                    <a:cubicBezTo>
                      <a:pt x="26" y="100"/>
                      <a:pt x="26" y="95"/>
                      <a:pt x="26" y="89"/>
                    </a:cubicBezTo>
                    <a:cubicBezTo>
                      <a:pt x="26" y="82"/>
                      <a:pt x="27" y="76"/>
                      <a:pt x="28" y="70"/>
                    </a:cubicBezTo>
                    <a:cubicBezTo>
                      <a:pt x="29" y="64"/>
                      <a:pt x="30" y="58"/>
                      <a:pt x="32" y="52"/>
                    </a:cubicBezTo>
                    <a:cubicBezTo>
                      <a:pt x="33" y="46"/>
                      <a:pt x="36" y="41"/>
                      <a:pt x="39" y="37"/>
                    </a:cubicBezTo>
                    <a:cubicBezTo>
                      <a:pt x="42" y="32"/>
                      <a:pt x="46" y="29"/>
                      <a:pt x="51" y="26"/>
                    </a:cubicBezTo>
                    <a:cubicBezTo>
                      <a:pt x="56" y="23"/>
                      <a:pt x="62" y="22"/>
                      <a:pt x="69" y="22"/>
                    </a:cubicBezTo>
                    <a:cubicBezTo>
                      <a:pt x="76" y="22"/>
                      <a:pt x="82" y="23"/>
                      <a:pt x="87" y="26"/>
                    </a:cubicBezTo>
                    <a:cubicBezTo>
                      <a:pt x="92" y="29"/>
                      <a:pt x="96" y="32"/>
                      <a:pt x="99" y="37"/>
                    </a:cubicBezTo>
                    <a:cubicBezTo>
                      <a:pt x="102" y="41"/>
                      <a:pt x="105" y="46"/>
                      <a:pt x="106" y="52"/>
                    </a:cubicBezTo>
                    <a:cubicBezTo>
                      <a:pt x="108" y="58"/>
                      <a:pt x="109" y="64"/>
                      <a:pt x="110" y="70"/>
                    </a:cubicBezTo>
                    <a:cubicBezTo>
                      <a:pt x="111" y="76"/>
                      <a:pt x="111" y="82"/>
                      <a:pt x="112" y="89"/>
                    </a:cubicBezTo>
                    <a:cubicBezTo>
                      <a:pt x="112" y="95"/>
                      <a:pt x="112" y="100"/>
                      <a:pt x="112" y="105"/>
                    </a:cubicBezTo>
                    <a:cubicBezTo>
                      <a:pt x="112" y="113"/>
                      <a:pt x="111" y="122"/>
                      <a:pt x="111" y="132"/>
                    </a:cubicBezTo>
                    <a:cubicBezTo>
                      <a:pt x="110" y="141"/>
                      <a:pt x="109" y="150"/>
                      <a:pt x="106" y="159"/>
                    </a:cubicBezTo>
                    <a:cubicBezTo>
                      <a:pt x="104" y="167"/>
                      <a:pt x="99" y="175"/>
                      <a:pt x="94" y="180"/>
                    </a:cubicBezTo>
                    <a:cubicBezTo>
                      <a:pt x="88" y="186"/>
                      <a:pt x="79" y="189"/>
                      <a:pt x="69" y="189"/>
                    </a:cubicBezTo>
                    <a:cubicBezTo>
                      <a:pt x="58" y="189"/>
                      <a:pt x="50" y="186"/>
                      <a:pt x="44" y="180"/>
                    </a:cubicBezTo>
                    <a:cubicBezTo>
                      <a:pt x="38" y="175"/>
                      <a:pt x="34" y="167"/>
                      <a:pt x="32" y="159"/>
                    </a:cubicBezTo>
                    <a:cubicBezTo>
                      <a:pt x="29" y="150"/>
                      <a:pt x="27" y="141"/>
                      <a:pt x="27" y="132"/>
                    </a:cubicBezTo>
                    <a:cubicBezTo>
                      <a:pt x="26" y="122"/>
                      <a:pt x="26" y="113"/>
                      <a:pt x="26" y="105"/>
                    </a:cubicBezTo>
                    <a:lnTo>
                      <a:pt x="26" y="105"/>
                    </a:lnTo>
                    <a:close/>
                    <a:moveTo>
                      <a:pt x="0" y="106"/>
                    </a:moveTo>
                    <a:lnTo>
                      <a:pt x="0" y="106"/>
                    </a:lnTo>
                    <a:cubicBezTo>
                      <a:pt x="0" y="113"/>
                      <a:pt x="0" y="121"/>
                      <a:pt x="0" y="130"/>
                    </a:cubicBezTo>
                    <a:cubicBezTo>
                      <a:pt x="1" y="138"/>
                      <a:pt x="2" y="146"/>
                      <a:pt x="3" y="154"/>
                    </a:cubicBezTo>
                    <a:cubicBezTo>
                      <a:pt x="5" y="161"/>
                      <a:pt x="7" y="169"/>
                      <a:pt x="10" y="176"/>
                    </a:cubicBezTo>
                    <a:cubicBezTo>
                      <a:pt x="13" y="183"/>
                      <a:pt x="17" y="189"/>
                      <a:pt x="22" y="194"/>
                    </a:cubicBezTo>
                    <a:cubicBezTo>
                      <a:pt x="27" y="199"/>
                      <a:pt x="34" y="203"/>
                      <a:pt x="41" y="206"/>
                    </a:cubicBezTo>
                    <a:cubicBezTo>
                      <a:pt x="49" y="209"/>
                      <a:pt x="58" y="211"/>
                      <a:pt x="69" y="211"/>
                    </a:cubicBezTo>
                    <a:cubicBezTo>
                      <a:pt x="80" y="211"/>
                      <a:pt x="89" y="209"/>
                      <a:pt x="97" y="206"/>
                    </a:cubicBezTo>
                    <a:cubicBezTo>
                      <a:pt x="104" y="203"/>
                      <a:pt x="111" y="199"/>
                      <a:pt x="116" y="194"/>
                    </a:cubicBezTo>
                    <a:cubicBezTo>
                      <a:pt x="121" y="189"/>
                      <a:pt x="125" y="183"/>
                      <a:pt x="128" y="176"/>
                    </a:cubicBezTo>
                    <a:cubicBezTo>
                      <a:pt x="131" y="169"/>
                      <a:pt x="133" y="161"/>
                      <a:pt x="135" y="154"/>
                    </a:cubicBezTo>
                    <a:cubicBezTo>
                      <a:pt x="136" y="146"/>
                      <a:pt x="137" y="138"/>
                      <a:pt x="138" y="130"/>
                    </a:cubicBezTo>
                    <a:cubicBezTo>
                      <a:pt x="138" y="121"/>
                      <a:pt x="138" y="113"/>
                      <a:pt x="138" y="106"/>
                    </a:cubicBezTo>
                    <a:cubicBezTo>
                      <a:pt x="138" y="98"/>
                      <a:pt x="138" y="90"/>
                      <a:pt x="138" y="82"/>
                    </a:cubicBezTo>
                    <a:cubicBezTo>
                      <a:pt x="137" y="74"/>
                      <a:pt x="136" y="66"/>
                      <a:pt x="135" y="58"/>
                    </a:cubicBezTo>
                    <a:cubicBezTo>
                      <a:pt x="133" y="50"/>
                      <a:pt x="131" y="43"/>
                      <a:pt x="128" y="36"/>
                    </a:cubicBezTo>
                    <a:cubicBezTo>
                      <a:pt x="125" y="29"/>
                      <a:pt x="121" y="23"/>
                      <a:pt x="116" y="17"/>
                    </a:cubicBezTo>
                    <a:cubicBezTo>
                      <a:pt x="111" y="12"/>
                      <a:pt x="104" y="8"/>
                      <a:pt x="97" y="5"/>
                    </a:cubicBezTo>
                    <a:cubicBezTo>
                      <a:pt x="89" y="2"/>
                      <a:pt x="80" y="0"/>
                      <a:pt x="69" y="0"/>
                    </a:cubicBezTo>
                    <a:cubicBezTo>
                      <a:pt x="58" y="0"/>
                      <a:pt x="49" y="2"/>
                      <a:pt x="41" y="5"/>
                    </a:cubicBezTo>
                    <a:cubicBezTo>
                      <a:pt x="34" y="8"/>
                      <a:pt x="27" y="12"/>
                      <a:pt x="22" y="17"/>
                    </a:cubicBezTo>
                    <a:cubicBezTo>
                      <a:pt x="17" y="23"/>
                      <a:pt x="13" y="29"/>
                      <a:pt x="10" y="36"/>
                    </a:cubicBezTo>
                    <a:cubicBezTo>
                      <a:pt x="7" y="43"/>
                      <a:pt x="5" y="50"/>
                      <a:pt x="3" y="58"/>
                    </a:cubicBezTo>
                    <a:cubicBezTo>
                      <a:pt x="2" y="66"/>
                      <a:pt x="1" y="74"/>
                      <a:pt x="0" y="82"/>
                    </a:cubicBezTo>
                    <a:cubicBezTo>
                      <a:pt x="0" y="90"/>
                      <a:pt x="0" y="98"/>
                      <a:pt x="0" y="106"/>
                    </a:cubicBezTo>
                    <a:lnTo>
                      <a:pt x="0" y="10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E3AA6B0E-4513-4808-95BE-64BCB60B2C27}"/>
                  </a:ext>
                </a:extLst>
              </p:cNvPr>
              <p:cNvSpPr>
                <a:spLocks noEditPoints="1"/>
              </p:cNvSpPr>
              <p:nvPr/>
            </p:nvSpPr>
            <p:spPr bwMode="auto">
              <a:xfrm>
                <a:off x="4975226" y="3179763"/>
                <a:ext cx="104775" cy="153988"/>
              </a:xfrm>
              <a:custGeom>
                <a:avLst/>
                <a:gdLst>
                  <a:gd name="T0" fmla="*/ 26 w 144"/>
                  <a:gd name="T1" fmla="*/ 81 h 213"/>
                  <a:gd name="T2" fmla="*/ 26 w 144"/>
                  <a:gd name="T3" fmla="*/ 81 h 213"/>
                  <a:gd name="T4" fmla="*/ 29 w 144"/>
                  <a:gd name="T5" fmla="*/ 59 h 213"/>
                  <a:gd name="T6" fmla="*/ 36 w 144"/>
                  <a:gd name="T7" fmla="*/ 41 h 213"/>
                  <a:gd name="T8" fmla="*/ 50 w 144"/>
                  <a:gd name="T9" fmla="*/ 27 h 213"/>
                  <a:gd name="T10" fmla="*/ 72 w 144"/>
                  <a:gd name="T11" fmla="*/ 22 h 213"/>
                  <a:gd name="T12" fmla="*/ 94 w 144"/>
                  <a:gd name="T13" fmla="*/ 27 h 213"/>
                  <a:gd name="T14" fmla="*/ 109 w 144"/>
                  <a:gd name="T15" fmla="*/ 40 h 213"/>
                  <a:gd name="T16" fmla="*/ 117 w 144"/>
                  <a:gd name="T17" fmla="*/ 58 h 213"/>
                  <a:gd name="T18" fmla="*/ 120 w 144"/>
                  <a:gd name="T19" fmla="*/ 80 h 213"/>
                  <a:gd name="T20" fmla="*/ 117 w 144"/>
                  <a:gd name="T21" fmla="*/ 101 h 213"/>
                  <a:gd name="T22" fmla="*/ 109 w 144"/>
                  <a:gd name="T23" fmla="*/ 119 h 213"/>
                  <a:gd name="T24" fmla="*/ 95 w 144"/>
                  <a:gd name="T25" fmla="*/ 132 h 213"/>
                  <a:gd name="T26" fmla="*/ 73 w 144"/>
                  <a:gd name="T27" fmla="*/ 137 h 213"/>
                  <a:gd name="T28" fmla="*/ 52 w 144"/>
                  <a:gd name="T29" fmla="*/ 132 h 213"/>
                  <a:gd name="T30" fmla="*/ 38 w 144"/>
                  <a:gd name="T31" fmla="*/ 120 h 213"/>
                  <a:gd name="T32" fmla="*/ 29 w 144"/>
                  <a:gd name="T33" fmla="*/ 102 h 213"/>
                  <a:gd name="T34" fmla="*/ 26 w 144"/>
                  <a:gd name="T35" fmla="*/ 81 h 213"/>
                  <a:gd name="T36" fmla="*/ 26 w 144"/>
                  <a:gd name="T37" fmla="*/ 81 h 213"/>
                  <a:gd name="T38" fmla="*/ 144 w 144"/>
                  <a:gd name="T39" fmla="*/ 213 h 213"/>
                  <a:gd name="T40" fmla="*/ 144 w 144"/>
                  <a:gd name="T41" fmla="*/ 213 h 213"/>
                  <a:gd name="T42" fmla="*/ 144 w 144"/>
                  <a:gd name="T43" fmla="*/ 4 h 213"/>
                  <a:gd name="T44" fmla="*/ 119 w 144"/>
                  <a:gd name="T45" fmla="*/ 4 h 213"/>
                  <a:gd name="T46" fmla="*/ 119 w 144"/>
                  <a:gd name="T47" fmla="*/ 24 h 213"/>
                  <a:gd name="T48" fmla="*/ 118 w 144"/>
                  <a:gd name="T49" fmla="*/ 24 h 213"/>
                  <a:gd name="T50" fmla="*/ 108 w 144"/>
                  <a:gd name="T51" fmla="*/ 13 h 213"/>
                  <a:gd name="T52" fmla="*/ 95 w 144"/>
                  <a:gd name="T53" fmla="*/ 6 h 213"/>
                  <a:gd name="T54" fmla="*/ 82 w 144"/>
                  <a:gd name="T55" fmla="*/ 2 h 213"/>
                  <a:gd name="T56" fmla="*/ 69 w 144"/>
                  <a:gd name="T57" fmla="*/ 0 h 213"/>
                  <a:gd name="T58" fmla="*/ 39 w 144"/>
                  <a:gd name="T59" fmla="*/ 7 h 213"/>
                  <a:gd name="T60" fmla="*/ 17 w 144"/>
                  <a:gd name="T61" fmla="*/ 24 h 213"/>
                  <a:gd name="T62" fmla="*/ 4 w 144"/>
                  <a:gd name="T63" fmla="*/ 49 h 213"/>
                  <a:gd name="T64" fmla="*/ 0 w 144"/>
                  <a:gd name="T65" fmla="*/ 79 h 213"/>
                  <a:gd name="T66" fmla="*/ 4 w 144"/>
                  <a:gd name="T67" fmla="*/ 110 h 213"/>
                  <a:gd name="T68" fmla="*/ 18 w 144"/>
                  <a:gd name="T69" fmla="*/ 135 h 213"/>
                  <a:gd name="T70" fmla="*/ 39 w 144"/>
                  <a:gd name="T71" fmla="*/ 152 h 213"/>
                  <a:gd name="T72" fmla="*/ 70 w 144"/>
                  <a:gd name="T73" fmla="*/ 159 h 213"/>
                  <a:gd name="T74" fmla="*/ 99 w 144"/>
                  <a:gd name="T75" fmla="*/ 153 h 213"/>
                  <a:gd name="T76" fmla="*/ 118 w 144"/>
                  <a:gd name="T77" fmla="*/ 135 h 213"/>
                  <a:gd name="T78" fmla="*/ 119 w 144"/>
                  <a:gd name="T79" fmla="*/ 135 h 213"/>
                  <a:gd name="T80" fmla="*/ 119 w 144"/>
                  <a:gd name="T81" fmla="*/ 213 h 213"/>
                  <a:gd name="T82" fmla="*/ 144 w 144"/>
                  <a:gd name="T83"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3">
                    <a:moveTo>
                      <a:pt x="26" y="81"/>
                    </a:moveTo>
                    <a:lnTo>
                      <a:pt x="26" y="81"/>
                    </a:lnTo>
                    <a:cubicBezTo>
                      <a:pt x="26" y="74"/>
                      <a:pt x="27" y="66"/>
                      <a:pt x="29" y="59"/>
                    </a:cubicBezTo>
                    <a:cubicBezTo>
                      <a:pt x="30" y="52"/>
                      <a:pt x="33" y="46"/>
                      <a:pt x="36" y="41"/>
                    </a:cubicBezTo>
                    <a:cubicBezTo>
                      <a:pt x="40" y="35"/>
                      <a:pt x="45" y="31"/>
                      <a:pt x="50" y="27"/>
                    </a:cubicBezTo>
                    <a:cubicBezTo>
                      <a:pt x="56" y="24"/>
                      <a:pt x="63" y="22"/>
                      <a:pt x="72" y="22"/>
                    </a:cubicBezTo>
                    <a:cubicBezTo>
                      <a:pt x="80" y="22"/>
                      <a:pt x="88" y="24"/>
                      <a:pt x="94" y="27"/>
                    </a:cubicBezTo>
                    <a:cubicBezTo>
                      <a:pt x="100" y="30"/>
                      <a:pt x="105" y="35"/>
                      <a:pt x="109" y="40"/>
                    </a:cubicBezTo>
                    <a:cubicBezTo>
                      <a:pt x="112" y="45"/>
                      <a:pt x="115" y="51"/>
                      <a:pt x="117" y="58"/>
                    </a:cubicBezTo>
                    <a:cubicBezTo>
                      <a:pt x="119" y="65"/>
                      <a:pt x="120" y="72"/>
                      <a:pt x="120" y="80"/>
                    </a:cubicBezTo>
                    <a:cubicBezTo>
                      <a:pt x="120" y="87"/>
                      <a:pt x="119" y="94"/>
                      <a:pt x="117" y="101"/>
                    </a:cubicBezTo>
                    <a:cubicBezTo>
                      <a:pt x="115" y="107"/>
                      <a:pt x="113" y="114"/>
                      <a:pt x="109" y="119"/>
                    </a:cubicBezTo>
                    <a:cubicBezTo>
                      <a:pt x="105" y="124"/>
                      <a:pt x="101" y="129"/>
                      <a:pt x="95" y="132"/>
                    </a:cubicBezTo>
                    <a:cubicBezTo>
                      <a:pt x="89" y="135"/>
                      <a:pt x="82" y="137"/>
                      <a:pt x="73" y="137"/>
                    </a:cubicBezTo>
                    <a:cubicBezTo>
                      <a:pt x="65" y="137"/>
                      <a:pt x="58" y="135"/>
                      <a:pt x="52" y="132"/>
                    </a:cubicBezTo>
                    <a:cubicBezTo>
                      <a:pt x="46" y="129"/>
                      <a:pt x="42" y="125"/>
                      <a:pt x="38" y="120"/>
                    </a:cubicBezTo>
                    <a:cubicBezTo>
                      <a:pt x="34" y="114"/>
                      <a:pt x="31" y="108"/>
                      <a:pt x="29" y="102"/>
                    </a:cubicBezTo>
                    <a:cubicBezTo>
                      <a:pt x="27" y="95"/>
                      <a:pt x="26" y="88"/>
                      <a:pt x="26" y="81"/>
                    </a:cubicBezTo>
                    <a:lnTo>
                      <a:pt x="26" y="81"/>
                    </a:lnTo>
                    <a:close/>
                    <a:moveTo>
                      <a:pt x="144" y="213"/>
                    </a:moveTo>
                    <a:lnTo>
                      <a:pt x="144" y="213"/>
                    </a:lnTo>
                    <a:lnTo>
                      <a:pt x="144" y="4"/>
                    </a:lnTo>
                    <a:lnTo>
                      <a:pt x="119" y="4"/>
                    </a:lnTo>
                    <a:lnTo>
                      <a:pt x="119" y="24"/>
                    </a:lnTo>
                    <a:lnTo>
                      <a:pt x="118" y="24"/>
                    </a:lnTo>
                    <a:cubicBezTo>
                      <a:pt x="115" y="20"/>
                      <a:pt x="112" y="16"/>
                      <a:pt x="108" y="13"/>
                    </a:cubicBezTo>
                    <a:cubicBezTo>
                      <a:pt x="104" y="10"/>
                      <a:pt x="100" y="7"/>
                      <a:pt x="95" y="6"/>
                    </a:cubicBezTo>
                    <a:cubicBezTo>
                      <a:pt x="91" y="4"/>
                      <a:pt x="86" y="2"/>
                      <a:pt x="82" y="2"/>
                    </a:cubicBezTo>
                    <a:cubicBezTo>
                      <a:pt x="77" y="1"/>
                      <a:pt x="73" y="0"/>
                      <a:pt x="69" y="0"/>
                    </a:cubicBezTo>
                    <a:cubicBezTo>
                      <a:pt x="58" y="0"/>
                      <a:pt x="48" y="3"/>
                      <a:pt x="39" y="7"/>
                    </a:cubicBezTo>
                    <a:cubicBezTo>
                      <a:pt x="30" y="11"/>
                      <a:pt x="23" y="17"/>
                      <a:pt x="17" y="24"/>
                    </a:cubicBezTo>
                    <a:cubicBezTo>
                      <a:pt x="11" y="31"/>
                      <a:pt x="7" y="39"/>
                      <a:pt x="4" y="49"/>
                    </a:cubicBezTo>
                    <a:cubicBezTo>
                      <a:pt x="1" y="58"/>
                      <a:pt x="0" y="68"/>
                      <a:pt x="0" y="79"/>
                    </a:cubicBezTo>
                    <a:cubicBezTo>
                      <a:pt x="0" y="90"/>
                      <a:pt x="2" y="100"/>
                      <a:pt x="4" y="110"/>
                    </a:cubicBezTo>
                    <a:cubicBezTo>
                      <a:pt x="7" y="119"/>
                      <a:pt x="12" y="128"/>
                      <a:pt x="18" y="135"/>
                    </a:cubicBezTo>
                    <a:cubicBezTo>
                      <a:pt x="23" y="142"/>
                      <a:pt x="31" y="148"/>
                      <a:pt x="39" y="152"/>
                    </a:cubicBezTo>
                    <a:cubicBezTo>
                      <a:pt x="48" y="156"/>
                      <a:pt x="58" y="159"/>
                      <a:pt x="70" y="159"/>
                    </a:cubicBezTo>
                    <a:cubicBezTo>
                      <a:pt x="80" y="159"/>
                      <a:pt x="90" y="157"/>
                      <a:pt x="99" y="153"/>
                    </a:cubicBezTo>
                    <a:cubicBezTo>
                      <a:pt x="108" y="149"/>
                      <a:pt x="114" y="143"/>
                      <a:pt x="118" y="135"/>
                    </a:cubicBezTo>
                    <a:lnTo>
                      <a:pt x="119" y="135"/>
                    </a:lnTo>
                    <a:lnTo>
                      <a:pt x="119" y="213"/>
                    </a:lnTo>
                    <a:lnTo>
                      <a:pt x="144" y="2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6AFD58FD-3125-4F4B-BB37-6A5FAF628CF6}"/>
                  </a:ext>
                </a:extLst>
              </p:cNvPr>
              <p:cNvSpPr>
                <a:spLocks/>
              </p:cNvSpPr>
              <p:nvPr/>
            </p:nvSpPr>
            <p:spPr bwMode="auto">
              <a:xfrm>
                <a:off x="5113338" y="3141663"/>
                <a:ext cx="57150" cy="150813"/>
              </a:xfrm>
              <a:custGeom>
                <a:avLst/>
                <a:gdLst>
                  <a:gd name="T0" fmla="*/ 79 w 79"/>
                  <a:gd name="T1" fmla="*/ 207 h 207"/>
                  <a:gd name="T2" fmla="*/ 79 w 79"/>
                  <a:gd name="T3" fmla="*/ 207 h 207"/>
                  <a:gd name="T4" fmla="*/ 79 w 79"/>
                  <a:gd name="T5" fmla="*/ 0 h 207"/>
                  <a:gd name="T6" fmla="*/ 60 w 79"/>
                  <a:gd name="T7" fmla="*/ 0 h 207"/>
                  <a:gd name="T8" fmla="*/ 52 w 79"/>
                  <a:gd name="T9" fmla="*/ 19 h 207"/>
                  <a:gd name="T10" fmla="*/ 39 w 79"/>
                  <a:gd name="T11" fmla="*/ 31 h 207"/>
                  <a:gd name="T12" fmla="*/ 20 w 79"/>
                  <a:gd name="T13" fmla="*/ 37 h 207"/>
                  <a:gd name="T14" fmla="*/ 0 w 79"/>
                  <a:gd name="T15" fmla="*/ 39 h 207"/>
                  <a:gd name="T16" fmla="*/ 0 w 79"/>
                  <a:gd name="T17" fmla="*/ 59 h 207"/>
                  <a:gd name="T18" fmla="*/ 54 w 79"/>
                  <a:gd name="T19" fmla="*/ 59 h 207"/>
                  <a:gd name="T20" fmla="*/ 54 w 79"/>
                  <a:gd name="T21" fmla="*/ 207 h 207"/>
                  <a:gd name="T22" fmla="*/ 79 w 79"/>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07">
                    <a:moveTo>
                      <a:pt x="79" y="207"/>
                    </a:moveTo>
                    <a:lnTo>
                      <a:pt x="79" y="207"/>
                    </a:lnTo>
                    <a:lnTo>
                      <a:pt x="79" y="0"/>
                    </a:lnTo>
                    <a:lnTo>
                      <a:pt x="60" y="0"/>
                    </a:lnTo>
                    <a:cubicBezTo>
                      <a:pt x="58" y="7"/>
                      <a:pt x="56" y="14"/>
                      <a:pt x="52" y="19"/>
                    </a:cubicBezTo>
                    <a:cubicBezTo>
                      <a:pt x="48" y="24"/>
                      <a:pt x="44" y="28"/>
                      <a:pt x="39" y="31"/>
                    </a:cubicBezTo>
                    <a:cubicBezTo>
                      <a:pt x="33" y="34"/>
                      <a:pt x="27" y="36"/>
                      <a:pt x="20" y="37"/>
                    </a:cubicBezTo>
                    <a:cubicBezTo>
                      <a:pt x="14" y="38"/>
                      <a:pt x="7" y="39"/>
                      <a:pt x="0" y="39"/>
                    </a:cubicBezTo>
                    <a:lnTo>
                      <a:pt x="0" y="59"/>
                    </a:lnTo>
                    <a:lnTo>
                      <a:pt x="54" y="59"/>
                    </a:lnTo>
                    <a:lnTo>
                      <a:pt x="54" y="207"/>
                    </a:lnTo>
                    <a:lnTo>
                      <a:pt x="79" y="2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5">
                <a:extLst>
                  <a:ext uri="{FF2B5EF4-FFF2-40B4-BE49-F238E27FC236}">
                    <a16:creationId xmlns:a16="http://schemas.microsoft.com/office/drawing/2014/main" id="{51D2E8F1-F44F-492B-B829-463EB7344F2C}"/>
                  </a:ext>
                </a:extLst>
              </p:cNvPr>
              <p:cNvSpPr>
                <a:spLocks/>
              </p:cNvSpPr>
              <p:nvPr/>
            </p:nvSpPr>
            <p:spPr bwMode="auto">
              <a:xfrm flipV="1">
                <a:off x="5260976" y="2737613"/>
                <a:ext cx="1301092" cy="51625"/>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6">
                <a:extLst>
                  <a:ext uri="{FF2B5EF4-FFF2-40B4-BE49-F238E27FC236}">
                    <a16:creationId xmlns:a16="http://schemas.microsoft.com/office/drawing/2014/main" id="{5B9DAFDC-A4C6-4FC4-90DB-8FFAE305CE95}"/>
                  </a:ext>
                </a:extLst>
              </p:cNvPr>
              <p:cNvSpPr>
                <a:spLocks/>
              </p:cNvSpPr>
              <p:nvPr/>
            </p:nvSpPr>
            <p:spPr bwMode="auto">
              <a:xfrm>
                <a:off x="5260976" y="3217863"/>
                <a:ext cx="1627188" cy="0"/>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7">
                <a:extLst>
                  <a:ext uri="{FF2B5EF4-FFF2-40B4-BE49-F238E27FC236}">
                    <a16:creationId xmlns:a16="http://schemas.microsoft.com/office/drawing/2014/main" id="{2CC91F46-10CA-41CF-8C66-F3C7FDB021E7}"/>
                  </a:ext>
                </a:extLst>
              </p:cNvPr>
              <p:cNvSpPr>
                <a:spLocks/>
              </p:cNvSpPr>
              <p:nvPr/>
            </p:nvSpPr>
            <p:spPr bwMode="auto">
              <a:xfrm>
                <a:off x="5891213" y="2847975"/>
                <a:ext cx="0" cy="247650"/>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a:extLst>
                  <a:ext uri="{FF2B5EF4-FFF2-40B4-BE49-F238E27FC236}">
                    <a16:creationId xmlns:a16="http://schemas.microsoft.com/office/drawing/2014/main" id="{41C1CB54-85FD-4BDC-A737-85B4CC5C7553}"/>
                  </a:ext>
                </a:extLst>
              </p:cNvPr>
              <p:cNvSpPr>
                <a:spLocks/>
              </p:cNvSpPr>
              <p:nvPr/>
            </p:nvSpPr>
            <p:spPr bwMode="auto">
              <a:xfrm>
                <a:off x="5826126" y="2725738"/>
                <a:ext cx="128588" cy="128588"/>
              </a:xfrm>
              <a:custGeom>
                <a:avLst/>
                <a:gdLst>
                  <a:gd name="T0" fmla="*/ 145 w 176"/>
                  <a:gd name="T1" fmla="*/ 32 h 176"/>
                  <a:gd name="T2" fmla="*/ 145 w 176"/>
                  <a:gd name="T3" fmla="*/ 32 h 176"/>
                  <a:gd name="T4" fmla="*/ 145 w 176"/>
                  <a:gd name="T5" fmla="*/ 145 h 176"/>
                  <a:gd name="T6" fmla="*/ 32 w 176"/>
                  <a:gd name="T7" fmla="*/ 145 h 176"/>
                  <a:gd name="T8" fmla="*/ 32 w 176"/>
                  <a:gd name="T9" fmla="*/ 32 h 176"/>
                  <a:gd name="T10" fmla="*/ 145 w 176"/>
                  <a:gd name="T11" fmla="*/ 32 h 176"/>
                </a:gdLst>
                <a:ahLst/>
                <a:cxnLst>
                  <a:cxn ang="0">
                    <a:pos x="T0" y="T1"/>
                  </a:cxn>
                  <a:cxn ang="0">
                    <a:pos x="T2" y="T3"/>
                  </a:cxn>
                  <a:cxn ang="0">
                    <a:pos x="T4" y="T5"/>
                  </a:cxn>
                  <a:cxn ang="0">
                    <a:pos x="T6" y="T7"/>
                  </a:cxn>
                  <a:cxn ang="0">
                    <a:pos x="T8" y="T9"/>
                  </a:cxn>
                  <a:cxn ang="0">
                    <a:pos x="T10" y="T11"/>
                  </a:cxn>
                </a:cxnLst>
                <a:rect l="0" t="0" r="r" b="b"/>
                <a:pathLst>
                  <a:path w="176" h="176">
                    <a:moveTo>
                      <a:pt x="145" y="32"/>
                    </a:moveTo>
                    <a:lnTo>
                      <a:pt x="145" y="32"/>
                    </a:lnTo>
                    <a:cubicBezTo>
                      <a:pt x="176" y="63"/>
                      <a:pt x="176" y="113"/>
                      <a:pt x="145" y="145"/>
                    </a:cubicBezTo>
                    <a:cubicBezTo>
                      <a:pt x="114" y="176"/>
                      <a:pt x="63" y="176"/>
                      <a:pt x="32" y="145"/>
                    </a:cubicBezTo>
                    <a:cubicBezTo>
                      <a:pt x="0" y="113"/>
                      <a:pt x="0" y="63"/>
                      <a:pt x="32" y="32"/>
                    </a:cubicBezTo>
                    <a:cubicBezTo>
                      <a:pt x="63" y="0"/>
                      <a:pt x="114" y="0"/>
                      <a:pt x="145" y="32"/>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9">
                <a:extLst>
                  <a:ext uri="{FF2B5EF4-FFF2-40B4-BE49-F238E27FC236}">
                    <a16:creationId xmlns:a16="http://schemas.microsoft.com/office/drawing/2014/main" id="{5114F5C3-EBCB-4FF4-A91E-61CC1889FCEC}"/>
                  </a:ext>
                </a:extLst>
              </p:cNvPr>
              <p:cNvSpPr>
                <a:spLocks/>
              </p:cNvSpPr>
              <p:nvPr/>
            </p:nvSpPr>
            <p:spPr bwMode="auto">
              <a:xfrm>
                <a:off x="5826126" y="2725738"/>
                <a:ext cx="128588" cy="128588"/>
              </a:xfrm>
              <a:custGeom>
                <a:avLst/>
                <a:gdLst>
                  <a:gd name="T0" fmla="*/ 145 w 176"/>
                  <a:gd name="T1" fmla="*/ 32 h 176"/>
                  <a:gd name="T2" fmla="*/ 145 w 176"/>
                  <a:gd name="T3" fmla="*/ 32 h 176"/>
                  <a:gd name="T4" fmla="*/ 145 w 176"/>
                  <a:gd name="T5" fmla="*/ 145 h 176"/>
                  <a:gd name="T6" fmla="*/ 32 w 176"/>
                  <a:gd name="T7" fmla="*/ 145 h 176"/>
                  <a:gd name="T8" fmla="*/ 32 w 176"/>
                  <a:gd name="T9" fmla="*/ 32 h 176"/>
                  <a:gd name="T10" fmla="*/ 145 w 176"/>
                  <a:gd name="T11" fmla="*/ 32 h 176"/>
                </a:gdLst>
                <a:ahLst/>
                <a:cxnLst>
                  <a:cxn ang="0">
                    <a:pos x="T0" y="T1"/>
                  </a:cxn>
                  <a:cxn ang="0">
                    <a:pos x="T2" y="T3"/>
                  </a:cxn>
                  <a:cxn ang="0">
                    <a:pos x="T4" y="T5"/>
                  </a:cxn>
                  <a:cxn ang="0">
                    <a:pos x="T6" y="T7"/>
                  </a:cxn>
                  <a:cxn ang="0">
                    <a:pos x="T8" y="T9"/>
                  </a:cxn>
                  <a:cxn ang="0">
                    <a:pos x="T10" y="T11"/>
                  </a:cxn>
                </a:cxnLst>
                <a:rect l="0" t="0" r="r" b="b"/>
                <a:pathLst>
                  <a:path w="176" h="176">
                    <a:moveTo>
                      <a:pt x="145" y="32"/>
                    </a:moveTo>
                    <a:lnTo>
                      <a:pt x="145" y="32"/>
                    </a:lnTo>
                    <a:cubicBezTo>
                      <a:pt x="176" y="63"/>
                      <a:pt x="176" y="113"/>
                      <a:pt x="145" y="145"/>
                    </a:cubicBezTo>
                    <a:cubicBezTo>
                      <a:pt x="114" y="176"/>
                      <a:pt x="63" y="176"/>
                      <a:pt x="32" y="145"/>
                    </a:cubicBezTo>
                    <a:cubicBezTo>
                      <a:pt x="0" y="113"/>
                      <a:pt x="0" y="63"/>
                      <a:pt x="32" y="32"/>
                    </a:cubicBezTo>
                    <a:cubicBezTo>
                      <a:pt x="63" y="0"/>
                      <a:pt x="114" y="0"/>
                      <a:pt x="145" y="32"/>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a:extLst>
                  <a:ext uri="{FF2B5EF4-FFF2-40B4-BE49-F238E27FC236}">
                    <a16:creationId xmlns:a16="http://schemas.microsoft.com/office/drawing/2014/main" id="{878BC748-35F6-490A-A449-84F69A234A6F}"/>
                  </a:ext>
                </a:extLst>
              </p:cNvPr>
              <p:cNvSpPr>
                <a:spLocks/>
              </p:cNvSpPr>
              <p:nvPr/>
            </p:nvSpPr>
            <p:spPr bwMode="auto">
              <a:xfrm>
                <a:off x="5757863" y="3084513"/>
                <a:ext cx="266700" cy="266700"/>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1">
                <a:extLst>
                  <a:ext uri="{FF2B5EF4-FFF2-40B4-BE49-F238E27FC236}">
                    <a16:creationId xmlns:a16="http://schemas.microsoft.com/office/drawing/2014/main" id="{1052B9AB-2A89-4C72-8538-48AD192D0B68}"/>
                  </a:ext>
                </a:extLst>
              </p:cNvPr>
              <p:cNvSpPr>
                <a:spLocks/>
              </p:cNvSpPr>
              <p:nvPr/>
            </p:nvSpPr>
            <p:spPr bwMode="auto">
              <a:xfrm>
                <a:off x="5757863" y="3084513"/>
                <a:ext cx="266700" cy="266700"/>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a:extLst>
                  <a:ext uri="{FF2B5EF4-FFF2-40B4-BE49-F238E27FC236}">
                    <a16:creationId xmlns:a16="http://schemas.microsoft.com/office/drawing/2014/main" id="{041FE1B1-C0BD-46A8-B99D-D2EEA86F326F}"/>
                  </a:ext>
                </a:extLst>
              </p:cNvPr>
              <p:cNvSpPr>
                <a:spLocks/>
              </p:cNvSpPr>
              <p:nvPr/>
            </p:nvSpPr>
            <p:spPr bwMode="auto">
              <a:xfrm>
                <a:off x="5832476" y="3173413"/>
                <a:ext cx="117475" cy="117475"/>
              </a:xfrm>
              <a:custGeom>
                <a:avLst/>
                <a:gdLst>
                  <a:gd name="T0" fmla="*/ 97 w 161"/>
                  <a:gd name="T1" fmla="*/ 64 h 161"/>
                  <a:gd name="T2" fmla="*/ 97 w 161"/>
                  <a:gd name="T3" fmla="*/ 64 h 161"/>
                  <a:gd name="T4" fmla="*/ 97 w 161"/>
                  <a:gd name="T5" fmla="*/ 0 h 161"/>
                  <a:gd name="T6" fmla="*/ 63 w 161"/>
                  <a:gd name="T7" fmla="*/ 0 h 161"/>
                  <a:gd name="T8" fmla="*/ 63 w 161"/>
                  <a:gd name="T9" fmla="*/ 64 h 161"/>
                  <a:gd name="T10" fmla="*/ 0 w 161"/>
                  <a:gd name="T11" fmla="*/ 64 h 161"/>
                  <a:gd name="T12" fmla="*/ 0 w 161"/>
                  <a:gd name="T13" fmla="*/ 98 h 161"/>
                  <a:gd name="T14" fmla="*/ 63 w 161"/>
                  <a:gd name="T15" fmla="*/ 98 h 161"/>
                  <a:gd name="T16" fmla="*/ 63 w 161"/>
                  <a:gd name="T17" fmla="*/ 161 h 161"/>
                  <a:gd name="T18" fmla="*/ 97 w 161"/>
                  <a:gd name="T19" fmla="*/ 161 h 161"/>
                  <a:gd name="T20" fmla="*/ 97 w 161"/>
                  <a:gd name="T21" fmla="*/ 98 h 161"/>
                  <a:gd name="T22" fmla="*/ 161 w 161"/>
                  <a:gd name="T23" fmla="*/ 98 h 161"/>
                  <a:gd name="T24" fmla="*/ 161 w 161"/>
                  <a:gd name="T25" fmla="*/ 64 h 161"/>
                  <a:gd name="T26" fmla="*/ 97 w 161"/>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61">
                    <a:moveTo>
                      <a:pt x="97" y="64"/>
                    </a:moveTo>
                    <a:lnTo>
                      <a:pt x="97" y="64"/>
                    </a:lnTo>
                    <a:lnTo>
                      <a:pt x="97" y="0"/>
                    </a:lnTo>
                    <a:lnTo>
                      <a:pt x="63" y="0"/>
                    </a:lnTo>
                    <a:lnTo>
                      <a:pt x="63" y="64"/>
                    </a:lnTo>
                    <a:lnTo>
                      <a:pt x="0" y="64"/>
                    </a:lnTo>
                    <a:lnTo>
                      <a:pt x="0" y="98"/>
                    </a:lnTo>
                    <a:lnTo>
                      <a:pt x="63" y="98"/>
                    </a:lnTo>
                    <a:lnTo>
                      <a:pt x="63" y="161"/>
                    </a:lnTo>
                    <a:lnTo>
                      <a:pt x="97" y="161"/>
                    </a:lnTo>
                    <a:lnTo>
                      <a:pt x="97" y="98"/>
                    </a:lnTo>
                    <a:lnTo>
                      <a:pt x="161" y="98"/>
                    </a:lnTo>
                    <a:lnTo>
                      <a:pt x="161" y="64"/>
                    </a:lnTo>
                    <a:lnTo>
                      <a:pt x="97" y="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3">
                <a:extLst>
                  <a:ext uri="{FF2B5EF4-FFF2-40B4-BE49-F238E27FC236}">
                    <a16:creationId xmlns:a16="http://schemas.microsoft.com/office/drawing/2014/main" id="{A55359FC-01F4-4407-B6CA-81843B37F73D}"/>
                  </a:ext>
                </a:extLst>
              </p:cNvPr>
              <p:cNvSpPr>
                <a:spLocks/>
              </p:cNvSpPr>
              <p:nvPr/>
            </p:nvSpPr>
            <p:spPr bwMode="auto">
              <a:xfrm>
                <a:off x="5395913" y="2635250"/>
                <a:ext cx="282575" cy="303213"/>
              </a:xfrm>
              <a:custGeom>
                <a:avLst/>
                <a:gdLst>
                  <a:gd name="T0" fmla="*/ 0 w 387"/>
                  <a:gd name="T1" fmla="*/ 414 h 414"/>
                  <a:gd name="T2" fmla="*/ 0 w 387"/>
                  <a:gd name="T3" fmla="*/ 414 h 414"/>
                  <a:gd name="T4" fmla="*/ 387 w 387"/>
                  <a:gd name="T5" fmla="*/ 414 h 414"/>
                  <a:gd name="T6" fmla="*/ 387 w 387"/>
                  <a:gd name="T7" fmla="*/ 0 h 414"/>
                  <a:gd name="T8" fmla="*/ 0 w 387"/>
                  <a:gd name="T9" fmla="*/ 0 h 414"/>
                  <a:gd name="T10" fmla="*/ 0 w 387"/>
                  <a:gd name="T11" fmla="*/ 414 h 414"/>
                </a:gdLst>
                <a:ahLst/>
                <a:cxnLst>
                  <a:cxn ang="0">
                    <a:pos x="T0" y="T1"/>
                  </a:cxn>
                  <a:cxn ang="0">
                    <a:pos x="T2" y="T3"/>
                  </a:cxn>
                  <a:cxn ang="0">
                    <a:pos x="T4" y="T5"/>
                  </a:cxn>
                  <a:cxn ang="0">
                    <a:pos x="T6" y="T7"/>
                  </a:cxn>
                  <a:cxn ang="0">
                    <a:pos x="T8" y="T9"/>
                  </a:cxn>
                  <a:cxn ang="0">
                    <a:pos x="T10" y="T11"/>
                  </a:cxn>
                </a:cxnLst>
                <a:rect l="0" t="0" r="r" b="b"/>
                <a:pathLst>
                  <a:path w="387" h="414">
                    <a:moveTo>
                      <a:pt x="0" y="414"/>
                    </a:moveTo>
                    <a:lnTo>
                      <a:pt x="0" y="414"/>
                    </a:lnTo>
                    <a:lnTo>
                      <a:pt x="387" y="414"/>
                    </a:lnTo>
                    <a:lnTo>
                      <a:pt x="387" y="0"/>
                    </a:lnTo>
                    <a:lnTo>
                      <a:pt x="0" y="0"/>
                    </a:lnTo>
                    <a:lnTo>
                      <a:pt x="0" y="414"/>
                    </a:lnTo>
                    <a:close/>
                  </a:path>
                </a:pathLst>
              </a:custGeom>
              <a:solidFill>
                <a:srgbClr val="8ECA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4">
                <a:extLst>
                  <a:ext uri="{FF2B5EF4-FFF2-40B4-BE49-F238E27FC236}">
                    <a16:creationId xmlns:a16="http://schemas.microsoft.com/office/drawing/2014/main" id="{A6A5E24B-67CF-4E97-84B1-409DE8323337}"/>
                  </a:ext>
                </a:extLst>
              </p:cNvPr>
              <p:cNvSpPr>
                <a:spLocks/>
              </p:cNvSpPr>
              <p:nvPr/>
            </p:nvSpPr>
            <p:spPr bwMode="auto">
              <a:xfrm>
                <a:off x="5395913" y="2635250"/>
                <a:ext cx="282575" cy="303213"/>
              </a:xfrm>
              <a:custGeom>
                <a:avLst/>
                <a:gdLst>
                  <a:gd name="T0" fmla="*/ 0 w 387"/>
                  <a:gd name="T1" fmla="*/ 0 h 414"/>
                  <a:gd name="T2" fmla="*/ 0 w 387"/>
                  <a:gd name="T3" fmla="*/ 0 h 414"/>
                  <a:gd name="T4" fmla="*/ 387 w 387"/>
                  <a:gd name="T5" fmla="*/ 0 h 414"/>
                  <a:gd name="T6" fmla="*/ 387 w 387"/>
                  <a:gd name="T7" fmla="*/ 414 h 414"/>
                  <a:gd name="T8" fmla="*/ 0 w 387"/>
                  <a:gd name="T9" fmla="*/ 414 h 414"/>
                  <a:gd name="T10" fmla="*/ 0 w 387"/>
                  <a:gd name="T11" fmla="*/ 0 h 414"/>
                </a:gdLst>
                <a:ahLst/>
                <a:cxnLst>
                  <a:cxn ang="0">
                    <a:pos x="T0" y="T1"/>
                  </a:cxn>
                  <a:cxn ang="0">
                    <a:pos x="T2" y="T3"/>
                  </a:cxn>
                  <a:cxn ang="0">
                    <a:pos x="T4" y="T5"/>
                  </a:cxn>
                  <a:cxn ang="0">
                    <a:pos x="T6" y="T7"/>
                  </a:cxn>
                  <a:cxn ang="0">
                    <a:pos x="T8" y="T9"/>
                  </a:cxn>
                  <a:cxn ang="0">
                    <a:pos x="T10" y="T11"/>
                  </a:cxn>
                </a:cxnLst>
                <a:rect l="0" t="0" r="r" b="b"/>
                <a:pathLst>
                  <a:path w="387" h="414">
                    <a:moveTo>
                      <a:pt x="0" y="0"/>
                    </a:moveTo>
                    <a:lnTo>
                      <a:pt x="0" y="0"/>
                    </a:lnTo>
                    <a:lnTo>
                      <a:pt x="387" y="0"/>
                    </a:lnTo>
                    <a:lnTo>
                      <a:pt x="387" y="414"/>
                    </a:lnTo>
                    <a:lnTo>
                      <a:pt x="0" y="414"/>
                    </a:lnTo>
                    <a:lnTo>
                      <a:pt x="0"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5">
                <a:extLst>
                  <a:ext uri="{FF2B5EF4-FFF2-40B4-BE49-F238E27FC236}">
                    <a16:creationId xmlns:a16="http://schemas.microsoft.com/office/drawing/2014/main" id="{7D7E2E93-8D1E-40B8-BFDB-2D9BC629F989}"/>
                  </a:ext>
                </a:extLst>
              </p:cNvPr>
              <p:cNvSpPr>
                <a:spLocks/>
              </p:cNvSpPr>
              <p:nvPr/>
            </p:nvSpPr>
            <p:spPr bwMode="auto">
              <a:xfrm>
                <a:off x="5476876" y="2708275"/>
                <a:ext cx="120650" cy="153988"/>
              </a:xfrm>
              <a:custGeom>
                <a:avLst/>
                <a:gdLst>
                  <a:gd name="T0" fmla="*/ 0 w 166"/>
                  <a:gd name="T1" fmla="*/ 0 h 210"/>
                  <a:gd name="T2" fmla="*/ 0 w 166"/>
                  <a:gd name="T3" fmla="*/ 0 h 210"/>
                  <a:gd name="T4" fmla="*/ 0 w 166"/>
                  <a:gd name="T5" fmla="*/ 210 h 210"/>
                  <a:gd name="T6" fmla="*/ 28 w 166"/>
                  <a:gd name="T7" fmla="*/ 210 h 210"/>
                  <a:gd name="T8" fmla="*/ 28 w 166"/>
                  <a:gd name="T9" fmla="*/ 114 h 210"/>
                  <a:gd name="T10" fmla="*/ 138 w 166"/>
                  <a:gd name="T11" fmla="*/ 114 h 210"/>
                  <a:gd name="T12" fmla="*/ 138 w 166"/>
                  <a:gd name="T13" fmla="*/ 210 h 210"/>
                  <a:gd name="T14" fmla="*/ 166 w 166"/>
                  <a:gd name="T15" fmla="*/ 210 h 210"/>
                  <a:gd name="T16" fmla="*/ 166 w 166"/>
                  <a:gd name="T17" fmla="*/ 0 h 210"/>
                  <a:gd name="T18" fmla="*/ 138 w 166"/>
                  <a:gd name="T19" fmla="*/ 0 h 210"/>
                  <a:gd name="T20" fmla="*/ 138 w 166"/>
                  <a:gd name="T21" fmla="*/ 90 h 210"/>
                  <a:gd name="T22" fmla="*/ 28 w 166"/>
                  <a:gd name="T23" fmla="*/ 90 h 210"/>
                  <a:gd name="T24" fmla="*/ 28 w 166"/>
                  <a:gd name="T25" fmla="*/ 0 h 210"/>
                  <a:gd name="T26" fmla="*/ 0 w 166"/>
                  <a:gd name="T2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210">
                    <a:moveTo>
                      <a:pt x="0" y="0"/>
                    </a:moveTo>
                    <a:lnTo>
                      <a:pt x="0" y="0"/>
                    </a:lnTo>
                    <a:lnTo>
                      <a:pt x="0" y="210"/>
                    </a:lnTo>
                    <a:lnTo>
                      <a:pt x="28" y="210"/>
                    </a:lnTo>
                    <a:lnTo>
                      <a:pt x="28" y="114"/>
                    </a:lnTo>
                    <a:lnTo>
                      <a:pt x="138" y="114"/>
                    </a:lnTo>
                    <a:lnTo>
                      <a:pt x="138" y="210"/>
                    </a:lnTo>
                    <a:lnTo>
                      <a:pt x="166" y="210"/>
                    </a:lnTo>
                    <a:lnTo>
                      <a:pt x="166" y="0"/>
                    </a:lnTo>
                    <a:lnTo>
                      <a:pt x="138" y="0"/>
                    </a:lnTo>
                    <a:lnTo>
                      <a:pt x="138" y="90"/>
                    </a:lnTo>
                    <a:lnTo>
                      <a:pt x="28" y="90"/>
                    </a:lnTo>
                    <a:lnTo>
                      <a:pt x="28"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6">
                <a:extLst>
                  <a:ext uri="{FF2B5EF4-FFF2-40B4-BE49-F238E27FC236}">
                    <a16:creationId xmlns:a16="http://schemas.microsoft.com/office/drawing/2014/main" id="{51C873AF-EAE4-4080-9193-A5D4E545C85E}"/>
                  </a:ext>
                </a:extLst>
              </p:cNvPr>
              <p:cNvSpPr>
                <a:spLocks noEditPoints="1"/>
              </p:cNvSpPr>
              <p:nvPr/>
            </p:nvSpPr>
            <p:spPr bwMode="auto">
              <a:xfrm>
                <a:off x="4975226" y="3606800"/>
                <a:ext cx="104775" cy="155575"/>
              </a:xfrm>
              <a:custGeom>
                <a:avLst/>
                <a:gdLst>
                  <a:gd name="T0" fmla="*/ 26 w 144"/>
                  <a:gd name="T1" fmla="*/ 81 h 213"/>
                  <a:gd name="T2" fmla="*/ 26 w 144"/>
                  <a:gd name="T3" fmla="*/ 81 h 213"/>
                  <a:gd name="T4" fmla="*/ 29 w 144"/>
                  <a:gd name="T5" fmla="*/ 59 h 213"/>
                  <a:gd name="T6" fmla="*/ 36 w 144"/>
                  <a:gd name="T7" fmla="*/ 40 h 213"/>
                  <a:gd name="T8" fmla="*/ 50 w 144"/>
                  <a:gd name="T9" fmla="*/ 27 h 213"/>
                  <a:gd name="T10" fmla="*/ 72 w 144"/>
                  <a:gd name="T11" fmla="*/ 22 h 213"/>
                  <a:gd name="T12" fmla="*/ 94 w 144"/>
                  <a:gd name="T13" fmla="*/ 27 h 213"/>
                  <a:gd name="T14" fmla="*/ 109 w 144"/>
                  <a:gd name="T15" fmla="*/ 40 h 213"/>
                  <a:gd name="T16" fmla="*/ 117 w 144"/>
                  <a:gd name="T17" fmla="*/ 58 h 213"/>
                  <a:gd name="T18" fmla="*/ 120 w 144"/>
                  <a:gd name="T19" fmla="*/ 79 h 213"/>
                  <a:gd name="T20" fmla="*/ 117 w 144"/>
                  <a:gd name="T21" fmla="*/ 100 h 213"/>
                  <a:gd name="T22" fmla="*/ 109 w 144"/>
                  <a:gd name="T23" fmla="*/ 119 h 213"/>
                  <a:gd name="T24" fmla="*/ 95 w 144"/>
                  <a:gd name="T25" fmla="*/ 132 h 213"/>
                  <a:gd name="T26" fmla="*/ 73 w 144"/>
                  <a:gd name="T27" fmla="*/ 137 h 213"/>
                  <a:gd name="T28" fmla="*/ 52 w 144"/>
                  <a:gd name="T29" fmla="*/ 132 h 213"/>
                  <a:gd name="T30" fmla="*/ 38 w 144"/>
                  <a:gd name="T31" fmla="*/ 119 h 213"/>
                  <a:gd name="T32" fmla="*/ 29 w 144"/>
                  <a:gd name="T33" fmla="*/ 101 h 213"/>
                  <a:gd name="T34" fmla="*/ 26 w 144"/>
                  <a:gd name="T35" fmla="*/ 81 h 213"/>
                  <a:gd name="T36" fmla="*/ 26 w 144"/>
                  <a:gd name="T37" fmla="*/ 81 h 213"/>
                  <a:gd name="T38" fmla="*/ 144 w 144"/>
                  <a:gd name="T39" fmla="*/ 213 h 213"/>
                  <a:gd name="T40" fmla="*/ 144 w 144"/>
                  <a:gd name="T41" fmla="*/ 213 h 213"/>
                  <a:gd name="T42" fmla="*/ 144 w 144"/>
                  <a:gd name="T43" fmla="*/ 4 h 213"/>
                  <a:gd name="T44" fmla="*/ 119 w 144"/>
                  <a:gd name="T45" fmla="*/ 4 h 213"/>
                  <a:gd name="T46" fmla="*/ 119 w 144"/>
                  <a:gd name="T47" fmla="*/ 24 h 213"/>
                  <a:gd name="T48" fmla="*/ 118 w 144"/>
                  <a:gd name="T49" fmla="*/ 24 h 213"/>
                  <a:gd name="T50" fmla="*/ 108 w 144"/>
                  <a:gd name="T51" fmla="*/ 13 h 213"/>
                  <a:gd name="T52" fmla="*/ 95 w 144"/>
                  <a:gd name="T53" fmla="*/ 5 h 213"/>
                  <a:gd name="T54" fmla="*/ 82 w 144"/>
                  <a:gd name="T55" fmla="*/ 1 h 213"/>
                  <a:gd name="T56" fmla="*/ 69 w 144"/>
                  <a:gd name="T57" fmla="*/ 0 h 213"/>
                  <a:gd name="T58" fmla="*/ 39 w 144"/>
                  <a:gd name="T59" fmla="*/ 6 h 213"/>
                  <a:gd name="T60" fmla="*/ 17 w 144"/>
                  <a:gd name="T61" fmla="*/ 23 h 213"/>
                  <a:gd name="T62" fmla="*/ 4 w 144"/>
                  <a:gd name="T63" fmla="*/ 48 h 213"/>
                  <a:gd name="T64" fmla="*/ 0 w 144"/>
                  <a:gd name="T65" fmla="*/ 79 h 213"/>
                  <a:gd name="T66" fmla="*/ 4 w 144"/>
                  <a:gd name="T67" fmla="*/ 109 h 213"/>
                  <a:gd name="T68" fmla="*/ 18 w 144"/>
                  <a:gd name="T69" fmla="*/ 135 h 213"/>
                  <a:gd name="T70" fmla="*/ 39 w 144"/>
                  <a:gd name="T71" fmla="*/ 152 h 213"/>
                  <a:gd name="T72" fmla="*/ 70 w 144"/>
                  <a:gd name="T73" fmla="*/ 158 h 213"/>
                  <a:gd name="T74" fmla="*/ 99 w 144"/>
                  <a:gd name="T75" fmla="*/ 153 h 213"/>
                  <a:gd name="T76" fmla="*/ 118 w 144"/>
                  <a:gd name="T77" fmla="*/ 135 h 213"/>
                  <a:gd name="T78" fmla="*/ 119 w 144"/>
                  <a:gd name="T79" fmla="*/ 135 h 213"/>
                  <a:gd name="T80" fmla="*/ 119 w 144"/>
                  <a:gd name="T81" fmla="*/ 213 h 213"/>
                  <a:gd name="T82" fmla="*/ 144 w 144"/>
                  <a:gd name="T83"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3">
                    <a:moveTo>
                      <a:pt x="26" y="81"/>
                    </a:moveTo>
                    <a:lnTo>
                      <a:pt x="26" y="81"/>
                    </a:lnTo>
                    <a:cubicBezTo>
                      <a:pt x="26" y="73"/>
                      <a:pt x="27" y="66"/>
                      <a:pt x="29" y="59"/>
                    </a:cubicBezTo>
                    <a:cubicBezTo>
                      <a:pt x="30" y="52"/>
                      <a:pt x="33" y="46"/>
                      <a:pt x="36" y="40"/>
                    </a:cubicBezTo>
                    <a:cubicBezTo>
                      <a:pt x="40" y="35"/>
                      <a:pt x="45" y="30"/>
                      <a:pt x="50" y="27"/>
                    </a:cubicBezTo>
                    <a:cubicBezTo>
                      <a:pt x="56" y="24"/>
                      <a:pt x="63" y="22"/>
                      <a:pt x="72" y="22"/>
                    </a:cubicBezTo>
                    <a:cubicBezTo>
                      <a:pt x="80" y="22"/>
                      <a:pt x="88" y="24"/>
                      <a:pt x="94" y="27"/>
                    </a:cubicBezTo>
                    <a:cubicBezTo>
                      <a:pt x="100" y="30"/>
                      <a:pt x="105" y="34"/>
                      <a:pt x="109" y="40"/>
                    </a:cubicBezTo>
                    <a:cubicBezTo>
                      <a:pt x="112" y="45"/>
                      <a:pt x="115" y="51"/>
                      <a:pt x="117" y="58"/>
                    </a:cubicBezTo>
                    <a:cubicBezTo>
                      <a:pt x="119" y="65"/>
                      <a:pt x="120" y="72"/>
                      <a:pt x="120" y="79"/>
                    </a:cubicBezTo>
                    <a:cubicBezTo>
                      <a:pt x="120" y="86"/>
                      <a:pt x="119" y="93"/>
                      <a:pt x="117" y="100"/>
                    </a:cubicBezTo>
                    <a:cubicBezTo>
                      <a:pt x="115" y="107"/>
                      <a:pt x="113" y="113"/>
                      <a:pt x="109" y="119"/>
                    </a:cubicBezTo>
                    <a:cubicBezTo>
                      <a:pt x="105" y="124"/>
                      <a:pt x="101" y="128"/>
                      <a:pt x="95" y="132"/>
                    </a:cubicBezTo>
                    <a:cubicBezTo>
                      <a:pt x="89" y="135"/>
                      <a:pt x="82" y="137"/>
                      <a:pt x="73" y="137"/>
                    </a:cubicBezTo>
                    <a:cubicBezTo>
                      <a:pt x="65" y="137"/>
                      <a:pt x="58" y="135"/>
                      <a:pt x="52" y="132"/>
                    </a:cubicBezTo>
                    <a:cubicBezTo>
                      <a:pt x="46" y="129"/>
                      <a:pt x="42" y="125"/>
                      <a:pt x="38" y="119"/>
                    </a:cubicBezTo>
                    <a:cubicBezTo>
                      <a:pt x="34" y="114"/>
                      <a:pt x="31" y="108"/>
                      <a:pt x="29" y="101"/>
                    </a:cubicBezTo>
                    <a:cubicBezTo>
                      <a:pt x="27" y="95"/>
                      <a:pt x="26" y="88"/>
                      <a:pt x="26" y="81"/>
                    </a:cubicBezTo>
                    <a:lnTo>
                      <a:pt x="26" y="81"/>
                    </a:lnTo>
                    <a:close/>
                    <a:moveTo>
                      <a:pt x="144" y="213"/>
                    </a:moveTo>
                    <a:lnTo>
                      <a:pt x="144" y="213"/>
                    </a:lnTo>
                    <a:lnTo>
                      <a:pt x="144" y="4"/>
                    </a:lnTo>
                    <a:lnTo>
                      <a:pt x="119" y="4"/>
                    </a:lnTo>
                    <a:lnTo>
                      <a:pt x="119" y="24"/>
                    </a:lnTo>
                    <a:lnTo>
                      <a:pt x="118" y="24"/>
                    </a:lnTo>
                    <a:cubicBezTo>
                      <a:pt x="115" y="19"/>
                      <a:pt x="112" y="16"/>
                      <a:pt x="108" y="13"/>
                    </a:cubicBezTo>
                    <a:cubicBezTo>
                      <a:pt x="104" y="9"/>
                      <a:pt x="100" y="7"/>
                      <a:pt x="95" y="5"/>
                    </a:cubicBezTo>
                    <a:cubicBezTo>
                      <a:pt x="91" y="3"/>
                      <a:pt x="86" y="2"/>
                      <a:pt x="82" y="1"/>
                    </a:cubicBezTo>
                    <a:cubicBezTo>
                      <a:pt x="77" y="0"/>
                      <a:pt x="73" y="0"/>
                      <a:pt x="69" y="0"/>
                    </a:cubicBezTo>
                    <a:cubicBezTo>
                      <a:pt x="58" y="0"/>
                      <a:pt x="48" y="2"/>
                      <a:pt x="39" y="6"/>
                    </a:cubicBezTo>
                    <a:cubicBezTo>
                      <a:pt x="30" y="11"/>
                      <a:pt x="23" y="16"/>
                      <a:pt x="17" y="23"/>
                    </a:cubicBezTo>
                    <a:cubicBezTo>
                      <a:pt x="11" y="30"/>
                      <a:pt x="7" y="39"/>
                      <a:pt x="4" y="48"/>
                    </a:cubicBezTo>
                    <a:cubicBezTo>
                      <a:pt x="1" y="58"/>
                      <a:pt x="0" y="68"/>
                      <a:pt x="0" y="79"/>
                    </a:cubicBezTo>
                    <a:cubicBezTo>
                      <a:pt x="0" y="90"/>
                      <a:pt x="2" y="100"/>
                      <a:pt x="4" y="109"/>
                    </a:cubicBezTo>
                    <a:cubicBezTo>
                      <a:pt x="7" y="119"/>
                      <a:pt x="12" y="127"/>
                      <a:pt x="18" y="135"/>
                    </a:cubicBezTo>
                    <a:cubicBezTo>
                      <a:pt x="23" y="142"/>
                      <a:pt x="31" y="148"/>
                      <a:pt x="39" y="152"/>
                    </a:cubicBezTo>
                    <a:cubicBezTo>
                      <a:pt x="48" y="156"/>
                      <a:pt x="58" y="158"/>
                      <a:pt x="70" y="158"/>
                    </a:cubicBezTo>
                    <a:cubicBezTo>
                      <a:pt x="80" y="158"/>
                      <a:pt x="90" y="156"/>
                      <a:pt x="99" y="153"/>
                    </a:cubicBezTo>
                    <a:cubicBezTo>
                      <a:pt x="108" y="149"/>
                      <a:pt x="114" y="143"/>
                      <a:pt x="118" y="135"/>
                    </a:cubicBezTo>
                    <a:lnTo>
                      <a:pt x="119" y="135"/>
                    </a:lnTo>
                    <a:lnTo>
                      <a:pt x="119" y="213"/>
                    </a:lnTo>
                    <a:lnTo>
                      <a:pt x="144" y="2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7">
                <a:extLst>
                  <a:ext uri="{FF2B5EF4-FFF2-40B4-BE49-F238E27FC236}">
                    <a16:creationId xmlns:a16="http://schemas.microsoft.com/office/drawing/2014/main" id="{75904874-6176-4210-B5A6-7B3C457E5058}"/>
                  </a:ext>
                </a:extLst>
              </p:cNvPr>
              <p:cNvSpPr>
                <a:spLocks/>
              </p:cNvSpPr>
              <p:nvPr/>
            </p:nvSpPr>
            <p:spPr bwMode="auto">
              <a:xfrm>
                <a:off x="5099051" y="3568700"/>
                <a:ext cx="100013" cy="150813"/>
              </a:xfrm>
              <a:custGeom>
                <a:avLst/>
                <a:gdLst>
                  <a:gd name="T0" fmla="*/ 5 w 137"/>
                  <a:gd name="T1" fmla="*/ 74 h 208"/>
                  <a:gd name="T2" fmla="*/ 5 w 137"/>
                  <a:gd name="T3" fmla="*/ 74 h 208"/>
                  <a:gd name="T4" fmla="*/ 30 w 137"/>
                  <a:gd name="T5" fmla="*/ 74 h 208"/>
                  <a:gd name="T6" fmla="*/ 32 w 137"/>
                  <a:gd name="T7" fmla="*/ 55 h 208"/>
                  <a:gd name="T8" fmla="*/ 39 w 137"/>
                  <a:gd name="T9" fmla="*/ 39 h 208"/>
                  <a:gd name="T10" fmla="*/ 52 w 137"/>
                  <a:gd name="T11" fmla="*/ 27 h 208"/>
                  <a:gd name="T12" fmla="*/ 71 w 137"/>
                  <a:gd name="T13" fmla="*/ 22 h 208"/>
                  <a:gd name="T14" fmla="*/ 86 w 137"/>
                  <a:gd name="T15" fmla="*/ 25 h 208"/>
                  <a:gd name="T16" fmla="*/ 99 w 137"/>
                  <a:gd name="T17" fmla="*/ 33 h 208"/>
                  <a:gd name="T18" fmla="*/ 108 w 137"/>
                  <a:gd name="T19" fmla="*/ 44 h 208"/>
                  <a:gd name="T20" fmla="*/ 111 w 137"/>
                  <a:gd name="T21" fmla="*/ 60 h 208"/>
                  <a:gd name="T22" fmla="*/ 107 w 137"/>
                  <a:gd name="T23" fmla="*/ 79 h 208"/>
                  <a:gd name="T24" fmla="*/ 98 w 137"/>
                  <a:gd name="T25" fmla="*/ 94 h 208"/>
                  <a:gd name="T26" fmla="*/ 81 w 137"/>
                  <a:gd name="T27" fmla="*/ 108 h 208"/>
                  <a:gd name="T28" fmla="*/ 58 w 137"/>
                  <a:gd name="T29" fmla="*/ 123 h 208"/>
                  <a:gd name="T30" fmla="*/ 37 w 137"/>
                  <a:gd name="T31" fmla="*/ 137 h 208"/>
                  <a:gd name="T32" fmla="*/ 19 w 137"/>
                  <a:gd name="T33" fmla="*/ 154 h 208"/>
                  <a:gd name="T34" fmla="*/ 6 w 137"/>
                  <a:gd name="T35" fmla="*/ 177 h 208"/>
                  <a:gd name="T36" fmla="*/ 0 w 137"/>
                  <a:gd name="T37" fmla="*/ 208 h 208"/>
                  <a:gd name="T38" fmla="*/ 135 w 137"/>
                  <a:gd name="T39" fmla="*/ 208 h 208"/>
                  <a:gd name="T40" fmla="*/ 135 w 137"/>
                  <a:gd name="T41" fmla="*/ 186 h 208"/>
                  <a:gd name="T42" fmla="*/ 29 w 137"/>
                  <a:gd name="T43" fmla="*/ 186 h 208"/>
                  <a:gd name="T44" fmla="*/ 36 w 137"/>
                  <a:gd name="T45" fmla="*/ 169 h 208"/>
                  <a:gd name="T46" fmla="*/ 50 w 137"/>
                  <a:gd name="T47" fmla="*/ 155 h 208"/>
                  <a:gd name="T48" fmla="*/ 67 w 137"/>
                  <a:gd name="T49" fmla="*/ 143 h 208"/>
                  <a:gd name="T50" fmla="*/ 87 w 137"/>
                  <a:gd name="T51" fmla="*/ 131 h 208"/>
                  <a:gd name="T52" fmla="*/ 106 w 137"/>
                  <a:gd name="T53" fmla="*/ 118 h 208"/>
                  <a:gd name="T54" fmla="*/ 122 w 137"/>
                  <a:gd name="T55" fmla="*/ 103 h 208"/>
                  <a:gd name="T56" fmla="*/ 133 w 137"/>
                  <a:gd name="T57" fmla="*/ 84 h 208"/>
                  <a:gd name="T58" fmla="*/ 137 w 137"/>
                  <a:gd name="T59" fmla="*/ 60 h 208"/>
                  <a:gd name="T60" fmla="*/ 132 w 137"/>
                  <a:gd name="T61" fmla="*/ 34 h 208"/>
                  <a:gd name="T62" fmla="*/ 118 w 137"/>
                  <a:gd name="T63" fmla="*/ 16 h 208"/>
                  <a:gd name="T64" fmla="*/ 98 w 137"/>
                  <a:gd name="T65" fmla="*/ 4 h 208"/>
                  <a:gd name="T66" fmla="*/ 72 w 137"/>
                  <a:gd name="T67" fmla="*/ 0 h 208"/>
                  <a:gd name="T68" fmla="*/ 43 w 137"/>
                  <a:gd name="T69" fmla="*/ 6 h 208"/>
                  <a:gd name="T70" fmla="*/ 21 w 137"/>
                  <a:gd name="T71" fmla="*/ 21 h 208"/>
                  <a:gd name="T72" fmla="*/ 9 w 137"/>
                  <a:gd name="T73" fmla="*/ 45 h 208"/>
                  <a:gd name="T74" fmla="*/ 5 w 137"/>
                  <a:gd name="T75" fmla="*/ 74 h 208"/>
                  <a:gd name="T76" fmla="*/ 5 w 137"/>
                  <a:gd name="T77" fmla="*/ 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208">
                    <a:moveTo>
                      <a:pt x="5" y="74"/>
                    </a:moveTo>
                    <a:lnTo>
                      <a:pt x="5" y="74"/>
                    </a:lnTo>
                    <a:lnTo>
                      <a:pt x="30" y="74"/>
                    </a:lnTo>
                    <a:cubicBezTo>
                      <a:pt x="30" y="68"/>
                      <a:pt x="31" y="61"/>
                      <a:pt x="32" y="55"/>
                    </a:cubicBezTo>
                    <a:cubicBezTo>
                      <a:pt x="34" y="49"/>
                      <a:pt x="36" y="44"/>
                      <a:pt x="39" y="39"/>
                    </a:cubicBezTo>
                    <a:cubicBezTo>
                      <a:pt x="43" y="34"/>
                      <a:pt x="47" y="30"/>
                      <a:pt x="52" y="27"/>
                    </a:cubicBezTo>
                    <a:cubicBezTo>
                      <a:pt x="57" y="24"/>
                      <a:pt x="63" y="22"/>
                      <a:pt x="71" y="22"/>
                    </a:cubicBezTo>
                    <a:cubicBezTo>
                      <a:pt x="76" y="22"/>
                      <a:pt x="81" y="23"/>
                      <a:pt x="86" y="25"/>
                    </a:cubicBezTo>
                    <a:cubicBezTo>
                      <a:pt x="91" y="27"/>
                      <a:pt x="95" y="29"/>
                      <a:pt x="99" y="33"/>
                    </a:cubicBezTo>
                    <a:cubicBezTo>
                      <a:pt x="103" y="36"/>
                      <a:pt x="105" y="40"/>
                      <a:pt x="108" y="44"/>
                    </a:cubicBezTo>
                    <a:cubicBezTo>
                      <a:pt x="110" y="49"/>
                      <a:pt x="111" y="54"/>
                      <a:pt x="111" y="60"/>
                    </a:cubicBezTo>
                    <a:cubicBezTo>
                      <a:pt x="111" y="67"/>
                      <a:pt x="110" y="73"/>
                      <a:pt x="107" y="79"/>
                    </a:cubicBezTo>
                    <a:cubicBezTo>
                      <a:pt x="105" y="84"/>
                      <a:pt x="102" y="89"/>
                      <a:pt x="98" y="94"/>
                    </a:cubicBezTo>
                    <a:cubicBezTo>
                      <a:pt x="93" y="99"/>
                      <a:pt x="88" y="103"/>
                      <a:pt x="81" y="108"/>
                    </a:cubicBezTo>
                    <a:cubicBezTo>
                      <a:pt x="74" y="113"/>
                      <a:pt x="67" y="118"/>
                      <a:pt x="58" y="123"/>
                    </a:cubicBezTo>
                    <a:cubicBezTo>
                      <a:pt x="51" y="127"/>
                      <a:pt x="44" y="132"/>
                      <a:pt x="37" y="137"/>
                    </a:cubicBezTo>
                    <a:cubicBezTo>
                      <a:pt x="30" y="142"/>
                      <a:pt x="24" y="147"/>
                      <a:pt x="19" y="154"/>
                    </a:cubicBezTo>
                    <a:cubicBezTo>
                      <a:pt x="14" y="160"/>
                      <a:pt x="10" y="168"/>
                      <a:pt x="6" y="177"/>
                    </a:cubicBezTo>
                    <a:cubicBezTo>
                      <a:pt x="3" y="185"/>
                      <a:pt x="0" y="196"/>
                      <a:pt x="0" y="208"/>
                    </a:cubicBezTo>
                    <a:lnTo>
                      <a:pt x="135" y="208"/>
                    </a:lnTo>
                    <a:lnTo>
                      <a:pt x="135" y="186"/>
                    </a:lnTo>
                    <a:lnTo>
                      <a:pt x="29" y="186"/>
                    </a:lnTo>
                    <a:cubicBezTo>
                      <a:pt x="30" y="180"/>
                      <a:pt x="32" y="174"/>
                      <a:pt x="36" y="169"/>
                    </a:cubicBezTo>
                    <a:cubicBezTo>
                      <a:pt x="40" y="164"/>
                      <a:pt x="44" y="159"/>
                      <a:pt x="50" y="155"/>
                    </a:cubicBezTo>
                    <a:cubicBezTo>
                      <a:pt x="55" y="151"/>
                      <a:pt x="61" y="147"/>
                      <a:pt x="67" y="143"/>
                    </a:cubicBezTo>
                    <a:cubicBezTo>
                      <a:pt x="74" y="139"/>
                      <a:pt x="80" y="135"/>
                      <a:pt x="87" y="131"/>
                    </a:cubicBezTo>
                    <a:cubicBezTo>
                      <a:pt x="93" y="127"/>
                      <a:pt x="100" y="123"/>
                      <a:pt x="106" y="118"/>
                    </a:cubicBezTo>
                    <a:cubicBezTo>
                      <a:pt x="112" y="114"/>
                      <a:pt x="117" y="109"/>
                      <a:pt x="122" y="103"/>
                    </a:cubicBezTo>
                    <a:cubicBezTo>
                      <a:pt x="126" y="98"/>
                      <a:pt x="130" y="91"/>
                      <a:pt x="133" y="84"/>
                    </a:cubicBezTo>
                    <a:cubicBezTo>
                      <a:pt x="136" y="77"/>
                      <a:pt x="137" y="69"/>
                      <a:pt x="137" y="60"/>
                    </a:cubicBezTo>
                    <a:cubicBezTo>
                      <a:pt x="137" y="50"/>
                      <a:pt x="136" y="42"/>
                      <a:pt x="132" y="34"/>
                    </a:cubicBezTo>
                    <a:cubicBezTo>
                      <a:pt x="129" y="27"/>
                      <a:pt x="124" y="21"/>
                      <a:pt x="118" y="16"/>
                    </a:cubicBezTo>
                    <a:cubicBezTo>
                      <a:pt x="112" y="11"/>
                      <a:pt x="105" y="7"/>
                      <a:pt x="98" y="4"/>
                    </a:cubicBezTo>
                    <a:cubicBezTo>
                      <a:pt x="90" y="2"/>
                      <a:pt x="81" y="0"/>
                      <a:pt x="72" y="0"/>
                    </a:cubicBezTo>
                    <a:cubicBezTo>
                      <a:pt x="61" y="0"/>
                      <a:pt x="51" y="2"/>
                      <a:pt x="43" y="6"/>
                    </a:cubicBezTo>
                    <a:cubicBezTo>
                      <a:pt x="34" y="10"/>
                      <a:pt x="27" y="15"/>
                      <a:pt x="21" y="21"/>
                    </a:cubicBezTo>
                    <a:cubicBezTo>
                      <a:pt x="16" y="28"/>
                      <a:pt x="11" y="36"/>
                      <a:pt x="9" y="45"/>
                    </a:cubicBezTo>
                    <a:cubicBezTo>
                      <a:pt x="6" y="54"/>
                      <a:pt x="5" y="63"/>
                      <a:pt x="5" y="74"/>
                    </a:cubicBezTo>
                    <a:lnTo>
                      <a:pt x="5"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1">
                <a:extLst>
                  <a:ext uri="{FF2B5EF4-FFF2-40B4-BE49-F238E27FC236}">
                    <a16:creationId xmlns:a16="http://schemas.microsoft.com/office/drawing/2014/main" id="{8B4B585C-0370-4B02-84E8-55A4FA01F764}"/>
                  </a:ext>
                </a:extLst>
              </p:cNvPr>
              <p:cNvSpPr>
                <a:spLocks/>
              </p:cNvSpPr>
              <p:nvPr/>
            </p:nvSpPr>
            <p:spPr bwMode="auto">
              <a:xfrm>
                <a:off x="5260976" y="3646488"/>
                <a:ext cx="1617663" cy="0"/>
              </a:xfrm>
              <a:custGeom>
                <a:avLst/>
                <a:gdLst>
                  <a:gd name="T0" fmla="*/ 0 w 2218"/>
                  <a:gd name="T1" fmla="*/ 0 w 2218"/>
                  <a:gd name="T2" fmla="*/ 2218 w 2218"/>
                </a:gdLst>
                <a:ahLst/>
                <a:cxnLst>
                  <a:cxn ang="0">
                    <a:pos x="T0" y="0"/>
                  </a:cxn>
                  <a:cxn ang="0">
                    <a:pos x="T1" y="0"/>
                  </a:cxn>
                  <a:cxn ang="0">
                    <a:pos x="T2" y="0"/>
                  </a:cxn>
                </a:cxnLst>
                <a:rect l="0" t="0" r="r" b="b"/>
                <a:pathLst>
                  <a:path w="2218">
                    <a:moveTo>
                      <a:pt x="0" y="0"/>
                    </a:moveTo>
                    <a:lnTo>
                      <a:pt x="0" y="0"/>
                    </a:lnTo>
                    <a:lnTo>
                      <a:pt x="2218"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2">
                <a:extLst>
                  <a:ext uri="{FF2B5EF4-FFF2-40B4-BE49-F238E27FC236}">
                    <a16:creationId xmlns:a16="http://schemas.microsoft.com/office/drawing/2014/main" id="{00C9ECFF-89E3-43B3-899F-DCCC6267FBF5}"/>
                  </a:ext>
                </a:extLst>
              </p:cNvPr>
              <p:cNvSpPr>
                <a:spLocks/>
              </p:cNvSpPr>
              <p:nvPr/>
            </p:nvSpPr>
            <p:spPr bwMode="auto">
              <a:xfrm>
                <a:off x="6261101" y="3276600"/>
                <a:ext cx="0" cy="247650"/>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3">
                <a:extLst>
                  <a:ext uri="{FF2B5EF4-FFF2-40B4-BE49-F238E27FC236}">
                    <a16:creationId xmlns:a16="http://schemas.microsoft.com/office/drawing/2014/main" id="{FDE3E68B-B899-4289-9978-A8255FA6EE0F}"/>
                  </a:ext>
                </a:extLst>
              </p:cNvPr>
              <p:cNvSpPr>
                <a:spLocks/>
              </p:cNvSpPr>
              <p:nvPr/>
            </p:nvSpPr>
            <p:spPr bwMode="auto">
              <a:xfrm>
                <a:off x="6197601" y="3154363"/>
                <a:ext cx="127000" cy="127000"/>
              </a:xfrm>
              <a:custGeom>
                <a:avLst/>
                <a:gdLst>
                  <a:gd name="T0" fmla="*/ 144 w 176"/>
                  <a:gd name="T1" fmla="*/ 31 h 176"/>
                  <a:gd name="T2" fmla="*/ 144 w 176"/>
                  <a:gd name="T3" fmla="*/ 31 h 176"/>
                  <a:gd name="T4" fmla="*/ 144 w 176"/>
                  <a:gd name="T5" fmla="*/ 144 h 176"/>
                  <a:gd name="T6" fmla="*/ 31 w 176"/>
                  <a:gd name="T7" fmla="*/ 144 h 176"/>
                  <a:gd name="T8" fmla="*/ 31 w 176"/>
                  <a:gd name="T9" fmla="*/ 31 h 176"/>
                  <a:gd name="T10" fmla="*/ 144 w 176"/>
                  <a:gd name="T11" fmla="*/ 31 h 176"/>
                </a:gdLst>
                <a:ahLst/>
                <a:cxnLst>
                  <a:cxn ang="0">
                    <a:pos x="T0" y="T1"/>
                  </a:cxn>
                  <a:cxn ang="0">
                    <a:pos x="T2" y="T3"/>
                  </a:cxn>
                  <a:cxn ang="0">
                    <a:pos x="T4" y="T5"/>
                  </a:cxn>
                  <a:cxn ang="0">
                    <a:pos x="T6" y="T7"/>
                  </a:cxn>
                  <a:cxn ang="0">
                    <a:pos x="T8" y="T9"/>
                  </a:cxn>
                  <a:cxn ang="0">
                    <a:pos x="T10" y="T11"/>
                  </a:cxn>
                </a:cxnLst>
                <a:rect l="0" t="0" r="r" b="b"/>
                <a:pathLst>
                  <a:path w="176" h="176">
                    <a:moveTo>
                      <a:pt x="144" y="31"/>
                    </a:moveTo>
                    <a:lnTo>
                      <a:pt x="144" y="31"/>
                    </a:lnTo>
                    <a:cubicBezTo>
                      <a:pt x="176" y="63"/>
                      <a:pt x="176" y="113"/>
                      <a:pt x="144" y="144"/>
                    </a:cubicBezTo>
                    <a:cubicBezTo>
                      <a:pt x="113" y="176"/>
                      <a:pt x="63" y="176"/>
                      <a:pt x="31" y="144"/>
                    </a:cubicBezTo>
                    <a:cubicBezTo>
                      <a:pt x="0" y="113"/>
                      <a:pt x="0" y="63"/>
                      <a:pt x="31" y="31"/>
                    </a:cubicBezTo>
                    <a:cubicBezTo>
                      <a:pt x="63" y="0"/>
                      <a:pt x="113" y="0"/>
                      <a:pt x="144" y="31"/>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4">
                <a:extLst>
                  <a:ext uri="{FF2B5EF4-FFF2-40B4-BE49-F238E27FC236}">
                    <a16:creationId xmlns:a16="http://schemas.microsoft.com/office/drawing/2014/main" id="{7416C951-C7AC-4AEA-8CC0-72BCEC396A62}"/>
                  </a:ext>
                </a:extLst>
              </p:cNvPr>
              <p:cNvSpPr>
                <a:spLocks/>
              </p:cNvSpPr>
              <p:nvPr/>
            </p:nvSpPr>
            <p:spPr bwMode="auto">
              <a:xfrm>
                <a:off x="6197601" y="3154363"/>
                <a:ext cx="127000" cy="127000"/>
              </a:xfrm>
              <a:custGeom>
                <a:avLst/>
                <a:gdLst>
                  <a:gd name="T0" fmla="*/ 144 w 176"/>
                  <a:gd name="T1" fmla="*/ 31 h 176"/>
                  <a:gd name="T2" fmla="*/ 144 w 176"/>
                  <a:gd name="T3" fmla="*/ 31 h 176"/>
                  <a:gd name="T4" fmla="*/ 144 w 176"/>
                  <a:gd name="T5" fmla="*/ 144 h 176"/>
                  <a:gd name="T6" fmla="*/ 31 w 176"/>
                  <a:gd name="T7" fmla="*/ 144 h 176"/>
                  <a:gd name="T8" fmla="*/ 31 w 176"/>
                  <a:gd name="T9" fmla="*/ 31 h 176"/>
                  <a:gd name="T10" fmla="*/ 144 w 176"/>
                  <a:gd name="T11" fmla="*/ 31 h 176"/>
                </a:gdLst>
                <a:ahLst/>
                <a:cxnLst>
                  <a:cxn ang="0">
                    <a:pos x="T0" y="T1"/>
                  </a:cxn>
                  <a:cxn ang="0">
                    <a:pos x="T2" y="T3"/>
                  </a:cxn>
                  <a:cxn ang="0">
                    <a:pos x="T4" y="T5"/>
                  </a:cxn>
                  <a:cxn ang="0">
                    <a:pos x="T6" y="T7"/>
                  </a:cxn>
                  <a:cxn ang="0">
                    <a:pos x="T8" y="T9"/>
                  </a:cxn>
                  <a:cxn ang="0">
                    <a:pos x="T10" y="T11"/>
                  </a:cxn>
                </a:cxnLst>
                <a:rect l="0" t="0" r="r" b="b"/>
                <a:pathLst>
                  <a:path w="176" h="176">
                    <a:moveTo>
                      <a:pt x="144" y="31"/>
                    </a:moveTo>
                    <a:lnTo>
                      <a:pt x="144" y="31"/>
                    </a:lnTo>
                    <a:cubicBezTo>
                      <a:pt x="176" y="63"/>
                      <a:pt x="176" y="113"/>
                      <a:pt x="144" y="144"/>
                    </a:cubicBezTo>
                    <a:cubicBezTo>
                      <a:pt x="113" y="176"/>
                      <a:pt x="63" y="176"/>
                      <a:pt x="31" y="144"/>
                    </a:cubicBezTo>
                    <a:cubicBezTo>
                      <a:pt x="0" y="113"/>
                      <a:pt x="0" y="63"/>
                      <a:pt x="31" y="31"/>
                    </a:cubicBezTo>
                    <a:cubicBezTo>
                      <a:pt x="63" y="0"/>
                      <a:pt x="113" y="0"/>
                      <a:pt x="144" y="31"/>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a:extLst>
                  <a:ext uri="{FF2B5EF4-FFF2-40B4-BE49-F238E27FC236}">
                    <a16:creationId xmlns:a16="http://schemas.microsoft.com/office/drawing/2014/main" id="{E74424A8-0B80-4E72-AB7D-8241E9FBC80E}"/>
                  </a:ext>
                </a:extLst>
              </p:cNvPr>
              <p:cNvSpPr>
                <a:spLocks/>
              </p:cNvSpPr>
              <p:nvPr/>
            </p:nvSpPr>
            <p:spPr bwMode="auto">
              <a:xfrm>
                <a:off x="6127751" y="3513138"/>
                <a:ext cx="266700" cy="265113"/>
              </a:xfrm>
              <a:custGeom>
                <a:avLst/>
                <a:gdLst>
                  <a:gd name="T0" fmla="*/ 301 w 366"/>
                  <a:gd name="T1" fmla="*/ 65 h 365"/>
                  <a:gd name="T2" fmla="*/ 301 w 366"/>
                  <a:gd name="T3" fmla="*/ 65 h 365"/>
                  <a:gd name="T4" fmla="*/ 301 w 366"/>
                  <a:gd name="T5" fmla="*/ 300 h 365"/>
                  <a:gd name="T6" fmla="*/ 65 w 366"/>
                  <a:gd name="T7" fmla="*/ 300 h 365"/>
                  <a:gd name="T8" fmla="*/ 65 w 366"/>
                  <a:gd name="T9" fmla="*/ 65 h 365"/>
                  <a:gd name="T10" fmla="*/ 301 w 366"/>
                  <a:gd name="T11" fmla="*/ 65 h 365"/>
                </a:gdLst>
                <a:ahLst/>
                <a:cxnLst>
                  <a:cxn ang="0">
                    <a:pos x="T0" y="T1"/>
                  </a:cxn>
                  <a:cxn ang="0">
                    <a:pos x="T2" y="T3"/>
                  </a:cxn>
                  <a:cxn ang="0">
                    <a:pos x="T4" y="T5"/>
                  </a:cxn>
                  <a:cxn ang="0">
                    <a:pos x="T6" y="T7"/>
                  </a:cxn>
                  <a:cxn ang="0">
                    <a:pos x="T8" y="T9"/>
                  </a:cxn>
                  <a:cxn ang="0">
                    <a:pos x="T10" y="T11"/>
                  </a:cxn>
                </a:cxnLst>
                <a:rect l="0" t="0" r="r" b="b"/>
                <a:pathLst>
                  <a:path w="366" h="365">
                    <a:moveTo>
                      <a:pt x="301" y="65"/>
                    </a:moveTo>
                    <a:lnTo>
                      <a:pt x="301" y="65"/>
                    </a:lnTo>
                    <a:cubicBezTo>
                      <a:pt x="366" y="130"/>
                      <a:pt x="366" y="235"/>
                      <a:pt x="301" y="300"/>
                    </a:cubicBezTo>
                    <a:cubicBezTo>
                      <a:pt x="236" y="365"/>
                      <a:pt x="130" y="365"/>
                      <a:pt x="65" y="300"/>
                    </a:cubicBezTo>
                    <a:cubicBezTo>
                      <a:pt x="0" y="235"/>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6">
                <a:extLst>
                  <a:ext uri="{FF2B5EF4-FFF2-40B4-BE49-F238E27FC236}">
                    <a16:creationId xmlns:a16="http://schemas.microsoft.com/office/drawing/2014/main" id="{160EDDFE-6130-4738-B144-7DCE705D5DA3}"/>
                  </a:ext>
                </a:extLst>
              </p:cNvPr>
              <p:cNvSpPr>
                <a:spLocks/>
              </p:cNvSpPr>
              <p:nvPr/>
            </p:nvSpPr>
            <p:spPr bwMode="auto">
              <a:xfrm>
                <a:off x="6127751" y="3513138"/>
                <a:ext cx="266700" cy="265113"/>
              </a:xfrm>
              <a:custGeom>
                <a:avLst/>
                <a:gdLst>
                  <a:gd name="T0" fmla="*/ 301 w 366"/>
                  <a:gd name="T1" fmla="*/ 65 h 365"/>
                  <a:gd name="T2" fmla="*/ 301 w 366"/>
                  <a:gd name="T3" fmla="*/ 65 h 365"/>
                  <a:gd name="T4" fmla="*/ 301 w 366"/>
                  <a:gd name="T5" fmla="*/ 300 h 365"/>
                  <a:gd name="T6" fmla="*/ 65 w 366"/>
                  <a:gd name="T7" fmla="*/ 300 h 365"/>
                  <a:gd name="T8" fmla="*/ 65 w 366"/>
                  <a:gd name="T9" fmla="*/ 65 h 365"/>
                  <a:gd name="T10" fmla="*/ 301 w 366"/>
                  <a:gd name="T11" fmla="*/ 65 h 365"/>
                </a:gdLst>
                <a:ahLst/>
                <a:cxnLst>
                  <a:cxn ang="0">
                    <a:pos x="T0" y="T1"/>
                  </a:cxn>
                  <a:cxn ang="0">
                    <a:pos x="T2" y="T3"/>
                  </a:cxn>
                  <a:cxn ang="0">
                    <a:pos x="T4" y="T5"/>
                  </a:cxn>
                  <a:cxn ang="0">
                    <a:pos x="T6" y="T7"/>
                  </a:cxn>
                  <a:cxn ang="0">
                    <a:pos x="T8" y="T9"/>
                  </a:cxn>
                  <a:cxn ang="0">
                    <a:pos x="T10" y="T11"/>
                  </a:cxn>
                </a:cxnLst>
                <a:rect l="0" t="0" r="r" b="b"/>
                <a:pathLst>
                  <a:path w="366" h="365">
                    <a:moveTo>
                      <a:pt x="301" y="65"/>
                    </a:moveTo>
                    <a:lnTo>
                      <a:pt x="301" y="65"/>
                    </a:lnTo>
                    <a:cubicBezTo>
                      <a:pt x="366" y="130"/>
                      <a:pt x="366" y="235"/>
                      <a:pt x="301" y="300"/>
                    </a:cubicBezTo>
                    <a:cubicBezTo>
                      <a:pt x="236" y="365"/>
                      <a:pt x="130" y="365"/>
                      <a:pt x="65" y="300"/>
                    </a:cubicBezTo>
                    <a:cubicBezTo>
                      <a:pt x="0" y="235"/>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37">
                <a:extLst>
                  <a:ext uri="{FF2B5EF4-FFF2-40B4-BE49-F238E27FC236}">
                    <a16:creationId xmlns:a16="http://schemas.microsoft.com/office/drawing/2014/main" id="{4A1C641D-E94E-4B72-92B0-B44A27EC579A}"/>
                  </a:ext>
                </a:extLst>
              </p:cNvPr>
              <p:cNvSpPr>
                <a:spLocks/>
              </p:cNvSpPr>
              <p:nvPr/>
            </p:nvSpPr>
            <p:spPr bwMode="auto">
              <a:xfrm>
                <a:off x="6202363" y="3602038"/>
                <a:ext cx="117475" cy="117475"/>
              </a:xfrm>
              <a:custGeom>
                <a:avLst/>
                <a:gdLst>
                  <a:gd name="T0" fmla="*/ 98 w 161"/>
                  <a:gd name="T1" fmla="*/ 63 h 161"/>
                  <a:gd name="T2" fmla="*/ 98 w 161"/>
                  <a:gd name="T3" fmla="*/ 63 h 161"/>
                  <a:gd name="T4" fmla="*/ 98 w 161"/>
                  <a:gd name="T5" fmla="*/ 0 h 161"/>
                  <a:gd name="T6" fmla="*/ 64 w 161"/>
                  <a:gd name="T7" fmla="*/ 0 h 161"/>
                  <a:gd name="T8" fmla="*/ 64 w 161"/>
                  <a:gd name="T9" fmla="*/ 63 h 161"/>
                  <a:gd name="T10" fmla="*/ 0 w 161"/>
                  <a:gd name="T11" fmla="*/ 63 h 161"/>
                  <a:gd name="T12" fmla="*/ 0 w 161"/>
                  <a:gd name="T13" fmla="*/ 98 h 161"/>
                  <a:gd name="T14" fmla="*/ 64 w 161"/>
                  <a:gd name="T15" fmla="*/ 98 h 161"/>
                  <a:gd name="T16" fmla="*/ 64 w 161"/>
                  <a:gd name="T17" fmla="*/ 161 h 161"/>
                  <a:gd name="T18" fmla="*/ 98 w 161"/>
                  <a:gd name="T19" fmla="*/ 161 h 161"/>
                  <a:gd name="T20" fmla="*/ 98 w 161"/>
                  <a:gd name="T21" fmla="*/ 98 h 161"/>
                  <a:gd name="T22" fmla="*/ 161 w 161"/>
                  <a:gd name="T23" fmla="*/ 98 h 161"/>
                  <a:gd name="T24" fmla="*/ 161 w 161"/>
                  <a:gd name="T25" fmla="*/ 63 h 161"/>
                  <a:gd name="T26" fmla="*/ 98 w 161"/>
                  <a:gd name="T27" fmla="*/ 6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61">
                    <a:moveTo>
                      <a:pt x="98" y="63"/>
                    </a:moveTo>
                    <a:lnTo>
                      <a:pt x="98" y="63"/>
                    </a:lnTo>
                    <a:lnTo>
                      <a:pt x="98" y="0"/>
                    </a:lnTo>
                    <a:lnTo>
                      <a:pt x="64" y="0"/>
                    </a:lnTo>
                    <a:lnTo>
                      <a:pt x="64" y="63"/>
                    </a:lnTo>
                    <a:lnTo>
                      <a:pt x="0" y="63"/>
                    </a:lnTo>
                    <a:lnTo>
                      <a:pt x="0" y="98"/>
                    </a:lnTo>
                    <a:lnTo>
                      <a:pt x="64" y="98"/>
                    </a:lnTo>
                    <a:lnTo>
                      <a:pt x="64" y="161"/>
                    </a:lnTo>
                    <a:lnTo>
                      <a:pt x="98" y="161"/>
                    </a:lnTo>
                    <a:lnTo>
                      <a:pt x="98" y="98"/>
                    </a:lnTo>
                    <a:lnTo>
                      <a:pt x="161" y="98"/>
                    </a:lnTo>
                    <a:lnTo>
                      <a:pt x="161" y="63"/>
                    </a:lnTo>
                    <a:lnTo>
                      <a:pt x="98" y="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8">
                <a:extLst>
                  <a:ext uri="{FF2B5EF4-FFF2-40B4-BE49-F238E27FC236}">
                    <a16:creationId xmlns:a16="http://schemas.microsoft.com/office/drawing/2014/main" id="{8691D367-EC98-48D4-B3CA-CF4FC15458E0}"/>
                  </a:ext>
                </a:extLst>
              </p:cNvPr>
              <p:cNvSpPr>
                <a:spLocks noEditPoints="1"/>
              </p:cNvSpPr>
              <p:nvPr/>
            </p:nvSpPr>
            <p:spPr bwMode="auto">
              <a:xfrm>
                <a:off x="4975226" y="4035425"/>
                <a:ext cx="104775" cy="153988"/>
              </a:xfrm>
              <a:custGeom>
                <a:avLst/>
                <a:gdLst>
                  <a:gd name="T0" fmla="*/ 26 w 144"/>
                  <a:gd name="T1" fmla="*/ 80 h 212"/>
                  <a:gd name="T2" fmla="*/ 26 w 144"/>
                  <a:gd name="T3" fmla="*/ 80 h 212"/>
                  <a:gd name="T4" fmla="*/ 29 w 144"/>
                  <a:gd name="T5" fmla="*/ 59 h 212"/>
                  <a:gd name="T6" fmla="*/ 36 w 144"/>
                  <a:gd name="T7" fmla="*/ 40 h 212"/>
                  <a:gd name="T8" fmla="*/ 50 w 144"/>
                  <a:gd name="T9" fmla="*/ 27 h 212"/>
                  <a:gd name="T10" fmla="*/ 72 w 144"/>
                  <a:gd name="T11" fmla="*/ 22 h 212"/>
                  <a:gd name="T12" fmla="*/ 94 w 144"/>
                  <a:gd name="T13" fmla="*/ 27 h 212"/>
                  <a:gd name="T14" fmla="*/ 109 w 144"/>
                  <a:gd name="T15" fmla="*/ 39 h 212"/>
                  <a:gd name="T16" fmla="*/ 117 w 144"/>
                  <a:gd name="T17" fmla="*/ 58 h 212"/>
                  <a:gd name="T18" fmla="*/ 120 w 144"/>
                  <a:gd name="T19" fmla="*/ 79 h 212"/>
                  <a:gd name="T20" fmla="*/ 117 w 144"/>
                  <a:gd name="T21" fmla="*/ 100 h 212"/>
                  <a:gd name="T22" fmla="*/ 109 w 144"/>
                  <a:gd name="T23" fmla="*/ 118 h 212"/>
                  <a:gd name="T24" fmla="*/ 95 w 144"/>
                  <a:gd name="T25" fmla="*/ 131 h 212"/>
                  <a:gd name="T26" fmla="*/ 73 w 144"/>
                  <a:gd name="T27" fmla="*/ 136 h 212"/>
                  <a:gd name="T28" fmla="*/ 52 w 144"/>
                  <a:gd name="T29" fmla="*/ 132 h 212"/>
                  <a:gd name="T30" fmla="*/ 38 w 144"/>
                  <a:gd name="T31" fmla="*/ 119 h 212"/>
                  <a:gd name="T32" fmla="*/ 29 w 144"/>
                  <a:gd name="T33" fmla="*/ 101 h 212"/>
                  <a:gd name="T34" fmla="*/ 26 w 144"/>
                  <a:gd name="T35" fmla="*/ 80 h 212"/>
                  <a:gd name="T36" fmla="*/ 26 w 144"/>
                  <a:gd name="T37" fmla="*/ 80 h 212"/>
                  <a:gd name="T38" fmla="*/ 144 w 144"/>
                  <a:gd name="T39" fmla="*/ 212 h 212"/>
                  <a:gd name="T40" fmla="*/ 144 w 144"/>
                  <a:gd name="T41" fmla="*/ 212 h 212"/>
                  <a:gd name="T42" fmla="*/ 144 w 144"/>
                  <a:gd name="T43" fmla="*/ 3 h 212"/>
                  <a:gd name="T44" fmla="*/ 119 w 144"/>
                  <a:gd name="T45" fmla="*/ 3 h 212"/>
                  <a:gd name="T46" fmla="*/ 119 w 144"/>
                  <a:gd name="T47" fmla="*/ 23 h 212"/>
                  <a:gd name="T48" fmla="*/ 118 w 144"/>
                  <a:gd name="T49" fmla="*/ 23 h 212"/>
                  <a:gd name="T50" fmla="*/ 108 w 144"/>
                  <a:gd name="T51" fmla="*/ 12 h 212"/>
                  <a:gd name="T52" fmla="*/ 95 w 144"/>
                  <a:gd name="T53" fmla="*/ 5 h 212"/>
                  <a:gd name="T54" fmla="*/ 82 w 144"/>
                  <a:gd name="T55" fmla="*/ 1 h 212"/>
                  <a:gd name="T56" fmla="*/ 69 w 144"/>
                  <a:gd name="T57" fmla="*/ 0 h 212"/>
                  <a:gd name="T58" fmla="*/ 39 w 144"/>
                  <a:gd name="T59" fmla="*/ 6 h 212"/>
                  <a:gd name="T60" fmla="*/ 17 w 144"/>
                  <a:gd name="T61" fmla="*/ 23 h 212"/>
                  <a:gd name="T62" fmla="*/ 4 w 144"/>
                  <a:gd name="T63" fmla="*/ 48 h 212"/>
                  <a:gd name="T64" fmla="*/ 0 w 144"/>
                  <a:gd name="T65" fmla="*/ 79 h 212"/>
                  <a:gd name="T66" fmla="*/ 4 w 144"/>
                  <a:gd name="T67" fmla="*/ 109 h 212"/>
                  <a:gd name="T68" fmla="*/ 18 w 144"/>
                  <a:gd name="T69" fmla="*/ 134 h 212"/>
                  <a:gd name="T70" fmla="*/ 39 w 144"/>
                  <a:gd name="T71" fmla="*/ 152 h 212"/>
                  <a:gd name="T72" fmla="*/ 70 w 144"/>
                  <a:gd name="T73" fmla="*/ 158 h 212"/>
                  <a:gd name="T74" fmla="*/ 99 w 144"/>
                  <a:gd name="T75" fmla="*/ 152 h 212"/>
                  <a:gd name="T76" fmla="*/ 118 w 144"/>
                  <a:gd name="T77" fmla="*/ 134 h 212"/>
                  <a:gd name="T78" fmla="*/ 119 w 144"/>
                  <a:gd name="T79" fmla="*/ 134 h 212"/>
                  <a:gd name="T80" fmla="*/ 119 w 144"/>
                  <a:gd name="T81" fmla="*/ 212 h 212"/>
                  <a:gd name="T82" fmla="*/ 144 w 144"/>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2">
                    <a:moveTo>
                      <a:pt x="26" y="80"/>
                    </a:moveTo>
                    <a:lnTo>
                      <a:pt x="26" y="80"/>
                    </a:lnTo>
                    <a:cubicBezTo>
                      <a:pt x="26" y="73"/>
                      <a:pt x="27" y="66"/>
                      <a:pt x="29" y="59"/>
                    </a:cubicBezTo>
                    <a:cubicBezTo>
                      <a:pt x="30" y="52"/>
                      <a:pt x="33" y="45"/>
                      <a:pt x="36" y="40"/>
                    </a:cubicBezTo>
                    <a:cubicBezTo>
                      <a:pt x="40" y="34"/>
                      <a:pt x="45" y="30"/>
                      <a:pt x="50" y="27"/>
                    </a:cubicBezTo>
                    <a:cubicBezTo>
                      <a:pt x="56" y="23"/>
                      <a:pt x="63" y="22"/>
                      <a:pt x="72" y="22"/>
                    </a:cubicBezTo>
                    <a:cubicBezTo>
                      <a:pt x="80" y="22"/>
                      <a:pt x="88" y="23"/>
                      <a:pt x="94" y="27"/>
                    </a:cubicBezTo>
                    <a:cubicBezTo>
                      <a:pt x="100" y="30"/>
                      <a:pt x="105" y="34"/>
                      <a:pt x="109" y="39"/>
                    </a:cubicBezTo>
                    <a:cubicBezTo>
                      <a:pt x="112" y="45"/>
                      <a:pt x="115" y="51"/>
                      <a:pt x="117" y="58"/>
                    </a:cubicBezTo>
                    <a:cubicBezTo>
                      <a:pt x="119" y="65"/>
                      <a:pt x="120" y="72"/>
                      <a:pt x="120" y="79"/>
                    </a:cubicBezTo>
                    <a:cubicBezTo>
                      <a:pt x="120" y="86"/>
                      <a:pt x="119" y="93"/>
                      <a:pt x="117" y="100"/>
                    </a:cubicBezTo>
                    <a:cubicBezTo>
                      <a:pt x="115" y="107"/>
                      <a:pt x="113" y="113"/>
                      <a:pt x="109" y="118"/>
                    </a:cubicBezTo>
                    <a:cubicBezTo>
                      <a:pt x="105" y="124"/>
                      <a:pt x="101" y="128"/>
                      <a:pt x="95" y="131"/>
                    </a:cubicBezTo>
                    <a:cubicBezTo>
                      <a:pt x="89" y="135"/>
                      <a:pt x="82" y="136"/>
                      <a:pt x="73" y="136"/>
                    </a:cubicBezTo>
                    <a:cubicBezTo>
                      <a:pt x="65" y="136"/>
                      <a:pt x="58" y="135"/>
                      <a:pt x="52" y="132"/>
                    </a:cubicBezTo>
                    <a:cubicBezTo>
                      <a:pt x="46" y="128"/>
                      <a:pt x="42" y="124"/>
                      <a:pt x="38" y="119"/>
                    </a:cubicBezTo>
                    <a:cubicBezTo>
                      <a:pt x="34" y="114"/>
                      <a:pt x="31" y="108"/>
                      <a:pt x="29" y="101"/>
                    </a:cubicBezTo>
                    <a:cubicBezTo>
                      <a:pt x="27" y="94"/>
                      <a:pt x="26" y="87"/>
                      <a:pt x="26" y="80"/>
                    </a:cubicBezTo>
                    <a:lnTo>
                      <a:pt x="26" y="80"/>
                    </a:lnTo>
                    <a:close/>
                    <a:moveTo>
                      <a:pt x="144" y="212"/>
                    </a:moveTo>
                    <a:lnTo>
                      <a:pt x="144" y="212"/>
                    </a:lnTo>
                    <a:lnTo>
                      <a:pt x="144" y="3"/>
                    </a:lnTo>
                    <a:lnTo>
                      <a:pt x="119" y="3"/>
                    </a:lnTo>
                    <a:lnTo>
                      <a:pt x="119" y="23"/>
                    </a:lnTo>
                    <a:lnTo>
                      <a:pt x="118" y="23"/>
                    </a:lnTo>
                    <a:cubicBezTo>
                      <a:pt x="115" y="19"/>
                      <a:pt x="112" y="15"/>
                      <a:pt x="108" y="12"/>
                    </a:cubicBezTo>
                    <a:cubicBezTo>
                      <a:pt x="104" y="9"/>
                      <a:pt x="100" y="7"/>
                      <a:pt x="95" y="5"/>
                    </a:cubicBezTo>
                    <a:cubicBezTo>
                      <a:pt x="91" y="3"/>
                      <a:pt x="86" y="2"/>
                      <a:pt x="82" y="1"/>
                    </a:cubicBezTo>
                    <a:cubicBezTo>
                      <a:pt x="77" y="0"/>
                      <a:pt x="73" y="0"/>
                      <a:pt x="69" y="0"/>
                    </a:cubicBezTo>
                    <a:cubicBezTo>
                      <a:pt x="58" y="0"/>
                      <a:pt x="48" y="2"/>
                      <a:pt x="39" y="6"/>
                    </a:cubicBezTo>
                    <a:cubicBezTo>
                      <a:pt x="30" y="10"/>
                      <a:pt x="23" y="16"/>
                      <a:pt x="17" y="23"/>
                    </a:cubicBezTo>
                    <a:cubicBezTo>
                      <a:pt x="11" y="30"/>
                      <a:pt x="7" y="39"/>
                      <a:pt x="4" y="48"/>
                    </a:cubicBezTo>
                    <a:cubicBezTo>
                      <a:pt x="1" y="58"/>
                      <a:pt x="0" y="68"/>
                      <a:pt x="0" y="79"/>
                    </a:cubicBezTo>
                    <a:cubicBezTo>
                      <a:pt x="0" y="89"/>
                      <a:pt x="2" y="99"/>
                      <a:pt x="4" y="109"/>
                    </a:cubicBezTo>
                    <a:cubicBezTo>
                      <a:pt x="7" y="119"/>
                      <a:pt x="12" y="127"/>
                      <a:pt x="18" y="134"/>
                    </a:cubicBezTo>
                    <a:cubicBezTo>
                      <a:pt x="23" y="141"/>
                      <a:pt x="31" y="147"/>
                      <a:pt x="39" y="152"/>
                    </a:cubicBezTo>
                    <a:cubicBezTo>
                      <a:pt x="48" y="156"/>
                      <a:pt x="58" y="158"/>
                      <a:pt x="70" y="158"/>
                    </a:cubicBezTo>
                    <a:cubicBezTo>
                      <a:pt x="80" y="158"/>
                      <a:pt x="90" y="156"/>
                      <a:pt x="99" y="152"/>
                    </a:cubicBezTo>
                    <a:cubicBezTo>
                      <a:pt x="108" y="149"/>
                      <a:pt x="114" y="143"/>
                      <a:pt x="118" y="134"/>
                    </a:cubicBezTo>
                    <a:lnTo>
                      <a:pt x="119" y="134"/>
                    </a:lnTo>
                    <a:lnTo>
                      <a:pt x="119" y="212"/>
                    </a:lnTo>
                    <a:lnTo>
                      <a:pt x="144" y="2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9">
                <a:extLst>
                  <a:ext uri="{FF2B5EF4-FFF2-40B4-BE49-F238E27FC236}">
                    <a16:creationId xmlns:a16="http://schemas.microsoft.com/office/drawing/2014/main" id="{EBDE74A0-0162-4F4E-82ED-DE0E3368D0E1}"/>
                  </a:ext>
                </a:extLst>
              </p:cNvPr>
              <p:cNvSpPr>
                <a:spLocks/>
              </p:cNvSpPr>
              <p:nvPr/>
            </p:nvSpPr>
            <p:spPr bwMode="auto">
              <a:xfrm>
                <a:off x="5100638" y="3997325"/>
                <a:ext cx="103188" cy="152400"/>
              </a:xfrm>
              <a:custGeom>
                <a:avLst/>
                <a:gdLst>
                  <a:gd name="T0" fmla="*/ 55 w 141"/>
                  <a:gd name="T1" fmla="*/ 89 h 211"/>
                  <a:gd name="T2" fmla="*/ 55 w 141"/>
                  <a:gd name="T3" fmla="*/ 89 h 211"/>
                  <a:gd name="T4" fmla="*/ 55 w 141"/>
                  <a:gd name="T5" fmla="*/ 110 h 211"/>
                  <a:gd name="T6" fmla="*/ 70 w 141"/>
                  <a:gd name="T7" fmla="*/ 109 h 211"/>
                  <a:gd name="T8" fmla="*/ 88 w 141"/>
                  <a:gd name="T9" fmla="*/ 112 h 211"/>
                  <a:gd name="T10" fmla="*/ 102 w 141"/>
                  <a:gd name="T11" fmla="*/ 119 h 211"/>
                  <a:gd name="T12" fmla="*/ 111 w 141"/>
                  <a:gd name="T13" fmla="*/ 132 h 211"/>
                  <a:gd name="T14" fmla="*/ 115 w 141"/>
                  <a:gd name="T15" fmla="*/ 149 h 211"/>
                  <a:gd name="T16" fmla="*/ 111 w 141"/>
                  <a:gd name="T17" fmla="*/ 166 h 211"/>
                  <a:gd name="T18" fmla="*/ 101 w 141"/>
                  <a:gd name="T19" fmla="*/ 179 h 211"/>
                  <a:gd name="T20" fmla="*/ 87 w 141"/>
                  <a:gd name="T21" fmla="*/ 186 h 211"/>
                  <a:gd name="T22" fmla="*/ 69 w 141"/>
                  <a:gd name="T23" fmla="*/ 189 h 211"/>
                  <a:gd name="T24" fmla="*/ 37 w 141"/>
                  <a:gd name="T25" fmla="*/ 177 h 211"/>
                  <a:gd name="T26" fmla="*/ 25 w 141"/>
                  <a:gd name="T27" fmla="*/ 144 h 211"/>
                  <a:gd name="T28" fmla="*/ 0 w 141"/>
                  <a:gd name="T29" fmla="*/ 144 h 211"/>
                  <a:gd name="T30" fmla="*/ 5 w 141"/>
                  <a:gd name="T31" fmla="*/ 172 h 211"/>
                  <a:gd name="T32" fmla="*/ 19 w 141"/>
                  <a:gd name="T33" fmla="*/ 194 h 211"/>
                  <a:gd name="T34" fmla="*/ 41 w 141"/>
                  <a:gd name="T35" fmla="*/ 207 h 211"/>
                  <a:gd name="T36" fmla="*/ 69 w 141"/>
                  <a:gd name="T37" fmla="*/ 211 h 211"/>
                  <a:gd name="T38" fmla="*/ 97 w 141"/>
                  <a:gd name="T39" fmla="*/ 207 h 211"/>
                  <a:gd name="T40" fmla="*/ 120 w 141"/>
                  <a:gd name="T41" fmla="*/ 195 h 211"/>
                  <a:gd name="T42" fmla="*/ 135 w 141"/>
                  <a:gd name="T43" fmla="*/ 175 h 211"/>
                  <a:gd name="T44" fmla="*/ 141 w 141"/>
                  <a:gd name="T45" fmla="*/ 148 h 211"/>
                  <a:gd name="T46" fmla="*/ 132 w 141"/>
                  <a:gd name="T47" fmla="*/ 115 h 211"/>
                  <a:gd name="T48" fmla="*/ 103 w 141"/>
                  <a:gd name="T49" fmla="*/ 98 h 211"/>
                  <a:gd name="T50" fmla="*/ 103 w 141"/>
                  <a:gd name="T51" fmla="*/ 97 h 211"/>
                  <a:gd name="T52" fmla="*/ 124 w 141"/>
                  <a:gd name="T53" fmla="*/ 81 h 211"/>
                  <a:gd name="T54" fmla="*/ 132 w 141"/>
                  <a:gd name="T55" fmla="*/ 56 h 211"/>
                  <a:gd name="T56" fmla="*/ 127 w 141"/>
                  <a:gd name="T57" fmla="*/ 31 h 211"/>
                  <a:gd name="T58" fmla="*/ 114 w 141"/>
                  <a:gd name="T59" fmla="*/ 13 h 211"/>
                  <a:gd name="T60" fmla="*/ 94 w 141"/>
                  <a:gd name="T61" fmla="*/ 3 h 211"/>
                  <a:gd name="T62" fmla="*/ 69 w 141"/>
                  <a:gd name="T63" fmla="*/ 0 h 211"/>
                  <a:gd name="T64" fmla="*/ 41 w 141"/>
                  <a:gd name="T65" fmla="*/ 5 h 211"/>
                  <a:gd name="T66" fmla="*/ 22 w 141"/>
                  <a:gd name="T67" fmla="*/ 19 h 211"/>
                  <a:gd name="T68" fmla="*/ 10 w 141"/>
                  <a:gd name="T69" fmla="*/ 40 h 211"/>
                  <a:gd name="T70" fmla="*/ 5 w 141"/>
                  <a:gd name="T71" fmla="*/ 67 h 211"/>
                  <a:gd name="T72" fmla="*/ 30 w 141"/>
                  <a:gd name="T73" fmla="*/ 67 h 211"/>
                  <a:gd name="T74" fmla="*/ 32 w 141"/>
                  <a:gd name="T75" fmla="*/ 50 h 211"/>
                  <a:gd name="T76" fmla="*/ 39 w 141"/>
                  <a:gd name="T77" fmla="*/ 35 h 211"/>
                  <a:gd name="T78" fmla="*/ 51 w 141"/>
                  <a:gd name="T79" fmla="*/ 26 h 211"/>
                  <a:gd name="T80" fmla="*/ 69 w 141"/>
                  <a:gd name="T81" fmla="*/ 22 h 211"/>
                  <a:gd name="T82" fmla="*/ 95 w 141"/>
                  <a:gd name="T83" fmla="*/ 30 h 211"/>
                  <a:gd name="T84" fmla="*/ 106 w 141"/>
                  <a:gd name="T85" fmla="*/ 55 h 211"/>
                  <a:gd name="T86" fmla="*/ 103 w 141"/>
                  <a:gd name="T87" fmla="*/ 70 h 211"/>
                  <a:gd name="T88" fmla="*/ 94 w 141"/>
                  <a:gd name="T89" fmla="*/ 81 h 211"/>
                  <a:gd name="T90" fmla="*/ 81 w 141"/>
                  <a:gd name="T91" fmla="*/ 87 h 211"/>
                  <a:gd name="T92" fmla="*/ 66 w 141"/>
                  <a:gd name="T93" fmla="*/ 89 h 211"/>
                  <a:gd name="T94" fmla="*/ 61 w 141"/>
                  <a:gd name="T95" fmla="*/ 89 h 211"/>
                  <a:gd name="T96" fmla="*/ 58 w 141"/>
                  <a:gd name="T97" fmla="*/ 89 h 211"/>
                  <a:gd name="T98" fmla="*/ 55 w 141"/>
                  <a:gd name="T99" fmla="*/ 89 h 211"/>
                  <a:gd name="T100" fmla="*/ 55 w 141"/>
                  <a:gd name="T101" fmla="*/ 8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 h="211">
                    <a:moveTo>
                      <a:pt x="55" y="89"/>
                    </a:moveTo>
                    <a:lnTo>
                      <a:pt x="55" y="89"/>
                    </a:lnTo>
                    <a:lnTo>
                      <a:pt x="55" y="110"/>
                    </a:lnTo>
                    <a:cubicBezTo>
                      <a:pt x="60" y="110"/>
                      <a:pt x="65" y="109"/>
                      <a:pt x="70" y="109"/>
                    </a:cubicBezTo>
                    <a:cubicBezTo>
                      <a:pt x="77" y="109"/>
                      <a:pt x="82" y="110"/>
                      <a:pt x="88" y="112"/>
                    </a:cubicBezTo>
                    <a:cubicBezTo>
                      <a:pt x="93" y="113"/>
                      <a:pt x="98" y="116"/>
                      <a:pt x="102" y="119"/>
                    </a:cubicBezTo>
                    <a:cubicBezTo>
                      <a:pt x="106" y="123"/>
                      <a:pt x="109" y="127"/>
                      <a:pt x="111" y="132"/>
                    </a:cubicBezTo>
                    <a:cubicBezTo>
                      <a:pt x="113" y="137"/>
                      <a:pt x="115" y="143"/>
                      <a:pt x="115" y="149"/>
                    </a:cubicBezTo>
                    <a:cubicBezTo>
                      <a:pt x="115" y="155"/>
                      <a:pt x="113" y="161"/>
                      <a:pt x="111" y="166"/>
                    </a:cubicBezTo>
                    <a:cubicBezTo>
                      <a:pt x="108" y="171"/>
                      <a:pt x="105" y="175"/>
                      <a:pt x="101" y="179"/>
                    </a:cubicBezTo>
                    <a:cubicBezTo>
                      <a:pt x="97" y="182"/>
                      <a:pt x="92" y="185"/>
                      <a:pt x="87" y="186"/>
                    </a:cubicBezTo>
                    <a:cubicBezTo>
                      <a:pt x="81" y="188"/>
                      <a:pt x="75" y="189"/>
                      <a:pt x="69" y="189"/>
                    </a:cubicBezTo>
                    <a:cubicBezTo>
                      <a:pt x="55" y="189"/>
                      <a:pt x="44" y="185"/>
                      <a:pt x="37" y="177"/>
                    </a:cubicBezTo>
                    <a:cubicBezTo>
                      <a:pt x="29" y="168"/>
                      <a:pt x="26" y="157"/>
                      <a:pt x="25" y="144"/>
                    </a:cubicBezTo>
                    <a:lnTo>
                      <a:pt x="0" y="144"/>
                    </a:lnTo>
                    <a:cubicBezTo>
                      <a:pt x="0" y="154"/>
                      <a:pt x="2" y="164"/>
                      <a:pt x="5" y="172"/>
                    </a:cubicBezTo>
                    <a:cubicBezTo>
                      <a:pt x="8" y="181"/>
                      <a:pt x="13" y="188"/>
                      <a:pt x="19" y="194"/>
                    </a:cubicBezTo>
                    <a:cubicBezTo>
                      <a:pt x="25" y="199"/>
                      <a:pt x="32" y="204"/>
                      <a:pt x="41" y="207"/>
                    </a:cubicBezTo>
                    <a:cubicBezTo>
                      <a:pt x="49" y="209"/>
                      <a:pt x="59" y="211"/>
                      <a:pt x="69" y="211"/>
                    </a:cubicBezTo>
                    <a:cubicBezTo>
                      <a:pt x="79" y="211"/>
                      <a:pt x="88" y="210"/>
                      <a:pt x="97" y="207"/>
                    </a:cubicBezTo>
                    <a:cubicBezTo>
                      <a:pt x="106" y="204"/>
                      <a:pt x="113" y="200"/>
                      <a:pt x="120" y="195"/>
                    </a:cubicBezTo>
                    <a:cubicBezTo>
                      <a:pt x="126" y="190"/>
                      <a:pt x="131" y="183"/>
                      <a:pt x="135" y="175"/>
                    </a:cubicBezTo>
                    <a:cubicBezTo>
                      <a:pt x="139" y="167"/>
                      <a:pt x="141" y="158"/>
                      <a:pt x="141" y="148"/>
                    </a:cubicBezTo>
                    <a:cubicBezTo>
                      <a:pt x="141" y="135"/>
                      <a:pt x="138" y="125"/>
                      <a:pt x="132" y="115"/>
                    </a:cubicBezTo>
                    <a:cubicBezTo>
                      <a:pt x="126" y="106"/>
                      <a:pt x="116" y="100"/>
                      <a:pt x="103" y="98"/>
                    </a:cubicBezTo>
                    <a:lnTo>
                      <a:pt x="103" y="97"/>
                    </a:lnTo>
                    <a:cubicBezTo>
                      <a:pt x="112" y="93"/>
                      <a:pt x="118" y="88"/>
                      <a:pt x="124" y="81"/>
                    </a:cubicBezTo>
                    <a:cubicBezTo>
                      <a:pt x="129" y="73"/>
                      <a:pt x="132" y="65"/>
                      <a:pt x="132" y="56"/>
                    </a:cubicBezTo>
                    <a:cubicBezTo>
                      <a:pt x="132" y="46"/>
                      <a:pt x="131" y="38"/>
                      <a:pt x="127" y="31"/>
                    </a:cubicBezTo>
                    <a:cubicBezTo>
                      <a:pt x="124" y="24"/>
                      <a:pt x="120" y="18"/>
                      <a:pt x="114" y="13"/>
                    </a:cubicBezTo>
                    <a:cubicBezTo>
                      <a:pt x="108" y="9"/>
                      <a:pt x="102" y="6"/>
                      <a:pt x="94" y="3"/>
                    </a:cubicBezTo>
                    <a:cubicBezTo>
                      <a:pt x="86" y="1"/>
                      <a:pt x="78" y="0"/>
                      <a:pt x="69" y="0"/>
                    </a:cubicBezTo>
                    <a:cubicBezTo>
                      <a:pt x="58" y="0"/>
                      <a:pt x="49" y="2"/>
                      <a:pt x="41" y="5"/>
                    </a:cubicBezTo>
                    <a:cubicBezTo>
                      <a:pt x="34" y="8"/>
                      <a:pt x="27" y="13"/>
                      <a:pt x="22" y="19"/>
                    </a:cubicBezTo>
                    <a:cubicBezTo>
                      <a:pt x="16" y="25"/>
                      <a:pt x="12" y="32"/>
                      <a:pt x="10" y="40"/>
                    </a:cubicBezTo>
                    <a:cubicBezTo>
                      <a:pt x="7" y="48"/>
                      <a:pt x="5" y="57"/>
                      <a:pt x="5" y="67"/>
                    </a:cubicBezTo>
                    <a:lnTo>
                      <a:pt x="30" y="67"/>
                    </a:lnTo>
                    <a:cubicBezTo>
                      <a:pt x="30" y="61"/>
                      <a:pt x="30" y="55"/>
                      <a:pt x="32" y="50"/>
                    </a:cubicBezTo>
                    <a:cubicBezTo>
                      <a:pt x="33" y="44"/>
                      <a:pt x="36" y="40"/>
                      <a:pt x="39" y="35"/>
                    </a:cubicBezTo>
                    <a:cubicBezTo>
                      <a:pt x="42" y="31"/>
                      <a:pt x="46" y="28"/>
                      <a:pt x="51" y="26"/>
                    </a:cubicBezTo>
                    <a:cubicBezTo>
                      <a:pt x="56" y="23"/>
                      <a:pt x="62" y="22"/>
                      <a:pt x="69" y="22"/>
                    </a:cubicBezTo>
                    <a:cubicBezTo>
                      <a:pt x="79" y="22"/>
                      <a:pt x="88" y="25"/>
                      <a:pt x="95" y="30"/>
                    </a:cubicBezTo>
                    <a:cubicBezTo>
                      <a:pt x="102" y="36"/>
                      <a:pt x="106" y="44"/>
                      <a:pt x="106" y="55"/>
                    </a:cubicBezTo>
                    <a:cubicBezTo>
                      <a:pt x="106" y="61"/>
                      <a:pt x="105" y="66"/>
                      <a:pt x="103" y="70"/>
                    </a:cubicBezTo>
                    <a:cubicBezTo>
                      <a:pt x="100" y="74"/>
                      <a:pt x="98" y="78"/>
                      <a:pt x="94" y="81"/>
                    </a:cubicBezTo>
                    <a:cubicBezTo>
                      <a:pt x="90" y="84"/>
                      <a:pt x="86" y="86"/>
                      <a:pt x="81" y="87"/>
                    </a:cubicBezTo>
                    <a:cubicBezTo>
                      <a:pt x="77" y="89"/>
                      <a:pt x="71" y="89"/>
                      <a:pt x="66" y="89"/>
                    </a:cubicBezTo>
                    <a:lnTo>
                      <a:pt x="61" y="89"/>
                    </a:lnTo>
                    <a:cubicBezTo>
                      <a:pt x="60" y="89"/>
                      <a:pt x="59" y="89"/>
                      <a:pt x="58" y="89"/>
                    </a:cubicBezTo>
                    <a:cubicBezTo>
                      <a:pt x="57" y="89"/>
                      <a:pt x="56" y="89"/>
                      <a:pt x="55" y="89"/>
                    </a:cubicBezTo>
                    <a:lnTo>
                      <a:pt x="55" y="8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6D1548F1-161F-4E46-A9D9-29616739F45B}"/>
                  </a:ext>
                </a:extLst>
              </p:cNvPr>
              <p:cNvSpPr>
                <a:spLocks/>
              </p:cNvSpPr>
              <p:nvPr/>
            </p:nvSpPr>
            <p:spPr bwMode="auto">
              <a:xfrm>
                <a:off x="5260976" y="4073525"/>
                <a:ext cx="1627188" cy="0"/>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44">
                <a:extLst>
                  <a:ext uri="{FF2B5EF4-FFF2-40B4-BE49-F238E27FC236}">
                    <a16:creationId xmlns:a16="http://schemas.microsoft.com/office/drawing/2014/main" id="{ED338A98-1B4E-48AF-80BE-F17A47AB0249}"/>
                  </a:ext>
                </a:extLst>
              </p:cNvPr>
              <p:cNvSpPr>
                <a:spLocks/>
              </p:cNvSpPr>
              <p:nvPr/>
            </p:nvSpPr>
            <p:spPr bwMode="auto">
              <a:xfrm>
                <a:off x="5907018" y="3703638"/>
                <a:ext cx="0" cy="249238"/>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45">
                <a:extLst>
                  <a:ext uri="{FF2B5EF4-FFF2-40B4-BE49-F238E27FC236}">
                    <a16:creationId xmlns:a16="http://schemas.microsoft.com/office/drawing/2014/main" id="{34BE2CE4-929F-4C2C-8878-5A901678051A}"/>
                  </a:ext>
                </a:extLst>
              </p:cNvPr>
              <p:cNvSpPr>
                <a:spLocks/>
              </p:cNvSpPr>
              <p:nvPr/>
            </p:nvSpPr>
            <p:spPr bwMode="auto">
              <a:xfrm>
                <a:off x="5843518" y="3581400"/>
                <a:ext cx="127000" cy="128588"/>
              </a:xfrm>
              <a:custGeom>
                <a:avLst/>
                <a:gdLst>
                  <a:gd name="T0" fmla="*/ 145 w 176"/>
                  <a:gd name="T1" fmla="*/ 31 h 175"/>
                  <a:gd name="T2" fmla="*/ 145 w 176"/>
                  <a:gd name="T3" fmla="*/ 31 h 175"/>
                  <a:gd name="T4" fmla="*/ 145 w 176"/>
                  <a:gd name="T5" fmla="*/ 144 h 175"/>
                  <a:gd name="T6" fmla="*/ 32 w 176"/>
                  <a:gd name="T7" fmla="*/ 144 h 175"/>
                  <a:gd name="T8" fmla="*/ 32 w 176"/>
                  <a:gd name="T9" fmla="*/ 31 h 175"/>
                  <a:gd name="T10" fmla="*/ 145 w 176"/>
                  <a:gd name="T11" fmla="*/ 31 h 175"/>
                </a:gdLst>
                <a:ahLst/>
                <a:cxnLst>
                  <a:cxn ang="0">
                    <a:pos x="T0" y="T1"/>
                  </a:cxn>
                  <a:cxn ang="0">
                    <a:pos x="T2" y="T3"/>
                  </a:cxn>
                  <a:cxn ang="0">
                    <a:pos x="T4" y="T5"/>
                  </a:cxn>
                  <a:cxn ang="0">
                    <a:pos x="T6" y="T7"/>
                  </a:cxn>
                  <a:cxn ang="0">
                    <a:pos x="T8" y="T9"/>
                  </a:cxn>
                  <a:cxn ang="0">
                    <a:pos x="T10" y="T11"/>
                  </a:cxn>
                </a:cxnLst>
                <a:rect l="0" t="0" r="r" b="b"/>
                <a:pathLst>
                  <a:path w="176" h="175">
                    <a:moveTo>
                      <a:pt x="145" y="31"/>
                    </a:moveTo>
                    <a:lnTo>
                      <a:pt x="145" y="31"/>
                    </a:lnTo>
                    <a:cubicBezTo>
                      <a:pt x="176" y="62"/>
                      <a:pt x="176" y="113"/>
                      <a:pt x="145" y="144"/>
                    </a:cubicBezTo>
                    <a:cubicBezTo>
                      <a:pt x="113" y="175"/>
                      <a:pt x="63" y="175"/>
                      <a:pt x="32" y="144"/>
                    </a:cubicBezTo>
                    <a:cubicBezTo>
                      <a:pt x="0" y="113"/>
                      <a:pt x="0" y="62"/>
                      <a:pt x="32" y="31"/>
                    </a:cubicBezTo>
                    <a:cubicBezTo>
                      <a:pt x="63" y="0"/>
                      <a:pt x="113" y="0"/>
                      <a:pt x="145" y="31"/>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46">
                <a:extLst>
                  <a:ext uri="{FF2B5EF4-FFF2-40B4-BE49-F238E27FC236}">
                    <a16:creationId xmlns:a16="http://schemas.microsoft.com/office/drawing/2014/main" id="{61221899-C6AF-4A42-96DC-C6323C1F9A69}"/>
                  </a:ext>
                </a:extLst>
              </p:cNvPr>
              <p:cNvSpPr>
                <a:spLocks/>
              </p:cNvSpPr>
              <p:nvPr/>
            </p:nvSpPr>
            <p:spPr bwMode="auto">
              <a:xfrm>
                <a:off x="5843518" y="3581400"/>
                <a:ext cx="127000" cy="128588"/>
              </a:xfrm>
              <a:custGeom>
                <a:avLst/>
                <a:gdLst>
                  <a:gd name="T0" fmla="*/ 145 w 176"/>
                  <a:gd name="T1" fmla="*/ 31 h 175"/>
                  <a:gd name="T2" fmla="*/ 145 w 176"/>
                  <a:gd name="T3" fmla="*/ 31 h 175"/>
                  <a:gd name="T4" fmla="*/ 145 w 176"/>
                  <a:gd name="T5" fmla="*/ 144 h 175"/>
                  <a:gd name="T6" fmla="*/ 32 w 176"/>
                  <a:gd name="T7" fmla="*/ 144 h 175"/>
                  <a:gd name="T8" fmla="*/ 32 w 176"/>
                  <a:gd name="T9" fmla="*/ 31 h 175"/>
                  <a:gd name="T10" fmla="*/ 145 w 176"/>
                  <a:gd name="T11" fmla="*/ 31 h 175"/>
                </a:gdLst>
                <a:ahLst/>
                <a:cxnLst>
                  <a:cxn ang="0">
                    <a:pos x="T0" y="T1"/>
                  </a:cxn>
                  <a:cxn ang="0">
                    <a:pos x="T2" y="T3"/>
                  </a:cxn>
                  <a:cxn ang="0">
                    <a:pos x="T4" y="T5"/>
                  </a:cxn>
                  <a:cxn ang="0">
                    <a:pos x="T6" y="T7"/>
                  </a:cxn>
                  <a:cxn ang="0">
                    <a:pos x="T8" y="T9"/>
                  </a:cxn>
                  <a:cxn ang="0">
                    <a:pos x="T10" y="T11"/>
                  </a:cxn>
                </a:cxnLst>
                <a:rect l="0" t="0" r="r" b="b"/>
                <a:pathLst>
                  <a:path w="176" h="175">
                    <a:moveTo>
                      <a:pt x="145" y="31"/>
                    </a:moveTo>
                    <a:lnTo>
                      <a:pt x="145" y="31"/>
                    </a:lnTo>
                    <a:cubicBezTo>
                      <a:pt x="176" y="62"/>
                      <a:pt x="176" y="113"/>
                      <a:pt x="145" y="144"/>
                    </a:cubicBezTo>
                    <a:cubicBezTo>
                      <a:pt x="113" y="175"/>
                      <a:pt x="63" y="175"/>
                      <a:pt x="32" y="144"/>
                    </a:cubicBezTo>
                    <a:cubicBezTo>
                      <a:pt x="0" y="113"/>
                      <a:pt x="0" y="62"/>
                      <a:pt x="32" y="31"/>
                    </a:cubicBezTo>
                    <a:cubicBezTo>
                      <a:pt x="63" y="0"/>
                      <a:pt x="113" y="0"/>
                      <a:pt x="145" y="31"/>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47">
                <a:extLst>
                  <a:ext uri="{FF2B5EF4-FFF2-40B4-BE49-F238E27FC236}">
                    <a16:creationId xmlns:a16="http://schemas.microsoft.com/office/drawing/2014/main" id="{9A865FB3-3DE6-469C-8EB1-A7A33FABCBC2}"/>
                  </a:ext>
                </a:extLst>
              </p:cNvPr>
              <p:cNvSpPr>
                <a:spLocks/>
              </p:cNvSpPr>
              <p:nvPr/>
            </p:nvSpPr>
            <p:spPr bwMode="auto">
              <a:xfrm>
                <a:off x="5773668" y="3940175"/>
                <a:ext cx="266700" cy="266700"/>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48">
                <a:extLst>
                  <a:ext uri="{FF2B5EF4-FFF2-40B4-BE49-F238E27FC236}">
                    <a16:creationId xmlns:a16="http://schemas.microsoft.com/office/drawing/2014/main" id="{747BFEED-A765-46AE-B589-D9E4E3A4365B}"/>
                  </a:ext>
                </a:extLst>
              </p:cNvPr>
              <p:cNvSpPr>
                <a:spLocks/>
              </p:cNvSpPr>
              <p:nvPr/>
            </p:nvSpPr>
            <p:spPr bwMode="auto">
              <a:xfrm>
                <a:off x="5773668" y="3940175"/>
                <a:ext cx="266700" cy="266700"/>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49">
                <a:extLst>
                  <a:ext uri="{FF2B5EF4-FFF2-40B4-BE49-F238E27FC236}">
                    <a16:creationId xmlns:a16="http://schemas.microsoft.com/office/drawing/2014/main" id="{47CB7E1F-4C29-4E78-9230-4B2AF7FC15ED}"/>
                  </a:ext>
                </a:extLst>
              </p:cNvPr>
              <p:cNvSpPr>
                <a:spLocks/>
              </p:cNvSpPr>
              <p:nvPr/>
            </p:nvSpPr>
            <p:spPr bwMode="auto">
              <a:xfrm>
                <a:off x="5848280" y="4030663"/>
                <a:ext cx="117475" cy="117475"/>
              </a:xfrm>
              <a:custGeom>
                <a:avLst/>
                <a:gdLst>
                  <a:gd name="T0" fmla="*/ 98 w 162"/>
                  <a:gd name="T1" fmla="*/ 63 h 161"/>
                  <a:gd name="T2" fmla="*/ 98 w 162"/>
                  <a:gd name="T3" fmla="*/ 63 h 161"/>
                  <a:gd name="T4" fmla="*/ 98 w 162"/>
                  <a:gd name="T5" fmla="*/ 0 h 161"/>
                  <a:gd name="T6" fmla="*/ 64 w 162"/>
                  <a:gd name="T7" fmla="*/ 0 h 161"/>
                  <a:gd name="T8" fmla="*/ 64 w 162"/>
                  <a:gd name="T9" fmla="*/ 63 h 161"/>
                  <a:gd name="T10" fmla="*/ 0 w 162"/>
                  <a:gd name="T11" fmla="*/ 63 h 161"/>
                  <a:gd name="T12" fmla="*/ 0 w 162"/>
                  <a:gd name="T13" fmla="*/ 97 h 161"/>
                  <a:gd name="T14" fmla="*/ 64 w 162"/>
                  <a:gd name="T15" fmla="*/ 97 h 161"/>
                  <a:gd name="T16" fmla="*/ 64 w 162"/>
                  <a:gd name="T17" fmla="*/ 161 h 161"/>
                  <a:gd name="T18" fmla="*/ 98 w 162"/>
                  <a:gd name="T19" fmla="*/ 161 h 161"/>
                  <a:gd name="T20" fmla="*/ 98 w 162"/>
                  <a:gd name="T21" fmla="*/ 97 h 161"/>
                  <a:gd name="T22" fmla="*/ 162 w 162"/>
                  <a:gd name="T23" fmla="*/ 97 h 161"/>
                  <a:gd name="T24" fmla="*/ 162 w 162"/>
                  <a:gd name="T25" fmla="*/ 63 h 161"/>
                  <a:gd name="T26" fmla="*/ 98 w 162"/>
                  <a:gd name="T27" fmla="*/ 6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161">
                    <a:moveTo>
                      <a:pt x="98" y="63"/>
                    </a:moveTo>
                    <a:lnTo>
                      <a:pt x="98" y="63"/>
                    </a:lnTo>
                    <a:lnTo>
                      <a:pt x="98" y="0"/>
                    </a:lnTo>
                    <a:lnTo>
                      <a:pt x="64" y="0"/>
                    </a:lnTo>
                    <a:lnTo>
                      <a:pt x="64" y="63"/>
                    </a:lnTo>
                    <a:lnTo>
                      <a:pt x="0" y="63"/>
                    </a:lnTo>
                    <a:lnTo>
                      <a:pt x="0" y="97"/>
                    </a:lnTo>
                    <a:lnTo>
                      <a:pt x="64" y="97"/>
                    </a:lnTo>
                    <a:lnTo>
                      <a:pt x="64" y="161"/>
                    </a:lnTo>
                    <a:lnTo>
                      <a:pt x="98" y="161"/>
                    </a:lnTo>
                    <a:lnTo>
                      <a:pt x="98" y="97"/>
                    </a:lnTo>
                    <a:lnTo>
                      <a:pt x="162" y="97"/>
                    </a:lnTo>
                    <a:lnTo>
                      <a:pt x="162" y="63"/>
                    </a:lnTo>
                    <a:lnTo>
                      <a:pt x="98" y="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D398FF5E-D870-4555-875A-DF079F44E21B}"/>
                  </a:ext>
                </a:extLst>
              </p:cNvPr>
              <p:cNvSpPr>
                <a:spLocks noEditPoints="1"/>
              </p:cNvSpPr>
              <p:nvPr/>
            </p:nvSpPr>
            <p:spPr bwMode="auto">
              <a:xfrm>
                <a:off x="6573268" y="2640013"/>
                <a:ext cx="390525" cy="300038"/>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solidFill>
                <a:srgbClr val="003963"/>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16" name="Freeform 11">
                <a:extLst>
                  <a:ext uri="{FF2B5EF4-FFF2-40B4-BE49-F238E27FC236}">
                    <a16:creationId xmlns:a16="http://schemas.microsoft.com/office/drawing/2014/main" id="{8B6F04C9-6976-4EB2-A872-2064E8DF63C6}"/>
                  </a:ext>
                </a:extLst>
              </p:cNvPr>
              <p:cNvSpPr>
                <a:spLocks/>
              </p:cNvSpPr>
              <p:nvPr/>
            </p:nvSpPr>
            <p:spPr bwMode="auto">
              <a:xfrm>
                <a:off x="6698681" y="2720975"/>
                <a:ext cx="138113" cy="139700"/>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5 w 190"/>
                  <a:gd name="T11" fmla="*/ 33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5" y="33"/>
                    </a:lnTo>
                    <a:lnTo>
                      <a:pt x="85" y="190"/>
                    </a:lnTo>
                    <a:lnTo>
                      <a:pt x="106" y="190"/>
                    </a:lnTo>
                    <a:lnTo>
                      <a:pt x="165" y="32"/>
                    </a:lnTo>
                    <a:lnTo>
                      <a:pt x="166" y="32"/>
                    </a:lnTo>
                    <a:lnTo>
                      <a:pt x="166" y="190"/>
                    </a:lnTo>
                    <a:lnTo>
                      <a:pt x="190" y="190"/>
                    </a:lnTo>
                    <a:lnTo>
                      <a:pt x="189" y="0"/>
                    </a:lnTo>
                    <a:lnTo>
                      <a:pt x="155" y="0"/>
                    </a:lnTo>
                    <a:lnTo>
                      <a:pt x="95" y="160"/>
                    </a:lnTo>
                    <a:lnTo>
                      <a:pt x="35"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1A3FB7F4-A8DC-4C71-9417-33A2AB905396}"/>
                  </a:ext>
                </a:extLst>
              </p:cNvPr>
              <p:cNvSpPr>
                <a:spLocks noEditPoints="1"/>
              </p:cNvSpPr>
              <p:nvPr/>
            </p:nvSpPr>
            <p:spPr bwMode="auto">
              <a:xfrm>
                <a:off x="6573268" y="3067050"/>
                <a:ext cx="390525" cy="301625"/>
              </a:xfrm>
              <a:custGeom>
                <a:avLst/>
                <a:gdLst>
                  <a:gd name="T0" fmla="*/ 0 w 535"/>
                  <a:gd name="T1" fmla="*/ 3 h 413"/>
                  <a:gd name="T2" fmla="*/ 0 w 535"/>
                  <a:gd name="T3" fmla="*/ 3 h 413"/>
                  <a:gd name="T4" fmla="*/ 533 w 535"/>
                  <a:gd name="T5" fmla="*/ 0 h 413"/>
                  <a:gd name="T6" fmla="*/ 535 w 535"/>
                  <a:gd name="T7" fmla="*/ 411 h 413"/>
                  <a:gd name="T8" fmla="*/ 2 w 535"/>
                  <a:gd name="T9" fmla="*/ 413 h 413"/>
                  <a:gd name="T10" fmla="*/ 0 w 535"/>
                  <a:gd name="T11" fmla="*/ 3 h 413"/>
                  <a:gd name="T12" fmla="*/ 0 w 535"/>
                  <a:gd name="T13" fmla="*/ 3 h 413"/>
                  <a:gd name="T14" fmla="*/ 0 w 535"/>
                  <a:gd name="T15" fmla="*/ 3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3"/>
                    </a:moveTo>
                    <a:lnTo>
                      <a:pt x="0" y="3"/>
                    </a:lnTo>
                    <a:lnTo>
                      <a:pt x="533" y="0"/>
                    </a:lnTo>
                    <a:lnTo>
                      <a:pt x="535" y="411"/>
                    </a:lnTo>
                    <a:lnTo>
                      <a:pt x="2" y="413"/>
                    </a:lnTo>
                    <a:lnTo>
                      <a:pt x="0" y="3"/>
                    </a:lnTo>
                    <a:close/>
                    <a:moveTo>
                      <a:pt x="0" y="3"/>
                    </a:moveTo>
                    <a:lnTo>
                      <a:pt x="0" y="3"/>
                    </a:lnTo>
                    <a:close/>
                  </a:path>
                </a:pathLst>
              </a:custGeom>
              <a:solidFill>
                <a:srgbClr val="0039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07C54673-1A2C-4E0E-A133-989DED250B11}"/>
                  </a:ext>
                </a:extLst>
              </p:cNvPr>
              <p:cNvSpPr>
                <a:spLocks noEditPoints="1"/>
              </p:cNvSpPr>
              <p:nvPr/>
            </p:nvSpPr>
            <p:spPr bwMode="auto">
              <a:xfrm>
                <a:off x="6573268" y="3067050"/>
                <a:ext cx="390525" cy="301625"/>
              </a:xfrm>
              <a:custGeom>
                <a:avLst/>
                <a:gdLst>
                  <a:gd name="T0" fmla="*/ 0 w 535"/>
                  <a:gd name="T1" fmla="*/ 3 h 413"/>
                  <a:gd name="T2" fmla="*/ 0 w 535"/>
                  <a:gd name="T3" fmla="*/ 3 h 413"/>
                  <a:gd name="T4" fmla="*/ 533 w 535"/>
                  <a:gd name="T5" fmla="*/ 0 h 413"/>
                  <a:gd name="T6" fmla="*/ 535 w 535"/>
                  <a:gd name="T7" fmla="*/ 411 h 413"/>
                  <a:gd name="T8" fmla="*/ 2 w 535"/>
                  <a:gd name="T9" fmla="*/ 413 h 413"/>
                  <a:gd name="T10" fmla="*/ 0 w 535"/>
                  <a:gd name="T11" fmla="*/ 3 h 413"/>
                  <a:gd name="T12" fmla="*/ 0 w 535"/>
                  <a:gd name="T13" fmla="*/ 3 h 413"/>
                  <a:gd name="T14" fmla="*/ 0 w 535"/>
                  <a:gd name="T15" fmla="*/ 3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3"/>
                    </a:moveTo>
                    <a:lnTo>
                      <a:pt x="0" y="3"/>
                    </a:lnTo>
                    <a:lnTo>
                      <a:pt x="533" y="0"/>
                    </a:lnTo>
                    <a:lnTo>
                      <a:pt x="535" y="411"/>
                    </a:lnTo>
                    <a:lnTo>
                      <a:pt x="2" y="413"/>
                    </a:lnTo>
                    <a:lnTo>
                      <a:pt x="0" y="3"/>
                    </a:lnTo>
                    <a:close/>
                    <a:moveTo>
                      <a:pt x="0" y="3"/>
                    </a:moveTo>
                    <a:lnTo>
                      <a:pt x="0" y="3"/>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4">
                <a:extLst>
                  <a:ext uri="{FF2B5EF4-FFF2-40B4-BE49-F238E27FC236}">
                    <a16:creationId xmlns:a16="http://schemas.microsoft.com/office/drawing/2014/main" id="{B07B45EB-E1FC-4F6E-ACDF-8DE21ED8F4AE}"/>
                  </a:ext>
                </a:extLst>
              </p:cNvPr>
              <p:cNvSpPr>
                <a:spLocks/>
              </p:cNvSpPr>
              <p:nvPr/>
            </p:nvSpPr>
            <p:spPr bwMode="auto">
              <a:xfrm>
                <a:off x="6698681" y="3149600"/>
                <a:ext cx="138113" cy="139700"/>
              </a:xfrm>
              <a:custGeom>
                <a:avLst/>
                <a:gdLst>
                  <a:gd name="T0" fmla="*/ 0 w 190"/>
                  <a:gd name="T1" fmla="*/ 1 h 191"/>
                  <a:gd name="T2" fmla="*/ 0 w 190"/>
                  <a:gd name="T3" fmla="*/ 1 h 191"/>
                  <a:gd name="T4" fmla="*/ 1 w 190"/>
                  <a:gd name="T5" fmla="*/ 191 h 191"/>
                  <a:gd name="T6" fmla="*/ 25 w 190"/>
                  <a:gd name="T7" fmla="*/ 190 h 191"/>
                  <a:gd name="T8" fmla="*/ 24 w 190"/>
                  <a:gd name="T9" fmla="*/ 32 h 191"/>
                  <a:gd name="T10" fmla="*/ 25 w 190"/>
                  <a:gd name="T11" fmla="*/ 32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0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0"/>
                    </a:lnTo>
                    <a:lnTo>
                      <a:pt x="24" y="32"/>
                    </a:lnTo>
                    <a:lnTo>
                      <a:pt x="25" y="32"/>
                    </a:lnTo>
                    <a:lnTo>
                      <a:pt x="85" y="190"/>
                    </a:lnTo>
                    <a:lnTo>
                      <a:pt x="106" y="190"/>
                    </a:lnTo>
                    <a:lnTo>
                      <a:pt x="165" y="32"/>
                    </a:lnTo>
                    <a:lnTo>
                      <a:pt x="166" y="32"/>
                    </a:lnTo>
                    <a:lnTo>
                      <a:pt x="166" y="190"/>
                    </a:lnTo>
                    <a:lnTo>
                      <a:pt x="190" y="190"/>
                    </a:lnTo>
                    <a:lnTo>
                      <a:pt x="189" y="0"/>
                    </a:lnTo>
                    <a:lnTo>
                      <a:pt x="155" y="0"/>
                    </a:lnTo>
                    <a:lnTo>
                      <a:pt x="95" y="160"/>
                    </a:lnTo>
                    <a:lnTo>
                      <a:pt x="35" y="0"/>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8">
                <a:extLst>
                  <a:ext uri="{FF2B5EF4-FFF2-40B4-BE49-F238E27FC236}">
                    <a16:creationId xmlns:a16="http://schemas.microsoft.com/office/drawing/2014/main" id="{D1BA55B7-1292-4BD9-B81B-952915C3A16E}"/>
                  </a:ext>
                </a:extLst>
              </p:cNvPr>
              <p:cNvSpPr>
                <a:spLocks noEditPoints="1"/>
              </p:cNvSpPr>
              <p:nvPr/>
            </p:nvSpPr>
            <p:spPr bwMode="auto">
              <a:xfrm>
                <a:off x="6563743" y="3495675"/>
                <a:ext cx="390525" cy="300038"/>
              </a:xfrm>
              <a:custGeom>
                <a:avLst/>
                <a:gdLst>
                  <a:gd name="T0" fmla="*/ 0 w 536"/>
                  <a:gd name="T1" fmla="*/ 2 h 413"/>
                  <a:gd name="T2" fmla="*/ 0 w 536"/>
                  <a:gd name="T3" fmla="*/ 2 h 413"/>
                  <a:gd name="T4" fmla="*/ 534 w 536"/>
                  <a:gd name="T5" fmla="*/ 0 h 413"/>
                  <a:gd name="T6" fmla="*/ 536 w 536"/>
                  <a:gd name="T7" fmla="*/ 411 h 413"/>
                  <a:gd name="T8" fmla="*/ 2 w 536"/>
                  <a:gd name="T9" fmla="*/ 413 h 413"/>
                  <a:gd name="T10" fmla="*/ 0 w 536"/>
                  <a:gd name="T11" fmla="*/ 2 h 413"/>
                  <a:gd name="T12" fmla="*/ 0 w 536"/>
                  <a:gd name="T13" fmla="*/ 2 h 413"/>
                  <a:gd name="T14" fmla="*/ 0 w 536"/>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413">
                    <a:moveTo>
                      <a:pt x="0" y="2"/>
                    </a:moveTo>
                    <a:lnTo>
                      <a:pt x="0" y="2"/>
                    </a:lnTo>
                    <a:lnTo>
                      <a:pt x="534" y="0"/>
                    </a:lnTo>
                    <a:lnTo>
                      <a:pt x="536" y="411"/>
                    </a:lnTo>
                    <a:lnTo>
                      <a:pt x="2" y="413"/>
                    </a:lnTo>
                    <a:lnTo>
                      <a:pt x="0" y="2"/>
                    </a:lnTo>
                    <a:close/>
                    <a:moveTo>
                      <a:pt x="0" y="2"/>
                    </a:moveTo>
                    <a:lnTo>
                      <a:pt x="0" y="2"/>
                    </a:lnTo>
                    <a:close/>
                  </a:path>
                </a:pathLst>
              </a:custGeom>
              <a:solidFill>
                <a:srgbClr val="0039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9">
                <a:extLst>
                  <a:ext uri="{FF2B5EF4-FFF2-40B4-BE49-F238E27FC236}">
                    <a16:creationId xmlns:a16="http://schemas.microsoft.com/office/drawing/2014/main" id="{7BABA048-ED1D-4B33-836C-2DD6C148012C}"/>
                  </a:ext>
                </a:extLst>
              </p:cNvPr>
              <p:cNvSpPr>
                <a:spLocks noEditPoints="1"/>
              </p:cNvSpPr>
              <p:nvPr/>
            </p:nvSpPr>
            <p:spPr bwMode="auto">
              <a:xfrm>
                <a:off x="6563743" y="3495675"/>
                <a:ext cx="390525" cy="300038"/>
              </a:xfrm>
              <a:custGeom>
                <a:avLst/>
                <a:gdLst>
                  <a:gd name="T0" fmla="*/ 0 w 536"/>
                  <a:gd name="T1" fmla="*/ 2 h 413"/>
                  <a:gd name="T2" fmla="*/ 0 w 536"/>
                  <a:gd name="T3" fmla="*/ 2 h 413"/>
                  <a:gd name="T4" fmla="*/ 534 w 536"/>
                  <a:gd name="T5" fmla="*/ 0 h 413"/>
                  <a:gd name="T6" fmla="*/ 536 w 536"/>
                  <a:gd name="T7" fmla="*/ 411 h 413"/>
                  <a:gd name="T8" fmla="*/ 2 w 536"/>
                  <a:gd name="T9" fmla="*/ 413 h 413"/>
                  <a:gd name="T10" fmla="*/ 0 w 536"/>
                  <a:gd name="T11" fmla="*/ 2 h 413"/>
                  <a:gd name="T12" fmla="*/ 0 w 536"/>
                  <a:gd name="T13" fmla="*/ 2 h 413"/>
                  <a:gd name="T14" fmla="*/ 0 w 536"/>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413">
                    <a:moveTo>
                      <a:pt x="0" y="2"/>
                    </a:moveTo>
                    <a:lnTo>
                      <a:pt x="0" y="2"/>
                    </a:lnTo>
                    <a:lnTo>
                      <a:pt x="534" y="0"/>
                    </a:lnTo>
                    <a:lnTo>
                      <a:pt x="536" y="411"/>
                    </a:lnTo>
                    <a:lnTo>
                      <a:pt x="2" y="413"/>
                    </a:lnTo>
                    <a:lnTo>
                      <a:pt x="0" y="2"/>
                    </a:lnTo>
                    <a:close/>
                    <a:moveTo>
                      <a:pt x="0" y="2"/>
                    </a:moveTo>
                    <a:lnTo>
                      <a:pt x="0" y="2"/>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0">
                <a:extLst>
                  <a:ext uri="{FF2B5EF4-FFF2-40B4-BE49-F238E27FC236}">
                    <a16:creationId xmlns:a16="http://schemas.microsoft.com/office/drawing/2014/main" id="{0F79676B-A675-4EDD-985F-53FD884D1B6B}"/>
                  </a:ext>
                </a:extLst>
              </p:cNvPr>
              <p:cNvSpPr>
                <a:spLocks/>
              </p:cNvSpPr>
              <p:nvPr/>
            </p:nvSpPr>
            <p:spPr bwMode="auto">
              <a:xfrm>
                <a:off x="6689156" y="3576638"/>
                <a:ext cx="138113" cy="139700"/>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4 w 190"/>
                  <a:gd name="T11" fmla="*/ 33 h 191"/>
                  <a:gd name="T12" fmla="*/ 85 w 190"/>
                  <a:gd name="T13" fmla="*/ 191 h 191"/>
                  <a:gd name="T14" fmla="*/ 106 w 190"/>
                  <a:gd name="T15" fmla="*/ 191 h 191"/>
                  <a:gd name="T16" fmla="*/ 165 w 190"/>
                  <a:gd name="T17" fmla="*/ 32 h 191"/>
                  <a:gd name="T18" fmla="*/ 165 w 190"/>
                  <a:gd name="T19" fmla="*/ 32 h 191"/>
                  <a:gd name="T20" fmla="*/ 166 w 190"/>
                  <a:gd name="T21" fmla="*/ 190 h 191"/>
                  <a:gd name="T22" fmla="*/ 190 w 190"/>
                  <a:gd name="T23" fmla="*/ 190 h 191"/>
                  <a:gd name="T24" fmla="*/ 189 w 190"/>
                  <a:gd name="T25" fmla="*/ 0 h 191"/>
                  <a:gd name="T26" fmla="*/ 154 w 190"/>
                  <a:gd name="T27" fmla="*/ 1 h 191"/>
                  <a:gd name="T28" fmla="*/ 95 w 190"/>
                  <a:gd name="T29" fmla="*/ 160 h 191"/>
                  <a:gd name="T30" fmla="*/ 34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4" y="33"/>
                    </a:lnTo>
                    <a:lnTo>
                      <a:pt x="85" y="191"/>
                    </a:lnTo>
                    <a:lnTo>
                      <a:pt x="106" y="191"/>
                    </a:lnTo>
                    <a:lnTo>
                      <a:pt x="165" y="32"/>
                    </a:lnTo>
                    <a:lnTo>
                      <a:pt x="165" y="32"/>
                    </a:lnTo>
                    <a:lnTo>
                      <a:pt x="166" y="190"/>
                    </a:lnTo>
                    <a:lnTo>
                      <a:pt x="190" y="190"/>
                    </a:lnTo>
                    <a:lnTo>
                      <a:pt x="189" y="0"/>
                    </a:lnTo>
                    <a:lnTo>
                      <a:pt x="154" y="1"/>
                    </a:lnTo>
                    <a:lnTo>
                      <a:pt x="95" y="160"/>
                    </a:lnTo>
                    <a:lnTo>
                      <a:pt x="34"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40">
                <a:extLst>
                  <a:ext uri="{FF2B5EF4-FFF2-40B4-BE49-F238E27FC236}">
                    <a16:creationId xmlns:a16="http://schemas.microsoft.com/office/drawing/2014/main" id="{1F694929-0A48-435A-9BCF-8463B3960C98}"/>
                  </a:ext>
                </a:extLst>
              </p:cNvPr>
              <p:cNvSpPr>
                <a:spLocks noEditPoints="1"/>
              </p:cNvSpPr>
              <p:nvPr/>
            </p:nvSpPr>
            <p:spPr bwMode="auto">
              <a:xfrm>
                <a:off x="6573268" y="3922713"/>
                <a:ext cx="390525" cy="301625"/>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solidFill>
                <a:srgbClr val="0039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41">
                <a:extLst>
                  <a:ext uri="{FF2B5EF4-FFF2-40B4-BE49-F238E27FC236}">
                    <a16:creationId xmlns:a16="http://schemas.microsoft.com/office/drawing/2014/main" id="{A80C640A-62E7-4FF7-8F74-D174BFE9E37B}"/>
                  </a:ext>
                </a:extLst>
              </p:cNvPr>
              <p:cNvSpPr>
                <a:spLocks noEditPoints="1"/>
              </p:cNvSpPr>
              <p:nvPr/>
            </p:nvSpPr>
            <p:spPr bwMode="auto">
              <a:xfrm>
                <a:off x="6573268" y="3922713"/>
                <a:ext cx="390525" cy="301625"/>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42">
                <a:extLst>
                  <a:ext uri="{FF2B5EF4-FFF2-40B4-BE49-F238E27FC236}">
                    <a16:creationId xmlns:a16="http://schemas.microsoft.com/office/drawing/2014/main" id="{3030C632-B5D1-4342-B086-26AB49B496D9}"/>
                  </a:ext>
                </a:extLst>
              </p:cNvPr>
              <p:cNvSpPr>
                <a:spLocks/>
              </p:cNvSpPr>
              <p:nvPr/>
            </p:nvSpPr>
            <p:spPr bwMode="auto">
              <a:xfrm>
                <a:off x="6698681" y="4005263"/>
                <a:ext cx="138113" cy="138113"/>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5 w 190"/>
                  <a:gd name="T11" fmla="*/ 33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5" y="33"/>
                    </a:lnTo>
                    <a:lnTo>
                      <a:pt x="85" y="190"/>
                    </a:lnTo>
                    <a:lnTo>
                      <a:pt x="106" y="190"/>
                    </a:lnTo>
                    <a:lnTo>
                      <a:pt x="165" y="32"/>
                    </a:lnTo>
                    <a:lnTo>
                      <a:pt x="166" y="32"/>
                    </a:lnTo>
                    <a:lnTo>
                      <a:pt x="166" y="190"/>
                    </a:lnTo>
                    <a:lnTo>
                      <a:pt x="190" y="190"/>
                    </a:lnTo>
                    <a:lnTo>
                      <a:pt x="189" y="0"/>
                    </a:lnTo>
                    <a:lnTo>
                      <a:pt x="155" y="0"/>
                    </a:lnTo>
                    <a:lnTo>
                      <a:pt x="95" y="160"/>
                    </a:lnTo>
                    <a:lnTo>
                      <a:pt x="35"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 name="Lightning Bolt 154">
              <a:extLst>
                <a:ext uri="{FF2B5EF4-FFF2-40B4-BE49-F238E27FC236}">
                  <a16:creationId xmlns:a16="http://schemas.microsoft.com/office/drawing/2014/main" id="{68869572-33D4-4081-AADF-CD90C20B1EA1}"/>
                </a:ext>
              </a:extLst>
            </p:cNvPr>
            <p:cNvSpPr/>
            <p:nvPr/>
          </p:nvSpPr>
          <p:spPr bwMode="auto">
            <a:xfrm rot="21229342">
              <a:off x="6008424" y="1981763"/>
              <a:ext cx="348570" cy="585339"/>
            </a:xfrm>
            <a:prstGeom prst="lightningBolt">
              <a:avLst/>
            </a:prstGeom>
            <a:solidFill>
              <a:srgbClr val="FFFF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80" name="Group 279">
            <a:extLst>
              <a:ext uri="{FF2B5EF4-FFF2-40B4-BE49-F238E27FC236}">
                <a16:creationId xmlns:a16="http://schemas.microsoft.com/office/drawing/2014/main" id="{179014AC-0021-4A9B-8516-0A98ECF432CF}"/>
              </a:ext>
            </a:extLst>
          </p:cNvPr>
          <p:cNvGrpSpPr/>
          <p:nvPr/>
        </p:nvGrpSpPr>
        <p:grpSpPr>
          <a:xfrm>
            <a:off x="9247857" y="2844555"/>
            <a:ext cx="2222835" cy="1462087"/>
            <a:chOff x="9456884" y="1666991"/>
            <a:chExt cx="2222835" cy="1462087"/>
          </a:xfrm>
        </p:grpSpPr>
        <p:sp>
          <p:nvSpPr>
            <p:cNvPr id="167" name="AutoShape 3">
              <a:extLst>
                <a:ext uri="{FF2B5EF4-FFF2-40B4-BE49-F238E27FC236}">
                  <a16:creationId xmlns:a16="http://schemas.microsoft.com/office/drawing/2014/main" id="{27BFA6B4-1044-4E7B-A2CA-B822E90A6C39}"/>
                </a:ext>
              </a:extLst>
            </p:cNvPr>
            <p:cNvSpPr>
              <a:spLocks noChangeAspect="1" noChangeArrowheads="1" noTextEdit="1"/>
            </p:cNvSpPr>
            <p:nvPr/>
          </p:nvSpPr>
          <p:spPr bwMode="auto">
            <a:xfrm>
              <a:off x="9456884" y="1666991"/>
              <a:ext cx="1977191"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5">
              <a:extLst>
                <a:ext uri="{FF2B5EF4-FFF2-40B4-BE49-F238E27FC236}">
                  <a16:creationId xmlns:a16="http://schemas.microsoft.com/office/drawing/2014/main" id="{996C44BC-D038-404E-A4D6-70280C9C7E2C}"/>
                </a:ext>
              </a:extLst>
            </p:cNvPr>
            <p:cNvSpPr>
              <a:spLocks noEditPoints="1"/>
            </p:cNvSpPr>
            <p:nvPr/>
          </p:nvSpPr>
          <p:spPr bwMode="auto">
            <a:xfrm>
              <a:off x="9553537" y="1795418"/>
              <a:ext cx="87346" cy="138306"/>
            </a:xfrm>
            <a:custGeom>
              <a:avLst/>
              <a:gdLst>
                <a:gd name="T0" fmla="*/ 26 w 144"/>
                <a:gd name="T1" fmla="*/ 80 h 212"/>
                <a:gd name="T2" fmla="*/ 26 w 144"/>
                <a:gd name="T3" fmla="*/ 80 h 212"/>
                <a:gd name="T4" fmla="*/ 29 w 144"/>
                <a:gd name="T5" fmla="*/ 59 h 212"/>
                <a:gd name="T6" fmla="*/ 36 w 144"/>
                <a:gd name="T7" fmla="*/ 40 h 212"/>
                <a:gd name="T8" fmla="*/ 50 w 144"/>
                <a:gd name="T9" fmla="*/ 27 h 212"/>
                <a:gd name="T10" fmla="*/ 72 w 144"/>
                <a:gd name="T11" fmla="*/ 22 h 212"/>
                <a:gd name="T12" fmla="*/ 94 w 144"/>
                <a:gd name="T13" fmla="*/ 27 h 212"/>
                <a:gd name="T14" fmla="*/ 109 w 144"/>
                <a:gd name="T15" fmla="*/ 39 h 212"/>
                <a:gd name="T16" fmla="*/ 117 w 144"/>
                <a:gd name="T17" fmla="*/ 58 h 212"/>
                <a:gd name="T18" fmla="*/ 120 w 144"/>
                <a:gd name="T19" fmla="*/ 79 h 212"/>
                <a:gd name="T20" fmla="*/ 117 w 144"/>
                <a:gd name="T21" fmla="*/ 100 h 212"/>
                <a:gd name="T22" fmla="*/ 109 w 144"/>
                <a:gd name="T23" fmla="*/ 118 h 212"/>
                <a:gd name="T24" fmla="*/ 95 w 144"/>
                <a:gd name="T25" fmla="*/ 131 h 212"/>
                <a:gd name="T26" fmla="*/ 73 w 144"/>
                <a:gd name="T27" fmla="*/ 136 h 212"/>
                <a:gd name="T28" fmla="*/ 52 w 144"/>
                <a:gd name="T29" fmla="*/ 132 h 212"/>
                <a:gd name="T30" fmla="*/ 38 w 144"/>
                <a:gd name="T31" fmla="*/ 119 h 212"/>
                <a:gd name="T32" fmla="*/ 29 w 144"/>
                <a:gd name="T33" fmla="*/ 101 h 212"/>
                <a:gd name="T34" fmla="*/ 26 w 144"/>
                <a:gd name="T35" fmla="*/ 80 h 212"/>
                <a:gd name="T36" fmla="*/ 26 w 144"/>
                <a:gd name="T37" fmla="*/ 80 h 212"/>
                <a:gd name="T38" fmla="*/ 144 w 144"/>
                <a:gd name="T39" fmla="*/ 212 h 212"/>
                <a:gd name="T40" fmla="*/ 144 w 144"/>
                <a:gd name="T41" fmla="*/ 212 h 212"/>
                <a:gd name="T42" fmla="*/ 144 w 144"/>
                <a:gd name="T43" fmla="*/ 3 h 212"/>
                <a:gd name="T44" fmla="*/ 119 w 144"/>
                <a:gd name="T45" fmla="*/ 3 h 212"/>
                <a:gd name="T46" fmla="*/ 119 w 144"/>
                <a:gd name="T47" fmla="*/ 23 h 212"/>
                <a:gd name="T48" fmla="*/ 118 w 144"/>
                <a:gd name="T49" fmla="*/ 23 h 212"/>
                <a:gd name="T50" fmla="*/ 108 w 144"/>
                <a:gd name="T51" fmla="*/ 12 h 212"/>
                <a:gd name="T52" fmla="*/ 95 w 144"/>
                <a:gd name="T53" fmla="*/ 5 h 212"/>
                <a:gd name="T54" fmla="*/ 82 w 144"/>
                <a:gd name="T55" fmla="*/ 1 h 212"/>
                <a:gd name="T56" fmla="*/ 69 w 144"/>
                <a:gd name="T57" fmla="*/ 0 h 212"/>
                <a:gd name="T58" fmla="*/ 39 w 144"/>
                <a:gd name="T59" fmla="*/ 6 h 212"/>
                <a:gd name="T60" fmla="*/ 17 w 144"/>
                <a:gd name="T61" fmla="*/ 23 h 212"/>
                <a:gd name="T62" fmla="*/ 4 w 144"/>
                <a:gd name="T63" fmla="*/ 48 h 212"/>
                <a:gd name="T64" fmla="*/ 0 w 144"/>
                <a:gd name="T65" fmla="*/ 79 h 212"/>
                <a:gd name="T66" fmla="*/ 4 w 144"/>
                <a:gd name="T67" fmla="*/ 109 h 212"/>
                <a:gd name="T68" fmla="*/ 18 w 144"/>
                <a:gd name="T69" fmla="*/ 134 h 212"/>
                <a:gd name="T70" fmla="*/ 39 w 144"/>
                <a:gd name="T71" fmla="*/ 152 h 212"/>
                <a:gd name="T72" fmla="*/ 70 w 144"/>
                <a:gd name="T73" fmla="*/ 158 h 212"/>
                <a:gd name="T74" fmla="*/ 99 w 144"/>
                <a:gd name="T75" fmla="*/ 152 h 212"/>
                <a:gd name="T76" fmla="*/ 118 w 144"/>
                <a:gd name="T77" fmla="*/ 134 h 212"/>
                <a:gd name="T78" fmla="*/ 119 w 144"/>
                <a:gd name="T79" fmla="*/ 134 h 212"/>
                <a:gd name="T80" fmla="*/ 119 w 144"/>
                <a:gd name="T81" fmla="*/ 212 h 212"/>
                <a:gd name="T82" fmla="*/ 144 w 144"/>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2">
                  <a:moveTo>
                    <a:pt x="26" y="80"/>
                  </a:moveTo>
                  <a:lnTo>
                    <a:pt x="26" y="80"/>
                  </a:lnTo>
                  <a:cubicBezTo>
                    <a:pt x="26" y="73"/>
                    <a:pt x="27" y="66"/>
                    <a:pt x="29" y="59"/>
                  </a:cubicBezTo>
                  <a:cubicBezTo>
                    <a:pt x="30" y="52"/>
                    <a:pt x="33" y="45"/>
                    <a:pt x="36" y="40"/>
                  </a:cubicBezTo>
                  <a:cubicBezTo>
                    <a:pt x="40" y="34"/>
                    <a:pt x="45" y="30"/>
                    <a:pt x="50" y="27"/>
                  </a:cubicBezTo>
                  <a:cubicBezTo>
                    <a:pt x="56" y="23"/>
                    <a:pt x="63" y="22"/>
                    <a:pt x="72" y="22"/>
                  </a:cubicBezTo>
                  <a:cubicBezTo>
                    <a:pt x="80" y="22"/>
                    <a:pt x="88" y="23"/>
                    <a:pt x="94" y="27"/>
                  </a:cubicBezTo>
                  <a:cubicBezTo>
                    <a:pt x="100" y="30"/>
                    <a:pt x="105" y="34"/>
                    <a:pt x="109" y="39"/>
                  </a:cubicBezTo>
                  <a:cubicBezTo>
                    <a:pt x="112" y="45"/>
                    <a:pt x="115" y="51"/>
                    <a:pt x="117" y="58"/>
                  </a:cubicBezTo>
                  <a:cubicBezTo>
                    <a:pt x="119" y="65"/>
                    <a:pt x="120" y="72"/>
                    <a:pt x="120" y="79"/>
                  </a:cubicBezTo>
                  <a:cubicBezTo>
                    <a:pt x="120" y="86"/>
                    <a:pt x="119" y="93"/>
                    <a:pt x="117" y="100"/>
                  </a:cubicBezTo>
                  <a:cubicBezTo>
                    <a:pt x="115" y="107"/>
                    <a:pt x="113" y="113"/>
                    <a:pt x="109" y="118"/>
                  </a:cubicBezTo>
                  <a:cubicBezTo>
                    <a:pt x="105" y="124"/>
                    <a:pt x="101" y="128"/>
                    <a:pt x="95" y="131"/>
                  </a:cubicBezTo>
                  <a:cubicBezTo>
                    <a:pt x="89" y="135"/>
                    <a:pt x="82" y="136"/>
                    <a:pt x="73" y="136"/>
                  </a:cubicBezTo>
                  <a:cubicBezTo>
                    <a:pt x="65" y="136"/>
                    <a:pt x="58" y="135"/>
                    <a:pt x="52" y="132"/>
                  </a:cubicBezTo>
                  <a:cubicBezTo>
                    <a:pt x="46" y="128"/>
                    <a:pt x="42" y="124"/>
                    <a:pt x="38" y="119"/>
                  </a:cubicBezTo>
                  <a:cubicBezTo>
                    <a:pt x="34" y="114"/>
                    <a:pt x="31" y="108"/>
                    <a:pt x="29" y="101"/>
                  </a:cubicBezTo>
                  <a:cubicBezTo>
                    <a:pt x="27" y="94"/>
                    <a:pt x="26" y="87"/>
                    <a:pt x="26" y="80"/>
                  </a:cubicBezTo>
                  <a:lnTo>
                    <a:pt x="26" y="80"/>
                  </a:lnTo>
                  <a:close/>
                  <a:moveTo>
                    <a:pt x="144" y="212"/>
                  </a:moveTo>
                  <a:lnTo>
                    <a:pt x="144" y="212"/>
                  </a:lnTo>
                  <a:lnTo>
                    <a:pt x="144" y="3"/>
                  </a:lnTo>
                  <a:lnTo>
                    <a:pt x="119" y="3"/>
                  </a:lnTo>
                  <a:lnTo>
                    <a:pt x="119" y="23"/>
                  </a:lnTo>
                  <a:lnTo>
                    <a:pt x="118" y="23"/>
                  </a:lnTo>
                  <a:cubicBezTo>
                    <a:pt x="115" y="19"/>
                    <a:pt x="112" y="15"/>
                    <a:pt x="108" y="12"/>
                  </a:cubicBezTo>
                  <a:cubicBezTo>
                    <a:pt x="104" y="9"/>
                    <a:pt x="100" y="7"/>
                    <a:pt x="95" y="5"/>
                  </a:cubicBezTo>
                  <a:cubicBezTo>
                    <a:pt x="91" y="3"/>
                    <a:pt x="86" y="2"/>
                    <a:pt x="82" y="1"/>
                  </a:cubicBezTo>
                  <a:cubicBezTo>
                    <a:pt x="77" y="0"/>
                    <a:pt x="73" y="0"/>
                    <a:pt x="69" y="0"/>
                  </a:cubicBezTo>
                  <a:cubicBezTo>
                    <a:pt x="58" y="0"/>
                    <a:pt x="48" y="2"/>
                    <a:pt x="39" y="6"/>
                  </a:cubicBezTo>
                  <a:cubicBezTo>
                    <a:pt x="30" y="10"/>
                    <a:pt x="23" y="16"/>
                    <a:pt x="17" y="23"/>
                  </a:cubicBezTo>
                  <a:cubicBezTo>
                    <a:pt x="11" y="30"/>
                    <a:pt x="7" y="39"/>
                    <a:pt x="4" y="48"/>
                  </a:cubicBezTo>
                  <a:cubicBezTo>
                    <a:pt x="1" y="58"/>
                    <a:pt x="0" y="68"/>
                    <a:pt x="0" y="79"/>
                  </a:cubicBezTo>
                  <a:cubicBezTo>
                    <a:pt x="0" y="89"/>
                    <a:pt x="2" y="99"/>
                    <a:pt x="4" y="109"/>
                  </a:cubicBezTo>
                  <a:cubicBezTo>
                    <a:pt x="7" y="119"/>
                    <a:pt x="12" y="127"/>
                    <a:pt x="18" y="134"/>
                  </a:cubicBezTo>
                  <a:cubicBezTo>
                    <a:pt x="23" y="141"/>
                    <a:pt x="31" y="147"/>
                    <a:pt x="39" y="152"/>
                  </a:cubicBezTo>
                  <a:cubicBezTo>
                    <a:pt x="48" y="156"/>
                    <a:pt x="58" y="158"/>
                    <a:pt x="70" y="158"/>
                  </a:cubicBezTo>
                  <a:cubicBezTo>
                    <a:pt x="80" y="158"/>
                    <a:pt x="90" y="156"/>
                    <a:pt x="99" y="152"/>
                  </a:cubicBezTo>
                  <a:cubicBezTo>
                    <a:pt x="108" y="149"/>
                    <a:pt x="114" y="143"/>
                    <a:pt x="118" y="134"/>
                  </a:cubicBezTo>
                  <a:lnTo>
                    <a:pt x="119" y="134"/>
                  </a:lnTo>
                  <a:lnTo>
                    <a:pt x="119" y="212"/>
                  </a:lnTo>
                  <a:lnTo>
                    <a:pt x="144" y="2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6">
              <a:extLst>
                <a:ext uri="{FF2B5EF4-FFF2-40B4-BE49-F238E27FC236}">
                  <a16:creationId xmlns:a16="http://schemas.microsoft.com/office/drawing/2014/main" id="{0BED5CE1-3086-46F6-B447-3AEAA1C2B927}"/>
                </a:ext>
              </a:extLst>
            </p:cNvPr>
            <p:cNvSpPr>
              <a:spLocks noEditPoints="1"/>
            </p:cNvSpPr>
            <p:nvPr/>
          </p:nvSpPr>
          <p:spPr bwMode="auto">
            <a:xfrm>
              <a:off x="9660733" y="1761547"/>
              <a:ext cx="83376" cy="136895"/>
            </a:xfrm>
            <a:custGeom>
              <a:avLst/>
              <a:gdLst>
                <a:gd name="T0" fmla="*/ 26 w 138"/>
                <a:gd name="T1" fmla="*/ 105 h 211"/>
                <a:gd name="T2" fmla="*/ 26 w 138"/>
                <a:gd name="T3" fmla="*/ 105 h 211"/>
                <a:gd name="T4" fmla="*/ 26 w 138"/>
                <a:gd name="T5" fmla="*/ 89 h 211"/>
                <a:gd name="T6" fmla="*/ 28 w 138"/>
                <a:gd name="T7" fmla="*/ 70 h 211"/>
                <a:gd name="T8" fmla="*/ 32 w 138"/>
                <a:gd name="T9" fmla="*/ 52 h 211"/>
                <a:gd name="T10" fmla="*/ 39 w 138"/>
                <a:gd name="T11" fmla="*/ 37 h 211"/>
                <a:gd name="T12" fmla="*/ 51 w 138"/>
                <a:gd name="T13" fmla="*/ 26 h 211"/>
                <a:gd name="T14" fmla="*/ 69 w 138"/>
                <a:gd name="T15" fmla="*/ 22 h 211"/>
                <a:gd name="T16" fmla="*/ 87 w 138"/>
                <a:gd name="T17" fmla="*/ 26 h 211"/>
                <a:gd name="T18" fmla="*/ 99 w 138"/>
                <a:gd name="T19" fmla="*/ 37 h 211"/>
                <a:gd name="T20" fmla="*/ 106 w 138"/>
                <a:gd name="T21" fmla="*/ 52 h 211"/>
                <a:gd name="T22" fmla="*/ 110 w 138"/>
                <a:gd name="T23" fmla="*/ 70 h 211"/>
                <a:gd name="T24" fmla="*/ 112 w 138"/>
                <a:gd name="T25" fmla="*/ 89 h 211"/>
                <a:gd name="T26" fmla="*/ 112 w 138"/>
                <a:gd name="T27" fmla="*/ 105 h 211"/>
                <a:gd name="T28" fmla="*/ 111 w 138"/>
                <a:gd name="T29" fmla="*/ 132 h 211"/>
                <a:gd name="T30" fmla="*/ 106 w 138"/>
                <a:gd name="T31" fmla="*/ 159 h 211"/>
                <a:gd name="T32" fmla="*/ 94 w 138"/>
                <a:gd name="T33" fmla="*/ 180 h 211"/>
                <a:gd name="T34" fmla="*/ 69 w 138"/>
                <a:gd name="T35" fmla="*/ 189 h 211"/>
                <a:gd name="T36" fmla="*/ 44 w 138"/>
                <a:gd name="T37" fmla="*/ 180 h 211"/>
                <a:gd name="T38" fmla="*/ 32 w 138"/>
                <a:gd name="T39" fmla="*/ 159 h 211"/>
                <a:gd name="T40" fmla="*/ 27 w 138"/>
                <a:gd name="T41" fmla="*/ 132 h 211"/>
                <a:gd name="T42" fmla="*/ 26 w 138"/>
                <a:gd name="T43" fmla="*/ 105 h 211"/>
                <a:gd name="T44" fmla="*/ 26 w 138"/>
                <a:gd name="T45" fmla="*/ 105 h 211"/>
                <a:gd name="T46" fmla="*/ 0 w 138"/>
                <a:gd name="T47" fmla="*/ 106 h 211"/>
                <a:gd name="T48" fmla="*/ 0 w 138"/>
                <a:gd name="T49" fmla="*/ 106 h 211"/>
                <a:gd name="T50" fmla="*/ 0 w 138"/>
                <a:gd name="T51" fmla="*/ 130 h 211"/>
                <a:gd name="T52" fmla="*/ 3 w 138"/>
                <a:gd name="T53" fmla="*/ 154 h 211"/>
                <a:gd name="T54" fmla="*/ 10 w 138"/>
                <a:gd name="T55" fmla="*/ 176 h 211"/>
                <a:gd name="T56" fmla="*/ 22 w 138"/>
                <a:gd name="T57" fmla="*/ 194 h 211"/>
                <a:gd name="T58" fmla="*/ 41 w 138"/>
                <a:gd name="T59" fmla="*/ 206 h 211"/>
                <a:gd name="T60" fmla="*/ 69 w 138"/>
                <a:gd name="T61" fmla="*/ 211 h 211"/>
                <a:gd name="T62" fmla="*/ 97 w 138"/>
                <a:gd name="T63" fmla="*/ 206 h 211"/>
                <a:gd name="T64" fmla="*/ 116 w 138"/>
                <a:gd name="T65" fmla="*/ 194 h 211"/>
                <a:gd name="T66" fmla="*/ 128 w 138"/>
                <a:gd name="T67" fmla="*/ 176 h 211"/>
                <a:gd name="T68" fmla="*/ 135 w 138"/>
                <a:gd name="T69" fmla="*/ 154 h 211"/>
                <a:gd name="T70" fmla="*/ 138 w 138"/>
                <a:gd name="T71" fmla="*/ 130 h 211"/>
                <a:gd name="T72" fmla="*/ 138 w 138"/>
                <a:gd name="T73" fmla="*/ 106 h 211"/>
                <a:gd name="T74" fmla="*/ 138 w 138"/>
                <a:gd name="T75" fmla="*/ 82 h 211"/>
                <a:gd name="T76" fmla="*/ 135 w 138"/>
                <a:gd name="T77" fmla="*/ 58 h 211"/>
                <a:gd name="T78" fmla="*/ 128 w 138"/>
                <a:gd name="T79" fmla="*/ 36 h 211"/>
                <a:gd name="T80" fmla="*/ 116 w 138"/>
                <a:gd name="T81" fmla="*/ 17 h 211"/>
                <a:gd name="T82" fmla="*/ 97 w 138"/>
                <a:gd name="T83" fmla="*/ 5 h 211"/>
                <a:gd name="T84" fmla="*/ 69 w 138"/>
                <a:gd name="T85" fmla="*/ 0 h 211"/>
                <a:gd name="T86" fmla="*/ 41 w 138"/>
                <a:gd name="T87" fmla="*/ 5 h 211"/>
                <a:gd name="T88" fmla="*/ 22 w 138"/>
                <a:gd name="T89" fmla="*/ 17 h 211"/>
                <a:gd name="T90" fmla="*/ 10 w 138"/>
                <a:gd name="T91" fmla="*/ 36 h 211"/>
                <a:gd name="T92" fmla="*/ 3 w 138"/>
                <a:gd name="T93" fmla="*/ 58 h 211"/>
                <a:gd name="T94" fmla="*/ 0 w 138"/>
                <a:gd name="T95" fmla="*/ 82 h 211"/>
                <a:gd name="T96" fmla="*/ 0 w 138"/>
                <a:gd name="T97" fmla="*/ 106 h 211"/>
                <a:gd name="T98" fmla="*/ 0 w 138"/>
                <a:gd name="T9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 h="211">
                  <a:moveTo>
                    <a:pt x="26" y="105"/>
                  </a:moveTo>
                  <a:lnTo>
                    <a:pt x="26" y="105"/>
                  </a:lnTo>
                  <a:cubicBezTo>
                    <a:pt x="26" y="100"/>
                    <a:pt x="26" y="95"/>
                    <a:pt x="26" y="89"/>
                  </a:cubicBezTo>
                  <a:cubicBezTo>
                    <a:pt x="26" y="82"/>
                    <a:pt x="27" y="76"/>
                    <a:pt x="28" y="70"/>
                  </a:cubicBezTo>
                  <a:cubicBezTo>
                    <a:pt x="29" y="64"/>
                    <a:pt x="30" y="58"/>
                    <a:pt x="32" y="52"/>
                  </a:cubicBezTo>
                  <a:cubicBezTo>
                    <a:pt x="33" y="46"/>
                    <a:pt x="36" y="41"/>
                    <a:pt x="39" y="37"/>
                  </a:cubicBezTo>
                  <a:cubicBezTo>
                    <a:pt x="42" y="32"/>
                    <a:pt x="46" y="29"/>
                    <a:pt x="51" y="26"/>
                  </a:cubicBezTo>
                  <a:cubicBezTo>
                    <a:pt x="56" y="23"/>
                    <a:pt x="62" y="22"/>
                    <a:pt x="69" y="22"/>
                  </a:cubicBezTo>
                  <a:cubicBezTo>
                    <a:pt x="76" y="22"/>
                    <a:pt x="82" y="23"/>
                    <a:pt x="87" y="26"/>
                  </a:cubicBezTo>
                  <a:cubicBezTo>
                    <a:pt x="92" y="29"/>
                    <a:pt x="96" y="32"/>
                    <a:pt x="99" y="37"/>
                  </a:cubicBezTo>
                  <a:cubicBezTo>
                    <a:pt x="102" y="41"/>
                    <a:pt x="105" y="46"/>
                    <a:pt x="106" y="52"/>
                  </a:cubicBezTo>
                  <a:cubicBezTo>
                    <a:pt x="108" y="58"/>
                    <a:pt x="109" y="64"/>
                    <a:pt x="110" y="70"/>
                  </a:cubicBezTo>
                  <a:cubicBezTo>
                    <a:pt x="111" y="76"/>
                    <a:pt x="111" y="82"/>
                    <a:pt x="112" y="89"/>
                  </a:cubicBezTo>
                  <a:cubicBezTo>
                    <a:pt x="112" y="95"/>
                    <a:pt x="112" y="100"/>
                    <a:pt x="112" y="105"/>
                  </a:cubicBezTo>
                  <a:cubicBezTo>
                    <a:pt x="112" y="113"/>
                    <a:pt x="111" y="122"/>
                    <a:pt x="111" y="132"/>
                  </a:cubicBezTo>
                  <a:cubicBezTo>
                    <a:pt x="110" y="141"/>
                    <a:pt x="109" y="150"/>
                    <a:pt x="106" y="159"/>
                  </a:cubicBezTo>
                  <a:cubicBezTo>
                    <a:pt x="104" y="167"/>
                    <a:pt x="99" y="175"/>
                    <a:pt x="94" y="180"/>
                  </a:cubicBezTo>
                  <a:cubicBezTo>
                    <a:pt x="88" y="186"/>
                    <a:pt x="79" y="189"/>
                    <a:pt x="69" y="189"/>
                  </a:cubicBezTo>
                  <a:cubicBezTo>
                    <a:pt x="58" y="189"/>
                    <a:pt x="50" y="186"/>
                    <a:pt x="44" y="180"/>
                  </a:cubicBezTo>
                  <a:cubicBezTo>
                    <a:pt x="38" y="175"/>
                    <a:pt x="34" y="167"/>
                    <a:pt x="32" y="159"/>
                  </a:cubicBezTo>
                  <a:cubicBezTo>
                    <a:pt x="29" y="150"/>
                    <a:pt x="27" y="141"/>
                    <a:pt x="27" y="132"/>
                  </a:cubicBezTo>
                  <a:cubicBezTo>
                    <a:pt x="26" y="122"/>
                    <a:pt x="26" y="113"/>
                    <a:pt x="26" y="105"/>
                  </a:cubicBezTo>
                  <a:lnTo>
                    <a:pt x="26" y="105"/>
                  </a:lnTo>
                  <a:close/>
                  <a:moveTo>
                    <a:pt x="0" y="106"/>
                  </a:moveTo>
                  <a:lnTo>
                    <a:pt x="0" y="106"/>
                  </a:lnTo>
                  <a:cubicBezTo>
                    <a:pt x="0" y="113"/>
                    <a:pt x="0" y="121"/>
                    <a:pt x="0" y="130"/>
                  </a:cubicBezTo>
                  <a:cubicBezTo>
                    <a:pt x="1" y="138"/>
                    <a:pt x="2" y="146"/>
                    <a:pt x="3" y="154"/>
                  </a:cubicBezTo>
                  <a:cubicBezTo>
                    <a:pt x="5" y="161"/>
                    <a:pt x="7" y="169"/>
                    <a:pt x="10" y="176"/>
                  </a:cubicBezTo>
                  <a:cubicBezTo>
                    <a:pt x="13" y="183"/>
                    <a:pt x="17" y="189"/>
                    <a:pt x="22" y="194"/>
                  </a:cubicBezTo>
                  <a:cubicBezTo>
                    <a:pt x="27" y="199"/>
                    <a:pt x="34" y="203"/>
                    <a:pt x="41" y="206"/>
                  </a:cubicBezTo>
                  <a:cubicBezTo>
                    <a:pt x="49" y="209"/>
                    <a:pt x="58" y="211"/>
                    <a:pt x="69" y="211"/>
                  </a:cubicBezTo>
                  <a:cubicBezTo>
                    <a:pt x="80" y="211"/>
                    <a:pt x="89" y="209"/>
                    <a:pt x="97" y="206"/>
                  </a:cubicBezTo>
                  <a:cubicBezTo>
                    <a:pt x="104" y="203"/>
                    <a:pt x="111" y="199"/>
                    <a:pt x="116" y="194"/>
                  </a:cubicBezTo>
                  <a:cubicBezTo>
                    <a:pt x="121" y="189"/>
                    <a:pt x="125" y="183"/>
                    <a:pt x="128" y="176"/>
                  </a:cubicBezTo>
                  <a:cubicBezTo>
                    <a:pt x="131" y="169"/>
                    <a:pt x="133" y="161"/>
                    <a:pt x="135" y="154"/>
                  </a:cubicBezTo>
                  <a:cubicBezTo>
                    <a:pt x="136" y="146"/>
                    <a:pt x="137" y="138"/>
                    <a:pt x="138" y="130"/>
                  </a:cubicBezTo>
                  <a:cubicBezTo>
                    <a:pt x="138" y="121"/>
                    <a:pt x="138" y="113"/>
                    <a:pt x="138" y="106"/>
                  </a:cubicBezTo>
                  <a:cubicBezTo>
                    <a:pt x="138" y="98"/>
                    <a:pt x="138" y="90"/>
                    <a:pt x="138" y="82"/>
                  </a:cubicBezTo>
                  <a:cubicBezTo>
                    <a:pt x="137" y="74"/>
                    <a:pt x="136" y="66"/>
                    <a:pt x="135" y="58"/>
                  </a:cubicBezTo>
                  <a:cubicBezTo>
                    <a:pt x="133" y="50"/>
                    <a:pt x="131" y="43"/>
                    <a:pt x="128" y="36"/>
                  </a:cubicBezTo>
                  <a:cubicBezTo>
                    <a:pt x="125" y="29"/>
                    <a:pt x="121" y="23"/>
                    <a:pt x="116" y="17"/>
                  </a:cubicBezTo>
                  <a:cubicBezTo>
                    <a:pt x="111" y="12"/>
                    <a:pt x="104" y="8"/>
                    <a:pt x="97" y="5"/>
                  </a:cubicBezTo>
                  <a:cubicBezTo>
                    <a:pt x="89" y="2"/>
                    <a:pt x="80" y="0"/>
                    <a:pt x="69" y="0"/>
                  </a:cubicBezTo>
                  <a:cubicBezTo>
                    <a:pt x="58" y="0"/>
                    <a:pt x="49" y="2"/>
                    <a:pt x="41" y="5"/>
                  </a:cubicBezTo>
                  <a:cubicBezTo>
                    <a:pt x="34" y="8"/>
                    <a:pt x="27" y="12"/>
                    <a:pt x="22" y="17"/>
                  </a:cubicBezTo>
                  <a:cubicBezTo>
                    <a:pt x="17" y="23"/>
                    <a:pt x="13" y="29"/>
                    <a:pt x="10" y="36"/>
                  </a:cubicBezTo>
                  <a:cubicBezTo>
                    <a:pt x="7" y="43"/>
                    <a:pt x="5" y="50"/>
                    <a:pt x="3" y="58"/>
                  </a:cubicBezTo>
                  <a:cubicBezTo>
                    <a:pt x="2" y="66"/>
                    <a:pt x="1" y="74"/>
                    <a:pt x="0" y="82"/>
                  </a:cubicBezTo>
                  <a:cubicBezTo>
                    <a:pt x="0" y="90"/>
                    <a:pt x="0" y="98"/>
                    <a:pt x="0" y="106"/>
                  </a:cubicBezTo>
                  <a:lnTo>
                    <a:pt x="0" y="10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
              <a:extLst>
                <a:ext uri="{FF2B5EF4-FFF2-40B4-BE49-F238E27FC236}">
                  <a16:creationId xmlns:a16="http://schemas.microsoft.com/office/drawing/2014/main" id="{98844151-B7B5-4187-B15D-398962AA0556}"/>
                </a:ext>
              </a:extLst>
            </p:cNvPr>
            <p:cNvSpPr>
              <a:spLocks noEditPoints="1"/>
            </p:cNvSpPr>
            <p:nvPr/>
          </p:nvSpPr>
          <p:spPr bwMode="auto">
            <a:xfrm>
              <a:off x="9553537" y="2176464"/>
              <a:ext cx="87346" cy="136895"/>
            </a:xfrm>
            <a:custGeom>
              <a:avLst/>
              <a:gdLst>
                <a:gd name="T0" fmla="*/ 26 w 144"/>
                <a:gd name="T1" fmla="*/ 81 h 213"/>
                <a:gd name="T2" fmla="*/ 26 w 144"/>
                <a:gd name="T3" fmla="*/ 81 h 213"/>
                <a:gd name="T4" fmla="*/ 29 w 144"/>
                <a:gd name="T5" fmla="*/ 59 h 213"/>
                <a:gd name="T6" fmla="*/ 36 w 144"/>
                <a:gd name="T7" fmla="*/ 41 h 213"/>
                <a:gd name="T8" fmla="*/ 50 w 144"/>
                <a:gd name="T9" fmla="*/ 27 h 213"/>
                <a:gd name="T10" fmla="*/ 72 w 144"/>
                <a:gd name="T11" fmla="*/ 22 h 213"/>
                <a:gd name="T12" fmla="*/ 94 w 144"/>
                <a:gd name="T13" fmla="*/ 27 h 213"/>
                <a:gd name="T14" fmla="*/ 109 w 144"/>
                <a:gd name="T15" fmla="*/ 40 h 213"/>
                <a:gd name="T16" fmla="*/ 117 w 144"/>
                <a:gd name="T17" fmla="*/ 58 h 213"/>
                <a:gd name="T18" fmla="*/ 120 w 144"/>
                <a:gd name="T19" fmla="*/ 80 h 213"/>
                <a:gd name="T20" fmla="*/ 117 w 144"/>
                <a:gd name="T21" fmla="*/ 101 h 213"/>
                <a:gd name="T22" fmla="*/ 109 w 144"/>
                <a:gd name="T23" fmla="*/ 119 h 213"/>
                <a:gd name="T24" fmla="*/ 95 w 144"/>
                <a:gd name="T25" fmla="*/ 132 h 213"/>
                <a:gd name="T26" fmla="*/ 73 w 144"/>
                <a:gd name="T27" fmla="*/ 137 h 213"/>
                <a:gd name="T28" fmla="*/ 52 w 144"/>
                <a:gd name="T29" fmla="*/ 132 h 213"/>
                <a:gd name="T30" fmla="*/ 38 w 144"/>
                <a:gd name="T31" fmla="*/ 120 h 213"/>
                <a:gd name="T32" fmla="*/ 29 w 144"/>
                <a:gd name="T33" fmla="*/ 102 h 213"/>
                <a:gd name="T34" fmla="*/ 26 w 144"/>
                <a:gd name="T35" fmla="*/ 81 h 213"/>
                <a:gd name="T36" fmla="*/ 26 w 144"/>
                <a:gd name="T37" fmla="*/ 81 h 213"/>
                <a:gd name="T38" fmla="*/ 144 w 144"/>
                <a:gd name="T39" fmla="*/ 213 h 213"/>
                <a:gd name="T40" fmla="*/ 144 w 144"/>
                <a:gd name="T41" fmla="*/ 213 h 213"/>
                <a:gd name="T42" fmla="*/ 144 w 144"/>
                <a:gd name="T43" fmla="*/ 4 h 213"/>
                <a:gd name="T44" fmla="*/ 119 w 144"/>
                <a:gd name="T45" fmla="*/ 4 h 213"/>
                <a:gd name="T46" fmla="*/ 119 w 144"/>
                <a:gd name="T47" fmla="*/ 24 h 213"/>
                <a:gd name="T48" fmla="*/ 118 w 144"/>
                <a:gd name="T49" fmla="*/ 24 h 213"/>
                <a:gd name="T50" fmla="*/ 108 w 144"/>
                <a:gd name="T51" fmla="*/ 13 h 213"/>
                <a:gd name="T52" fmla="*/ 95 w 144"/>
                <a:gd name="T53" fmla="*/ 6 h 213"/>
                <a:gd name="T54" fmla="*/ 82 w 144"/>
                <a:gd name="T55" fmla="*/ 2 h 213"/>
                <a:gd name="T56" fmla="*/ 69 w 144"/>
                <a:gd name="T57" fmla="*/ 0 h 213"/>
                <a:gd name="T58" fmla="*/ 39 w 144"/>
                <a:gd name="T59" fmla="*/ 7 h 213"/>
                <a:gd name="T60" fmla="*/ 17 w 144"/>
                <a:gd name="T61" fmla="*/ 24 h 213"/>
                <a:gd name="T62" fmla="*/ 4 w 144"/>
                <a:gd name="T63" fmla="*/ 49 h 213"/>
                <a:gd name="T64" fmla="*/ 0 w 144"/>
                <a:gd name="T65" fmla="*/ 79 h 213"/>
                <a:gd name="T66" fmla="*/ 4 w 144"/>
                <a:gd name="T67" fmla="*/ 110 h 213"/>
                <a:gd name="T68" fmla="*/ 18 w 144"/>
                <a:gd name="T69" fmla="*/ 135 h 213"/>
                <a:gd name="T70" fmla="*/ 39 w 144"/>
                <a:gd name="T71" fmla="*/ 152 h 213"/>
                <a:gd name="T72" fmla="*/ 70 w 144"/>
                <a:gd name="T73" fmla="*/ 159 h 213"/>
                <a:gd name="T74" fmla="*/ 99 w 144"/>
                <a:gd name="T75" fmla="*/ 153 h 213"/>
                <a:gd name="T76" fmla="*/ 118 w 144"/>
                <a:gd name="T77" fmla="*/ 135 h 213"/>
                <a:gd name="T78" fmla="*/ 119 w 144"/>
                <a:gd name="T79" fmla="*/ 135 h 213"/>
                <a:gd name="T80" fmla="*/ 119 w 144"/>
                <a:gd name="T81" fmla="*/ 213 h 213"/>
                <a:gd name="T82" fmla="*/ 144 w 144"/>
                <a:gd name="T83"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3">
                  <a:moveTo>
                    <a:pt x="26" y="81"/>
                  </a:moveTo>
                  <a:lnTo>
                    <a:pt x="26" y="81"/>
                  </a:lnTo>
                  <a:cubicBezTo>
                    <a:pt x="26" y="74"/>
                    <a:pt x="27" y="66"/>
                    <a:pt x="29" y="59"/>
                  </a:cubicBezTo>
                  <a:cubicBezTo>
                    <a:pt x="30" y="52"/>
                    <a:pt x="33" y="46"/>
                    <a:pt x="36" y="41"/>
                  </a:cubicBezTo>
                  <a:cubicBezTo>
                    <a:pt x="40" y="35"/>
                    <a:pt x="45" y="31"/>
                    <a:pt x="50" y="27"/>
                  </a:cubicBezTo>
                  <a:cubicBezTo>
                    <a:pt x="56" y="24"/>
                    <a:pt x="63" y="22"/>
                    <a:pt x="72" y="22"/>
                  </a:cubicBezTo>
                  <a:cubicBezTo>
                    <a:pt x="80" y="22"/>
                    <a:pt x="88" y="24"/>
                    <a:pt x="94" y="27"/>
                  </a:cubicBezTo>
                  <a:cubicBezTo>
                    <a:pt x="100" y="30"/>
                    <a:pt x="105" y="35"/>
                    <a:pt x="109" y="40"/>
                  </a:cubicBezTo>
                  <a:cubicBezTo>
                    <a:pt x="112" y="45"/>
                    <a:pt x="115" y="51"/>
                    <a:pt x="117" y="58"/>
                  </a:cubicBezTo>
                  <a:cubicBezTo>
                    <a:pt x="119" y="65"/>
                    <a:pt x="120" y="72"/>
                    <a:pt x="120" y="80"/>
                  </a:cubicBezTo>
                  <a:cubicBezTo>
                    <a:pt x="120" y="87"/>
                    <a:pt x="119" y="94"/>
                    <a:pt x="117" y="101"/>
                  </a:cubicBezTo>
                  <a:cubicBezTo>
                    <a:pt x="115" y="107"/>
                    <a:pt x="113" y="114"/>
                    <a:pt x="109" y="119"/>
                  </a:cubicBezTo>
                  <a:cubicBezTo>
                    <a:pt x="105" y="124"/>
                    <a:pt x="101" y="129"/>
                    <a:pt x="95" y="132"/>
                  </a:cubicBezTo>
                  <a:cubicBezTo>
                    <a:pt x="89" y="135"/>
                    <a:pt x="82" y="137"/>
                    <a:pt x="73" y="137"/>
                  </a:cubicBezTo>
                  <a:cubicBezTo>
                    <a:pt x="65" y="137"/>
                    <a:pt x="58" y="135"/>
                    <a:pt x="52" y="132"/>
                  </a:cubicBezTo>
                  <a:cubicBezTo>
                    <a:pt x="46" y="129"/>
                    <a:pt x="42" y="125"/>
                    <a:pt x="38" y="120"/>
                  </a:cubicBezTo>
                  <a:cubicBezTo>
                    <a:pt x="34" y="114"/>
                    <a:pt x="31" y="108"/>
                    <a:pt x="29" y="102"/>
                  </a:cubicBezTo>
                  <a:cubicBezTo>
                    <a:pt x="27" y="95"/>
                    <a:pt x="26" y="88"/>
                    <a:pt x="26" y="81"/>
                  </a:cubicBezTo>
                  <a:lnTo>
                    <a:pt x="26" y="81"/>
                  </a:lnTo>
                  <a:close/>
                  <a:moveTo>
                    <a:pt x="144" y="213"/>
                  </a:moveTo>
                  <a:lnTo>
                    <a:pt x="144" y="213"/>
                  </a:lnTo>
                  <a:lnTo>
                    <a:pt x="144" y="4"/>
                  </a:lnTo>
                  <a:lnTo>
                    <a:pt x="119" y="4"/>
                  </a:lnTo>
                  <a:lnTo>
                    <a:pt x="119" y="24"/>
                  </a:lnTo>
                  <a:lnTo>
                    <a:pt x="118" y="24"/>
                  </a:lnTo>
                  <a:cubicBezTo>
                    <a:pt x="115" y="20"/>
                    <a:pt x="112" y="16"/>
                    <a:pt x="108" y="13"/>
                  </a:cubicBezTo>
                  <a:cubicBezTo>
                    <a:pt x="104" y="10"/>
                    <a:pt x="100" y="7"/>
                    <a:pt x="95" y="6"/>
                  </a:cubicBezTo>
                  <a:cubicBezTo>
                    <a:pt x="91" y="4"/>
                    <a:pt x="86" y="2"/>
                    <a:pt x="82" y="2"/>
                  </a:cubicBezTo>
                  <a:cubicBezTo>
                    <a:pt x="77" y="1"/>
                    <a:pt x="73" y="0"/>
                    <a:pt x="69" y="0"/>
                  </a:cubicBezTo>
                  <a:cubicBezTo>
                    <a:pt x="58" y="0"/>
                    <a:pt x="48" y="3"/>
                    <a:pt x="39" y="7"/>
                  </a:cubicBezTo>
                  <a:cubicBezTo>
                    <a:pt x="30" y="11"/>
                    <a:pt x="23" y="17"/>
                    <a:pt x="17" y="24"/>
                  </a:cubicBezTo>
                  <a:cubicBezTo>
                    <a:pt x="11" y="31"/>
                    <a:pt x="7" y="39"/>
                    <a:pt x="4" y="49"/>
                  </a:cubicBezTo>
                  <a:cubicBezTo>
                    <a:pt x="1" y="58"/>
                    <a:pt x="0" y="68"/>
                    <a:pt x="0" y="79"/>
                  </a:cubicBezTo>
                  <a:cubicBezTo>
                    <a:pt x="0" y="90"/>
                    <a:pt x="2" y="100"/>
                    <a:pt x="4" y="110"/>
                  </a:cubicBezTo>
                  <a:cubicBezTo>
                    <a:pt x="7" y="119"/>
                    <a:pt x="12" y="128"/>
                    <a:pt x="18" y="135"/>
                  </a:cubicBezTo>
                  <a:cubicBezTo>
                    <a:pt x="23" y="142"/>
                    <a:pt x="31" y="148"/>
                    <a:pt x="39" y="152"/>
                  </a:cubicBezTo>
                  <a:cubicBezTo>
                    <a:pt x="48" y="156"/>
                    <a:pt x="58" y="159"/>
                    <a:pt x="70" y="159"/>
                  </a:cubicBezTo>
                  <a:cubicBezTo>
                    <a:pt x="80" y="159"/>
                    <a:pt x="90" y="157"/>
                    <a:pt x="99" y="153"/>
                  </a:cubicBezTo>
                  <a:cubicBezTo>
                    <a:pt x="108" y="149"/>
                    <a:pt x="114" y="143"/>
                    <a:pt x="118" y="135"/>
                  </a:cubicBezTo>
                  <a:lnTo>
                    <a:pt x="119" y="135"/>
                  </a:lnTo>
                  <a:lnTo>
                    <a:pt x="119" y="213"/>
                  </a:lnTo>
                  <a:lnTo>
                    <a:pt x="144" y="2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8">
              <a:extLst>
                <a:ext uri="{FF2B5EF4-FFF2-40B4-BE49-F238E27FC236}">
                  <a16:creationId xmlns:a16="http://schemas.microsoft.com/office/drawing/2014/main" id="{5E25BAC9-4BA8-41A3-9E3C-104DAC1630CC}"/>
                </a:ext>
              </a:extLst>
            </p:cNvPr>
            <p:cNvSpPr>
              <a:spLocks/>
            </p:cNvSpPr>
            <p:nvPr/>
          </p:nvSpPr>
          <p:spPr bwMode="auto">
            <a:xfrm>
              <a:off x="9668674" y="2142593"/>
              <a:ext cx="47643" cy="134072"/>
            </a:xfrm>
            <a:custGeom>
              <a:avLst/>
              <a:gdLst>
                <a:gd name="T0" fmla="*/ 79 w 79"/>
                <a:gd name="T1" fmla="*/ 207 h 207"/>
                <a:gd name="T2" fmla="*/ 79 w 79"/>
                <a:gd name="T3" fmla="*/ 207 h 207"/>
                <a:gd name="T4" fmla="*/ 79 w 79"/>
                <a:gd name="T5" fmla="*/ 0 h 207"/>
                <a:gd name="T6" fmla="*/ 60 w 79"/>
                <a:gd name="T7" fmla="*/ 0 h 207"/>
                <a:gd name="T8" fmla="*/ 52 w 79"/>
                <a:gd name="T9" fmla="*/ 19 h 207"/>
                <a:gd name="T10" fmla="*/ 39 w 79"/>
                <a:gd name="T11" fmla="*/ 31 h 207"/>
                <a:gd name="T12" fmla="*/ 20 w 79"/>
                <a:gd name="T13" fmla="*/ 37 h 207"/>
                <a:gd name="T14" fmla="*/ 0 w 79"/>
                <a:gd name="T15" fmla="*/ 39 h 207"/>
                <a:gd name="T16" fmla="*/ 0 w 79"/>
                <a:gd name="T17" fmla="*/ 59 h 207"/>
                <a:gd name="T18" fmla="*/ 54 w 79"/>
                <a:gd name="T19" fmla="*/ 59 h 207"/>
                <a:gd name="T20" fmla="*/ 54 w 79"/>
                <a:gd name="T21" fmla="*/ 207 h 207"/>
                <a:gd name="T22" fmla="*/ 79 w 79"/>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07">
                  <a:moveTo>
                    <a:pt x="79" y="207"/>
                  </a:moveTo>
                  <a:lnTo>
                    <a:pt x="79" y="207"/>
                  </a:lnTo>
                  <a:lnTo>
                    <a:pt x="79" y="0"/>
                  </a:lnTo>
                  <a:lnTo>
                    <a:pt x="60" y="0"/>
                  </a:lnTo>
                  <a:cubicBezTo>
                    <a:pt x="58" y="7"/>
                    <a:pt x="56" y="14"/>
                    <a:pt x="52" y="19"/>
                  </a:cubicBezTo>
                  <a:cubicBezTo>
                    <a:pt x="48" y="24"/>
                    <a:pt x="44" y="28"/>
                    <a:pt x="39" y="31"/>
                  </a:cubicBezTo>
                  <a:cubicBezTo>
                    <a:pt x="33" y="34"/>
                    <a:pt x="27" y="36"/>
                    <a:pt x="20" y="37"/>
                  </a:cubicBezTo>
                  <a:cubicBezTo>
                    <a:pt x="14" y="38"/>
                    <a:pt x="7" y="39"/>
                    <a:pt x="0" y="39"/>
                  </a:cubicBezTo>
                  <a:lnTo>
                    <a:pt x="0" y="59"/>
                  </a:lnTo>
                  <a:lnTo>
                    <a:pt x="54" y="59"/>
                  </a:lnTo>
                  <a:lnTo>
                    <a:pt x="54" y="207"/>
                  </a:lnTo>
                  <a:lnTo>
                    <a:pt x="79" y="2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5">
              <a:extLst>
                <a:ext uri="{FF2B5EF4-FFF2-40B4-BE49-F238E27FC236}">
                  <a16:creationId xmlns:a16="http://schemas.microsoft.com/office/drawing/2014/main" id="{4964B386-3596-40C8-95C3-00E56977AF1F}"/>
                </a:ext>
              </a:extLst>
            </p:cNvPr>
            <p:cNvSpPr>
              <a:spLocks/>
            </p:cNvSpPr>
            <p:nvPr/>
          </p:nvSpPr>
          <p:spPr bwMode="auto">
            <a:xfrm>
              <a:off x="9979635" y="1829289"/>
              <a:ext cx="1356507" cy="0"/>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6">
              <a:extLst>
                <a:ext uri="{FF2B5EF4-FFF2-40B4-BE49-F238E27FC236}">
                  <a16:creationId xmlns:a16="http://schemas.microsoft.com/office/drawing/2014/main" id="{BDF336D1-19A5-44D7-AFB1-16B736B5597B}"/>
                </a:ext>
              </a:extLst>
            </p:cNvPr>
            <p:cNvSpPr>
              <a:spLocks/>
            </p:cNvSpPr>
            <p:nvPr/>
          </p:nvSpPr>
          <p:spPr bwMode="auto">
            <a:xfrm>
              <a:off x="10010661" y="2223066"/>
              <a:ext cx="1356507" cy="0"/>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17">
              <a:extLst>
                <a:ext uri="{FF2B5EF4-FFF2-40B4-BE49-F238E27FC236}">
                  <a16:creationId xmlns:a16="http://schemas.microsoft.com/office/drawing/2014/main" id="{C06EC075-79DB-49A9-99FF-681237B6CB30}"/>
                </a:ext>
              </a:extLst>
            </p:cNvPr>
            <p:cNvSpPr>
              <a:spLocks/>
            </p:cNvSpPr>
            <p:nvPr/>
          </p:nvSpPr>
          <p:spPr bwMode="auto">
            <a:xfrm>
              <a:off x="10274758" y="1881506"/>
              <a:ext cx="0" cy="220160"/>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C015B9C1-89BE-4E4D-9A3C-8094AE651A2E}"/>
                </a:ext>
              </a:extLst>
            </p:cNvPr>
            <p:cNvSpPr>
              <a:spLocks/>
            </p:cNvSpPr>
            <p:nvPr/>
          </p:nvSpPr>
          <p:spPr bwMode="auto">
            <a:xfrm>
              <a:off x="10220498" y="1772838"/>
              <a:ext cx="107197" cy="114314"/>
            </a:xfrm>
            <a:custGeom>
              <a:avLst/>
              <a:gdLst>
                <a:gd name="T0" fmla="*/ 145 w 176"/>
                <a:gd name="T1" fmla="*/ 32 h 176"/>
                <a:gd name="T2" fmla="*/ 145 w 176"/>
                <a:gd name="T3" fmla="*/ 32 h 176"/>
                <a:gd name="T4" fmla="*/ 145 w 176"/>
                <a:gd name="T5" fmla="*/ 145 h 176"/>
                <a:gd name="T6" fmla="*/ 32 w 176"/>
                <a:gd name="T7" fmla="*/ 145 h 176"/>
                <a:gd name="T8" fmla="*/ 32 w 176"/>
                <a:gd name="T9" fmla="*/ 32 h 176"/>
                <a:gd name="T10" fmla="*/ 145 w 176"/>
                <a:gd name="T11" fmla="*/ 32 h 176"/>
              </a:gdLst>
              <a:ahLst/>
              <a:cxnLst>
                <a:cxn ang="0">
                  <a:pos x="T0" y="T1"/>
                </a:cxn>
                <a:cxn ang="0">
                  <a:pos x="T2" y="T3"/>
                </a:cxn>
                <a:cxn ang="0">
                  <a:pos x="T4" y="T5"/>
                </a:cxn>
                <a:cxn ang="0">
                  <a:pos x="T6" y="T7"/>
                </a:cxn>
                <a:cxn ang="0">
                  <a:pos x="T8" y="T9"/>
                </a:cxn>
                <a:cxn ang="0">
                  <a:pos x="T10" y="T11"/>
                </a:cxn>
              </a:cxnLst>
              <a:rect l="0" t="0" r="r" b="b"/>
              <a:pathLst>
                <a:path w="176" h="176">
                  <a:moveTo>
                    <a:pt x="145" y="32"/>
                  </a:moveTo>
                  <a:lnTo>
                    <a:pt x="145" y="32"/>
                  </a:lnTo>
                  <a:cubicBezTo>
                    <a:pt x="176" y="63"/>
                    <a:pt x="176" y="113"/>
                    <a:pt x="145" y="145"/>
                  </a:cubicBezTo>
                  <a:cubicBezTo>
                    <a:pt x="114" y="176"/>
                    <a:pt x="63" y="176"/>
                    <a:pt x="32" y="145"/>
                  </a:cubicBezTo>
                  <a:cubicBezTo>
                    <a:pt x="0" y="113"/>
                    <a:pt x="0" y="63"/>
                    <a:pt x="32" y="32"/>
                  </a:cubicBezTo>
                  <a:cubicBezTo>
                    <a:pt x="63" y="0"/>
                    <a:pt x="114" y="0"/>
                    <a:pt x="145" y="32"/>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9">
              <a:extLst>
                <a:ext uri="{FF2B5EF4-FFF2-40B4-BE49-F238E27FC236}">
                  <a16:creationId xmlns:a16="http://schemas.microsoft.com/office/drawing/2014/main" id="{7485FC66-BABB-4FAF-A352-04B4B1E23BDD}"/>
                </a:ext>
              </a:extLst>
            </p:cNvPr>
            <p:cNvSpPr>
              <a:spLocks/>
            </p:cNvSpPr>
            <p:nvPr/>
          </p:nvSpPr>
          <p:spPr bwMode="auto">
            <a:xfrm>
              <a:off x="10220498" y="1772838"/>
              <a:ext cx="107197" cy="114314"/>
            </a:xfrm>
            <a:custGeom>
              <a:avLst/>
              <a:gdLst>
                <a:gd name="T0" fmla="*/ 145 w 176"/>
                <a:gd name="T1" fmla="*/ 32 h 176"/>
                <a:gd name="T2" fmla="*/ 145 w 176"/>
                <a:gd name="T3" fmla="*/ 32 h 176"/>
                <a:gd name="T4" fmla="*/ 145 w 176"/>
                <a:gd name="T5" fmla="*/ 145 h 176"/>
                <a:gd name="T6" fmla="*/ 32 w 176"/>
                <a:gd name="T7" fmla="*/ 145 h 176"/>
                <a:gd name="T8" fmla="*/ 32 w 176"/>
                <a:gd name="T9" fmla="*/ 32 h 176"/>
                <a:gd name="T10" fmla="*/ 145 w 176"/>
                <a:gd name="T11" fmla="*/ 32 h 176"/>
              </a:gdLst>
              <a:ahLst/>
              <a:cxnLst>
                <a:cxn ang="0">
                  <a:pos x="T0" y="T1"/>
                </a:cxn>
                <a:cxn ang="0">
                  <a:pos x="T2" y="T3"/>
                </a:cxn>
                <a:cxn ang="0">
                  <a:pos x="T4" y="T5"/>
                </a:cxn>
                <a:cxn ang="0">
                  <a:pos x="T6" y="T7"/>
                </a:cxn>
                <a:cxn ang="0">
                  <a:pos x="T8" y="T9"/>
                </a:cxn>
                <a:cxn ang="0">
                  <a:pos x="T10" y="T11"/>
                </a:cxn>
              </a:cxnLst>
              <a:rect l="0" t="0" r="r" b="b"/>
              <a:pathLst>
                <a:path w="176" h="176">
                  <a:moveTo>
                    <a:pt x="145" y="32"/>
                  </a:moveTo>
                  <a:lnTo>
                    <a:pt x="145" y="32"/>
                  </a:lnTo>
                  <a:cubicBezTo>
                    <a:pt x="176" y="63"/>
                    <a:pt x="176" y="113"/>
                    <a:pt x="145" y="145"/>
                  </a:cubicBezTo>
                  <a:cubicBezTo>
                    <a:pt x="114" y="176"/>
                    <a:pt x="63" y="176"/>
                    <a:pt x="32" y="145"/>
                  </a:cubicBezTo>
                  <a:cubicBezTo>
                    <a:pt x="0" y="113"/>
                    <a:pt x="0" y="63"/>
                    <a:pt x="32" y="32"/>
                  </a:cubicBezTo>
                  <a:cubicBezTo>
                    <a:pt x="63" y="0"/>
                    <a:pt x="114" y="0"/>
                    <a:pt x="145" y="32"/>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20">
              <a:extLst>
                <a:ext uri="{FF2B5EF4-FFF2-40B4-BE49-F238E27FC236}">
                  <a16:creationId xmlns:a16="http://schemas.microsoft.com/office/drawing/2014/main" id="{FA58F5F6-EB49-4F9C-8221-DDB2857683D3}"/>
                </a:ext>
              </a:extLst>
            </p:cNvPr>
            <p:cNvSpPr>
              <a:spLocks/>
            </p:cNvSpPr>
            <p:nvPr/>
          </p:nvSpPr>
          <p:spPr bwMode="auto">
            <a:xfrm>
              <a:off x="10163591" y="2091787"/>
              <a:ext cx="222335" cy="237095"/>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21">
              <a:extLst>
                <a:ext uri="{FF2B5EF4-FFF2-40B4-BE49-F238E27FC236}">
                  <a16:creationId xmlns:a16="http://schemas.microsoft.com/office/drawing/2014/main" id="{F63A8A2E-32C0-47AA-ABDA-66D922F1A2B3}"/>
                </a:ext>
              </a:extLst>
            </p:cNvPr>
            <p:cNvSpPr>
              <a:spLocks/>
            </p:cNvSpPr>
            <p:nvPr/>
          </p:nvSpPr>
          <p:spPr bwMode="auto">
            <a:xfrm>
              <a:off x="10163591" y="2091787"/>
              <a:ext cx="222335" cy="237095"/>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22">
              <a:extLst>
                <a:ext uri="{FF2B5EF4-FFF2-40B4-BE49-F238E27FC236}">
                  <a16:creationId xmlns:a16="http://schemas.microsoft.com/office/drawing/2014/main" id="{E8B43CB6-6FDC-4E01-A926-3D8BB8F30DF6}"/>
                </a:ext>
              </a:extLst>
            </p:cNvPr>
            <p:cNvSpPr>
              <a:spLocks/>
            </p:cNvSpPr>
            <p:nvPr/>
          </p:nvSpPr>
          <p:spPr bwMode="auto">
            <a:xfrm>
              <a:off x="10225792" y="2170819"/>
              <a:ext cx="97933" cy="104435"/>
            </a:xfrm>
            <a:custGeom>
              <a:avLst/>
              <a:gdLst>
                <a:gd name="T0" fmla="*/ 97 w 161"/>
                <a:gd name="T1" fmla="*/ 64 h 161"/>
                <a:gd name="T2" fmla="*/ 97 w 161"/>
                <a:gd name="T3" fmla="*/ 64 h 161"/>
                <a:gd name="T4" fmla="*/ 97 w 161"/>
                <a:gd name="T5" fmla="*/ 0 h 161"/>
                <a:gd name="T6" fmla="*/ 63 w 161"/>
                <a:gd name="T7" fmla="*/ 0 h 161"/>
                <a:gd name="T8" fmla="*/ 63 w 161"/>
                <a:gd name="T9" fmla="*/ 64 h 161"/>
                <a:gd name="T10" fmla="*/ 0 w 161"/>
                <a:gd name="T11" fmla="*/ 64 h 161"/>
                <a:gd name="T12" fmla="*/ 0 w 161"/>
                <a:gd name="T13" fmla="*/ 98 h 161"/>
                <a:gd name="T14" fmla="*/ 63 w 161"/>
                <a:gd name="T15" fmla="*/ 98 h 161"/>
                <a:gd name="T16" fmla="*/ 63 w 161"/>
                <a:gd name="T17" fmla="*/ 161 h 161"/>
                <a:gd name="T18" fmla="*/ 97 w 161"/>
                <a:gd name="T19" fmla="*/ 161 h 161"/>
                <a:gd name="T20" fmla="*/ 97 w 161"/>
                <a:gd name="T21" fmla="*/ 98 h 161"/>
                <a:gd name="T22" fmla="*/ 161 w 161"/>
                <a:gd name="T23" fmla="*/ 98 h 161"/>
                <a:gd name="T24" fmla="*/ 161 w 161"/>
                <a:gd name="T25" fmla="*/ 64 h 161"/>
                <a:gd name="T26" fmla="*/ 97 w 161"/>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61">
                  <a:moveTo>
                    <a:pt x="97" y="64"/>
                  </a:moveTo>
                  <a:lnTo>
                    <a:pt x="97" y="64"/>
                  </a:lnTo>
                  <a:lnTo>
                    <a:pt x="97" y="0"/>
                  </a:lnTo>
                  <a:lnTo>
                    <a:pt x="63" y="0"/>
                  </a:lnTo>
                  <a:lnTo>
                    <a:pt x="63" y="64"/>
                  </a:lnTo>
                  <a:lnTo>
                    <a:pt x="0" y="64"/>
                  </a:lnTo>
                  <a:lnTo>
                    <a:pt x="0" y="98"/>
                  </a:lnTo>
                  <a:lnTo>
                    <a:pt x="63" y="98"/>
                  </a:lnTo>
                  <a:lnTo>
                    <a:pt x="63" y="161"/>
                  </a:lnTo>
                  <a:lnTo>
                    <a:pt x="97" y="161"/>
                  </a:lnTo>
                  <a:lnTo>
                    <a:pt x="97" y="98"/>
                  </a:lnTo>
                  <a:lnTo>
                    <a:pt x="161" y="98"/>
                  </a:lnTo>
                  <a:lnTo>
                    <a:pt x="161" y="64"/>
                  </a:lnTo>
                  <a:lnTo>
                    <a:pt x="97" y="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3">
              <a:extLst>
                <a:ext uri="{FF2B5EF4-FFF2-40B4-BE49-F238E27FC236}">
                  <a16:creationId xmlns:a16="http://schemas.microsoft.com/office/drawing/2014/main" id="{8B5FE31C-6903-424F-B5A1-24B5E130BEBF}"/>
                </a:ext>
              </a:extLst>
            </p:cNvPr>
            <p:cNvSpPr>
              <a:spLocks/>
            </p:cNvSpPr>
            <p:nvPr/>
          </p:nvSpPr>
          <p:spPr bwMode="auto">
            <a:xfrm>
              <a:off x="9861851" y="1692394"/>
              <a:ext cx="235569" cy="269555"/>
            </a:xfrm>
            <a:custGeom>
              <a:avLst/>
              <a:gdLst>
                <a:gd name="T0" fmla="*/ 0 w 387"/>
                <a:gd name="T1" fmla="*/ 414 h 414"/>
                <a:gd name="T2" fmla="*/ 0 w 387"/>
                <a:gd name="T3" fmla="*/ 414 h 414"/>
                <a:gd name="T4" fmla="*/ 387 w 387"/>
                <a:gd name="T5" fmla="*/ 414 h 414"/>
                <a:gd name="T6" fmla="*/ 387 w 387"/>
                <a:gd name="T7" fmla="*/ 0 h 414"/>
                <a:gd name="T8" fmla="*/ 0 w 387"/>
                <a:gd name="T9" fmla="*/ 0 h 414"/>
                <a:gd name="T10" fmla="*/ 0 w 387"/>
                <a:gd name="T11" fmla="*/ 414 h 414"/>
              </a:gdLst>
              <a:ahLst/>
              <a:cxnLst>
                <a:cxn ang="0">
                  <a:pos x="T0" y="T1"/>
                </a:cxn>
                <a:cxn ang="0">
                  <a:pos x="T2" y="T3"/>
                </a:cxn>
                <a:cxn ang="0">
                  <a:pos x="T4" y="T5"/>
                </a:cxn>
                <a:cxn ang="0">
                  <a:pos x="T6" y="T7"/>
                </a:cxn>
                <a:cxn ang="0">
                  <a:pos x="T8" y="T9"/>
                </a:cxn>
                <a:cxn ang="0">
                  <a:pos x="T10" y="T11"/>
                </a:cxn>
              </a:cxnLst>
              <a:rect l="0" t="0" r="r" b="b"/>
              <a:pathLst>
                <a:path w="387" h="414">
                  <a:moveTo>
                    <a:pt x="0" y="414"/>
                  </a:moveTo>
                  <a:lnTo>
                    <a:pt x="0" y="414"/>
                  </a:lnTo>
                  <a:lnTo>
                    <a:pt x="387" y="414"/>
                  </a:lnTo>
                  <a:lnTo>
                    <a:pt x="387" y="0"/>
                  </a:lnTo>
                  <a:lnTo>
                    <a:pt x="0" y="0"/>
                  </a:lnTo>
                  <a:lnTo>
                    <a:pt x="0" y="414"/>
                  </a:lnTo>
                  <a:close/>
                </a:path>
              </a:pathLst>
            </a:custGeom>
            <a:solidFill>
              <a:srgbClr val="8ECA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24">
              <a:extLst>
                <a:ext uri="{FF2B5EF4-FFF2-40B4-BE49-F238E27FC236}">
                  <a16:creationId xmlns:a16="http://schemas.microsoft.com/office/drawing/2014/main" id="{B61E2335-FCA3-44E3-BBAF-7545025E0D57}"/>
                </a:ext>
              </a:extLst>
            </p:cNvPr>
            <p:cNvSpPr>
              <a:spLocks/>
            </p:cNvSpPr>
            <p:nvPr/>
          </p:nvSpPr>
          <p:spPr bwMode="auto">
            <a:xfrm>
              <a:off x="9861851" y="1692394"/>
              <a:ext cx="235569" cy="269555"/>
            </a:xfrm>
            <a:custGeom>
              <a:avLst/>
              <a:gdLst>
                <a:gd name="T0" fmla="*/ 0 w 387"/>
                <a:gd name="T1" fmla="*/ 0 h 414"/>
                <a:gd name="T2" fmla="*/ 0 w 387"/>
                <a:gd name="T3" fmla="*/ 0 h 414"/>
                <a:gd name="T4" fmla="*/ 387 w 387"/>
                <a:gd name="T5" fmla="*/ 0 h 414"/>
                <a:gd name="T6" fmla="*/ 387 w 387"/>
                <a:gd name="T7" fmla="*/ 414 h 414"/>
                <a:gd name="T8" fmla="*/ 0 w 387"/>
                <a:gd name="T9" fmla="*/ 414 h 414"/>
                <a:gd name="T10" fmla="*/ 0 w 387"/>
                <a:gd name="T11" fmla="*/ 0 h 414"/>
              </a:gdLst>
              <a:ahLst/>
              <a:cxnLst>
                <a:cxn ang="0">
                  <a:pos x="T0" y="T1"/>
                </a:cxn>
                <a:cxn ang="0">
                  <a:pos x="T2" y="T3"/>
                </a:cxn>
                <a:cxn ang="0">
                  <a:pos x="T4" y="T5"/>
                </a:cxn>
                <a:cxn ang="0">
                  <a:pos x="T6" y="T7"/>
                </a:cxn>
                <a:cxn ang="0">
                  <a:pos x="T8" y="T9"/>
                </a:cxn>
                <a:cxn ang="0">
                  <a:pos x="T10" y="T11"/>
                </a:cxn>
              </a:cxnLst>
              <a:rect l="0" t="0" r="r" b="b"/>
              <a:pathLst>
                <a:path w="387" h="414">
                  <a:moveTo>
                    <a:pt x="0" y="0"/>
                  </a:moveTo>
                  <a:lnTo>
                    <a:pt x="0" y="0"/>
                  </a:lnTo>
                  <a:lnTo>
                    <a:pt x="387" y="0"/>
                  </a:lnTo>
                  <a:lnTo>
                    <a:pt x="387" y="414"/>
                  </a:lnTo>
                  <a:lnTo>
                    <a:pt x="0" y="414"/>
                  </a:lnTo>
                  <a:lnTo>
                    <a:pt x="0"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25">
              <a:extLst>
                <a:ext uri="{FF2B5EF4-FFF2-40B4-BE49-F238E27FC236}">
                  <a16:creationId xmlns:a16="http://schemas.microsoft.com/office/drawing/2014/main" id="{D0E22EED-66D1-48CB-BE6C-A21F6DC4A869}"/>
                </a:ext>
              </a:extLst>
            </p:cNvPr>
            <p:cNvSpPr>
              <a:spLocks/>
            </p:cNvSpPr>
            <p:nvPr/>
          </p:nvSpPr>
          <p:spPr bwMode="auto">
            <a:xfrm>
              <a:off x="9929346" y="1757313"/>
              <a:ext cx="100580" cy="136895"/>
            </a:xfrm>
            <a:custGeom>
              <a:avLst/>
              <a:gdLst>
                <a:gd name="T0" fmla="*/ 0 w 166"/>
                <a:gd name="T1" fmla="*/ 0 h 210"/>
                <a:gd name="T2" fmla="*/ 0 w 166"/>
                <a:gd name="T3" fmla="*/ 0 h 210"/>
                <a:gd name="T4" fmla="*/ 0 w 166"/>
                <a:gd name="T5" fmla="*/ 210 h 210"/>
                <a:gd name="T6" fmla="*/ 28 w 166"/>
                <a:gd name="T7" fmla="*/ 210 h 210"/>
                <a:gd name="T8" fmla="*/ 28 w 166"/>
                <a:gd name="T9" fmla="*/ 114 h 210"/>
                <a:gd name="T10" fmla="*/ 138 w 166"/>
                <a:gd name="T11" fmla="*/ 114 h 210"/>
                <a:gd name="T12" fmla="*/ 138 w 166"/>
                <a:gd name="T13" fmla="*/ 210 h 210"/>
                <a:gd name="T14" fmla="*/ 166 w 166"/>
                <a:gd name="T15" fmla="*/ 210 h 210"/>
                <a:gd name="T16" fmla="*/ 166 w 166"/>
                <a:gd name="T17" fmla="*/ 0 h 210"/>
                <a:gd name="T18" fmla="*/ 138 w 166"/>
                <a:gd name="T19" fmla="*/ 0 h 210"/>
                <a:gd name="T20" fmla="*/ 138 w 166"/>
                <a:gd name="T21" fmla="*/ 90 h 210"/>
                <a:gd name="T22" fmla="*/ 28 w 166"/>
                <a:gd name="T23" fmla="*/ 90 h 210"/>
                <a:gd name="T24" fmla="*/ 28 w 166"/>
                <a:gd name="T25" fmla="*/ 0 h 210"/>
                <a:gd name="T26" fmla="*/ 0 w 166"/>
                <a:gd name="T2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210">
                  <a:moveTo>
                    <a:pt x="0" y="0"/>
                  </a:moveTo>
                  <a:lnTo>
                    <a:pt x="0" y="0"/>
                  </a:lnTo>
                  <a:lnTo>
                    <a:pt x="0" y="210"/>
                  </a:lnTo>
                  <a:lnTo>
                    <a:pt x="28" y="210"/>
                  </a:lnTo>
                  <a:lnTo>
                    <a:pt x="28" y="114"/>
                  </a:lnTo>
                  <a:lnTo>
                    <a:pt x="138" y="114"/>
                  </a:lnTo>
                  <a:lnTo>
                    <a:pt x="138" y="210"/>
                  </a:lnTo>
                  <a:lnTo>
                    <a:pt x="166" y="210"/>
                  </a:lnTo>
                  <a:lnTo>
                    <a:pt x="166" y="0"/>
                  </a:lnTo>
                  <a:lnTo>
                    <a:pt x="138" y="0"/>
                  </a:lnTo>
                  <a:lnTo>
                    <a:pt x="138" y="90"/>
                  </a:lnTo>
                  <a:lnTo>
                    <a:pt x="28" y="90"/>
                  </a:lnTo>
                  <a:lnTo>
                    <a:pt x="28"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26">
              <a:extLst>
                <a:ext uri="{FF2B5EF4-FFF2-40B4-BE49-F238E27FC236}">
                  <a16:creationId xmlns:a16="http://schemas.microsoft.com/office/drawing/2014/main" id="{DFDD37B7-D909-40BC-94E8-9CBF7D8C9C42}"/>
                </a:ext>
              </a:extLst>
            </p:cNvPr>
            <p:cNvSpPr>
              <a:spLocks noEditPoints="1"/>
            </p:cNvSpPr>
            <p:nvPr/>
          </p:nvSpPr>
          <p:spPr bwMode="auto">
            <a:xfrm>
              <a:off x="9553537" y="2556098"/>
              <a:ext cx="87346" cy="138306"/>
            </a:xfrm>
            <a:custGeom>
              <a:avLst/>
              <a:gdLst>
                <a:gd name="T0" fmla="*/ 26 w 144"/>
                <a:gd name="T1" fmla="*/ 81 h 213"/>
                <a:gd name="T2" fmla="*/ 26 w 144"/>
                <a:gd name="T3" fmla="*/ 81 h 213"/>
                <a:gd name="T4" fmla="*/ 29 w 144"/>
                <a:gd name="T5" fmla="*/ 59 h 213"/>
                <a:gd name="T6" fmla="*/ 36 w 144"/>
                <a:gd name="T7" fmla="*/ 40 h 213"/>
                <a:gd name="T8" fmla="*/ 50 w 144"/>
                <a:gd name="T9" fmla="*/ 27 h 213"/>
                <a:gd name="T10" fmla="*/ 72 w 144"/>
                <a:gd name="T11" fmla="*/ 22 h 213"/>
                <a:gd name="T12" fmla="*/ 94 w 144"/>
                <a:gd name="T13" fmla="*/ 27 h 213"/>
                <a:gd name="T14" fmla="*/ 109 w 144"/>
                <a:gd name="T15" fmla="*/ 40 h 213"/>
                <a:gd name="T16" fmla="*/ 117 w 144"/>
                <a:gd name="T17" fmla="*/ 58 h 213"/>
                <a:gd name="T18" fmla="*/ 120 w 144"/>
                <a:gd name="T19" fmla="*/ 79 h 213"/>
                <a:gd name="T20" fmla="*/ 117 w 144"/>
                <a:gd name="T21" fmla="*/ 100 h 213"/>
                <a:gd name="T22" fmla="*/ 109 w 144"/>
                <a:gd name="T23" fmla="*/ 119 h 213"/>
                <a:gd name="T24" fmla="*/ 95 w 144"/>
                <a:gd name="T25" fmla="*/ 132 h 213"/>
                <a:gd name="T26" fmla="*/ 73 w 144"/>
                <a:gd name="T27" fmla="*/ 137 h 213"/>
                <a:gd name="T28" fmla="*/ 52 w 144"/>
                <a:gd name="T29" fmla="*/ 132 h 213"/>
                <a:gd name="T30" fmla="*/ 38 w 144"/>
                <a:gd name="T31" fmla="*/ 119 h 213"/>
                <a:gd name="T32" fmla="*/ 29 w 144"/>
                <a:gd name="T33" fmla="*/ 101 h 213"/>
                <a:gd name="T34" fmla="*/ 26 w 144"/>
                <a:gd name="T35" fmla="*/ 81 h 213"/>
                <a:gd name="T36" fmla="*/ 26 w 144"/>
                <a:gd name="T37" fmla="*/ 81 h 213"/>
                <a:gd name="T38" fmla="*/ 144 w 144"/>
                <a:gd name="T39" fmla="*/ 213 h 213"/>
                <a:gd name="T40" fmla="*/ 144 w 144"/>
                <a:gd name="T41" fmla="*/ 213 h 213"/>
                <a:gd name="T42" fmla="*/ 144 w 144"/>
                <a:gd name="T43" fmla="*/ 4 h 213"/>
                <a:gd name="T44" fmla="*/ 119 w 144"/>
                <a:gd name="T45" fmla="*/ 4 h 213"/>
                <a:gd name="T46" fmla="*/ 119 w 144"/>
                <a:gd name="T47" fmla="*/ 24 h 213"/>
                <a:gd name="T48" fmla="*/ 118 w 144"/>
                <a:gd name="T49" fmla="*/ 24 h 213"/>
                <a:gd name="T50" fmla="*/ 108 w 144"/>
                <a:gd name="T51" fmla="*/ 13 h 213"/>
                <a:gd name="T52" fmla="*/ 95 w 144"/>
                <a:gd name="T53" fmla="*/ 5 h 213"/>
                <a:gd name="T54" fmla="*/ 82 w 144"/>
                <a:gd name="T55" fmla="*/ 1 h 213"/>
                <a:gd name="T56" fmla="*/ 69 w 144"/>
                <a:gd name="T57" fmla="*/ 0 h 213"/>
                <a:gd name="T58" fmla="*/ 39 w 144"/>
                <a:gd name="T59" fmla="*/ 6 h 213"/>
                <a:gd name="T60" fmla="*/ 17 w 144"/>
                <a:gd name="T61" fmla="*/ 23 h 213"/>
                <a:gd name="T62" fmla="*/ 4 w 144"/>
                <a:gd name="T63" fmla="*/ 48 h 213"/>
                <a:gd name="T64" fmla="*/ 0 w 144"/>
                <a:gd name="T65" fmla="*/ 79 h 213"/>
                <a:gd name="T66" fmla="*/ 4 w 144"/>
                <a:gd name="T67" fmla="*/ 109 h 213"/>
                <a:gd name="T68" fmla="*/ 18 w 144"/>
                <a:gd name="T69" fmla="*/ 135 h 213"/>
                <a:gd name="T70" fmla="*/ 39 w 144"/>
                <a:gd name="T71" fmla="*/ 152 h 213"/>
                <a:gd name="T72" fmla="*/ 70 w 144"/>
                <a:gd name="T73" fmla="*/ 158 h 213"/>
                <a:gd name="T74" fmla="*/ 99 w 144"/>
                <a:gd name="T75" fmla="*/ 153 h 213"/>
                <a:gd name="T76" fmla="*/ 118 w 144"/>
                <a:gd name="T77" fmla="*/ 135 h 213"/>
                <a:gd name="T78" fmla="*/ 119 w 144"/>
                <a:gd name="T79" fmla="*/ 135 h 213"/>
                <a:gd name="T80" fmla="*/ 119 w 144"/>
                <a:gd name="T81" fmla="*/ 213 h 213"/>
                <a:gd name="T82" fmla="*/ 144 w 144"/>
                <a:gd name="T83"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3">
                  <a:moveTo>
                    <a:pt x="26" y="81"/>
                  </a:moveTo>
                  <a:lnTo>
                    <a:pt x="26" y="81"/>
                  </a:lnTo>
                  <a:cubicBezTo>
                    <a:pt x="26" y="73"/>
                    <a:pt x="27" y="66"/>
                    <a:pt x="29" y="59"/>
                  </a:cubicBezTo>
                  <a:cubicBezTo>
                    <a:pt x="30" y="52"/>
                    <a:pt x="33" y="46"/>
                    <a:pt x="36" y="40"/>
                  </a:cubicBezTo>
                  <a:cubicBezTo>
                    <a:pt x="40" y="35"/>
                    <a:pt x="45" y="30"/>
                    <a:pt x="50" y="27"/>
                  </a:cubicBezTo>
                  <a:cubicBezTo>
                    <a:pt x="56" y="24"/>
                    <a:pt x="63" y="22"/>
                    <a:pt x="72" y="22"/>
                  </a:cubicBezTo>
                  <a:cubicBezTo>
                    <a:pt x="80" y="22"/>
                    <a:pt x="88" y="24"/>
                    <a:pt x="94" y="27"/>
                  </a:cubicBezTo>
                  <a:cubicBezTo>
                    <a:pt x="100" y="30"/>
                    <a:pt x="105" y="34"/>
                    <a:pt x="109" y="40"/>
                  </a:cubicBezTo>
                  <a:cubicBezTo>
                    <a:pt x="112" y="45"/>
                    <a:pt x="115" y="51"/>
                    <a:pt x="117" y="58"/>
                  </a:cubicBezTo>
                  <a:cubicBezTo>
                    <a:pt x="119" y="65"/>
                    <a:pt x="120" y="72"/>
                    <a:pt x="120" y="79"/>
                  </a:cubicBezTo>
                  <a:cubicBezTo>
                    <a:pt x="120" y="86"/>
                    <a:pt x="119" y="93"/>
                    <a:pt x="117" y="100"/>
                  </a:cubicBezTo>
                  <a:cubicBezTo>
                    <a:pt x="115" y="107"/>
                    <a:pt x="113" y="113"/>
                    <a:pt x="109" y="119"/>
                  </a:cubicBezTo>
                  <a:cubicBezTo>
                    <a:pt x="105" y="124"/>
                    <a:pt x="101" y="128"/>
                    <a:pt x="95" y="132"/>
                  </a:cubicBezTo>
                  <a:cubicBezTo>
                    <a:pt x="89" y="135"/>
                    <a:pt x="82" y="137"/>
                    <a:pt x="73" y="137"/>
                  </a:cubicBezTo>
                  <a:cubicBezTo>
                    <a:pt x="65" y="137"/>
                    <a:pt x="58" y="135"/>
                    <a:pt x="52" y="132"/>
                  </a:cubicBezTo>
                  <a:cubicBezTo>
                    <a:pt x="46" y="129"/>
                    <a:pt x="42" y="125"/>
                    <a:pt x="38" y="119"/>
                  </a:cubicBezTo>
                  <a:cubicBezTo>
                    <a:pt x="34" y="114"/>
                    <a:pt x="31" y="108"/>
                    <a:pt x="29" y="101"/>
                  </a:cubicBezTo>
                  <a:cubicBezTo>
                    <a:pt x="27" y="95"/>
                    <a:pt x="26" y="88"/>
                    <a:pt x="26" y="81"/>
                  </a:cubicBezTo>
                  <a:lnTo>
                    <a:pt x="26" y="81"/>
                  </a:lnTo>
                  <a:close/>
                  <a:moveTo>
                    <a:pt x="144" y="213"/>
                  </a:moveTo>
                  <a:lnTo>
                    <a:pt x="144" y="213"/>
                  </a:lnTo>
                  <a:lnTo>
                    <a:pt x="144" y="4"/>
                  </a:lnTo>
                  <a:lnTo>
                    <a:pt x="119" y="4"/>
                  </a:lnTo>
                  <a:lnTo>
                    <a:pt x="119" y="24"/>
                  </a:lnTo>
                  <a:lnTo>
                    <a:pt x="118" y="24"/>
                  </a:lnTo>
                  <a:cubicBezTo>
                    <a:pt x="115" y="19"/>
                    <a:pt x="112" y="16"/>
                    <a:pt x="108" y="13"/>
                  </a:cubicBezTo>
                  <a:cubicBezTo>
                    <a:pt x="104" y="9"/>
                    <a:pt x="100" y="7"/>
                    <a:pt x="95" y="5"/>
                  </a:cubicBezTo>
                  <a:cubicBezTo>
                    <a:pt x="91" y="3"/>
                    <a:pt x="86" y="2"/>
                    <a:pt x="82" y="1"/>
                  </a:cubicBezTo>
                  <a:cubicBezTo>
                    <a:pt x="77" y="0"/>
                    <a:pt x="73" y="0"/>
                    <a:pt x="69" y="0"/>
                  </a:cubicBezTo>
                  <a:cubicBezTo>
                    <a:pt x="58" y="0"/>
                    <a:pt x="48" y="2"/>
                    <a:pt x="39" y="6"/>
                  </a:cubicBezTo>
                  <a:cubicBezTo>
                    <a:pt x="30" y="11"/>
                    <a:pt x="23" y="16"/>
                    <a:pt x="17" y="23"/>
                  </a:cubicBezTo>
                  <a:cubicBezTo>
                    <a:pt x="11" y="30"/>
                    <a:pt x="7" y="39"/>
                    <a:pt x="4" y="48"/>
                  </a:cubicBezTo>
                  <a:cubicBezTo>
                    <a:pt x="1" y="58"/>
                    <a:pt x="0" y="68"/>
                    <a:pt x="0" y="79"/>
                  </a:cubicBezTo>
                  <a:cubicBezTo>
                    <a:pt x="0" y="90"/>
                    <a:pt x="2" y="100"/>
                    <a:pt x="4" y="109"/>
                  </a:cubicBezTo>
                  <a:cubicBezTo>
                    <a:pt x="7" y="119"/>
                    <a:pt x="12" y="127"/>
                    <a:pt x="18" y="135"/>
                  </a:cubicBezTo>
                  <a:cubicBezTo>
                    <a:pt x="23" y="142"/>
                    <a:pt x="31" y="148"/>
                    <a:pt x="39" y="152"/>
                  </a:cubicBezTo>
                  <a:cubicBezTo>
                    <a:pt x="48" y="156"/>
                    <a:pt x="58" y="158"/>
                    <a:pt x="70" y="158"/>
                  </a:cubicBezTo>
                  <a:cubicBezTo>
                    <a:pt x="80" y="158"/>
                    <a:pt x="90" y="156"/>
                    <a:pt x="99" y="153"/>
                  </a:cubicBezTo>
                  <a:cubicBezTo>
                    <a:pt x="108" y="149"/>
                    <a:pt x="114" y="143"/>
                    <a:pt x="118" y="135"/>
                  </a:cubicBezTo>
                  <a:lnTo>
                    <a:pt x="119" y="135"/>
                  </a:lnTo>
                  <a:lnTo>
                    <a:pt x="119" y="213"/>
                  </a:lnTo>
                  <a:lnTo>
                    <a:pt x="144" y="2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27">
              <a:extLst>
                <a:ext uri="{FF2B5EF4-FFF2-40B4-BE49-F238E27FC236}">
                  <a16:creationId xmlns:a16="http://schemas.microsoft.com/office/drawing/2014/main" id="{4E63AD24-AAEB-4209-ABC9-9B616E2AB1B7}"/>
                </a:ext>
              </a:extLst>
            </p:cNvPr>
            <p:cNvSpPr>
              <a:spLocks/>
            </p:cNvSpPr>
            <p:nvPr/>
          </p:nvSpPr>
          <p:spPr bwMode="auto">
            <a:xfrm>
              <a:off x="9656763" y="2522227"/>
              <a:ext cx="83376" cy="134072"/>
            </a:xfrm>
            <a:custGeom>
              <a:avLst/>
              <a:gdLst>
                <a:gd name="T0" fmla="*/ 5 w 137"/>
                <a:gd name="T1" fmla="*/ 74 h 208"/>
                <a:gd name="T2" fmla="*/ 5 w 137"/>
                <a:gd name="T3" fmla="*/ 74 h 208"/>
                <a:gd name="T4" fmla="*/ 30 w 137"/>
                <a:gd name="T5" fmla="*/ 74 h 208"/>
                <a:gd name="T6" fmla="*/ 32 w 137"/>
                <a:gd name="T7" fmla="*/ 55 h 208"/>
                <a:gd name="T8" fmla="*/ 39 w 137"/>
                <a:gd name="T9" fmla="*/ 39 h 208"/>
                <a:gd name="T10" fmla="*/ 52 w 137"/>
                <a:gd name="T11" fmla="*/ 27 h 208"/>
                <a:gd name="T12" fmla="*/ 71 w 137"/>
                <a:gd name="T13" fmla="*/ 22 h 208"/>
                <a:gd name="T14" fmla="*/ 86 w 137"/>
                <a:gd name="T15" fmla="*/ 25 h 208"/>
                <a:gd name="T16" fmla="*/ 99 w 137"/>
                <a:gd name="T17" fmla="*/ 33 h 208"/>
                <a:gd name="T18" fmla="*/ 108 w 137"/>
                <a:gd name="T19" fmla="*/ 44 h 208"/>
                <a:gd name="T20" fmla="*/ 111 w 137"/>
                <a:gd name="T21" fmla="*/ 60 h 208"/>
                <a:gd name="T22" fmla="*/ 107 w 137"/>
                <a:gd name="T23" fmla="*/ 79 h 208"/>
                <a:gd name="T24" fmla="*/ 98 w 137"/>
                <a:gd name="T25" fmla="*/ 94 h 208"/>
                <a:gd name="T26" fmla="*/ 81 w 137"/>
                <a:gd name="T27" fmla="*/ 108 h 208"/>
                <a:gd name="T28" fmla="*/ 58 w 137"/>
                <a:gd name="T29" fmla="*/ 123 h 208"/>
                <a:gd name="T30" fmla="*/ 37 w 137"/>
                <a:gd name="T31" fmla="*/ 137 h 208"/>
                <a:gd name="T32" fmla="*/ 19 w 137"/>
                <a:gd name="T33" fmla="*/ 154 h 208"/>
                <a:gd name="T34" fmla="*/ 6 w 137"/>
                <a:gd name="T35" fmla="*/ 177 h 208"/>
                <a:gd name="T36" fmla="*/ 0 w 137"/>
                <a:gd name="T37" fmla="*/ 208 h 208"/>
                <a:gd name="T38" fmla="*/ 135 w 137"/>
                <a:gd name="T39" fmla="*/ 208 h 208"/>
                <a:gd name="T40" fmla="*/ 135 w 137"/>
                <a:gd name="T41" fmla="*/ 186 h 208"/>
                <a:gd name="T42" fmla="*/ 29 w 137"/>
                <a:gd name="T43" fmla="*/ 186 h 208"/>
                <a:gd name="T44" fmla="*/ 36 w 137"/>
                <a:gd name="T45" fmla="*/ 169 h 208"/>
                <a:gd name="T46" fmla="*/ 50 w 137"/>
                <a:gd name="T47" fmla="*/ 155 h 208"/>
                <a:gd name="T48" fmla="*/ 67 w 137"/>
                <a:gd name="T49" fmla="*/ 143 h 208"/>
                <a:gd name="T50" fmla="*/ 87 w 137"/>
                <a:gd name="T51" fmla="*/ 131 h 208"/>
                <a:gd name="T52" fmla="*/ 106 w 137"/>
                <a:gd name="T53" fmla="*/ 118 h 208"/>
                <a:gd name="T54" fmla="*/ 122 w 137"/>
                <a:gd name="T55" fmla="*/ 103 h 208"/>
                <a:gd name="T56" fmla="*/ 133 w 137"/>
                <a:gd name="T57" fmla="*/ 84 h 208"/>
                <a:gd name="T58" fmla="*/ 137 w 137"/>
                <a:gd name="T59" fmla="*/ 60 h 208"/>
                <a:gd name="T60" fmla="*/ 132 w 137"/>
                <a:gd name="T61" fmla="*/ 34 h 208"/>
                <a:gd name="T62" fmla="*/ 118 w 137"/>
                <a:gd name="T63" fmla="*/ 16 h 208"/>
                <a:gd name="T64" fmla="*/ 98 w 137"/>
                <a:gd name="T65" fmla="*/ 4 h 208"/>
                <a:gd name="T66" fmla="*/ 72 w 137"/>
                <a:gd name="T67" fmla="*/ 0 h 208"/>
                <a:gd name="T68" fmla="*/ 43 w 137"/>
                <a:gd name="T69" fmla="*/ 6 h 208"/>
                <a:gd name="T70" fmla="*/ 21 w 137"/>
                <a:gd name="T71" fmla="*/ 21 h 208"/>
                <a:gd name="T72" fmla="*/ 9 w 137"/>
                <a:gd name="T73" fmla="*/ 45 h 208"/>
                <a:gd name="T74" fmla="*/ 5 w 137"/>
                <a:gd name="T75" fmla="*/ 74 h 208"/>
                <a:gd name="T76" fmla="*/ 5 w 137"/>
                <a:gd name="T77" fmla="*/ 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208">
                  <a:moveTo>
                    <a:pt x="5" y="74"/>
                  </a:moveTo>
                  <a:lnTo>
                    <a:pt x="5" y="74"/>
                  </a:lnTo>
                  <a:lnTo>
                    <a:pt x="30" y="74"/>
                  </a:lnTo>
                  <a:cubicBezTo>
                    <a:pt x="30" y="68"/>
                    <a:pt x="31" y="61"/>
                    <a:pt x="32" y="55"/>
                  </a:cubicBezTo>
                  <a:cubicBezTo>
                    <a:pt x="34" y="49"/>
                    <a:pt x="36" y="44"/>
                    <a:pt x="39" y="39"/>
                  </a:cubicBezTo>
                  <a:cubicBezTo>
                    <a:pt x="43" y="34"/>
                    <a:pt x="47" y="30"/>
                    <a:pt x="52" y="27"/>
                  </a:cubicBezTo>
                  <a:cubicBezTo>
                    <a:pt x="57" y="24"/>
                    <a:pt x="63" y="22"/>
                    <a:pt x="71" y="22"/>
                  </a:cubicBezTo>
                  <a:cubicBezTo>
                    <a:pt x="76" y="22"/>
                    <a:pt x="81" y="23"/>
                    <a:pt x="86" y="25"/>
                  </a:cubicBezTo>
                  <a:cubicBezTo>
                    <a:pt x="91" y="27"/>
                    <a:pt x="95" y="29"/>
                    <a:pt x="99" y="33"/>
                  </a:cubicBezTo>
                  <a:cubicBezTo>
                    <a:pt x="103" y="36"/>
                    <a:pt x="105" y="40"/>
                    <a:pt x="108" y="44"/>
                  </a:cubicBezTo>
                  <a:cubicBezTo>
                    <a:pt x="110" y="49"/>
                    <a:pt x="111" y="54"/>
                    <a:pt x="111" y="60"/>
                  </a:cubicBezTo>
                  <a:cubicBezTo>
                    <a:pt x="111" y="67"/>
                    <a:pt x="110" y="73"/>
                    <a:pt x="107" y="79"/>
                  </a:cubicBezTo>
                  <a:cubicBezTo>
                    <a:pt x="105" y="84"/>
                    <a:pt x="102" y="89"/>
                    <a:pt x="98" y="94"/>
                  </a:cubicBezTo>
                  <a:cubicBezTo>
                    <a:pt x="93" y="99"/>
                    <a:pt x="88" y="103"/>
                    <a:pt x="81" y="108"/>
                  </a:cubicBezTo>
                  <a:cubicBezTo>
                    <a:pt x="74" y="113"/>
                    <a:pt x="67" y="118"/>
                    <a:pt x="58" y="123"/>
                  </a:cubicBezTo>
                  <a:cubicBezTo>
                    <a:pt x="51" y="127"/>
                    <a:pt x="44" y="132"/>
                    <a:pt x="37" y="137"/>
                  </a:cubicBezTo>
                  <a:cubicBezTo>
                    <a:pt x="30" y="142"/>
                    <a:pt x="24" y="147"/>
                    <a:pt x="19" y="154"/>
                  </a:cubicBezTo>
                  <a:cubicBezTo>
                    <a:pt x="14" y="160"/>
                    <a:pt x="10" y="168"/>
                    <a:pt x="6" y="177"/>
                  </a:cubicBezTo>
                  <a:cubicBezTo>
                    <a:pt x="3" y="185"/>
                    <a:pt x="0" y="196"/>
                    <a:pt x="0" y="208"/>
                  </a:cubicBezTo>
                  <a:lnTo>
                    <a:pt x="135" y="208"/>
                  </a:lnTo>
                  <a:lnTo>
                    <a:pt x="135" y="186"/>
                  </a:lnTo>
                  <a:lnTo>
                    <a:pt x="29" y="186"/>
                  </a:lnTo>
                  <a:cubicBezTo>
                    <a:pt x="30" y="180"/>
                    <a:pt x="32" y="174"/>
                    <a:pt x="36" y="169"/>
                  </a:cubicBezTo>
                  <a:cubicBezTo>
                    <a:pt x="40" y="164"/>
                    <a:pt x="44" y="159"/>
                    <a:pt x="50" y="155"/>
                  </a:cubicBezTo>
                  <a:cubicBezTo>
                    <a:pt x="55" y="151"/>
                    <a:pt x="61" y="147"/>
                    <a:pt x="67" y="143"/>
                  </a:cubicBezTo>
                  <a:cubicBezTo>
                    <a:pt x="74" y="139"/>
                    <a:pt x="80" y="135"/>
                    <a:pt x="87" y="131"/>
                  </a:cubicBezTo>
                  <a:cubicBezTo>
                    <a:pt x="93" y="127"/>
                    <a:pt x="100" y="123"/>
                    <a:pt x="106" y="118"/>
                  </a:cubicBezTo>
                  <a:cubicBezTo>
                    <a:pt x="112" y="114"/>
                    <a:pt x="117" y="109"/>
                    <a:pt x="122" y="103"/>
                  </a:cubicBezTo>
                  <a:cubicBezTo>
                    <a:pt x="126" y="98"/>
                    <a:pt x="130" y="91"/>
                    <a:pt x="133" y="84"/>
                  </a:cubicBezTo>
                  <a:cubicBezTo>
                    <a:pt x="136" y="77"/>
                    <a:pt x="137" y="69"/>
                    <a:pt x="137" y="60"/>
                  </a:cubicBezTo>
                  <a:cubicBezTo>
                    <a:pt x="137" y="50"/>
                    <a:pt x="136" y="42"/>
                    <a:pt x="132" y="34"/>
                  </a:cubicBezTo>
                  <a:cubicBezTo>
                    <a:pt x="129" y="27"/>
                    <a:pt x="124" y="21"/>
                    <a:pt x="118" y="16"/>
                  </a:cubicBezTo>
                  <a:cubicBezTo>
                    <a:pt x="112" y="11"/>
                    <a:pt x="105" y="7"/>
                    <a:pt x="98" y="4"/>
                  </a:cubicBezTo>
                  <a:cubicBezTo>
                    <a:pt x="90" y="2"/>
                    <a:pt x="81" y="0"/>
                    <a:pt x="72" y="0"/>
                  </a:cubicBezTo>
                  <a:cubicBezTo>
                    <a:pt x="61" y="0"/>
                    <a:pt x="51" y="2"/>
                    <a:pt x="43" y="6"/>
                  </a:cubicBezTo>
                  <a:cubicBezTo>
                    <a:pt x="34" y="10"/>
                    <a:pt x="27" y="15"/>
                    <a:pt x="21" y="21"/>
                  </a:cubicBezTo>
                  <a:cubicBezTo>
                    <a:pt x="16" y="28"/>
                    <a:pt x="11" y="36"/>
                    <a:pt x="9" y="45"/>
                  </a:cubicBezTo>
                  <a:cubicBezTo>
                    <a:pt x="6" y="54"/>
                    <a:pt x="5" y="63"/>
                    <a:pt x="5" y="74"/>
                  </a:cubicBezTo>
                  <a:lnTo>
                    <a:pt x="5"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31">
              <a:extLst>
                <a:ext uri="{FF2B5EF4-FFF2-40B4-BE49-F238E27FC236}">
                  <a16:creationId xmlns:a16="http://schemas.microsoft.com/office/drawing/2014/main" id="{DDA80034-C59A-4D59-B525-8EDD96722D36}"/>
                </a:ext>
              </a:extLst>
            </p:cNvPr>
            <p:cNvSpPr>
              <a:spLocks/>
            </p:cNvSpPr>
            <p:nvPr/>
          </p:nvSpPr>
          <p:spPr bwMode="auto">
            <a:xfrm>
              <a:off x="9979635" y="2603294"/>
              <a:ext cx="1348566" cy="0"/>
            </a:xfrm>
            <a:custGeom>
              <a:avLst/>
              <a:gdLst>
                <a:gd name="T0" fmla="*/ 0 w 2218"/>
                <a:gd name="T1" fmla="*/ 0 w 2218"/>
                <a:gd name="T2" fmla="*/ 2218 w 2218"/>
              </a:gdLst>
              <a:ahLst/>
              <a:cxnLst>
                <a:cxn ang="0">
                  <a:pos x="T0" y="0"/>
                </a:cxn>
                <a:cxn ang="0">
                  <a:pos x="T1" y="0"/>
                </a:cxn>
                <a:cxn ang="0">
                  <a:pos x="T2" y="0"/>
                </a:cxn>
              </a:cxnLst>
              <a:rect l="0" t="0" r="r" b="b"/>
              <a:pathLst>
                <a:path w="2218">
                  <a:moveTo>
                    <a:pt x="0" y="0"/>
                  </a:moveTo>
                  <a:lnTo>
                    <a:pt x="0" y="0"/>
                  </a:lnTo>
                  <a:lnTo>
                    <a:pt x="2218"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Freeform 32">
              <a:extLst>
                <a:ext uri="{FF2B5EF4-FFF2-40B4-BE49-F238E27FC236}">
                  <a16:creationId xmlns:a16="http://schemas.microsoft.com/office/drawing/2014/main" id="{9054089C-C7F7-4172-AAD6-D51656D76F6D}"/>
                </a:ext>
              </a:extLst>
            </p:cNvPr>
            <p:cNvSpPr>
              <a:spLocks/>
            </p:cNvSpPr>
            <p:nvPr/>
          </p:nvSpPr>
          <p:spPr bwMode="auto">
            <a:xfrm>
              <a:off x="11164590" y="2262552"/>
              <a:ext cx="0" cy="220160"/>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33">
              <a:extLst>
                <a:ext uri="{FF2B5EF4-FFF2-40B4-BE49-F238E27FC236}">
                  <a16:creationId xmlns:a16="http://schemas.microsoft.com/office/drawing/2014/main" id="{4841B1CD-BA31-4F18-94E6-0DAA1E1AE949}"/>
                </a:ext>
              </a:extLst>
            </p:cNvPr>
            <p:cNvSpPr>
              <a:spLocks/>
            </p:cNvSpPr>
            <p:nvPr/>
          </p:nvSpPr>
          <p:spPr bwMode="auto">
            <a:xfrm>
              <a:off x="11111653" y="2153883"/>
              <a:ext cx="105874" cy="112902"/>
            </a:xfrm>
            <a:custGeom>
              <a:avLst/>
              <a:gdLst>
                <a:gd name="T0" fmla="*/ 144 w 176"/>
                <a:gd name="T1" fmla="*/ 31 h 176"/>
                <a:gd name="T2" fmla="*/ 144 w 176"/>
                <a:gd name="T3" fmla="*/ 31 h 176"/>
                <a:gd name="T4" fmla="*/ 144 w 176"/>
                <a:gd name="T5" fmla="*/ 144 h 176"/>
                <a:gd name="T6" fmla="*/ 31 w 176"/>
                <a:gd name="T7" fmla="*/ 144 h 176"/>
                <a:gd name="T8" fmla="*/ 31 w 176"/>
                <a:gd name="T9" fmla="*/ 31 h 176"/>
                <a:gd name="T10" fmla="*/ 144 w 176"/>
                <a:gd name="T11" fmla="*/ 31 h 176"/>
              </a:gdLst>
              <a:ahLst/>
              <a:cxnLst>
                <a:cxn ang="0">
                  <a:pos x="T0" y="T1"/>
                </a:cxn>
                <a:cxn ang="0">
                  <a:pos x="T2" y="T3"/>
                </a:cxn>
                <a:cxn ang="0">
                  <a:pos x="T4" y="T5"/>
                </a:cxn>
                <a:cxn ang="0">
                  <a:pos x="T6" y="T7"/>
                </a:cxn>
                <a:cxn ang="0">
                  <a:pos x="T8" y="T9"/>
                </a:cxn>
                <a:cxn ang="0">
                  <a:pos x="T10" y="T11"/>
                </a:cxn>
              </a:cxnLst>
              <a:rect l="0" t="0" r="r" b="b"/>
              <a:pathLst>
                <a:path w="176" h="176">
                  <a:moveTo>
                    <a:pt x="144" y="31"/>
                  </a:moveTo>
                  <a:lnTo>
                    <a:pt x="144" y="31"/>
                  </a:lnTo>
                  <a:cubicBezTo>
                    <a:pt x="176" y="63"/>
                    <a:pt x="176" y="113"/>
                    <a:pt x="144" y="144"/>
                  </a:cubicBezTo>
                  <a:cubicBezTo>
                    <a:pt x="113" y="176"/>
                    <a:pt x="63" y="176"/>
                    <a:pt x="31" y="144"/>
                  </a:cubicBezTo>
                  <a:cubicBezTo>
                    <a:pt x="0" y="113"/>
                    <a:pt x="0" y="63"/>
                    <a:pt x="31" y="31"/>
                  </a:cubicBezTo>
                  <a:cubicBezTo>
                    <a:pt x="63" y="0"/>
                    <a:pt x="113" y="0"/>
                    <a:pt x="144" y="31"/>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34">
              <a:extLst>
                <a:ext uri="{FF2B5EF4-FFF2-40B4-BE49-F238E27FC236}">
                  <a16:creationId xmlns:a16="http://schemas.microsoft.com/office/drawing/2014/main" id="{2DB775FE-8C1C-48E0-A15B-42D4FBAB8653}"/>
                </a:ext>
              </a:extLst>
            </p:cNvPr>
            <p:cNvSpPr>
              <a:spLocks/>
            </p:cNvSpPr>
            <p:nvPr/>
          </p:nvSpPr>
          <p:spPr bwMode="auto">
            <a:xfrm>
              <a:off x="11111653" y="2153883"/>
              <a:ext cx="105874" cy="112902"/>
            </a:xfrm>
            <a:custGeom>
              <a:avLst/>
              <a:gdLst>
                <a:gd name="T0" fmla="*/ 144 w 176"/>
                <a:gd name="T1" fmla="*/ 31 h 176"/>
                <a:gd name="T2" fmla="*/ 144 w 176"/>
                <a:gd name="T3" fmla="*/ 31 h 176"/>
                <a:gd name="T4" fmla="*/ 144 w 176"/>
                <a:gd name="T5" fmla="*/ 144 h 176"/>
                <a:gd name="T6" fmla="*/ 31 w 176"/>
                <a:gd name="T7" fmla="*/ 144 h 176"/>
                <a:gd name="T8" fmla="*/ 31 w 176"/>
                <a:gd name="T9" fmla="*/ 31 h 176"/>
                <a:gd name="T10" fmla="*/ 144 w 176"/>
                <a:gd name="T11" fmla="*/ 31 h 176"/>
              </a:gdLst>
              <a:ahLst/>
              <a:cxnLst>
                <a:cxn ang="0">
                  <a:pos x="T0" y="T1"/>
                </a:cxn>
                <a:cxn ang="0">
                  <a:pos x="T2" y="T3"/>
                </a:cxn>
                <a:cxn ang="0">
                  <a:pos x="T4" y="T5"/>
                </a:cxn>
                <a:cxn ang="0">
                  <a:pos x="T6" y="T7"/>
                </a:cxn>
                <a:cxn ang="0">
                  <a:pos x="T8" y="T9"/>
                </a:cxn>
                <a:cxn ang="0">
                  <a:pos x="T10" y="T11"/>
                </a:cxn>
              </a:cxnLst>
              <a:rect l="0" t="0" r="r" b="b"/>
              <a:pathLst>
                <a:path w="176" h="176">
                  <a:moveTo>
                    <a:pt x="144" y="31"/>
                  </a:moveTo>
                  <a:lnTo>
                    <a:pt x="144" y="31"/>
                  </a:lnTo>
                  <a:cubicBezTo>
                    <a:pt x="176" y="63"/>
                    <a:pt x="176" y="113"/>
                    <a:pt x="144" y="144"/>
                  </a:cubicBezTo>
                  <a:cubicBezTo>
                    <a:pt x="113" y="176"/>
                    <a:pt x="63" y="176"/>
                    <a:pt x="31" y="144"/>
                  </a:cubicBezTo>
                  <a:cubicBezTo>
                    <a:pt x="0" y="113"/>
                    <a:pt x="0" y="63"/>
                    <a:pt x="31" y="31"/>
                  </a:cubicBezTo>
                  <a:cubicBezTo>
                    <a:pt x="63" y="0"/>
                    <a:pt x="113" y="0"/>
                    <a:pt x="144" y="31"/>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35">
              <a:extLst>
                <a:ext uri="{FF2B5EF4-FFF2-40B4-BE49-F238E27FC236}">
                  <a16:creationId xmlns:a16="http://schemas.microsoft.com/office/drawing/2014/main" id="{66F7690C-DB6A-470C-9822-27F344088F19}"/>
                </a:ext>
              </a:extLst>
            </p:cNvPr>
            <p:cNvSpPr>
              <a:spLocks/>
            </p:cNvSpPr>
            <p:nvPr/>
          </p:nvSpPr>
          <p:spPr bwMode="auto">
            <a:xfrm>
              <a:off x="11053422" y="2472833"/>
              <a:ext cx="222335" cy="235684"/>
            </a:xfrm>
            <a:custGeom>
              <a:avLst/>
              <a:gdLst>
                <a:gd name="T0" fmla="*/ 301 w 366"/>
                <a:gd name="T1" fmla="*/ 65 h 365"/>
                <a:gd name="T2" fmla="*/ 301 w 366"/>
                <a:gd name="T3" fmla="*/ 65 h 365"/>
                <a:gd name="T4" fmla="*/ 301 w 366"/>
                <a:gd name="T5" fmla="*/ 300 h 365"/>
                <a:gd name="T6" fmla="*/ 65 w 366"/>
                <a:gd name="T7" fmla="*/ 300 h 365"/>
                <a:gd name="T8" fmla="*/ 65 w 366"/>
                <a:gd name="T9" fmla="*/ 65 h 365"/>
                <a:gd name="T10" fmla="*/ 301 w 366"/>
                <a:gd name="T11" fmla="*/ 65 h 365"/>
              </a:gdLst>
              <a:ahLst/>
              <a:cxnLst>
                <a:cxn ang="0">
                  <a:pos x="T0" y="T1"/>
                </a:cxn>
                <a:cxn ang="0">
                  <a:pos x="T2" y="T3"/>
                </a:cxn>
                <a:cxn ang="0">
                  <a:pos x="T4" y="T5"/>
                </a:cxn>
                <a:cxn ang="0">
                  <a:pos x="T6" y="T7"/>
                </a:cxn>
                <a:cxn ang="0">
                  <a:pos x="T8" y="T9"/>
                </a:cxn>
                <a:cxn ang="0">
                  <a:pos x="T10" y="T11"/>
                </a:cxn>
              </a:cxnLst>
              <a:rect l="0" t="0" r="r" b="b"/>
              <a:pathLst>
                <a:path w="366" h="365">
                  <a:moveTo>
                    <a:pt x="301" y="65"/>
                  </a:moveTo>
                  <a:lnTo>
                    <a:pt x="301" y="65"/>
                  </a:lnTo>
                  <a:cubicBezTo>
                    <a:pt x="366" y="130"/>
                    <a:pt x="366" y="235"/>
                    <a:pt x="301" y="300"/>
                  </a:cubicBezTo>
                  <a:cubicBezTo>
                    <a:pt x="236" y="365"/>
                    <a:pt x="130" y="365"/>
                    <a:pt x="65" y="300"/>
                  </a:cubicBezTo>
                  <a:cubicBezTo>
                    <a:pt x="0" y="235"/>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36">
              <a:extLst>
                <a:ext uri="{FF2B5EF4-FFF2-40B4-BE49-F238E27FC236}">
                  <a16:creationId xmlns:a16="http://schemas.microsoft.com/office/drawing/2014/main" id="{02EFB2F3-911C-4E58-9E7A-59C438B146FF}"/>
                </a:ext>
              </a:extLst>
            </p:cNvPr>
            <p:cNvSpPr>
              <a:spLocks/>
            </p:cNvSpPr>
            <p:nvPr/>
          </p:nvSpPr>
          <p:spPr bwMode="auto">
            <a:xfrm>
              <a:off x="11053422" y="2472833"/>
              <a:ext cx="222335" cy="235684"/>
            </a:xfrm>
            <a:custGeom>
              <a:avLst/>
              <a:gdLst>
                <a:gd name="T0" fmla="*/ 301 w 366"/>
                <a:gd name="T1" fmla="*/ 65 h 365"/>
                <a:gd name="T2" fmla="*/ 301 w 366"/>
                <a:gd name="T3" fmla="*/ 65 h 365"/>
                <a:gd name="T4" fmla="*/ 301 w 366"/>
                <a:gd name="T5" fmla="*/ 300 h 365"/>
                <a:gd name="T6" fmla="*/ 65 w 366"/>
                <a:gd name="T7" fmla="*/ 300 h 365"/>
                <a:gd name="T8" fmla="*/ 65 w 366"/>
                <a:gd name="T9" fmla="*/ 65 h 365"/>
                <a:gd name="T10" fmla="*/ 301 w 366"/>
                <a:gd name="T11" fmla="*/ 65 h 365"/>
              </a:gdLst>
              <a:ahLst/>
              <a:cxnLst>
                <a:cxn ang="0">
                  <a:pos x="T0" y="T1"/>
                </a:cxn>
                <a:cxn ang="0">
                  <a:pos x="T2" y="T3"/>
                </a:cxn>
                <a:cxn ang="0">
                  <a:pos x="T4" y="T5"/>
                </a:cxn>
                <a:cxn ang="0">
                  <a:pos x="T6" y="T7"/>
                </a:cxn>
                <a:cxn ang="0">
                  <a:pos x="T8" y="T9"/>
                </a:cxn>
                <a:cxn ang="0">
                  <a:pos x="T10" y="T11"/>
                </a:cxn>
              </a:cxnLst>
              <a:rect l="0" t="0" r="r" b="b"/>
              <a:pathLst>
                <a:path w="366" h="365">
                  <a:moveTo>
                    <a:pt x="301" y="65"/>
                  </a:moveTo>
                  <a:lnTo>
                    <a:pt x="301" y="65"/>
                  </a:lnTo>
                  <a:cubicBezTo>
                    <a:pt x="366" y="130"/>
                    <a:pt x="366" y="235"/>
                    <a:pt x="301" y="300"/>
                  </a:cubicBezTo>
                  <a:cubicBezTo>
                    <a:pt x="236" y="365"/>
                    <a:pt x="130" y="365"/>
                    <a:pt x="65" y="300"/>
                  </a:cubicBezTo>
                  <a:cubicBezTo>
                    <a:pt x="0" y="235"/>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37">
              <a:extLst>
                <a:ext uri="{FF2B5EF4-FFF2-40B4-BE49-F238E27FC236}">
                  <a16:creationId xmlns:a16="http://schemas.microsoft.com/office/drawing/2014/main" id="{041186FB-F02B-4A15-ADD2-291600894E73}"/>
                </a:ext>
              </a:extLst>
            </p:cNvPr>
            <p:cNvSpPr>
              <a:spLocks/>
            </p:cNvSpPr>
            <p:nvPr/>
          </p:nvSpPr>
          <p:spPr bwMode="auto">
            <a:xfrm>
              <a:off x="11115623" y="2551865"/>
              <a:ext cx="97933" cy="104435"/>
            </a:xfrm>
            <a:custGeom>
              <a:avLst/>
              <a:gdLst>
                <a:gd name="T0" fmla="*/ 98 w 161"/>
                <a:gd name="T1" fmla="*/ 63 h 161"/>
                <a:gd name="T2" fmla="*/ 98 w 161"/>
                <a:gd name="T3" fmla="*/ 63 h 161"/>
                <a:gd name="T4" fmla="*/ 98 w 161"/>
                <a:gd name="T5" fmla="*/ 0 h 161"/>
                <a:gd name="T6" fmla="*/ 64 w 161"/>
                <a:gd name="T7" fmla="*/ 0 h 161"/>
                <a:gd name="T8" fmla="*/ 64 w 161"/>
                <a:gd name="T9" fmla="*/ 63 h 161"/>
                <a:gd name="T10" fmla="*/ 0 w 161"/>
                <a:gd name="T11" fmla="*/ 63 h 161"/>
                <a:gd name="T12" fmla="*/ 0 w 161"/>
                <a:gd name="T13" fmla="*/ 98 h 161"/>
                <a:gd name="T14" fmla="*/ 64 w 161"/>
                <a:gd name="T15" fmla="*/ 98 h 161"/>
                <a:gd name="T16" fmla="*/ 64 w 161"/>
                <a:gd name="T17" fmla="*/ 161 h 161"/>
                <a:gd name="T18" fmla="*/ 98 w 161"/>
                <a:gd name="T19" fmla="*/ 161 h 161"/>
                <a:gd name="T20" fmla="*/ 98 w 161"/>
                <a:gd name="T21" fmla="*/ 98 h 161"/>
                <a:gd name="T22" fmla="*/ 161 w 161"/>
                <a:gd name="T23" fmla="*/ 98 h 161"/>
                <a:gd name="T24" fmla="*/ 161 w 161"/>
                <a:gd name="T25" fmla="*/ 63 h 161"/>
                <a:gd name="T26" fmla="*/ 98 w 161"/>
                <a:gd name="T27" fmla="*/ 6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61">
                  <a:moveTo>
                    <a:pt x="98" y="63"/>
                  </a:moveTo>
                  <a:lnTo>
                    <a:pt x="98" y="63"/>
                  </a:lnTo>
                  <a:lnTo>
                    <a:pt x="98" y="0"/>
                  </a:lnTo>
                  <a:lnTo>
                    <a:pt x="64" y="0"/>
                  </a:lnTo>
                  <a:lnTo>
                    <a:pt x="64" y="63"/>
                  </a:lnTo>
                  <a:lnTo>
                    <a:pt x="0" y="63"/>
                  </a:lnTo>
                  <a:lnTo>
                    <a:pt x="0" y="98"/>
                  </a:lnTo>
                  <a:lnTo>
                    <a:pt x="64" y="98"/>
                  </a:lnTo>
                  <a:lnTo>
                    <a:pt x="64" y="161"/>
                  </a:lnTo>
                  <a:lnTo>
                    <a:pt x="98" y="161"/>
                  </a:lnTo>
                  <a:lnTo>
                    <a:pt x="98" y="98"/>
                  </a:lnTo>
                  <a:lnTo>
                    <a:pt x="161" y="98"/>
                  </a:lnTo>
                  <a:lnTo>
                    <a:pt x="161" y="63"/>
                  </a:lnTo>
                  <a:lnTo>
                    <a:pt x="98" y="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38">
              <a:extLst>
                <a:ext uri="{FF2B5EF4-FFF2-40B4-BE49-F238E27FC236}">
                  <a16:creationId xmlns:a16="http://schemas.microsoft.com/office/drawing/2014/main" id="{36DD70D2-8B73-4564-933B-039F93035947}"/>
                </a:ext>
              </a:extLst>
            </p:cNvPr>
            <p:cNvSpPr>
              <a:spLocks noEditPoints="1"/>
            </p:cNvSpPr>
            <p:nvPr/>
          </p:nvSpPr>
          <p:spPr bwMode="auto">
            <a:xfrm>
              <a:off x="9553537" y="2937144"/>
              <a:ext cx="87346" cy="136895"/>
            </a:xfrm>
            <a:custGeom>
              <a:avLst/>
              <a:gdLst>
                <a:gd name="T0" fmla="*/ 26 w 144"/>
                <a:gd name="T1" fmla="*/ 80 h 212"/>
                <a:gd name="T2" fmla="*/ 26 w 144"/>
                <a:gd name="T3" fmla="*/ 80 h 212"/>
                <a:gd name="T4" fmla="*/ 29 w 144"/>
                <a:gd name="T5" fmla="*/ 59 h 212"/>
                <a:gd name="T6" fmla="*/ 36 w 144"/>
                <a:gd name="T7" fmla="*/ 40 h 212"/>
                <a:gd name="T8" fmla="*/ 50 w 144"/>
                <a:gd name="T9" fmla="*/ 27 h 212"/>
                <a:gd name="T10" fmla="*/ 72 w 144"/>
                <a:gd name="T11" fmla="*/ 22 h 212"/>
                <a:gd name="T12" fmla="*/ 94 w 144"/>
                <a:gd name="T13" fmla="*/ 27 h 212"/>
                <a:gd name="T14" fmla="*/ 109 w 144"/>
                <a:gd name="T15" fmla="*/ 39 h 212"/>
                <a:gd name="T16" fmla="*/ 117 w 144"/>
                <a:gd name="T17" fmla="*/ 58 h 212"/>
                <a:gd name="T18" fmla="*/ 120 w 144"/>
                <a:gd name="T19" fmla="*/ 79 h 212"/>
                <a:gd name="T20" fmla="*/ 117 w 144"/>
                <a:gd name="T21" fmla="*/ 100 h 212"/>
                <a:gd name="T22" fmla="*/ 109 w 144"/>
                <a:gd name="T23" fmla="*/ 118 h 212"/>
                <a:gd name="T24" fmla="*/ 95 w 144"/>
                <a:gd name="T25" fmla="*/ 131 h 212"/>
                <a:gd name="T26" fmla="*/ 73 w 144"/>
                <a:gd name="T27" fmla="*/ 136 h 212"/>
                <a:gd name="T28" fmla="*/ 52 w 144"/>
                <a:gd name="T29" fmla="*/ 132 h 212"/>
                <a:gd name="T30" fmla="*/ 38 w 144"/>
                <a:gd name="T31" fmla="*/ 119 h 212"/>
                <a:gd name="T32" fmla="*/ 29 w 144"/>
                <a:gd name="T33" fmla="*/ 101 h 212"/>
                <a:gd name="T34" fmla="*/ 26 w 144"/>
                <a:gd name="T35" fmla="*/ 80 h 212"/>
                <a:gd name="T36" fmla="*/ 26 w 144"/>
                <a:gd name="T37" fmla="*/ 80 h 212"/>
                <a:gd name="T38" fmla="*/ 144 w 144"/>
                <a:gd name="T39" fmla="*/ 212 h 212"/>
                <a:gd name="T40" fmla="*/ 144 w 144"/>
                <a:gd name="T41" fmla="*/ 212 h 212"/>
                <a:gd name="T42" fmla="*/ 144 w 144"/>
                <a:gd name="T43" fmla="*/ 3 h 212"/>
                <a:gd name="T44" fmla="*/ 119 w 144"/>
                <a:gd name="T45" fmla="*/ 3 h 212"/>
                <a:gd name="T46" fmla="*/ 119 w 144"/>
                <a:gd name="T47" fmla="*/ 23 h 212"/>
                <a:gd name="T48" fmla="*/ 118 w 144"/>
                <a:gd name="T49" fmla="*/ 23 h 212"/>
                <a:gd name="T50" fmla="*/ 108 w 144"/>
                <a:gd name="T51" fmla="*/ 12 h 212"/>
                <a:gd name="T52" fmla="*/ 95 w 144"/>
                <a:gd name="T53" fmla="*/ 5 h 212"/>
                <a:gd name="T54" fmla="*/ 82 w 144"/>
                <a:gd name="T55" fmla="*/ 1 h 212"/>
                <a:gd name="T56" fmla="*/ 69 w 144"/>
                <a:gd name="T57" fmla="*/ 0 h 212"/>
                <a:gd name="T58" fmla="*/ 39 w 144"/>
                <a:gd name="T59" fmla="*/ 6 h 212"/>
                <a:gd name="T60" fmla="*/ 17 w 144"/>
                <a:gd name="T61" fmla="*/ 23 h 212"/>
                <a:gd name="T62" fmla="*/ 4 w 144"/>
                <a:gd name="T63" fmla="*/ 48 h 212"/>
                <a:gd name="T64" fmla="*/ 0 w 144"/>
                <a:gd name="T65" fmla="*/ 79 h 212"/>
                <a:gd name="T66" fmla="*/ 4 w 144"/>
                <a:gd name="T67" fmla="*/ 109 h 212"/>
                <a:gd name="T68" fmla="*/ 18 w 144"/>
                <a:gd name="T69" fmla="*/ 134 h 212"/>
                <a:gd name="T70" fmla="*/ 39 w 144"/>
                <a:gd name="T71" fmla="*/ 152 h 212"/>
                <a:gd name="T72" fmla="*/ 70 w 144"/>
                <a:gd name="T73" fmla="*/ 158 h 212"/>
                <a:gd name="T74" fmla="*/ 99 w 144"/>
                <a:gd name="T75" fmla="*/ 152 h 212"/>
                <a:gd name="T76" fmla="*/ 118 w 144"/>
                <a:gd name="T77" fmla="*/ 134 h 212"/>
                <a:gd name="T78" fmla="*/ 119 w 144"/>
                <a:gd name="T79" fmla="*/ 134 h 212"/>
                <a:gd name="T80" fmla="*/ 119 w 144"/>
                <a:gd name="T81" fmla="*/ 212 h 212"/>
                <a:gd name="T82" fmla="*/ 144 w 144"/>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2">
                  <a:moveTo>
                    <a:pt x="26" y="80"/>
                  </a:moveTo>
                  <a:lnTo>
                    <a:pt x="26" y="80"/>
                  </a:lnTo>
                  <a:cubicBezTo>
                    <a:pt x="26" y="73"/>
                    <a:pt x="27" y="66"/>
                    <a:pt x="29" y="59"/>
                  </a:cubicBezTo>
                  <a:cubicBezTo>
                    <a:pt x="30" y="52"/>
                    <a:pt x="33" y="45"/>
                    <a:pt x="36" y="40"/>
                  </a:cubicBezTo>
                  <a:cubicBezTo>
                    <a:pt x="40" y="34"/>
                    <a:pt x="45" y="30"/>
                    <a:pt x="50" y="27"/>
                  </a:cubicBezTo>
                  <a:cubicBezTo>
                    <a:pt x="56" y="23"/>
                    <a:pt x="63" y="22"/>
                    <a:pt x="72" y="22"/>
                  </a:cubicBezTo>
                  <a:cubicBezTo>
                    <a:pt x="80" y="22"/>
                    <a:pt x="88" y="23"/>
                    <a:pt x="94" y="27"/>
                  </a:cubicBezTo>
                  <a:cubicBezTo>
                    <a:pt x="100" y="30"/>
                    <a:pt x="105" y="34"/>
                    <a:pt x="109" y="39"/>
                  </a:cubicBezTo>
                  <a:cubicBezTo>
                    <a:pt x="112" y="45"/>
                    <a:pt x="115" y="51"/>
                    <a:pt x="117" y="58"/>
                  </a:cubicBezTo>
                  <a:cubicBezTo>
                    <a:pt x="119" y="65"/>
                    <a:pt x="120" y="72"/>
                    <a:pt x="120" y="79"/>
                  </a:cubicBezTo>
                  <a:cubicBezTo>
                    <a:pt x="120" y="86"/>
                    <a:pt x="119" y="93"/>
                    <a:pt x="117" y="100"/>
                  </a:cubicBezTo>
                  <a:cubicBezTo>
                    <a:pt x="115" y="107"/>
                    <a:pt x="113" y="113"/>
                    <a:pt x="109" y="118"/>
                  </a:cubicBezTo>
                  <a:cubicBezTo>
                    <a:pt x="105" y="124"/>
                    <a:pt x="101" y="128"/>
                    <a:pt x="95" y="131"/>
                  </a:cubicBezTo>
                  <a:cubicBezTo>
                    <a:pt x="89" y="135"/>
                    <a:pt x="82" y="136"/>
                    <a:pt x="73" y="136"/>
                  </a:cubicBezTo>
                  <a:cubicBezTo>
                    <a:pt x="65" y="136"/>
                    <a:pt x="58" y="135"/>
                    <a:pt x="52" y="132"/>
                  </a:cubicBezTo>
                  <a:cubicBezTo>
                    <a:pt x="46" y="128"/>
                    <a:pt x="42" y="124"/>
                    <a:pt x="38" y="119"/>
                  </a:cubicBezTo>
                  <a:cubicBezTo>
                    <a:pt x="34" y="114"/>
                    <a:pt x="31" y="108"/>
                    <a:pt x="29" y="101"/>
                  </a:cubicBezTo>
                  <a:cubicBezTo>
                    <a:pt x="27" y="94"/>
                    <a:pt x="26" y="87"/>
                    <a:pt x="26" y="80"/>
                  </a:cubicBezTo>
                  <a:lnTo>
                    <a:pt x="26" y="80"/>
                  </a:lnTo>
                  <a:close/>
                  <a:moveTo>
                    <a:pt x="144" y="212"/>
                  </a:moveTo>
                  <a:lnTo>
                    <a:pt x="144" y="212"/>
                  </a:lnTo>
                  <a:lnTo>
                    <a:pt x="144" y="3"/>
                  </a:lnTo>
                  <a:lnTo>
                    <a:pt x="119" y="3"/>
                  </a:lnTo>
                  <a:lnTo>
                    <a:pt x="119" y="23"/>
                  </a:lnTo>
                  <a:lnTo>
                    <a:pt x="118" y="23"/>
                  </a:lnTo>
                  <a:cubicBezTo>
                    <a:pt x="115" y="19"/>
                    <a:pt x="112" y="15"/>
                    <a:pt x="108" y="12"/>
                  </a:cubicBezTo>
                  <a:cubicBezTo>
                    <a:pt x="104" y="9"/>
                    <a:pt x="100" y="7"/>
                    <a:pt x="95" y="5"/>
                  </a:cubicBezTo>
                  <a:cubicBezTo>
                    <a:pt x="91" y="3"/>
                    <a:pt x="86" y="2"/>
                    <a:pt x="82" y="1"/>
                  </a:cubicBezTo>
                  <a:cubicBezTo>
                    <a:pt x="77" y="0"/>
                    <a:pt x="73" y="0"/>
                    <a:pt x="69" y="0"/>
                  </a:cubicBezTo>
                  <a:cubicBezTo>
                    <a:pt x="58" y="0"/>
                    <a:pt x="48" y="2"/>
                    <a:pt x="39" y="6"/>
                  </a:cubicBezTo>
                  <a:cubicBezTo>
                    <a:pt x="30" y="10"/>
                    <a:pt x="23" y="16"/>
                    <a:pt x="17" y="23"/>
                  </a:cubicBezTo>
                  <a:cubicBezTo>
                    <a:pt x="11" y="30"/>
                    <a:pt x="7" y="39"/>
                    <a:pt x="4" y="48"/>
                  </a:cubicBezTo>
                  <a:cubicBezTo>
                    <a:pt x="1" y="58"/>
                    <a:pt x="0" y="68"/>
                    <a:pt x="0" y="79"/>
                  </a:cubicBezTo>
                  <a:cubicBezTo>
                    <a:pt x="0" y="89"/>
                    <a:pt x="2" y="99"/>
                    <a:pt x="4" y="109"/>
                  </a:cubicBezTo>
                  <a:cubicBezTo>
                    <a:pt x="7" y="119"/>
                    <a:pt x="12" y="127"/>
                    <a:pt x="18" y="134"/>
                  </a:cubicBezTo>
                  <a:cubicBezTo>
                    <a:pt x="23" y="141"/>
                    <a:pt x="31" y="147"/>
                    <a:pt x="39" y="152"/>
                  </a:cubicBezTo>
                  <a:cubicBezTo>
                    <a:pt x="48" y="156"/>
                    <a:pt x="58" y="158"/>
                    <a:pt x="70" y="158"/>
                  </a:cubicBezTo>
                  <a:cubicBezTo>
                    <a:pt x="80" y="158"/>
                    <a:pt x="90" y="156"/>
                    <a:pt x="99" y="152"/>
                  </a:cubicBezTo>
                  <a:cubicBezTo>
                    <a:pt x="108" y="149"/>
                    <a:pt x="114" y="143"/>
                    <a:pt x="118" y="134"/>
                  </a:cubicBezTo>
                  <a:lnTo>
                    <a:pt x="119" y="134"/>
                  </a:lnTo>
                  <a:lnTo>
                    <a:pt x="119" y="212"/>
                  </a:lnTo>
                  <a:lnTo>
                    <a:pt x="144" y="2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39">
              <a:extLst>
                <a:ext uri="{FF2B5EF4-FFF2-40B4-BE49-F238E27FC236}">
                  <a16:creationId xmlns:a16="http://schemas.microsoft.com/office/drawing/2014/main" id="{E8341945-E533-4947-982A-08453D82542E}"/>
                </a:ext>
              </a:extLst>
            </p:cNvPr>
            <p:cNvSpPr>
              <a:spLocks/>
            </p:cNvSpPr>
            <p:nvPr/>
          </p:nvSpPr>
          <p:spPr bwMode="auto">
            <a:xfrm>
              <a:off x="9658086" y="2903273"/>
              <a:ext cx="86023" cy="135483"/>
            </a:xfrm>
            <a:custGeom>
              <a:avLst/>
              <a:gdLst>
                <a:gd name="T0" fmla="*/ 55 w 141"/>
                <a:gd name="T1" fmla="*/ 89 h 211"/>
                <a:gd name="T2" fmla="*/ 55 w 141"/>
                <a:gd name="T3" fmla="*/ 89 h 211"/>
                <a:gd name="T4" fmla="*/ 55 w 141"/>
                <a:gd name="T5" fmla="*/ 110 h 211"/>
                <a:gd name="T6" fmla="*/ 70 w 141"/>
                <a:gd name="T7" fmla="*/ 109 h 211"/>
                <a:gd name="T8" fmla="*/ 88 w 141"/>
                <a:gd name="T9" fmla="*/ 112 h 211"/>
                <a:gd name="T10" fmla="*/ 102 w 141"/>
                <a:gd name="T11" fmla="*/ 119 h 211"/>
                <a:gd name="T12" fmla="*/ 111 w 141"/>
                <a:gd name="T13" fmla="*/ 132 h 211"/>
                <a:gd name="T14" fmla="*/ 115 w 141"/>
                <a:gd name="T15" fmla="*/ 149 h 211"/>
                <a:gd name="T16" fmla="*/ 111 w 141"/>
                <a:gd name="T17" fmla="*/ 166 h 211"/>
                <a:gd name="T18" fmla="*/ 101 w 141"/>
                <a:gd name="T19" fmla="*/ 179 h 211"/>
                <a:gd name="T20" fmla="*/ 87 w 141"/>
                <a:gd name="T21" fmla="*/ 186 h 211"/>
                <a:gd name="T22" fmla="*/ 69 w 141"/>
                <a:gd name="T23" fmla="*/ 189 h 211"/>
                <a:gd name="T24" fmla="*/ 37 w 141"/>
                <a:gd name="T25" fmla="*/ 177 h 211"/>
                <a:gd name="T26" fmla="*/ 25 w 141"/>
                <a:gd name="T27" fmla="*/ 144 h 211"/>
                <a:gd name="T28" fmla="*/ 0 w 141"/>
                <a:gd name="T29" fmla="*/ 144 h 211"/>
                <a:gd name="T30" fmla="*/ 5 w 141"/>
                <a:gd name="T31" fmla="*/ 172 h 211"/>
                <a:gd name="T32" fmla="*/ 19 w 141"/>
                <a:gd name="T33" fmla="*/ 194 h 211"/>
                <a:gd name="T34" fmla="*/ 41 w 141"/>
                <a:gd name="T35" fmla="*/ 207 h 211"/>
                <a:gd name="T36" fmla="*/ 69 w 141"/>
                <a:gd name="T37" fmla="*/ 211 h 211"/>
                <a:gd name="T38" fmla="*/ 97 w 141"/>
                <a:gd name="T39" fmla="*/ 207 h 211"/>
                <a:gd name="T40" fmla="*/ 120 w 141"/>
                <a:gd name="T41" fmla="*/ 195 h 211"/>
                <a:gd name="T42" fmla="*/ 135 w 141"/>
                <a:gd name="T43" fmla="*/ 175 h 211"/>
                <a:gd name="T44" fmla="*/ 141 w 141"/>
                <a:gd name="T45" fmla="*/ 148 h 211"/>
                <a:gd name="T46" fmla="*/ 132 w 141"/>
                <a:gd name="T47" fmla="*/ 115 h 211"/>
                <a:gd name="T48" fmla="*/ 103 w 141"/>
                <a:gd name="T49" fmla="*/ 98 h 211"/>
                <a:gd name="T50" fmla="*/ 103 w 141"/>
                <a:gd name="T51" fmla="*/ 97 h 211"/>
                <a:gd name="T52" fmla="*/ 124 w 141"/>
                <a:gd name="T53" fmla="*/ 81 h 211"/>
                <a:gd name="T54" fmla="*/ 132 w 141"/>
                <a:gd name="T55" fmla="*/ 56 h 211"/>
                <a:gd name="T56" fmla="*/ 127 w 141"/>
                <a:gd name="T57" fmla="*/ 31 h 211"/>
                <a:gd name="T58" fmla="*/ 114 w 141"/>
                <a:gd name="T59" fmla="*/ 13 h 211"/>
                <a:gd name="T60" fmla="*/ 94 w 141"/>
                <a:gd name="T61" fmla="*/ 3 h 211"/>
                <a:gd name="T62" fmla="*/ 69 w 141"/>
                <a:gd name="T63" fmla="*/ 0 h 211"/>
                <a:gd name="T64" fmla="*/ 41 w 141"/>
                <a:gd name="T65" fmla="*/ 5 h 211"/>
                <a:gd name="T66" fmla="*/ 22 w 141"/>
                <a:gd name="T67" fmla="*/ 19 h 211"/>
                <a:gd name="T68" fmla="*/ 10 w 141"/>
                <a:gd name="T69" fmla="*/ 40 h 211"/>
                <a:gd name="T70" fmla="*/ 5 w 141"/>
                <a:gd name="T71" fmla="*/ 67 h 211"/>
                <a:gd name="T72" fmla="*/ 30 w 141"/>
                <a:gd name="T73" fmla="*/ 67 h 211"/>
                <a:gd name="T74" fmla="*/ 32 w 141"/>
                <a:gd name="T75" fmla="*/ 50 h 211"/>
                <a:gd name="T76" fmla="*/ 39 w 141"/>
                <a:gd name="T77" fmla="*/ 35 h 211"/>
                <a:gd name="T78" fmla="*/ 51 w 141"/>
                <a:gd name="T79" fmla="*/ 26 h 211"/>
                <a:gd name="T80" fmla="*/ 69 w 141"/>
                <a:gd name="T81" fmla="*/ 22 h 211"/>
                <a:gd name="T82" fmla="*/ 95 w 141"/>
                <a:gd name="T83" fmla="*/ 30 h 211"/>
                <a:gd name="T84" fmla="*/ 106 w 141"/>
                <a:gd name="T85" fmla="*/ 55 h 211"/>
                <a:gd name="T86" fmla="*/ 103 w 141"/>
                <a:gd name="T87" fmla="*/ 70 h 211"/>
                <a:gd name="T88" fmla="*/ 94 w 141"/>
                <a:gd name="T89" fmla="*/ 81 h 211"/>
                <a:gd name="T90" fmla="*/ 81 w 141"/>
                <a:gd name="T91" fmla="*/ 87 h 211"/>
                <a:gd name="T92" fmla="*/ 66 w 141"/>
                <a:gd name="T93" fmla="*/ 89 h 211"/>
                <a:gd name="T94" fmla="*/ 61 w 141"/>
                <a:gd name="T95" fmla="*/ 89 h 211"/>
                <a:gd name="T96" fmla="*/ 58 w 141"/>
                <a:gd name="T97" fmla="*/ 89 h 211"/>
                <a:gd name="T98" fmla="*/ 55 w 141"/>
                <a:gd name="T99" fmla="*/ 89 h 211"/>
                <a:gd name="T100" fmla="*/ 55 w 141"/>
                <a:gd name="T101" fmla="*/ 8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 h="211">
                  <a:moveTo>
                    <a:pt x="55" y="89"/>
                  </a:moveTo>
                  <a:lnTo>
                    <a:pt x="55" y="89"/>
                  </a:lnTo>
                  <a:lnTo>
                    <a:pt x="55" y="110"/>
                  </a:lnTo>
                  <a:cubicBezTo>
                    <a:pt x="60" y="110"/>
                    <a:pt x="65" y="109"/>
                    <a:pt x="70" y="109"/>
                  </a:cubicBezTo>
                  <a:cubicBezTo>
                    <a:pt x="77" y="109"/>
                    <a:pt x="82" y="110"/>
                    <a:pt x="88" y="112"/>
                  </a:cubicBezTo>
                  <a:cubicBezTo>
                    <a:pt x="93" y="113"/>
                    <a:pt x="98" y="116"/>
                    <a:pt x="102" y="119"/>
                  </a:cubicBezTo>
                  <a:cubicBezTo>
                    <a:pt x="106" y="123"/>
                    <a:pt x="109" y="127"/>
                    <a:pt x="111" y="132"/>
                  </a:cubicBezTo>
                  <a:cubicBezTo>
                    <a:pt x="113" y="137"/>
                    <a:pt x="115" y="143"/>
                    <a:pt x="115" y="149"/>
                  </a:cubicBezTo>
                  <a:cubicBezTo>
                    <a:pt x="115" y="155"/>
                    <a:pt x="113" y="161"/>
                    <a:pt x="111" y="166"/>
                  </a:cubicBezTo>
                  <a:cubicBezTo>
                    <a:pt x="108" y="171"/>
                    <a:pt x="105" y="175"/>
                    <a:pt x="101" y="179"/>
                  </a:cubicBezTo>
                  <a:cubicBezTo>
                    <a:pt x="97" y="182"/>
                    <a:pt x="92" y="185"/>
                    <a:pt x="87" y="186"/>
                  </a:cubicBezTo>
                  <a:cubicBezTo>
                    <a:pt x="81" y="188"/>
                    <a:pt x="75" y="189"/>
                    <a:pt x="69" y="189"/>
                  </a:cubicBezTo>
                  <a:cubicBezTo>
                    <a:pt x="55" y="189"/>
                    <a:pt x="44" y="185"/>
                    <a:pt x="37" y="177"/>
                  </a:cubicBezTo>
                  <a:cubicBezTo>
                    <a:pt x="29" y="168"/>
                    <a:pt x="26" y="157"/>
                    <a:pt x="25" y="144"/>
                  </a:cubicBezTo>
                  <a:lnTo>
                    <a:pt x="0" y="144"/>
                  </a:lnTo>
                  <a:cubicBezTo>
                    <a:pt x="0" y="154"/>
                    <a:pt x="2" y="164"/>
                    <a:pt x="5" y="172"/>
                  </a:cubicBezTo>
                  <a:cubicBezTo>
                    <a:pt x="8" y="181"/>
                    <a:pt x="13" y="188"/>
                    <a:pt x="19" y="194"/>
                  </a:cubicBezTo>
                  <a:cubicBezTo>
                    <a:pt x="25" y="199"/>
                    <a:pt x="32" y="204"/>
                    <a:pt x="41" y="207"/>
                  </a:cubicBezTo>
                  <a:cubicBezTo>
                    <a:pt x="49" y="209"/>
                    <a:pt x="59" y="211"/>
                    <a:pt x="69" y="211"/>
                  </a:cubicBezTo>
                  <a:cubicBezTo>
                    <a:pt x="79" y="211"/>
                    <a:pt x="88" y="210"/>
                    <a:pt x="97" y="207"/>
                  </a:cubicBezTo>
                  <a:cubicBezTo>
                    <a:pt x="106" y="204"/>
                    <a:pt x="113" y="200"/>
                    <a:pt x="120" y="195"/>
                  </a:cubicBezTo>
                  <a:cubicBezTo>
                    <a:pt x="126" y="190"/>
                    <a:pt x="131" y="183"/>
                    <a:pt x="135" y="175"/>
                  </a:cubicBezTo>
                  <a:cubicBezTo>
                    <a:pt x="139" y="167"/>
                    <a:pt x="141" y="158"/>
                    <a:pt x="141" y="148"/>
                  </a:cubicBezTo>
                  <a:cubicBezTo>
                    <a:pt x="141" y="135"/>
                    <a:pt x="138" y="125"/>
                    <a:pt x="132" y="115"/>
                  </a:cubicBezTo>
                  <a:cubicBezTo>
                    <a:pt x="126" y="106"/>
                    <a:pt x="116" y="100"/>
                    <a:pt x="103" y="98"/>
                  </a:cubicBezTo>
                  <a:lnTo>
                    <a:pt x="103" y="97"/>
                  </a:lnTo>
                  <a:cubicBezTo>
                    <a:pt x="112" y="93"/>
                    <a:pt x="118" y="88"/>
                    <a:pt x="124" y="81"/>
                  </a:cubicBezTo>
                  <a:cubicBezTo>
                    <a:pt x="129" y="73"/>
                    <a:pt x="132" y="65"/>
                    <a:pt x="132" y="56"/>
                  </a:cubicBezTo>
                  <a:cubicBezTo>
                    <a:pt x="132" y="46"/>
                    <a:pt x="131" y="38"/>
                    <a:pt x="127" y="31"/>
                  </a:cubicBezTo>
                  <a:cubicBezTo>
                    <a:pt x="124" y="24"/>
                    <a:pt x="120" y="18"/>
                    <a:pt x="114" y="13"/>
                  </a:cubicBezTo>
                  <a:cubicBezTo>
                    <a:pt x="108" y="9"/>
                    <a:pt x="102" y="6"/>
                    <a:pt x="94" y="3"/>
                  </a:cubicBezTo>
                  <a:cubicBezTo>
                    <a:pt x="86" y="1"/>
                    <a:pt x="78" y="0"/>
                    <a:pt x="69" y="0"/>
                  </a:cubicBezTo>
                  <a:cubicBezTo>
                    <a:pt x="58" y="0"/>
                    <a:pt x="49" y="2"/>
                    <a:pt x="41" y="5"/>
                  </a:cubicBezTo>
                  <a:cubicBezTo>
                    <a:pt x="34" y="8"/>
                    <a:pt x="27" y="13"/>
                    <a:pt x="22" y="19"/>
                  </a:cubicBezTo>
                  <a:cubicBezTo>
                    <a:pt x="16" y="25"/>
                    <a:pt x="12" y="32"/>
                    <a:pt x="10" y="40"/>
                  </a:cubicBezTo>
                  <a:cubicBezTo>
                    <a:pt x="7" y="48"/>
                    <a:pt x="5" y="57"/>
                    <a:pt x="5" y="67"/>
                  </a:cubicBezTo>
                  <a:lnTo>
                    <a:pt x="30" y="67"/>
                  </a:lnTo>
                  <a:cubicBezTo>
                    <a:pt x="30" y="61"/>
                    <a:pt x="30" y="55"/>
                    <a:pt x="32" y="50"/>
                  </a:cubicBezTo>
                  <a:cubicBezTo>
                    <a:pt x="33" y="44"/>
                    <a:pt x="36" y="40"/>
                    <a:pt x="39" y="35"/>
                  </a:cubicBezTo>
                  <a:cubicBezTo>
                    <a:pt x="42" y="31"/>
                    <a:pt x="46" y="28"/>
                    <a:pt x="51" y="26"/>
                  </a:cubicBezTo>
                  <a:cubicBezTo>
                    <a:pt x="56" y="23"/>
                    <a:pt x="62" y="22"/>
                    <a:pt x="69" y="22"/>
                  </a:cubicBezTo>
                  <a:cubicBezTo>
                    <a:pt x="79" y="22"/>
                    <a:pt x="88" y="25"/>
                    <a:pt x="95" y="30"/>
                  </a:cubicBezTo>
                  <a:cubicBezTo>
                    <a:pt x="102" y="36"/>
                    <a:pt x="106" y="44"/>
                    <a:pt x="106" y="55"/>
                  </a:cubicBezTo>
                  <a:cubicBezTo>
                    <a:pt x="106" y="61"/>
                    <a:pt x="105" y="66"/>
                    <a:pt x="103" y="70"/>
                  </a:cubicBezTo>
                  <a:cubicBezTo>
                    <a:pt x="100" y="74"/>
                    <a:pt x="98" y="78"/>
                    <a:pt x="94" y="81"/>
                  </a:cubicBezTo>
                  <a:cubicBezTo>
                    <a:pt x="90" y="84"/>
                    <a:pt x="86" y="86"/>
                    <a:pt x="81" y="87"/>
                  </a:cubicBezTo>
                  <a:cubicBezTo>
                    <a:pt x="77" y="89"/>
                    <a:pt x="71" y="89"/>
                    <a:pt x="66" y="89"/>
                  </a:cubicBezTo>
                  <a:lnTo>
                    <a:pt x="61" y="89"/>
                  </a:lnTo>
                  <a:cubicBezTo>
                    <a:pt x="60" y="89"/>
                    <a:pt x="59" y="89"/>
                    <a:pt x="58" y="89"/>
                  </a:cubicBezTo>
                  <a:cubicBezTo>
                    <a:pt x="57" y="89"/>
                    <a:pt x="56" y="89"/>
                    <a:pt x="55" y="89"/>
                  </a:cubicBezTo>
                  <a:lnTo>
                    <a:pt x="55" y="8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43">
              <a:extLst>
                <a:ext uri="{FF2B5EF4-FFF2-40B4-BE49-F238E27FC236}">
                  <a16:creationId xmlns:a16="http://schemas.microsoft.com/office/drawing/2014/main" id="{5BCAD519-E08D-46FB-A866-E1A86CA51751}"/>
                </a:ext>
              </a:extLst>
            </p:cNvPr>
            <p:cNvSpPr>
              <a:spLocks/>
            </p:cNvSpPr>
            <p:nvPr/>
          </p:nvSpPr>
          <p:spPr bwMode="auto">
            <a:xfrm>
              <a:off x="9979635" y="2971015"/>
              <a:ext cx="1356507" cy="0"/>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44">
              <a:extLst>
                <a:ext uri="{FF2B5EF4-FFF2-40B4-BE49-F238E27FC236}">
                  <a16:creationId xmlns:a16="http://schemas.microsoft.com/office/drawing/2014/main" id="{782449B7-4778-4ADC-BE18-E2A8E6936A5C}"/>
                </a:ext>
              </a:extLst>
            </p:cNvPr>
            <p:cNvSpPr>
              <a:spLocks/>
            </p:cNvSpPr>
            <p:nvPr/>
          </p:nvSpPr>
          <p:spPr bwMode="auto">
            <a:xfrm>
              <a:off x="10653397" y="2642187"/>
              <a:ext cx="0" cy="221572"/>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45">
              <a:extLst>
                <a:ext uri="{FF2B5EF4-FFF2-40B4-BE49-F238E27FC236}">
                  <a16:creationId xmlns:a16="http://schemas.microsoft.com/office/drawing/2014/main" id="{2A68D2E3-715B-4830-AFC4-26BBF7F84454}"/>
                </a:ext>
              </a:extLst>
            </p:cNvPr>
            <p:cNvSpPr>
              <a:spLocks/>
            </p:cNvSpPr>
            <p:nvPr/>
          </p:nvSpPr>
          <p:spPr bwMode="auto">
            <a:xfrm>
              <a:off x="10600461" y="2533517"/>
              <a:ext cx="105874" cy="114314"/>
            </a:xfrm>
            <a:custGeom>
              <a:avLst/>
              <a:gdLst>
                <a:gd name="T0" fmla="*/ 145 w 176"/>
                <a:gd name="T1" fmla="*/ 31 h 175"/>
                <a:gd name="T2" fmla="*/ 145 w 176"/>
                <a:gd name="T3" fmla="*/ 31 h 175"/>
                <a:gd name="T4" fmla="*/ 145 w 176"/>
                <a:gd name="T5" fmla="*/ 144 h 175"/>
                <a:gd name="T6" fmla="*/ 32 w 176"/>
                <a:gd name="T7" fmla="*/ 144 h 175"/>
                <a:gd name="T8" fmla="*/ 32 w 176"/>
                <a:gd name="T9" fmla="*/ 31 h 175"/>
                <a:gd name="T10" fmla="*/ 145 w 176"/>
                <a:gd name="T11" fmla="*/ 31 h 175"/>
              </a:gdLst>
              <a:ahLst/>
              <a:cxnLst>
                <a:cxn ang="0">
                  <a:pos x="T0" y="T1"/>
                </a:cxn>
                <a:cxn ang="0">
                  <a:pos x="T2" y="T3"/>
                </a:cxn>
                <a:cxn ang="0">
                  <a:pos x="T4" y="T5"/>
                </a:cxn>
                <a:cxn ang="0">
                  <a:pos x="T6" y="T7"/>
                </a:cxn>
                <a:cxn ang="0">
                  <a:pos x="T8" y="T9"/>
                </a:cxn>
                <a:cxn ang="0">
                  <a:pos x="T10" y="T11"/>
                </a:cxn>
              </a:cxnLst>
              <a:rect l="0" t="0" r="r" b="b"/>
              <a:pathLst>
                <a:path w="176" h="175">
                  <a:moveTo>
                    <a:pt x="145" y="31"/>
                  </a:moveTo>
                  <a:lnTo>
                    <a:pt x="145" y="31"/>
                  </a:lnTo>
                  <a:cubicBezTo>
                    <a:pt x="176" y="62"/>
                    <a:pt x="176" y="113"/>
                    <a:pt x="145" y="144"/>
                  </a:cubicBezTo>
                  <a:cubicBezTo>
                    <a:pt x="113" y="175"/>
                    <a:pt x="63" y="175"/>
                    <a:pt x="32" y="144"/>
                  </a:cubicBezTo>
                  <a:cubicBezTo>
                    <a:pt x="0" y="113"/>
                    <a:pt x="0" y="62"/>
                    <a:pt x="32" y="31"/>
                  </a:cubicBezTo>
                  <a:cubicBezTo>
                    <a:pt x="63" y="0"/>
                    <a:pt x="113" y="0"/>
                    <a:pt x="145" y="31"/>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46">
              <a:extLst>
                <a:ext uri="{FF2B5EF4-FFF2-40B4-BE49-F238E27FC236}">
                  <a16:creationId xmlns:a16="http://schemas.microsoft.com/office/drawing/2014/main" id="{78788E90-7387-4875-BB2F-5DE6E4C9F193}"/>
                </a:ext>
              </a:extLst>
            </p:cNvPr>
            <p:cNvSpPr>
              <a:spLocks/>
            </p:cNvSpPr>
            <p:nvPr/>
          </p:nvSpPr>
          <p:spPr bwMode="auto">
            <a:xfrm>
              <a:off x="10600461" y="2533517"/>
              <a:ext cx="105874" cy="114314"/>
            </a:xfrm>
            <a:custGeom>
              <a:avLst/>
              <a:gdLst>
                <a:gd name="T0" fmla="*/ 145 w 176"/>
                <a:gd name="T1" fmla="*/ 31 h 175"/>
                <a:gd name="T2" fmla="*/ 145 w 176"/>
                <a:gd name="T3" fmla="*/ 31 h 175"/>
                <a:gd name="T4" fmla="*/ 145 w 176"/>
                <a:gd name="T5" fmla="*/ 144 h 175"/>
                <a:gd name="T6" fmla="*/ 32 w 176"/>
                <a:gd name="T7" fmla="*/ 144 h 175"/>
                <a:gd name="T8" fmla="*/ 32 w 176"/>
                <a:gd name="T9" fmla="*/ 31 h 175"/>
                <a:gd name="T10" fmla="*/ 145 w 176"/>
                <a:gd name="T11" fmla="*/ 31 h 175"/>
              </a:gdLst>
              <a:ahLst/>
              <a:cxnLst>
                <a:cxn ang="0">
                  <a:pos x="T0" y="T1"/>
                </a:cxn>
                <a:cxn ang="0">
                  <a:pos x="T2" y="T3"/>
                </a:cxn>
                <a:cxn ang="0">
                  <a:pos x="T4" y="T5"/>
                </a:cxn>
                <a:cxn ang="0">
                  <a:pos x="T6" y="T7"/>
                </a:cxn>
                <a:cxn ang="0">
                  <a:pos x="T8" y="T9"/>
                </a:cxn>
                <a:cxn ang="0">
                  <a:pos x="T10" y="T11"/>
                </a:cxn>
              </a:cxnLst>
              <a:rect l="0" t="0" r="r" b="b"/>
              <a:pathLst>
                <a:path w="176" h="175">
                  <a:moveTo>
                    <a:pt x="145" y="31"/>
                  </a:moveTo>
                  <a:lnTo>
                    <a:pt x="145" y="31"/>
                  </a:lnTo>
                  <a:cubicBezTo>
                    <a:pt x="176" y="62"/>
                    <a:pt x="176" y="113"/>
                    <a:pt x="145" y="144"/>
                  </a:cubicBezTo>
                  <a:cubicBezTo>
                    <a:pt x="113" y="175"/>
                    <a:pt x="63" y="175"/>
                    <a:pt x="32" y="144"/>
                  </a:cubicBezTo>
                  <a:cubicBezTo>
                    <a:pt x="0" y="113"/>
                    <a:pt x="0" y="62"/>
                    <a:pt x="32" y="31"/>
                  </a:cubicBezTo>
                  <a:cubicBezTo>
                    <a:pt x="63" y="0"/>
                    <a:pt x="113" y="0"/>
                    <a:pt x="145" y="31"/>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47">
              <a:extLst>
                <a:ext uri="{FF2B5EF4-FFF2-40B4-BE49-F238E27FC236}">
                  <a16:creationId xmlns:a16="http://schemas.microsoft.com/office/drawing/2014/main" id="{A1C380CD-B301-40B4-995D-4FFBA6ED7CA7}"/>
                </a:ext>
              </a:extLst>
            </p:cNvPr>
            <p:cNvSpPr>
              <a:spLocks/>
            </p:cNvSpPr>
            <p:nvPr/>
          </p:nvSpPr>
          <p:spPr bwMode="auto">
            <a:xfrm>
              <a:off x="10542230" y="2852467"/>
              <a:ext cx="222335" cy="237095"/>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48">
              <a:extLst>
                <a:ext uri="{FF2B5EF4-FFF2-40B4-BE49-F238E27FC236}">
                  <a16:creationId xmlns:a16="http://schemas.microsoft.com/office/drawing/2014/main" id="{7805F835-6F50-475D-A5FE-8931A942E49B}"/>
                </a:ext>
              </a:extLst>
            </p:cNvPr>
            <p:cNvSpPr>
              <a:spLocks/>
            </p:cNvSpPr>
            <p:nvPr/>
          </p:nvSpPr>
          <p:spPr bwMode="auto">
            <a:xfrm>
              <a:off x="10542230" y="2852467"/>
              <a:ext cx="222335" cy="237095"/>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49">
              <a:extLst>
                <a:ext uri="{FF2B5EF4-FFF2-40B4-BE49-F238E27FC236}">
                  <a16:creationId xmlns:a16="http://schemas.microsoft.com/office/drawing/2014/main" id="{F3333C95-3145-4A79-97EA-8386E7462654}"/>
                </a:ext>
              </a:extLst>
            </p:cNvPr>
            <p:cNvSpPr>
              <a:spLocks/>
            </p:cNvSpPr>
            <p:nvPr/>
          </p:nvSpPr>
          <p:spPr bwMode="auto">
            <a:xfrm>
              <a:off x="10604430" y="2932910"/>
              <a:ext cx="97933" cy="104435"/>
            </a:xfrm>
            <a:custGeom>
              <a:avLst/>
              <a:gdLst>
                <a:gd name="T0" fmla="*/ 98 w 162"/>
                <a:gd name="T1" fmla="*/ 63 h 161"/>
                <a:gd name="T2" fmla="*/ 98 w 162"/>
                <a:gd name="T3" fmla="*/ 63 h 161"/>
                <a:gd name="T4" fmla="*/ 98 w 162"/>
                <a:gd name="T5" fmla="*/ 0 h 161"/>
                <a:gd name="T6" fmla="*/ 64 w 162"/>
                <a:gd name="T7" fmla="*/ 0 h 161"/>
                <a:gd name="T8" fmla="*/ 64 w 162"/>
                <a:gd name="T9" fmla="*/ 63 h 161"/>
                <a:gd name="T10" fmla="*/ 0 w 162"/>
                <a:gd name="T11" fmla="*/ 63 h 161"/>
                <a:gd name="T12" fmla="*/ 0 w 162"/>
                <a:gd name="T13" fmla="*/ 97 h 161"/>
                <a:gd name="T14" fmla="*/ 64 w 162"/>
                <a:gd name="T15" fmla="*/ 97 h 161"/>
                <a:gd name="T16" fmla="*/ 64 w 162"/>
                <a:gd name="T17" fmla="*/ 161 h 161"/>
                <a:gd name="T18" fmla="*/ 98 w 162"/>
                <a:gd name="T19" fmla="*/ 161 h 161"/>
                <a:gd name="T20" fmla="*/ 98 w 162"/>
                <a:gd name="T21" fmla="*/ 97 h 161"/>
                <a:gd name="T22" fmla="*/ 162 w 162"/>
                <a:gd name="T23" fmla="*/ 97 h 161"/>
                <a:gd name="T24" fmla="*/ 162 w 162"/>
                <a:gd name="T25" fmla="*/ 63 h 161"/>
                <a:gd name="T26" fmla="*/ 98 w 162"/>
                <a:gd name="T27" fmla="*/ 6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161">
                  <a:moveTo>
                    <a:pt x="98" y="63"/>
                  </a:moveTo>
                  <a:lnTo>
                    <a:pt x="98" y="63"/>
                  </a:lnTo>
                  <a:lnTo>
                    <a:pt x="98" y="0"/>
                  </a:lnTo>
                  <a:lnTo>
                    <a:pt x="64" y="0"/>
                  </a:lnTo>
                  <a:lnTo>
                    <a:pt x="64" y="63"/>
                  </a:lnTo>
                  <a:lnTo>
                    <a:pt x="0" y="63"/>
                  </a:lnTo>
                  <a:lnTo>
                    <a:pt x="0" y="97"/>
                  </a:lnTo>
                  <a:lnTo>
                    <a:pt x="64" y="97"/>
                  </a:lnTo>
                  <a:lnTo>
                    <a:pt x="64" y="161"/>
                  </a:lnTo>
                  <a:lnTo>
                    <a:pt x="98" y="161"/>
                  </a:lnTo>
                  <a:lnTo>
                    <a:pt x="98" y="97"/>
                  </a:lnTo>
                  <a:lnTo>
                    <a:pt x="162" y="97"/>
                  </a:lnTo>
                  <a:lnTo>
                    <a:pt x="162" y="63"/>
                  </a:lnTo>
                  <a:lnTo>
                    <a:pt x="98" y="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9">
              <a:extLst>
                <a:ext uri="{FF2B5EF4-FFF2-40B4-BE49-F238E27FC236}">
                  <a16:creationId xmlns:a16="http://schemas.microsoft.com/office/drawing/2014/main" id="{8E9C63BF-96E6-4C9F-A479-7D22E2A97B38}"/>
                </a:ext>
              </a:extLst>
            </p:cNvPr>
            <p:cNvSpPr>
              <a:spLocks noEditPoints="1"/>
            </p:cNvSpPr>
            <p:nvPr/>
          </p:nvSpPr>
          <p:spPr bwMode="auto">
            <a:xfrm>
              <a:off x="11354157" y="1696628"/>
              <a:ext cx="325562" cy="266733"/>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solidFill>
              <a:srgbClr val="0039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0">
              <a:extLst>
                <a:ext uri="{FF2B5EF4-FFF2-40B4-BE49-F238E27FC236}">
                  <a16:creationId xmlns:a16="http://schemas.microsoft.com/office/drawing/2014/main" id="{904D9FD4-9C66-4709-8A62-5C3F9F5672BD}"/>
                </a:ext>
              </a:extLst>
            </p:cNvPr>
            <p:cNvSpPr>
              <a:spLocks noEditPoints="1"/>
            </p:cNvSpPr>
            <p:nvPr/>
          </p:nvSpPr>
          <p:spPr bwMode="auto">
            <a:xfrm>
              <a:off x="11354157" y="1696628"/>
              <a:ext cx="325562" cy="266733"/>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11">
              <a:extLst>
                <a:ext uri="{FF2B5EF4-FFF2-40B4-BE49-F238E27FC236}">
                  <a16:creationId xmlns:a16="http://schemas.microsoft.com/office/drawing/2014/main" id="{EB01CEFC-20BE-4ACA-A893-B278520A84DA}"/>
                </a:ext>
              </a:extLst>
            </p:cNvPr>
            <p:cNvSpPr>
              <a:spLocks/>
            </p:cNvSpPr>
            <p:nvPr/>
          </p:nvSpPr>
          <p:spPr bwMode="auto">
            <a:xfrm>
              <a:off x="11458708" y="1768603"/>
              <a:ext cx="115138" cy="124193"/>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5 w 190"/>
                <a:gd name="T11" fmla="*/ 33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5" y="33"/>
                  </a:lnTo>
                  <a:lnTo>
                    <a:pt x="85" y="190"/>
                  </a:lnTo>
                  <a:lnTo>
                    <a:pt x="106" y="190"/>
                  </a:lnTo>
                  <a:lnTo>
                    <a:pt x="165" y="32"/>
                  </a:lnTo>
                  <a:lnTo>
                    <a:pt x="166" y="32"/>
                  </a:lnTo>
                  <a:lnTo>
                    <a:pt x="166" y="190"/>
                  </a:lnTo>
                  <a:lnTo>
                    <a:pt x="190" y="190"/>
                  </a:lnTo>
                  <a:lnTo>
                    <a:pt x="189" y="0"/>
                  </a:lnTo>
                  <a:lnTo>
                    <a:pt x="155" y="0"/>
                  </a:lnTo>
                  <a:lnTo>
                    <a:pt x="95" y="160"/>
                  </a:lnTo>
                  <a:lnTo>
                    <a:pt x="35"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2">
              <a:extLst>
                <a:ext uri="{FF2B5EF4-FFF2-40B4-BE49-F238E27FC236}">
                  <a16:creationId xmlns:a16="http://schemas.microsoft.com/office/drawing/2014/main" id="{7E0B5F2A-1D00-463E-8A1C-13BCF9FE9983}"/>
                </a:ext>
              </a:extLst>
            </p:cNvPr>
            <p:cNvSpPr>
              <a:spLocks noEditPoints="1"/>
            </p:cNvSpPr>
            <p:nvPr/>
          </p:nvSpPr>
          <p:spPr bwMode="auto">
            <a:xfrm>
              <a:off x="11354157" y="2076262"/>
              <a:ext cx="325562" cy="268143"/>
            </a:xfrm>
            <a:custGeom>
              <a:avLst/>
              <a:gdLst>
                <a:gd name="T0" fmla="*/ 0 w 535"/>
                <a:gd name="T1" fmla="*/ 3 h 413"/>
                <a:gd name="T2" fmla="*/ 0 w 535"/>
                <a:gd name="T3" fmla="*/ 3 h 413"/>
                <a:gd name="T4" fmla="*/ 533 w 535"/>
                <a:gd name="T5" fmla="*/ 0 h 413"/>
                <a:gd name="T6" fmla="*/ 535 w 535"/>
                <a:gd name="T7" fmla="*/ 411 h 413"/>
                <a:gd name="T8" fmla="*/ 2 w 535"/>
                <a:gd name="T9" fmla="*/ 413 h 413"/>
                <a:gd name="T10" fmla="*/ 0 w 535"/>
                <a:gd name="T11" fmla="*/ 3 h 413"/>
                <a:gd name="T12" fmla="*/ 0 w 535"/>
                <a:gd name="T13" fmla="*/ 3 h 413"/>
                <a:gd name="T14" fmla="*/ 0 w 535"/>
                <a:gd name="T15" fmla="*/ 3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3"/>
                  </a:moveTo>
                  <a:lnTo>
                    <a:pt x="0" y="3"/>
                  </a:lnTo>
                  <a:lnTo>
                    <a:pt x="533" y="0"/>
                  </a:lnTo>
                  <a:lnTo>
                    <a:pt x="535" y="411"/>
                  </a:lnTo>
                  <a:lnTo>
                    <a:pt x="2" y="413"/>
                  </a:lnTo>
                  <a:lnTo>
                    <a:pt x="0" y="3"/>
                  </a:lnTo>
                  <a:close/>
                  <a:moveTo>
                    <a:pt x="0" y="3"/>
                  </a:moveTo>
                  <a:lnTo>
                    <a:pt x="0" y="3"/>
                  </a:lnTo>
                  <a:close/>
                </a:path>
              </a:pathLst>
            </a:custGeom>
            <a:solidFill>
              <a:srgbClr val="0039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3">
              <a:extLst>
                <a:ext uri="{FF2B5EF4-FFF2-40B4-BE49-F238E27FC236}">
                  <a16:creationId xmlns:a16="http://schemas.microsoft.com/office/drawing/2014/main" id="{FE3E2EFF-682D-45E2-A443-455EE11105DF}"/>
                </a:ext>
              </a:extLst>
            </p:cNvPr>
            <p:cNvSpPr>
              <a:spLocks noEditPoints="1"/>
            </p:cNvSpPr>
            <p:nvPr/>
          </p:nvSpPr>
          <p:spPr bwMode="auto">
            <a:xfrm>
              <a:off x="11354157" y="2076262"/>
              <a:ext cx="325562" cy="268143"/>
            </a:xfrm>
            <a:custGeom>
              <a:avLst/>
              <a:gdLst>
                <a:gd name="T0" fmla="*/ 0 w 535"/>
                <a:gd name="T1" fmla="*/ 3 h 413"/>
                <a:gd name="T2" fmla="*/ 0 w 535"/>
                <a:gd name="T3" fmla="*/ 3 h 413"/>
                <a:gd name="T4" fmla="*/ 533 w 535"/>
                <a:gd name="T5" fmla="*/ 0 h 413"/>
                <a:gd name="T6" fmla="*/ 535 w 535"/>
                <a:gd name="T7" fmla="*/ 411 h 413"/>
                <a:gd name="T8" fmla="*/ 2 w 535"/>
                <a:gd name="T9" fmla="*/ 413 h 413"/>
                <a:gd name="T10" fmla="*/ 0 w 535"/>
                <a:gd name="T11" fmla="*/ 3 h 413"/>
                <a:gd name="T12" fmla="*/ 0 w 535"/>
                <a:gd name="T13" fmla="*/ 3 h 413"/>
                <a:gd name="T14" fmla="*/ 0 w 535"/>
                <a:gd name="T15" fmla="*/ 3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3"/>
                  </a:moveTo>
                  <a:lnTo>
                    <a:pt x="0" y="3"/>
                  </a:lnTo>
                  <a:lnTo>
                    <a:pt x="533" y="0"/>
                  </a:lnTo>
                  <a:lnTo>
                    <a:pt x="535" y="411"/>
                  </a:lnTo>
                  <a:lnTo>
                    <a:pt x="2" y="413"/>
                  </a:lnTo>
                  <a:lnTo>
                    <a:pt x="0" y="3"/>
                  </a:lnTo>
                  <a:close/>
                  <a:moveTo>
                    <a:pt x="0" y="3"/>
                  </a:moveTo>
                  <a:lnTo>
                    <a:pt x="0" y="3"/>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14">
              <a:extLst>
                <a:ext uri="{FF2B5EF4-FFF2-40B4-BE49-F238E27FC236}">
                  <a16:creationId xmlns:a16="http://schemas.microsoft.com/office/drawing/2014/main" id="{B074B03E-46E7-4724-9E58-8DBAB99522DF}"/>
                </a:ext>
              </a:extLst>
            </p:cNvPr>
            <p:cNvSpPr>
              <a:spLocks/>
            </p:cNvSpPr>
            <p:nvPr/>
          </p:nvSpPr>
          <p:spPr bwMode="auto">
            <a:xfrm>
              <a:off x="11458708" y="2149649"/>
              <a:ext cx="115138" cy="124193"/>
            </a:xfrm>
            <a:custGeom>
              <a:avLst/>
              <a:gdLst>
                <a:gd name="T0" fmla="*/ 0 w 190"/>
                <a:gd name="T1" fmla="*/ 1 h 191"/>
                <a:gd name="T2" fmla="*/ 0 w 190"/>
                <a:gd name="T3" fmla="*/ 1 h 191"/>
                <a:gd name="T4" fmla="*/ 1 w 190"/>
                <a:gd name="T5" fmla="*/ 191 h 191"/>
                <a:gd name="T6" fmla="*/ 25 w 190"/>
                <a:gd name="T7" fmla="*/ 190 h 191"/>
                <a:gd name="T8" fmla="*/ 24 w 190"/>
                <a:gd name="T9" fmla="*/ 32 h 191"/>
                <a:gd name="T10" fmla="*/ 25 w 190"/>
                <a:gd name="T11" fmla="*/ 32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0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0"/>
                  </a:lnTo>
                  <a:lnTo>
                    <a:pt x="24" y="32"/>
                  </a:lnTo>
                  <a:lnTo>
                    <a:pt x="25" y="32"/>
                  </a:lnTo>
                  <a:lnTo>
                    <a:pt x="85" y="190"/>
                  </a:lnTo>
                  <a:lnTo>
                    <a:pt x="106" y="190"/>
                  </a:lnTo>
                  <a:lnTo>
                    <a:pt x="165" y="32"/>
                  </a:lnTo>
                  <a:lnTo>
                    <a:pt x="166" y="32"/>
                  </a:lnTo>
                  <a:lnTo>
                    <a:pt x="166" y="190"/>
                  </a:lnTo>
                  <a:lnTo>
                    <a:pt x="190" y="190"/>
                  </a:lnTo>
                  <a:lnTo>
                    <a:pt x="189" y="0"/>
                  </a:lnTo>
                  <a:lnTo>
                    <a:pt x="155" y="0"/>
                  </a:lnTo>
                  <a:lnTo>
                    <a:pt x="95" y="160"/>
                  </a:lnTo>
                  <a:lnTo>
                    <a:pt x="35" y="0"/>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28">
              <a:extLst>
                <a:ext uri="{FF2B5EF4-FFF2-40B4-BE49-F238E27FC236}">
                  <a16:creationId xmlns:a16="http://schemas.microsoft.com/office/drawing/2014/main" id="{783B6B75-DA8F-4786-B960-50E08C4E6D23}"/>
                </a:ext>
              </a:extLst>
            </p:cNvPr>
            <p:cNvSpPr>
              <a:spLocks noEditPoints="1"/>
            </p:cNvSpPr>
            <p:nvPr/>
          </p:nvSpPr>
          <p:spPr bwMode="auto">
            <a:xfrm>
              <a:off x="11346217" y="2457308"/>
              <a:ext cx="325562" cy="266733"/>
            </a:xfrm>
            <a:custGeom>
              <a:avLst/>
              <a:gdLst>
                <a:gd name="T0" fmla="*/ 0 w 536"/>
                <a:gd name="T1" fmla="*/ 2 h 413"/>
                <a:gd name="T2" fmla="*/ 0 w 536"/>
                <a:gd name="T3" fmla="*/ 2 h 413"/>
                <a:gd name="T4" fmla="*/ 534 w 536"/>
                <a:gd name="T5" fmla="*/ 0 h 413"/>
                <a:gd name="T6" fmla="*/ 536 w 536"/>
                <a:gd name="T7" fmla="*/ 411 h 413"/>
                <a:gd name="T8" fmla="*/ 2 w 536"/>
                <a:gd name="T9" fmla="*/ 413 h 413"/>
                <a:gd name="T10" fmla="*/ 0 w 536"/>
                <a:gd name="T11" fmla="*/ 2 h 413"/>
                <a:gd name="T12" fmla="*/ 0 w 536"/>
                <a:gd name="T13" fmla="*/ 2 h 413"/>
                <a:gd name="T14" fmla="*/ 0 w 536"/>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413">
                  <a:moveTo>
                    <a:pt x="0" y="2"/>
                  </a:moveTo>
                  <a:lnTo>
                    <a:pt x="0" y="2"/>
                  </a:lnTo>
                  <a:lnTo>
                    <a:pt x="534" y="0"/>
                  </a:lnTo>
                  <a:lnTo>
                    <a:pt x="536" y="411"/>
                  </a:lnTo>
                  <a:lnTo>
                    <a:pt x="2" y="413"/>
                  </a:lnTo>
                  <a:lnTo>
                    <a:pt x="0" y="2"/>
                  </a:lnTo>
                  <a:close/>
                  <a:moveTo>
                    <a:pt x="0" y="2"/>
                  </a:moveTo>
                  <a:lnTo>
                    <a:pt x="0" y="2"/>
                  </a:lnTo>
                  <a:close/>
                </a:path>
              </a:pathLst>
            </a:custGeom>
            <a:solidFill>
              <a:srgbClr val="0039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29">
              <a:extLst>
                <a:ext uri="{FF2B5EF4-FFF2-40B4-BE49-F238E27FC236}">
                  <a16:creationId xmlns:a16="http://schemas.microsoft.com/office/drawing/2014/main" id="{DE3FF128-FEF2-47C4-8B65-2EC1B1CD8AF1}"/>
                </a:ext>
              </a:extLst>
            </p:cNvPr>
            <p:cNvSpPr>
              <a:spLocks noEditPoints="1"/>
            </p:cNvSpPr>
            <p:nvPr/>
          </p:nvSpPr>
          <p:spPr bwMode="auto">
            <a:xfrm>
              <a:off x="11346217" y="2457308"/>
              <a:ext cx="325562" cy="266733"/>
            </a:xfrm>
            <a:custGeom>
              <a:avLst/>
              <a:gdLst>
                <a:gd name="T0" fmla="*/ 0 w 536"/>
                <a:gd name="T1" fmla="*/ 2 h 413"/>
                <a:gd name="T2" fmla="*/ 0 w 536"/>
                <a:gd name="T3" fmla="*/ 2 h 413"/>
                <a:gd name="T4" fmla="*/ 534 w 536"/>
                <a:gd name="T5" fmla="*/ 0 h 413"/>
                <a:gd name="T6" fmla="*/ 536 w 536"/>
                <a:gd name="T7" fmla="*/ 411 h 413"/>
                <a:gd name="T8" fmla="*/ 2 w 536"/>
                <a:gd name="T9" fmla="*/ 413 h 413"/>
                <a:gd name="T10" fmla="*/ 0 w 536"/>
                <a:gd name="T11" fmla="*/ 2 h 413"/>
                <a:gd name="T12" fmla="*/ 0 w 536"/>
                <a:gd name="T13" fmla="*/ 2 h 413"/>
                <a:gd name="T14" fmla="*/ 0 w 536"/>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413">
                  <a:moveTo>
                    <a:pt x="0" y="2"/>
                  </a:moveTo>
                  <a:lnTo>
                    <a:pt x="0" y="2"/>
                  </a:lnTo>
                  <a:lnTo>
                    <a:pt x="534" y="0"/>
                  </a:lnTo>
                  <a:lnTo>
                    <a:pt x="536" y="411"/>
                  </a:lnTo>
                  <a:lnTo>
                    <a:pt x="2" y="413"/>
                  </a:lnTo>
                  <a:lnTo>
                    <a:pt x="0" y="2"/>
                  </a:lnTo>
                  <a:close/>
                  <a:moveTo>
                    <a:pt x="0" y="2"/>
                  </a:moveTo>
                  <a:lnTo>
                    <a:pt x="0" y="2"/>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30">
              <a:extLst>
                <a:ext uri="{FF2B5EF4-FFF2-40B4-BE49-F238E27FC236}">
                  <a16:creationId xmlns:a16="http://schemas.microsoft.com/office/drawing/2014/main" id="{C5C4280E-B250-4668-9C17-1480ACEAD816}"/>
                </a:ext>
              </a:extLst>
            </p:cNvPr>
            <p:cNvSpPr>
              <a:spLocks/>
            </p:cNvSpPr>
            <p:nvPr/>
          </p:nvSpPr>
          <p:spPr bwMode="auto">
            <a:xfrm>
              <a:off x="11450768" y="2529284"/>
              <a:ext cx="115138" cy="124193"/>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4 w 190"/>
                <a:gd name="T11" fmla="*/ 33 h 191"/>
                <a:gd name="T12" fmla="*/ 85 w 190"/>
                <a:gd name="T13" fmla="*/ 191 h 191"/>
                <a:gd name="T14" fmla="*/ 106 w 190"/>
                <a:gd name="T15" fmla="*/ 191 h 191"/>
                <a:gd name="T16" fmla="*/ 165 w 190"/>
                <a:gd name="T17" fmla="*/ 32 h 191"/>
                <a:gd name="T18" fmla="*/ 165 w 190"/>
                <a:gd name="T19" fmla="*/ 32 h 191"/>
                <a:gd name="T20" fmla="*/ 166 w 190"/>
                <a:gd name="T21" fmla="*/ 190 h 191"/>
                <a:gd name="T22" fmla="*/ 190 w 190"/>
                <a:gd name="T23" fmla="*/ 190 h 191"/>
                <a:gd name="T24" fmla="*/ 189 w 190"/>
                <a:gd name="T25" fmla="*/ 0 h 191"/>
                <a:gd name="T26" fmla="*/ 154 w 190"/>
                <a:gd name="T27" fmla="*/ 1 h 191"/>
                <a:gd name="T28" fmla="*/ 95 w 190"/>
                <a:gd name="T29" fmla="*/ 160 h 191"/>
                <a:gd name="T30" fmla="*/ 34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4" y="33"/>
                  </a:lnTo>
                  <a:lnTo>
                    <a:pt x="85" y="191"/>
                  </a:lnTo>
                  <a:lnTo>
                    <a:pt x="106" y="191"/>
                  </a:lnTo>
                  <a:lnTo>
                    <a:pt x="165" y="32"/>
                  </a:lnTo>
                  <a:lnTo>
                    <a:pt x="165" y="32"/>
                  </a:lnTo>
                  <a:lnTo>
                    <a:pt x="166" y="190"/>
                  </a:lnTo>
                  <a:lnTo>
                    <a:pt x="190" y="190"/>
                  </a:lnTo>
                  <a:lnTo>
                    <a:pt x="189" y="0"/>
                  </a:lnTo>
                  <a:lnTo>
                    <a:pt x="154" y="1"/>
                  </a:lnTo>
                  <a:lnTo>
                    <a:pt x="95" y="160"/>
                  </a:lnTo>
                  <a:lnTo>
                    <a:pt x="34"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40">
              <a:extLst>
                <a:ext uri="{FF2B5EF4-FFF2-40B4-BE49-F238E27FC236}">
                  <a16:creationId xmlns:a16="http://schemas.microsoft.com/office/drawing/2014/main" id="{2E47B97B-9AE8-42FF-90CE-3197280C878B}"/>
                </a:ext>
              </a:extLst>
            </p:cNvPr>
            <p:cNvSpPr>
              <a:spLocks noEditPoints="1"/>
            </p:cNvSpPr>
            <p:nvPr/>
          </p:nvSpPr>
          <p:spPr bwMode="auto">
            <a:xfrm>
              <a:off x="11354157" y="2836943"/>
              <a:ext cx="325562" cy="268143"/>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solidFill>
              <a:srgbClr val="0039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41">
              <a:extLst>
                <a:ext uri="{FF2B5EF4-FFF2-40B4-BE49-F238E27FC236}">
                  <a16:creationId xmlns:a16="http://schemas.microsoft.com/office/drawing/2014/main" id="{05789E0E-5503-4FDA-9412-4529D616E606}"/>
                </a:ext>
              </a:extLst>
            </p:cNvPr>
            <p:cNvSpPr>
              <a:spLocks noEditPoints="1"/>
            </p:cNvSpPr>
            <p:nvPr/>
          </p:nvSpPr>
          <p:spPr bwMode="auto">
            <a:xfrm>
              <a:off x="11354157" y="2836943"/>
              <a:ext cx="325562" cy="268143"/>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42">
              <a:extLst>
                <a:ext uri="{FF2B5EF4-FFF2-40B4-BE49-F238E27FC236}">
                  <a16:creationId xmlns:a16="http://schemas.microsoft.com/office/drawing/2014/main" id="{F6F75143-137D-4959-B404-83C285563BAF}"/>
                </a:ext>
              </a:extLst>
            </p:cNvPr>
            <p:cNvSpPr>
              <a:spLocks/>
            </p:cNvSpPr>
            <p:nvPr/>
          </p:nvSpPr>
          <p:spPr bwMode="auto">
            <a:xfrm>
              <a:off x="11458708" y="2910330"/>
              <a:ext cx="115138" cy="122782"/>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5 w 190"/>
                <a:gd name="T11" fmla="*/ 33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5" y="33"/>
                  </a:lnTo>
                  <a:lnTo>
                    <a:pt x="85" y="190"/>
                  </a:lnTo>
                  <a:lnTo>
                    <a:pt x="106" y="190"/>
                  </a:lnTo>
                  <a:lnTo>
                    <a:pt x="165" y="32"/>
                  </a:lnTo>
                  <a:lnTo>
                    <a:pt x="166" y="32"/>
                  </a:lnTo>
                  <a:lnTo>
                    <a:pt x="166" y="190"/>
                  </a:lnTo>
                  <a:lnTo>
                    <a:pt x="190" y="190"/>
                  </a:lnTo>
                  <a:lnTo>
                    <a:pt x="189" y="0"/>
                  </a:lnTo>
                  <a:lnTo>
                    <a:pt x="155" y="0"/>
                  </a:lnTo>
                  <a:lnTo>
                    <a:pt x="95" y="160"/>
                  </a:lnTo>
                  <a:lnTo>
                    <a:pt x="35"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2" name="TextBox 231">
            <a:extLst>
              <a:ext uri="{FF2B5EF4-FFF2-40B4-BE49-F238E27FC236}">
                <a16:creationId xmlns:a16="http://schemas.microsoft.com/office/drawing/2014/main" id="{D722C3FD-295B-4B4A-87B3-1C4A263FC707}"/>
              </a:ext>
            </a:extLst>
          </p:cNvPr>
          <p:cNvSpPr txBox="1"/>
          <p:nvPr/>
        </p:nvSpPr>
        <p:spPr>
          <a:xfrm>
            <a:off x="7060005" y="4526996"/>
            <a:ext cx="4096328" cy="461665"/>
          </a:xfrm>
          <a:prstGeom prst="rect">
            <a:avLst/>
          </a:prstGeom>
          <a:noFill/>
        </p:spPr>
        <p:txBody>
          <a:bodyPr wrap="square" rtlCol="0">
            <a:spAutoFit/>
          </a:bodyPr>
          <a:lstStyle/>
          <a:p>
            <a:pPr algn="ctr" defTabSz="1091246"/>
            <a:r>
              <a:rPr lang="en-US" sz="2400" dirty="0">
                <a:solidFill>
                  <a:srgbClr val="0072C6">
                    <a:lumMod val="50000"/>
                  </a:srgbClr>
                </a:solidFill>
                <a:latin typeface="Calibri" panose="020F0502020204030204" pitchFamily="34" charset="0"/>
                <a:cs typeface="Calibri" panose="020F0502020204030204" pitchFamily="34" charset="0"/>
              </a:rPr>
              <a:t>CNOT Crosstalk Error!</a:t>
            </a:r>
          </a:p>
        </p:txBody>
      </p:sp>
      <p:sp>
        <p:nvSpPr>
          <p:cNvPr id="213" name="TextBox 212">
            <a:extLst>
              <a:ext uri="{FF2B5EF4-FFF2-40B4-BE49-F238E27FC236}">
                <a16:creationId xmlns:a16="http://schemas.microsoft.com/office/drawing/2014/main" id="{718AF14D-2211-4D9B-8A1E-9108B1CFF7EF}"/>
              </a:ext>
            </a:extLst>
          </p:cNvPr>
          <p:cNvSpPr txBox="1"/>
          <p:nvPr/>
        </p:nvSpPr>
        <p:spPr>
          <a:xfrm>
            <a:off x="6806883" y="1878575"/>
            <a:ext cx="426212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Crosstalk Aware Compilation</a:t>
            </a:r>
          </a:p>
        </p:txBody>
      </p:sp>
      <p:sp>
        <p:nvSpPr>
          <p:cNvPr id="239" name="TextBox 238" descr=" 8">
            <a:extLst>
              <a:ext uri="{FF2B5EF4-FFF2-40B4-BE49-F238E27FC236}">
                <a16:creationId xmlns:a16="http://schemas.microsoft.com/office/drawing/2014/main" id="{1241A2D5-0D9A-4607-9892-20C4E294E3C6}"/>
              </a:ext>
            </a:extLst>
          </p:cNvPr>
          <p:cNvSpPr txBox="1"/>
          <p:nvPr/>
        </p:nvSpPr>
        <p:spPr>
          <a:xfrm>
            <a:off x="5668628" y="5674111"/>
            <a:ext cx="6538637" cy="452432"/>
          </a:xfrm>
          <a:prstGeom prst="rect">
            <a:avLst/>
          </a:prstGeom>
          <a:solidFill>
            <a:schemeClr val="tx1">
              <a:lumMod val="75000"/>
            </a:schemeClr>
          </a:solidFill>
        </p:spPr>
        <p:txBody>
          <a:bodyPr wrap="square" rtlCol="0">
            <a:spAutoFit/>
          </a:bodyPr>
          <a:lstStyle/>
          <a:p>
            <a:pPr algn="ctr">
              <a:lnSpc>
                <a:spcPct val="90000"/>
              </a:lnSpc>
              <a:spcAft>
                <a:spcPts val="600"/>
              </a:spcAft>
            </a:pPr>
            <a:r>
              <a:rPr lang="en-US" sz="2600" dirty="0">
                <a:solidFill>
                  <a:schemeClr val="bg1"/>
                </a:solidFill>
                <a:latin typeface="Arial" panose="020B0604020202020204" pitchFamily="34" charset="0"/>
                <a:cs typeface="Arial" panose="020B0604020202020204" pitchFamily="34" charset="0"/>
              </a:rPr>
              <a:t>Reduce crosstalk</a:t>
            </a:r>
            <a:r>
              <a:rPr lang="en-US" sz="26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600" dirty="0">
                <a:solidFill>
                  <a:schemeClr val="bg1"/>
                </a:solidFill>
                <a:latin typeface="Arial" panose="020B0604020202020204" pitchFamily="34" charset="0"/>
                <a:cs typeface="Arial" panose="020B0604020202020204" pitchFamily="34" charset="0"/>
              </a:rPr>
              <a:t>Modulate concurrency</a:t>
            </a:r>
          </a:p>
        </p:txBody>
      </p:sp>
      <p:cxnSp>
        <p:nvCxnSpPr>
          <p:cNvPr id="52" name="Straight Arrow Connector 51">
            <a:extLst>
              <a:ext uri="{FF2B5EF4-FFF2-40B4-BE49-F238E27FC236}">
                <a16:creationId xmlns:a16="http://schemas.microsoft.com/office/drawing/2014/main" id="{CBC0BB84-7D6B-4591-8468-28B9684BA257}"/>
              </a:ext>
            </a:extLst>
          </p:cNvPr>
          <p:cNvCxnSpPr>
            <a:cxnSpLocks/>
          </p:cNvCxnSpPr>
          <p:nvPr/>
        </p:nvCxnSpPr>
        <p:spPr>
          <a:xfrm>
            <a:off x="2027017" y="4114499"/>
            <a:ext cx="604767" cy="3879"/>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descr=" 8">
            <a:extLst>
              <a:ext uri="{FF2B5EF4-FFF2-40B4-BE49-F238E27FC236}">
                <a16:creationId xmlns:a16="http://schemas.microsoft.com/office/drawing/2014/main" id="{F7F8A639-A197-4CA6-A73D-AE3C23499BFB}"/>
              </a:ext>
            </a:extLst>
          </p:cNvPr>
          <p:cNvSpPr txBox="1"/>
          <p:nvPr/>
        </p:nvSpPr>
        <p:spPr>
          <a:xfrm>
            <a:off x="384439" y="3701278"/>
            <a:ext cx="165099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a:ea typeface="+mn-ea"/>
                <a:cs typeface="+mn-cs"/>
              </a:rPr>
              <a:t>Quantum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a:ea typeface="+mn-ea"/>
                <a:cs typeface="+mn-cs"/>
              </a:rPr>
              <a:t>Program</a:t>
            </a:r>
          </a:p>
        </p:txBody>
      </p:sp>
      <p:grpSp>
        <p:nvGrpSpPr>
          <p:cNvPr id="54" name="Group 53">
            <a:extLst>
              <a:ext uri="{FF2B5EF4-FFF2-40B4-BE49-F238E27FC236}">
                <a16:creationId xmlns:a16="http://schemas.microsoft.com/office/drawing/2014/main" id="{2F35E0CC-1716-4463-8CE2-E2079FBEF0CE}"/>
              </a:ext>
            </a:extLst>
          </p:cNvPr>
          <p:cNvGrpSpPr/>
          <p:nvPr/>
        </p:nvGrpSpPr>
        <p:grpSpPr>
          <a:xfrm>
            <a:off x="2780921" y="3448982"/>
            <a:ext cx="1369869" cy="1366213"/>
            <a:chOff x="7192652" y="1876573"/>
            <a:chExt cx="2262433" cy="2188487"/>
          </a:xfrm>
        </p:grpSpPr>
        <p:sp>
          <p:nvSpPr>
            <p:cNvPr id="85" name="Oval 84">
              <a:extLst>
                <a:ext uri="{FF2B5EF4-FFF2-40B4-BE49-F238E27FC236}">
                  <a16:creationId xmlns:a16="http://schemas.microsoft.com/office/drawing/2014/main" id="{F4478983-1406-46BC-8EF5-8AB12E3D3DE8}"/>
                </a:ext>
              </a:extLst>
            </p:cNvPr>
            <p:cNvSpPr/>
            <p:nvPr/>
          </p:nvSpPr>
          <p:spPr>
            <a:xfrm>
              <a:off x="8065227" y="1988332"/>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32AF1165-CD9F-4C04-A9A6-891D668C5E97}"/>
                </a:ext>
              </a:extLst>
            </p:cNvPr>
            <p:cNvSpPr/>
            <p:nvPr/>
          </p:nvSpPr>
          <p:spPr>
            <a:xfrm>
              <a:off x="8784233" y="1958874"/>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91" name="Oval 90">
              <a:extLst>
                <a:ext uri="{FF2B5EF4-FFF2-40B4-BE49-F238E27FC236}">
                  <a16:creationId xmlns:a16="http://schemas.microsoft.com/office/drawing/2014/main" id="{DA2DFDBC-53D1-488D-A399-937ECFB85A7F}"/>
                </a:ext>
              </a:extLst>
            </p:cNvPr>
            <p:cNvSpPr/>
            <p:nvPr/>
          </p:nvSpPr>
          <p:spPr>
            <a:xfrm>
              <a:off x="7346221" y="2727815"/>
              <a:ext cx="545126" cy="53643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id="{16BC0006-8719-4E8D-B5E7-BC76CF098B64}"/>
                </a:ext>
              </a:extLst>
            </p:cNvPr>
            <p:cNvSpPr/>
            <p:nvPr/>
          </p:nvSpPr>
          <p:spPr>
            <a:xfrm>
              <a:off x="8065227" y="2727815"/>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FC576318-2531-4DED-81BB-D93F83CB7158}"/>
                </a:ext>
              </a:extLst>
            </p:cNvPr>
            <p:cNvSpPr/>
            <p:nvPr/>
          </p:nvSpPr>
          <p:spPr>
            <a:xfrm>
              <a:off x="8784233" y="2698357"/>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ADF78742-1ED4-4F23-B111-253B11457E07}"/>
                </a:ext>
              </a:extLst>
            </p:cNvPr>
            <p:cNvSpPr/>
            <p:nvPr/>
          </p:nvSpPr>
          <p:spPr>
            <a:xfrm>
              <a:off x="7346221" y="3446322"/>
              <a:ext cx="545126" cy="53643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2BB75FAE-7368-4F6D-BC68-E95223E93C14}"/>
                </a:ext>
              </a:extLst>
            </p:cNvPr>
            <p:cNvSpPr/>
            <p:nvPr/>
          </p:nvSpPr>
          <p:spPr>
            <a:xfrm>
              <a:off x="8065227" y="3446322"/>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96" name="Oval 95">
              <a:extLst>
                <a:ext uri="{FF2B5EF4-FFF2-40B4-BE49-F238E27FC236}">
                  <a16:creationId xmlns:a16="http://schemas.microsoft.com/office/drawing/2014/main" id="{390B96EB-F2D0-48D4-B83C-374C15A48D1A}"/>
                </a:ext>
              </a:extLst>
            </p:cNvPr>
            <p:cNvSpPr/>
            <p:nvPr/>
          </p:nvSpPr>
          <p:spPr>
            <a:xfrm>
              <a:off x="8784233" y="3416864"/>
              <a:ext cx="545126" cy="536436"/>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BFC94DB5-B370-4D6B-AAAD-9CBC3A8CDBCE}"/>
                </a:ext>
              </a:extLst>
            </p:cNvPr>
            <p:cNvSpPr/>
            <p:nvPr/>
          </p:nvSpPr>
          <p:spPr>
            <a:xfrm>
              <a:off x="7346220" y="1988333"/>
              <a:ext cx="545127" cy="53643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A7EE7E6C-4FD6-4891-AE06-80AB95336215}"/>
                </a:ext>
              </a:extLst>
            </p:cNvPr>
            <p:cNvSpPr/>
            <p:nvPr/>
          </p:nvSpPr>
          <p:spPr>
            <a:xfrm>
              <a:off x="7192652" y="1876573"/>
              <a:ext cx="2262433" cy="2188487"/>
            </a:xfrm>
            <a:prstGeom prst="rect">
              <a:avLst/>
            </a:prstGeom>
            <a:noFill/>
            <a:ln w="76200">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99" name="TextBox 98" descr=" 8">
            <a:extLst>
              <a:ext uri="{FF2B5EF4-FFF2-40B4-BE49-F238E27FC236}">
                <a16:creationId xmlns:a16="http://schemas.microsoft.com/office/drawing/2014/main" id="{0BF6AD8F-2C53-4C8F-9EB2-49E6D688B911}"/>
              </a:ext>
            </a:extLst>
          </p:cNvPr>
          <p:cNvSpPr txBox="1"/>
          <p:nvPr/>
        </p:nvSpPr>
        <p:spPr>
          <a:xfrm>
            <a:off x="1609377" y="4854104"/>
            <a:ext cx="369393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a:ea typeface="+mn-ea"/>
                <a:cs typeface="+mn-cs"/>
              </a:rPr>
              <a:t>Quantum Computer</a:t>
            </a:r>
          </a:p>
        </p:txBody>
      </p:sp>
      <p:sp>
        <p:nvSpPr>
          <p:cNvPr id="104" name="TextBox 103" descr=" 8">
            <a:extLst>
              <a:ext uri="{FF2B5EF4-FFF2-40B4-BE49-F238E27FC236}">
                <a16:creationId xmlns:a16="http://schemas.microsoft.com/office/drawing/2014/main" id="{D528E75E-02CF-45E9-837B-C8EF12D9FEC5}"/>
              </a:ext>
            </a:extLst>
          </p:cNvPr>
          <p:cNvSpPr txBox="1"/>
          <p:nvPr/>
        </p:nvSpPr>
        <p:spPr>
          <a:xfrm>
            <a:off x="136636" y="5668378"/>
            <a:ext cx="5055961" cy="461665"/>
          </a:xfrm>
          <a:prstGeom prst="rect">
            <a:avLst/>
          </a:prstGeom>
          <a:solidFill>
            <a:schemeClr val="tx1">
              <a:lumMod val="7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a:ea typeface="+mn-ea"/>
                <a:cs typeface="+mn-cs"/>
              </a:rPr>
              <a:t>Map more work on </a:t>
            </a:r>
            <a:r>
              <a:rPr lang="en-US" sz="2400" dirty="0">
                <a:solidFill>
                  <a:schemeClr val="bg1"/>
                </a:solidFill>
                <a:latin typeface="Arial" panose="020B0604020202020204"/>
              </a:rPr>
              <a:t>r</a:t>
            </a:r>
            <a:r>
              <a:rPr kumimoji="0" lang="en-US" sz="2400" b="0" i="0" u="none" strike="noStrike" kern="1200" cap="none" spc="0" normalizeH="0" baseline="0" noProof="0" dirty="0" err="1">
                <a:ln>
                  <a:noFill/>
                </a:ln>
                <a:solidFill>
                  <a:schemeClr val="bg1"/>
                </a:solidFill>
                <a:effectLst/>
                <a:uLnTx/>
                <a:uFillTx/>
                <a:latin typeface="Arial" panose="020B0604020202020204"/>
                <a:ea typeface="+mn-ea"/>
                <a:cs typeface="+mn-cs"/>
              </a:rPr>
              <a:t>eliable</a:t>
            </a:r>
            <a:r>
              <a:rPr kumimoji="0" lang="en-US" sz="2400" b="0" i="0" u="none" strike="noStrike" kern="1200" cap="none" spc="0" normalizeH="0" baseline="0" noProof="0" dirty="0">
                <a:ln>
                  <a:noFill/>
                </a:ln>
                <a:solidFill>
                  <a:schemeClr val="bg1"/>
                </a:solidFill>
                <a:effectLst/>
                <a:uLnTx/>
                <a:uFillTx/>
                <a:latin typeface="Arial" panose="020B0604020202020204"/>
                <a:ea typeface="+mn-ea"/>
                <a:cs typeface="+mn-cs"/>
              </a:rPr>
              <a:t> qubits</a:t>
            </a:r>
          </a:p>
        </p:txBody>
      </p:sp>
      <p:sp>
        <p:nvSpPr>
          <p:cNvPr id="2" name="TextBox 1">
            <a:extLst>
              <a:ext uri="{FF2B5EF4-FFF2-40B4-BE49-F238E27FC236}">
                <a16:creationId xmlns:a16="http://schemas.microsoft.com/office/drawing/2014/main" id="{C9F9ECDE-9D8D-4AAE-9BC3-715F6B8596D7}"/>
              </a:ext>
            </a:extLst>
          </p:cNvPr>
          <p:cNvSpPr txBox="1"/>
          <p:nvPr/>
        </p:nvSpPr>
        <p:spPr>
          <a:xfrm>
            <a:off x="482480" y="1878575"/>
            <a:ext cx="436427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Variability Aware Compilation</a:t>
            </a:r>
          </a:p>
        </p:txBody>
      </p:sp>
      <p:grpSp>
        <p:nvGrpSpPr>
          <p:cNvPr id="41" name="Group 40">
            <a:extLst>
              <a:ext uri="{FF2B5EF4-FFF2-40B4-BE49-F238E27FC236}">
                <a16:creationId xmlns:a16="http://schemas.microsoft.com/office/drawing/2014/main" id="{CA62E998-5133-488C-84E7-C497C25C3B0B}"/>
              </a:ext>
            </a:extLst>
          </p:cNvPr>
          <p:cNvGrpSpPr/>
          <p:nvPr/>
        </p:nvGrpSpPr>
        <p:grpSpPr>
          <a:xfrm>
            <a:off x="617204" y="2692887"/>
            <a:ext cx="3824812" cy="377135"/>
            <a:chOff x="309328" y="4803995"/>
            <a:chExt cx="3824812" cy="377135"/>
          </a:xfrm>
        </p:grpSpPr>
        <p:sp>
          <p:nvSpPr>
            <p:cNvPr id="238" name="Oval 237">
              <a:extLst>
                <a:ext uri="{FF2B5EF4-FFF2-40B4-BE49-F238E27FC236}">
                  <a16:creationId xmlns:a16="http://schemas.microsoft.com/office/drawing/2014/main" id="{7FFE3155-E4E3-4601-9BDF-2FE1030FA2F9}"/>
                </a:ext>
              </a:extLst>
            </p:cNvPr>
            <p:cNvSpPr/>
            <p:nvPr/>
          </p:nvSpPr>
          <p:spPr>
            <a:xfrm>
              <a:off x="309328" y="4846248"/>
              <a:ext cx="330066" cy="334882"/>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240" name="Oval 239">
              <a:extLst>
                <a:ext uri="{FF2B5EF4-FFF2-40B4-BE49-F238E27FC236}">
                  <a16:creationId xmlns:a16="http://schemas.microsoft.com/office/drawing/2014/main" id="{2EF8498B-D50E-4225-B641-B229AE54D111}"/>
                </a:ext>
              </a:extLst>
            </p:cNvPr>
            <p:cNvSpPr/>
            <p:nvPr/>
          </p:nvSpPr>
          <p:spPr>
            <a:xfrm>
              <a:off x="2588549" y="4846248"/>
              <a:ext cx="330066" cy="334882"/>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81E2F441-489D-41A4-AFDE-AC359D0B4EB9}"/>
                </a:ext>
              </a:extLst>
            </p:cNvPr>
            <p:cNvSpPr txBox="1"/>
            <p:nvPr/>
          </p:nvSpPr>
          <p:spPr>
            <a:xfrm>
              <a:off x="671550" y="4811798"/>
              <a:ext cx="1300356" cy="369332"/>
            </a:xfrm>
            <a:prstGeom prst="rect">
              <a:avLst/>
            </a:prstGeom>
            <a:noFill/>
          </p:spPr>
          <p:txBody>
            <a:bodyPr wrap="none" rtlCol="0">
              <a:spAutoFit/>
            </a:bodyPr>
            <a:lstStyle/>
            <a:p>
              <a:r>
                <a:rPr lang="en-US" b="1" dirty="0"/>
                <a:t>High error</a:t>
              </a:r>
            </a:p>
          </p:txBody>
        </p:sp>
        <p:sp>
          <p:nvSpPr>
            <p:cNvPr id="241" name="TextBox 240">
              <a:extLst>
                <a:ext uri="{FF2B5EF4-FFF2-40B4-BE49-F238E27FC236}">
                  <a16:creationId xmlns:a16="http://schemas.microsoft.com/office/drawing/2014/main" id="{5FCC47AA-2534-4647-B401-05E430958AB9}"/>
                </a:ext>
              </a:extLst>
            </p:cNvPr>
            <p:cNvSpPr txBox="1"/>
            <p:nvPr/>
          </p:nvSpPr>
          <p:spPr>
            <a:xfrm>
              <a:off x="2885080" y="4803995"/>
              <a:ext cx="1249060" cy="369332"/>
            </a:xfrm>
            <a:prstGeom prst="rect">
              <a:avLst/>
            </a:prstGeom>
            <a:noFill/>
          </p:spPr>
          <p:txBody>
            <a:bodyPr wrap="none" rtlCol="0">
              <a:spAutoFit/>
            </a:bodyPr>
            <a:lstStyle/>
            <a:p>
              <a:r>
                <a:rPr lang="en-US" b="1" dirty="0"/>
                <a:t>Low error</a:t>
              </a:r>
            </a:p>
          </p:txBody>
        </p:sp>
      </p:grpSp>
      <p:cxnSp>
        <p:nvCxnSpPr>
          <p:cNvPr id="55" name="Straight Arrow Connector 54">
            <a:extLst>
              <a:ext uri="{FF2B5EF4-FFF2-40B4-BE49-F238E27FC236}">
                <a16:creationId xmlns:a16="http://schemas.microsoft.com/office/drawing/2014/main" id="{97E30DFE-093B-47B6-961A-EF4B2BEF9A2E}"/>
              </a:ext>
            </a:extLst>
          </p:cNvPr>
          <p:cNvCxnSpPr/>
          <p:nvPr/>
        </p:nvCxnSpPr>
        <p:spPr>
          <a:xfrm>
            <a:off x="8394405" y="3629390"/>
            <a:ext cx="56884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2" name="Audio 11">
            <a:hlinkClick r:id="" action="ppaction://media"/>
            <a:extLst>
              <a:ext uri="{FF2B5EF4-FFF2-40B4-BE49-F238E27FC236}">
                <a16:creationId xmlns:a16="http://schemas.microsoft.com/office/drawing/2014/main" id="{AF1D9102-4CF2-A846-BE1B-E11E2D8ED05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01562354"/>
      </p:ext>
    </p:extLst>
  </p:cSld>
  <p:clrMapOvr>
    <a:masterClrMapping/>
  </p:clrMapOvr>
  <p:transition advTm="492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232" grpId="0"/>
      <p:bldP spid="213" grpId="0"/>
      <p:bldP spid="2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881" y="0"/>
            <a:ext cx="12191998" cy="861774"/>
          </a:xfrm>
          <a:prstGeom prst="rect">
            <a:avLst/>
          </a:prstGeom>
          <a:solidFill>
            <a:srgbClr val="C4AF73"/>
          </a:solid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effectLst/>
                <a:uLnTx/>
                <a:uFillTx/>
                <a:latin typeface="Calibri"/>
                <a:ea typeface="+mn-ea"/>
                <a:cs typeface="+mn-cs"/>
              </a:rPr>
              <a:t>The Problem: Idling Errors</a:t>
            </a:r>
          </a:p>
        </p:txBody>
      </p:sp>
      <p:sp>
        <p:nvSpPr>
          <p:cNvPr id="12" name="TextBox 11">
            <a:extLst>
              <a:ext uri="{FF2B5EF4-FFF2-40B4-BE49-F238E27FC236}">
                <a16:creationId xmlns:a16="http://schemas.microsoft.com/office/drawing/2014/main" id="{7CB42B52-A1F3-4E4E-BF49-2526F386E5CF}"/>
              </a:ext>
            </a:extLst>
          </p:cNvPr>
          <p:cNvSpPr txBox="1"/>
          <p:nvPr/>
        </p:nvSpPr>
        <p:spPr>
          <a:xfrm>
            <a:off x="0" y="6357628"/>
            <a:ext cx="12300925" cy="535531"/>
          </a:xfrm>
          <a:prstGeom prst="rect">
            <a:avLst/>
          </a:prstGeom>
          <a:solidFill>
            <a:srgbClr val="003963"/>
          </a:solid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 On-going operations significantly increase the idling errors</a:t>
            </a:r>
          </a:p>
        </p:txBody>
      </p:sp>
      <p:sp>
        <p:nvSpPr>
          <p:cNvPr id="13" name="TextBox 12">
            <a:extLst>
              <a:ext uri="{FF2B5EF4-FFF2-40B4-BE49-F238E27FC236}">
                <a16:creationId xmlns:a16="http://schemas.microsoft.com/office/drawing/2014/main" id="{85B32B22-8E36-084C-B9E4-462746055A68}"/>
              </a:ext>
            </a:extLst>
          </p:cNvPr>
          <p:cNvSpPr txBox="1"/>
          <p:nvPr/>
        </p:nvSpPr>
        <p:spPr>
          <a:xfrm>
            <a:off x="-12927" y="1207058"/>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Qubits encounter errors while performing operations: Active Errors</a:t>
            </a:r>
          </a:p>
        </p:txBody>
      </p:sp>
      <p:grpSp>
        <p:nvGrpSpPr>
          <p:cNvPr id="41" name="Group 40">
            <a:extLst>
              <a:ext uri="{FF2B5EF4-FFF2-40B4-BE49-F238E27FC236}">
                <a16:creationId xmlns:a16="http://schemas.microsoft.com/office/drawing/2014/main" id="{FA00F685-1DBD-234A-B527-CC77A317F1D2}"/>
              </a:ext>
            </a:extLst>
          </p:cNvPr>
          <p:cNvGrpSpPr/>
          <p:nvPr/>
        </p:nvGrpSpPr>
        <p:grpSpPr>
          <a:xfrm>
            <a:off x="1725339" y="3366137"/>
            <a:ext cx="2462232" cy="1275743"/>
            <a:chOff x="3632885" y="2570206"/>
            <a:chExt cx="2462232" cy="1275743"/>
          </a:xfrm>
        </p:grpSpPr>
        <p:sp>
          <p:nvSpPr>
            <p:cNvPr id="44" name="Oval 43">
              <a:extLst>
                <a:ext uri="{FF2B5EF4-FFF2-40B4-BE49-F238E27FC236}">
                  <a16:creationId xmlns:a16="http://schemas.microsoft.com/office/drawing/2014/main" id="{2EF60FAC-7E85-3347-97BA-A791D628DD4F}"/>
                </a:ext>
              </a:extLst>
            </p:cNvPr>
            <p:cNvSpPr/>
            <p:nvPr/>
          </p:nvSpPr>
          <p:spPr bwMode="auto">
            <a:xfrm>
              <a:off x="5687343" y="3432597"/>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Oval 46">
              <a:extLst>
                <a:ext uri="{FF2B5EF4-FFF2-40B4-BE49-F238E27FC236}">
                  <a16:creationId xmlns:a16="http://schemas.microsoft.com/office/drawing/2014/main" id="{8FBCA46F-BF50-0148-B683-559CDA4DEC9F}"/>
                </a:ext>
              </a:extLst>
            </p:cNvPr>
            <p:cNvSpPr/>
            <p:nvPr/>
          </p:nvSpPr>
          <p:spPr bwMode="auto">
            <a:xfrm>
              <a:off x="3632886"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8" name="Oval 47">
              <a:extLst>
                <a:ext uri="{FF2B5EF4-FFF2-40B4-BE49-F238E27FC236}">
                  <a16:creationId xmlns:a16="http://schemas.microsoft.com/office/drawing/2014/main" id="{9018F676-BA95-4649-992A-3A7D91CB337B}"/>
                </a:ext>
              </a:extLst>
            </p:cNvPr>
            <p:cNvSpPr/>
            <p:nvPr/>
          </p:nvSpPr>
          <p:spPr bwMode="auto">
            <a:xfrm>
              <a:off x="4660115"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sp>
          <p:nvSpPr>
            <p:cNvPr id="55" name="Oval 54">
              <a:extLst>
                <a:ext uri="{FF2B5EF4-FFF2-40B4-BE49-F238E27FC236}">
                  <a16:creationId xmlns:a16="http://schemas.microsoft.com/office/drawing/2014/main" id="{A41E82E1-609B-A447-B202-194967D865F7}"/>
                </a:ext>
              </a:extLst>
            </p:cNvPr>
            <p:cNvSpPr/>
            <p:nvPr/>
          </p:nvSpPr>
          <p:spPr bwMode="auto">
            <a:xfrm>
              <a:off x="3632885"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Oval 55">
              <a:extLst>
                <a:ext uri="{FF2B5EF4-FFF2-40B4-BE49-F238E27FC236}">
                  <a16:creationId xmlns:a16="http://schemas.microsoft.com/office/drawing/2014/main" id="{B2D1C9E2-5E90-E340-B7DA-A08B48BDBE3D}"/>
                </a:ext>
              </a:extLst>
            </p:cNvPr>
            <p:cNvSpPr/>
            <p:nvPr/>
          </p:nvSpPr>
          <p:spPr bwMode="auto">
            <a:xfrm>
              <a:off x="4660114"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7" name="Oval 56">
              <a:extLst>
                <a:ext uri="{FF2B5EF4-FFF2-40B4-BE49-F238E27FC236}">
                  <a16:creationId xmlns:a16="http://schemas.microsoft.com/office/drawing/2014/main" id="{CD600B1A-291C-B949-9AD6-133D07D42F9E}"/>
                </a:ext>
              </a:extLst>
            </p:cNvPr>
            <p:cNvSpPr/>
            <p:nvPr/>
          </p:nvSpPr>
          <p:spPr bwMode="auto">
            <a:xfrm>
              <a:off x="5687344"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cxnSp>
          <p:nvCxnSpPr>
            <p:cNvPr id="58" name="Straight Arrow Connector 57">
              <a:extLst>
                <a:ext uri="{FF2B5EF4-FFF2-40B4-BE49-F238E27FC236}">
                  <a16:creationId xmlns:a16="http://schemas.microsoft.com/office/drawing/2014/main" id="{DEEB9B5C-7D8C-EF45-88BC-77B64FCF8EF4}"/>
                </a:ext>
              </a:extLst>
            </p:cNvPr>
            <p:cNvCxnSpPr>
              <a:stCxn id="47" idx="6"/>
              <a:endCxn id="48" idx="2"/>
            </p:cNvCxnSpPr>
            <p:nvPr/>
          </p:nvCxnSpPr>
          <p:spPr>
            <a:xfrm>
              <a:off x="4040659"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59" name="Straight Arrow Connector 58">
              <a:extLst>
                <a:ext uri="{FF2B5EF4-FFF2-40B4-BE49-F238E27FC236}">
                  <a16:creationId xmlns:a16="http://schemas.microsoft.com/office/drawing/2014/main" id="{5FF21651-F707-EC4D-A425-0061DD6E877C}"/>
                </a:ext>
              </a:extLst>
            </p:cNvPr>
            <p:cNvCxnSpPr>
              <a:cxnSpLocks/>
              <a:stCxn id="47" idx="4"/>
              <a:endCxn id="55" idx="0"/>
            </p:cNvCxnSpPr>
            <p:nvPr/>
          </p:nvCxnSpPr>
          <p:spPr>
            <a:xfrm flipH="1">
              <a:off x="3836772" y="2983558"/>
              <a:ext cx="1" cy="445442"/>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60" name="Straight Arrow Connector 59">
              <a:extLst>
                <a:ext uri="{FF2B5EF4-FFF2-40B4-BE49-F238E27FC236}">
                  <a16:creationId xmlns:a16="http://schemas.microsoft.com/office/drawing/2014/main" id="{E2DFD167-2E3E-114C-A627-BFE2C8E122C0}"/>
                </a:ext>
              </a:extLst>
            </p:cNvPr>
            <p:cNvCxnSpPr>
              <a:cxnSpLocks/>
              <a:stCxn id="55" idx="6"/>
              <a:endCxn id="56" idx="2"/>
            </p:cNvCxnSpPr>
            <p:nvPr/>
          </p:nvCxnSpPr>
          <p:spPr>
            <a:xfrm>
              <a:off x="4040658" y="3635676"/>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61" name="Straight Arrow Connector 60">
              <a:extLst>
                <a:ext uri="{FF2B5EF4-FFF2-40B4-BE49-F238E27FC236}">
                  <a16:creationId xmlns:a16="http://schemas.microsoft.com/office/drawing/2014/main" id="{E985B57D-D54E-B84B-9EF9-4E1FDBCE4936}"/>
                </a:ext>
              </a:extLst>
            </p:cNvPr>
            <p:cNvCxnSpPr>
              <a:cxnSpLocks/>
              <a:stCxn id="48" idx="4"/>
              <a:endCxn id="56" idx="0"/>
            </p:cNvCxnSpPr>
            <p:nvPr/>
          </p:nvCxnSpPr>
          <p:spPr>
            <a:xfrm flipH="1">
              <a:off x="4864001" y="2983558"/>
              <a:ext cx="1" cy="445442"/>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62" name="Straight Arrow Connector 61">
              <a:extLst>
                <a:ext uri="{FF2B5EF4-FFF2-40B4-BE49-F238E27FC236}">
                  <a16:creationId xmlns:a16="http://schemas.microsoft.com/office/drawing/2014/main" id="{727C37DA-11CD-D94D-9F8C-DAC12132C224}"/>
                </a:ext>
              </a:extLst>
            </p:cNvPr>
            <p:cNvCxnSpPr>
              <a:cxnSpLocks/>
              <a:stCxn id="48" idx="6"/>
              <a:endCxn id="57" idx="2"/>
            </p:cNvCxnSpPr>
            <p:nvPr/>
          </p:nvCxnSpPr>
          <p:spPr>
            <a:xfrm>
              <a:off x="5067888"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63" name="Straight Arrow Connector 62">
              <a:extLst>
                <a:ext uri="{FF2B5EF4-FFF2-40B4-BE49-F238E27FC236}">
                  <a16:creationId xmlns:a16="http://schemas.microsoft.com/office/drawing/2014/main" id="{18BCA844-2B7E-614D-845D-C1E22AFEDEC3}"/>
                </a:ext>
              </a:extLst>
            </p:cNvPr>
            <p:cNvCxnSpPr>
              <a:cxnSpLocks/>
              <a:stCxn id="56" idx="6"/>
              <a:endCxn id="44" idx="2"/>
            </p:cNvCxnSpPr>
            <p:nvPr/>
          </p:nvCxnSpPr>
          <p:spPr>
            <a:xfrm>
              <a:off x="5067887" y="3635676"/>
              <a:ext cx="619456" cy="3597"/>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64" name="Straight Arrow Connector 63">
              <a:extLst>
                <a:ext uri="{FF2B5EF4-FFF2-40B4-BE49-F238E27FC236}">
                  <a16:creationId xmlns:a16="http://schemas.microsoft.com/office/drawing/2014/main" id="{BC849326-2CFD-4540-B9E5-0FE6D105A8E4}"/>
                </a:ext>
              </a:extLst>
            </p:cNvPr>
            <p:cNvCxnSpPr>
              <a:cxnSpLocks/>
              <a:stCxn id="44" idx="0"/>
              <a:endCxn id="57" idx="4"/>
            </p:cNvCxnSpPr>
            <p:nvPr/>
          </p:nvCxnSpPr>
          <p:spPr>
            <a:xfrm flipV="1">
              <a:off x="5891230" y="2983558"/>
              <a:ext cx="1" cy="449039"/>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grpSp>
      <p:sp>
        <p:nvSpPr>
          <p:cNvPr id="65" name="Oval 64">
            <a:extLst>
              <a:ext uri="{FF2B5EF4-FFF2-40B4-BE49-F238E27FC236}">
                <a16:creationId xmlns:a16="http://schemas.microsoft.com/office/drawing/2014/main" id="{E3961641-5097-7D47-A063-167AA0FE045F}"/>
              </a:ext>
            </a:extLst>
          </p:cNvPr>
          <p:cNvSpPr/>
          <p:nvPr/>
        </p:nvSpPr>
        <p:spPr bwMode="auto">
          <a:xfrm>
            <a:off x="1725338" y="3364840"/>
            <a:ext cx="407773" cy="413352"/>
          </a:xfrm>
          <a:prstGeom prst="ellipse">
            <a:avLst/>
          </a:prstGeom>
          <a:solidFill>
            <a:srgbClr val="FFFF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Lightning Bolt 65">
            <a:extLst>
              <a:ext uri="{FF2B5EF4-FFF2-40B4-BE49-F238E27FC236}">
                <a16:creationId xmlns:a16="http://schemas.microsoft.com/office/drawing/2014/main" id="{750687BF-00DE-594E-AB2E-9DD2D035E59F}"/>
              </a:ext>
            </a:extLst>
          </p:cNvPr>
          <p:cNvSpPr/>
          <p:nvPr/>
        </p:nvSpPr>
        <p:spPr bwMode="auto">
          <a:xfrm rot="4436091">
            <a:off x="1800942" y="2842238"/>
            <a:ext cx="492173" cy="424346"/>
          </a:xfrm>
          <a:prstGeom prst="lightningBolt">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TextBox 66">
            <a:extLst>
              <a:ext uri="{FF2B5EF4-FFF2-40B4-BE49-F238E27FC236}">
                <a16:creationId xmlns:a16="http://schemas.microsoft.com/office/drawing/2014/main" id="{E2FD9034-087A-0143-995E-39221C80E5DC}"/>
              </a:ext>
            </a:extLst>
          </p:cNvPr>
          <p:cNvSpPr txBox="1"/>
          <p:nvPr/>
        </p:nvSpPr>
        <p:spPr>
          <a:xfrm>
            <a:off x="2345144" y="2820283"/>
            <a:ext cx="1124925" cy="461665"/>
          </a:xfrm>
          <a:prstGeom prst="rect">
            <a:avLst/>
          </a:prstGeom>
          <a:noFill/>
        </p:spPr>
        <p:txBody>
          <a:bodyPr wrap="square" rtlCol="0">
            <a:spAutoFit/>
          </a:bodyPr>
          <a:lstStyle/>
          <a:p>
            <a:pPr defTabSz="1091246"/>
            <a:r>
              <a:rPr lang="en-US" sz="2400" dirty="0">
                <a:solidFill>
                  <a:srgbClr val="0072C6">
                    <a:lumMod val="50000"/>
                  </a:srgbClr>
                </a:solidFill>
                <a:latin typeface="Calibri" panose="020F0502020204030204" pitchFamily="34" charset="0"/>
                <a:cs typeface="Calibri" panose="020F0502020204030204" pitchFamily="34" charset="0"/>
              </a:rPr>
              <a:t>Error!</a:t>
            </a:r>
          </a:p>
        </p:txBody>
      </p:sp>
      <p:grpSp>
        <p:nvGrpSpPr>
          <p:cNvPr id="69" name="Group 68">
            <a:extLst>
              <a:ext uri="{FF2B5EF4-FFF2-40B4-BE49-F238E27FC236}">
                <a16:creationId xmlns:a16="http://schemas.microsoft.com/office/drawing/2014/main" id="{FC980DC5-4868-5E4F-82EB-D1980B15BD5D}"/>
              </a:ext>
            </a:extLst>
          </p:cNvPr>
          <p:cNvGrpSpPr/>
          <p:nvPr/>
        </p:nvGrpSpPr>
        <p:grpSpPr>
          <a:xfrm>
            <a:off x="6544304" y="3343507"/>
            <a:ext cx="2462232" cy="1275743"/>
            <a:chOff x="3632885" y="2570206"/>
            <a:chExt cx="2462232" cy="1275743"/>
          </a:xfrm>
        </p:grpSpPr>
        <p:sp>
          <p:nvSpPr>
            <p:cNvPr id="70" name="Oval 69">
              <a:extLst>
                <a:ext uri="{FF2B5EF4-FFF2-40B4-BE49-F238E27FC236}">
                  <a16:creationId xmlns:a16="http://schemas.microsoft.com/office/drawing/2014/main" id="{282CFD7C-C364-BF4F-85D0-DE1C1FBAB238}"/>
                </a:ext>
              </a:extLst>
            </p:cNvPr>
            <p:cNvSpPr/>
            <p:nvPr/>
          </p:nvSpPr>
          <p:spPr bwMode="auto">
            <a:xfrm>
              <a:off x="5687343" y="3432597"/>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1" name="Oval 70">
              <a:extLst>
                <a:ext uri="{FF2B5EF4-FFF2-40B4-BE49-F238E27FC236}">
                  <a16:creationId xmlns:a16="http://schemas.microsoft.com/office/drawing/2014/main" id="{253D3C4E-9BCF-F54A-A412-A1B4ED66544C}"/>
                </a:ext>
              </a:extLst>
            </p:cNvPr>
            <p:cNvSpPr/>
            <p:nvPr/>
          </p:nvSpPr>
          <p:spPr bwMode="auto">
            <a:xfrm>
              <a:off x="3632886"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2" name="Oval 71">
              <a:extLst>
                <a:ext uri="{FF2B5EF4-FFF2-40B4-BE49-F238E27FC236}">
                  <a16:creationId xmlns:a16="http://schemas.microsoft.com/office/drawing/2014/main" id="{FACAF010-8AA6-AF4B-AC89-D8EF6812BABD}"/>
                </a:ext>
              </a:extLst>
            </p:cNvPr>
            <p:cNvSpPr/>
            <p:nvPr/>
          </p:nvSpPr>
          <p:spPr bwMode="auto">
            <a:xfrm>
              <a:off x="4660115"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sp>
          <p:nvSpPr>
            <p:cNvPr id="73" name="Oval 72">
              <a:extLst>
                <a:ext uri="{FF2B5EF4-FFF2-40B4-BE49-F238E27FC236}">
                  <a16:creationId xmlns:a16="http://schemas.microsoft.com/office/drawing/2014/main" id="{AE45C9EE-CD1F-D84F-8F49-26D94E3C9BC6}"/>
                </a:ext>
              </a:extLst>
            </p:cNvPr>
            <p:cNvSpPr/>
            <p:nvPr/>
          </p:nvSpPr>
          <p:spPr bwMode="auto">
            <a:xfrm>
              <a:off x="3632885"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4" name="Oval 73">
              <a:extLst>
                <a:ext uri="{FF2B5EF4-FFF2-40B4-BE49-F238E27FC236}">
                  <a16:creationId xmlns:a16="http://schemas.microsoft.com/office/drawing/2014/main" id="{A803F6AC-E773-8B41-AC64-9C33424CB6ED}"/>
                </a:ext>
              </a:extLst>
            </p:cNvPr>
            <p:cNvSpPr/>
            <p:nvPr/>
          </p:nvSpPr>
          <p:spPr bwMode="auto">
            <a:xfrm>
              <a:off x="4660114" y="3429000"/>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5" name="Oval 74">
              <a:extLst>
                <a:ext uri="{FF2B5EF4-FFF2-40B4-BE49-F238E27FC236}">
                  <a16:creationId xmlns:a16="http://schemas.microsoft.com/office/drawing/2014/main" id="{5CB60EC6-062F-8E49-BABA-D4B9A1FFFC2B}"/>
                </a:ext>
              </a:extLst>
            </p:cNvPr>
            <p:cNvSpPr/>
            <p:nvPr/>
          </p:nvSpPr>
          <p:spPr bwMode="auto">
            <a:xfrm>
              <a:off x="5687344" y="2570206"/>
              <a:ext cx="407773" cy="413352"/>
            </a:xfrm>
            <a:prstGeom prst="ellipse">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cs typeface="Segoe UI" pitchFamily="34" charset="0"/>
              </a:endParaRPr>
            </a:p>
          </p:txBody>
        </p:sp>
        <p:cxnSp>
          <p:nvCxnSpPr>
            <p:cNvPr id="76" name="Straight Arrow Connector 75">
              <a:extLst>
                <a:ext uri="{FF2B5EF4-FFF2-40B4-BE49-F238E27FC236}">
                  <a16:creationId xmlns:a16="http://schemas.microsoft.com/office/drawing/2014/main" id="{CA94FE97-FE0C-C84C-B618-BE6264952674}"/>
                </a:ext>
              </a:extLst>
            </p:cNvPr>
            <p:cNvCxnSpPr>
              <a:stCxn id="71" idx="6"/>
              <a:endCxn id="72" idx="2"/>
            </p:cNvCxnSpPr>
            <p:nvPr/>
          </p:nvCxnSpPr>
          <p:spPr>
            <a:xfrm>
              <a:off x="4040659"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77" name="Straight Arrow Connector 76">
              <a:extLst>
                <a:ext uri="{FF2B5EF4-FFF2-40B4-BE49-F238E27FC236}">
                  <a16:creationId xmlns:a16="http://schemas.microsoft.com/office/drawing/2014/main" id="{EEC66D3B-B3B4-3544-9D25-40678B56F31C}"/>
                </a:ext>
              </a:extLst>
            </p:cNvPr>
            <p:cNvCxnSpPr>
              <a:cxnSpLocks/>
              <a:stCxn id="71" idx="4"/>
              <a:endCxn id="73" idx="0"/>
            </p:cNvCxnSpPr>
            <p:nvPr/>
          </p:nvCxnSpPr>
          <p:spPr>
            <a:xfrm flipH="1">
              <a:off x="3836772" y="2983558"/>
              <a:ext cx="1" cy="445442"/>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78" name="Straight Arrow Connector 77">
              <a:extLst>
                <a:ext uri="{FF2B5EF4-FFF2-40B4-BE49-F238E27FC236}">
                  <a16:creationId xmlns:a16="http://schemas.microsoft.com/office/drawing/2014/main" id="{10E57F07-FE9F-6545-845D-4CC50C756079}"/>
                </a:ext>
              </a:extLst>
            </p:cNvPr>
            <p:cNvCxnSpPr>
              <a:cxnSpLocks/>
              <a:stCxn id="73" idx="6"/>
              <a:endCxn id="74" idx="2"/>
            </p:cNvCxnSpPr>
            <p:nvPr/>
          </p:nvCxnSpPr>
          <p:spPr>
            <a:xfrm>
              <a:off x="4040658" y="3635676"/>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79" name="Straight Arrow Connector 78">
              <a:extLst>
                <a:ext uri="{FF2B5EF4-FFF2-40B4-BE49-F238E27FC236}">
                  <a16:creationId xmlns:a16="http://schemas.microsoft.com/office/drawing/2014/main" id="{43EEBCE1-0307-E34C-AC22-B85CB320401B}"/>
                </a:ext>
              </a:extLst>
            </p:cNvPr>
            <p:cNvCxnSpPr>
              <a:cxnSpLocks/>
              <a:stCxn id="72" idx="4"/>
              <a:endCxn id="74" idx="0"/>
            </p:cNvCxnSpPr>
            <p:nvPr/>
          </p:nvCxnSpPr>
          <p:spPr>
            <a:xfrm flipH="1">
              <a:off x="4864001" y="2983558"/>
              <a:ext cx="1" cy="445442"/>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80" name="Straight Arrow Connector 79">
              <a:extLst>
                <a:ext uri="{FF2B5EF4-FFF2-40B4-BE49-F238E27FC236}">
                  <a16:creationId xmlns:a16="http://schemas.microsoft.com/office/drawing/2014/main" id="{430A70D2-E2FC-B341-ACCD-B5BE53489D48}"/>
                </a:ext>
              </a:extLst>
            </p:cNvPr>
            <p:cNvCxnSpPr>
              <a:cxnSpLocks/>
              <a:stCxn id="72" idx="6"/>
              <a:endCxn id="75" idx="2"/>
            </p:cNvCxnSpPr>
            <p:nvPr/>
          </p:nvCxnSpPr>
          <p:spPr>
            <a:xfrm>
              <a:off x="5067888" y="2776882"/>
              <a:ext cx="619456" cy="0"/>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81" name="Straight Arrow Connector 80">
              <a:extLst>
                <a:ext uri="{FF2B5EF4-FFF2-40B4-BE49-F238E27FC236}">
                  <a16:creationId xmlns:a16="http://schemas.microsoft.com/office/drawing/2014/main" id="{34729F98-334A-5642-A0AC-732A1DBF1EFA}"/>
                </a:ext>
              </a:extLst>
            </p:cNvPr>
            <p:cNvCxnSpPr>
              <a:cxnSpLocks/>
              <a:stCxn id="74" idx="6"/>
              <a:endCxn id="70" idx="2"/>
            </p:cNvCxnSpPr>
            <p:nvPr/>
          </p:nvCxnSpPr>
          <p:spPr>
            <a:xfrm>
              <a:off x="5067887" y="3635676"/>
              <a:ext cx="619456" cy="3597"/>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82" name="Straight Arrow Connector 81">
              <a:extLst>
                <a:ext uri="{FF2B5EF4-FFF2-40B4-BE49-F238E27FC236}">
                  <a16:creationId xmlns:a16="http://schemas.microsoft.com/office/drawing/2014/main" id="{FAC54EDB-5948-D94D-91B8-FA9BCFB107B1}"/>
                </a:ext>
              </a:extLst>
            </p:cNvPr>
            <p:cNvCxnSpPr>
              <a:cxnSpLocks/>
              <a:stCxn id="70" idx="0"/>
              <a:endCxn id="75" idx="4"/>
            </p:cNvCxnSpPr>
            <p:nvPr/>
          </p:nvCxnSpPr>
          <p:spPr>
            <a:xfrm flipV="1">
              <a:off x="5891230" y="2983558"/>
              <a:ext cx="1" cy="449039"/>
            </a:xfrm>
            <a:prstGeom prst="straightConnector1">
              <a:avLst/>
            </a:prstGeom>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grpSp>
      <p:sp>
        <p:nvSpPr>
          <p:cNvPr id="83" name="Oval 82">
            <a:extLst>
              <a:ext uri="{FF2B5EF4-FFF2-40B4-BE49-F238E27FC236}">
                <a16:creationId xmlns:a16="http://schemas.microsoft.com/office/drawing/2014/main" id="{83FDC0FB-3B0A-8540-89CC-64C7CD8D57B3}"/>
              </a:ext>
            </a:extLst>
          </p:cNvPr>
          <p:cNvSpPr/>
          <p:nvPr/>
        </p:nvSpPr>
        <p:spPr bwMode="auto">
          <a:xfrm>
            <a:off x="6537292" y="3337986"/>
            <a:ext cx="407773" cy="413352"/>
          </a:xfrm>
          <a:prstGeom prst="ellipse">
            <a:avLst/>
          </a:prstGeom>
          <a:solidFill>
            <a:srgbClr val="FFFF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Lightning Bolt 83">
            <a:extLst>
              <a:ext uri="{FF2B5EF4-FFF2-40B4-BE49-F238E27FC236}">
                <a16:creationId xmlns:a16="http://schemas.microsoft.com/office/drawing/2014/main" id="{FDB7999A-37F7-E244-8CDD-983AAF8024FF}"/>
              </a:ext>
            </a:extLst>
          </p:cNvPr>
          <p:cNvSpPr/>
          <p:nvPr/>
        </p:nvSpPr>
        <p:spPr bwMode="auto">
          <a:xfrm rot="4436091">
            <a:off x="6600933" y="2843404"/>
            <a:ext cx="492173" cy="424346"/>
          </a:xfrm>
          <a:prstGeom prst="lightningBolt">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7" name="TextBox 86">
            <a:extLst>
              <a:ext uri="{FF2B5EF4-FFF2-40B4-BE49-F238E27FC236}">
                <a16:creationId xmlns:a16="http://schemas.microsoft.com/office/drawing/2014/main" id="{B1F96CD6-D421-CE41-A7D2-F2D066A4B633}"/>
              </a:ext>
            </a:extLst>
          </p:cNvPr>
          <p:cNvSpPr txBox="1"/>
          <p:nvPr/>
        </p:nvSpPr>
        <p:spPr>
          <a:xfrm>
            <a:off x="7129986" y="2804363"/>
            <a:ext cx="1124925" cy="461665"/>
          </a:xfrm>
          <a:prstGeom prst="rect">
            <a:avLst/>
          </a:prstGeom>
          <a:noFill/>
        </p:spPr>
        <p:txBody>
          <a:bodyPr wrap="square" rtlCol="0">
            <a:spAutoFit/>
          </a:bodyPr>
          <a:lstStyle/>
          <a:p>
            <a:pPr defTabSz="1091246"/>
            <a:r>
              <a:rPr lang="en-US" sz="2400" dirty="0">
                <a:solidFill>
                  <a:srgbClr val="0072C6">
                    <a:lumMod val="50000"/>
                  </a:srgbClr>
                </a:solidFill>
                <a:latin typeface="Calibri" panose="020F0502020204030204" pitchFamily="34" charset="0"/>
                <a:cs typeface="Calibri" panose="020F0502020204030204" pitchFamily="34" charset="0"/>
              </a:rPr>
              <a:t>Error!</a:t>
            </a:r>
          </a:p>
        </p:txBody>
      </p:sp>
      <p:sp>
        <p:nvSpPr>
          <p:cNvPr id="88" name="Rounded Rectangular Callout 10">
            <a:extLst>
              <a:ext uri="{FF2B5EF4-FFF2-40B4-BE49-F238E27FC236}">
                <a16:creationId xmlns:a16="http://schemas.microsoft.com/office/drawing/2014/main" id="{D09535E5-D38F-5643-A52B-AB73F727A279}"/>
              </a:ext>
            </a:extLst>
          </p:cNvPr>
          <p:cNvSpPr/>
          <p:nvPr/>
        </p:nvSpPr>
        <p:spPr>
          <a:xfrm>
            <a:off x="1608623" y="5162201"/>
            <a:ext cx="2695666" cy="549552"/>
          </a:xfrm>
          <a:prstGeom prst="wedgeRoundRectCallout">
            <a:avLst>
              <a:gd name="adj1" fmla="val -41475"/>
              <a:gd name="adj2" fmla="val -49150"/>
              <a:gd name="adj3" fmla="val 16667"/>
            </a:avLst>
          </a:prstGeom>
          <a:solidFill>
            <a:schemeClr val="tx1">
              <a:lumMod val="7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Decoherence</a:t>
            </a:r>
          </a:p>
        </p:txBody>
      </p:sp>
      <p:sp>
        <p:nvSpPr>
          <p:cNvPr id="89" name="Rounded Rectangular Callout 10">
            <a:extLst>
              <a:ext uri="{FF2B5EF4-FFF2-40B4-BE49-F238E27FC236}">
                <a16:creationId xmlns:a16="http://schemas.microsoft.com/office/drawing/2014/main" id="{BB17001D-EC79-774B-96F7-4230E6A739B5}"/>
              </a:ext>
            </a:extLst>
          </p:cNvPr>
          <p:cNvSpPr/>
          <p:nvPr/>
        </p:nvSpPr>
        <p:spPr>
          <a:xfrm>
            <a:off x="5252613" y="5152374"/>
            <a:ext cx="5322294" cy="565737"/>
          </a:xfrm>
          <a:prstGeom prst="wedgeRoundRectCallout">
            <a:avLst>
              <a:gd name="adj1" fmla="val -41475"/>
              <a:gd name="adj2" fmla="val -49150"/>
              <a:gd name="adj3" fmla="val 16667"/>
            </a:avLst>
          </a:prstGeom>
          <a:solidFill>
            <a:schemeClr val="tx1">
              <a:lumMod val="75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schemeClr val="bg1"/>
                </a:solidFill>
                <a:latin typeface="Calibri"/>
              </a:rPr>
              <a:t>Crosstalk increases idling errors by 10x</a:t>
            </a:r>
          </a:p>
        </p:txBody>
      </p:sp>
      <p:sp>
        <p:nvSpPr>
          <p:cNvPr id="90" name="TextBox 89">
            <a:extLst>
              <a:ext uri="{FF2B5EF4-FFF2-40B4-BE49-F238E27FC236}">
                <a16:creationId xmlns:a16="http://schemas.microsoft.com/office/drawing/2014/main" id="{BF43FE71-2C01-3A49-B4A0-367127B7BE88}"/>
              </a:ext>
            </a:extLst>
          </p:cNvPr>
          <p:cNvSpPr txBox="1"/>
          <p:nvPr/>
        </p:nvSpPr>
        <p:spPr>
          <a:xfrm>
            <a:off x="-24971" y="1846576"/>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Qubits are vulnerable to errors even while they are idle: Idling Errors</a:t>
            </a:r>
          </a:p>
        </p:txBody>
      </p:sp>
      <p:sp>
        <p:nvSpPr>
          <p:cNvPr id="5" name="Rectangle 4">
            <a:extLst>
              <a:ext uri="{FF2B5EF4-FFF2-40B4-BE49-F238E27FC236}">
                <a16:creationId xmlns:a16="http://schemas.microsoft.com/office/drawing/2014/main" id="{E980E396-2E94-744D-97C7-EBF2A9B72D83}"/>
              </a:ext>
            </a:extLst>
          </p:cNvPr>
          <p:cNvSpPr/>
          <p:nvPr/>
        </p:nvSpPr>
        <p:spPr bwMode="auto">
          <a:xfrm>
            <a:off x="7749528" y="3760675"/>
            <a:ext cx="55564" cy="517249"/>
          </a:xfrm>
          <a:prstGeom prst="rect">
            <a:avLst/>
          </a:prstGeom>
          <a:solidFill>
            <a:srgbClr val="FF0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5102AED8-2B06-4D2B-8FDD-DB1EDA75F70C}"/>
              </a:ext>
            </a:extLst>
          </p:cNvPr>
          <p:cNvGrpSpPr/>
          <p:nvPr/>
        </p:nvGrpSpPr>
        <p:grpSpPr>
          <a:xfrm>
            <a:off x="5445309" y="2676850"/>
            <a:ext cx="4690096" cy="2391633"/>
            <a:chOff x="7273347" y="2377295"/>
            <a:chExt cx="4690096" cy="2391633"/>
          </a:xfrm>
        </p:grpSpPr>
        <p:sp>
          <p:nvSpPr>
            <p:cNvPr id="53" name="TextBox 52">
              <a:extLst>
                <a:ext uri="{FF2B5EF4-FFF2-40B4-BE49-F238E27FC236}">
                  <a16:creationId xmlns:a16="http://schemas.microsoft.com/office/drawing/2014/main" id="{2D88957D-057D-4CB7-B5A1-108C6E437CA6}"/>
                </a:ext>
              </a:extLst>
            </p:cNvPr>
            <p:cNvSpPr txBox="1"/>
            <p:nvPr/>
          </p:nvSpPr>
          <p:spPr>
            <a:xfrm>
              <a:off x="7711848" y="4399596"/>
              <a:ext cx="1080167" cy="369332"/>
            </a:xfrm>
            <a:prstGeom prst="rect">
              <a:avLst/>
            </a:prstGeom>
            <a:noFill/>
          </p:spPr>
          <p:txBody>
            <a:bodyPr wrap="none" rtlCol="0">
              <a:spAutoFit/>
            </a:bodyPr>
            <a:lstStyle/>
            <a:p>
              <a:r>
                <a:rPr lang="en-US" dirty="0"/>
                <a:t>Time = 0</a:t>
              </a:r>
            </a:p>
          </p:txBody>
        </p:sp>
        <p:sp>
          <p:nvSpPr>
            <p:cNvPr id="54" name="TextBox 53">
              <a:extLst>
                <a:ext uri="{FF2B5EF4-FFF2-40B4-BE49-F238E27FC236}">
                  <a16:creationId xmlns:a16="http://schemas.microsoft.com/office/drawing/2014/main" id="{FC231346-F516-4AA6-9B3D-91C30C8C348A}"/>
                </a:ext>
              </a:extLst>
            </p:cNvPr>
            <p:cNvSpPr txBox="1"/>
            <p:nvPr/>
          </p:nvSpPr>
          <p:spPr>
            <a:xfrm>
              <a:off x="9993608" y="4395311"/>
              <a:ext cx="1969835" cy="369332"/>
            </a:xfrm>
            <a:prstGeom prst="rect">
              <a:avLst/>
            </a:prstGeom>
            <a:noFill/>
          </p:spPr>
          <p:txBody>
            <a:bodyPr wrap="none" rtlCol="0">
              <a:spAutoFit/>
            </a:bodyPr>
            <a:lstStyle/>
            <a:p>
              <a:r>
                <a:rPr lang="en-US" dirty="0"/>
                <a:t>Time = t (100 µS)</a:t>
              </a:r>
            </a:p>
          </p:txBody>
        </p:sp>
        <p:grpSp>
          <p:nvGrpSpPr>
            <p:cNvPr id="85" name="Group 84">
              <a:extLst>
                <a:ext uri="{FF2B5EF4-FFF2-40B4-BE49-F238E27FC236}">
                  <a16:creationId xmlns:a16="http://schemas.microsoft.com/office/drawing/2014/main" id="{CD847B04-59AF-4A82-84B8-D027CCAEF672}"/>
                </a:ext>
              </a:extLst>
            </p:cNvPr>
            <p:cNvGrpSpPr/>
            <p:nvPr/>
          </p:nvGrpSpPr>
          <p:grpSpPr>
            <a:xfrm>
              <a:off x="7273347" y="2391593"/>
              <a:ext cx="1907127" cy="2097340"/>
              <a:chOff x="1474333" y="2287208"/>
              <a:chExt cx="1907127" cy="2097340"/>
            </a:xfrm>
          </p:grpSpPr>
          <p:grpSp>
            <p:nvGrpSpPr>
              <p:cNvPr id="86" name="Group 85">
                <a:extLst>
                  <a:ext uri="{FF2B5EF4-FFF2-40B4-BE49-F238E27FC236}">
                    <a16:creationId xmlns:a16="http://schemas.microsoft.com/office/drawing/2014/main" id="{0BE9840D-0972-4DB7-BD48-EF9AE4B91BD2}"/>
                  </a:ext>
                </a:extLst>
              </p:cNvPr>
              <p:cNvGrpSpPr/>
              <p:nvPr/>
            </p:nvGrpSpPr>
            <p:grpSpPr>
              <a:xfrm>
                <a:off x="1474333" y="2287208"/>
                <a:ext cx="1907127" cy="2097340"/>
                <a:chOff x="909999" y="2915256"/>
                <a:chExt cx="1907127" cy="2097340"/>
              </a:xfrm>
            </p:grpSpPr>
            <p:pic>
              <p:nvPicPr>
                <p:cNvPr id="92" name="Picture 10" descr="Image result for bloch sphere QUTiP">
                  <a:extLst>
                    <a:ext uri="{FF2B5EF4-FFF2-40B4-BE49-F238E27FC236}">
                      <a16:creationId xmlns:a16="http://schemas.microsoft.com/office/drawing/2014/main" id="{BD7F872D-5934-43F5-824C-3E75C297DF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999" y="3105469"/>
                  <a:ext cx="1907127" cy="1907127"/>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D80880D-BA04-4D35-8E15-EC10122CC75C}"/>
                    </a:ext>
                  </a:extLst>
                </p:cNvPr>
                <p:cNvSpPr txBox="1"/>
                <p:nvPr/>
              </p:nvSpPr>
              <p:spPr>
                <a:xfrm>
                  <a:off x="1733364" y="2915256"/>
                  <a:ext cx="394072" cy="369332"/>
                </a:xfrm>
                <a:prstGeom prst="rect">
                  <a:avLst/>
                </a:prstGeom>
                <a:solidFill>
                  <a:schemeClr val="bg1"/>
                </a:solidFill>
              </p:spPr>
              <p:txBody>
                <a:bodyPr wrap="square" rtlCol="0">
                  <a:spAutoFit/>
                </a:bodyPr>
                <a:lstStyle/>
                <a:p>
                  <a:r>
                    <a:rPr lang="en-US" dirty="0"/>
                    <a:t>1</a:t>
                  </a:r>
                </a:p>
              </p:txBody>
            </p:sp>
            <p:grpSp>
              <p:nvGrpSpPr>
                <p:cNvPr id="94" name="Group 93">
                  <a:extLst>
                    <a:ext uri="{FF2B5EF4-FFF2-40B4-BE49-F238E27FC236}">
                      <a16:creationId xmlns:a16="http://schemas.microsoft.com/office/drawing/2014/main" id="{880D4A7E-2487-46B3-8BE7-E63011E03E17}"/>
                    </a:ext>
                  </a:extLst>
                </p:cNvPr>
                <p:cNvGrpSpPr/>
                <p:nvPr/>
              </p:nvGrpSpPr>
              <p:grpSpPr>
                <a:xfrm>
                  <a:off x="1814214" y="4660137"/>
                  <a:ext cx="179849" cy="338554"/>
                  <a:chOff x="1814214" y="4660137"/>
                  <a:chExt cx="179849" cy="338554"/>
                </a:xfrm>
              </p:grpSpPr>
              <p:sp>
                <p:nvSpPr>
                  <p:cNvPr id="95" name="Rectangle 94">
                    <a:extLst>
                      <a:ext uri="{FF2B5EF4-FFF2-40B4-BE49-F238E27FC236}">
                        <a16:creationId xmlns:a16="http://schemas.microsoft.com/office/drawing/2014/main" id="{29B2B87E-3615-4928-AB97-8693C3C3133E}"/>
                      </a:ext>
                    </a:extLst>
                  </p:cNvPr>
                  <p:cNvSpPr/>
                  <p:nvPr/>
                </p:nvSpPr>
                <p:spPr>
                  <a:xfrm>
                    <a:off x="1846769" y="4716730"/>
                    <a:ext cx="83631" cy="82766"/>
                  </a:xfrm>
                  <a:prstGeom prst="rect">
                    <a:avLst/>
                  </a:prstGeom>
                  <a:solidFill>
                    <a:srgbClr val="E8DE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9C728B3-5A4E-4D3B-A10D-B30C88F75976}"/>
                      </a:ext>
                    </a:extLst>
                  </p:cNvPr>
                  <p:cNvSpPr txBox="1"/>
                  <p:nvPr/>
                </p:nvSpPr>
                <p:spPr>
                  <a:xfrm>
                    <a:off x="1814214" y="4660137"/>
                    <a:ext cx="179849" cy="338554"/>
                  </a:xfrm>
                  <a:prstGeom prst="rect">
                    <a:avLst/>
                  </a:prstGeom>
                  <a:noFill/>
                </p:spPr>
                <p:txBody>
                  <a:bodyPr wrap="square" rtlCol="0">
                    <a:spAutoFit/>
                  </a:bodyPr>
                  <a:lstStyle/>
                  <a:p>
                    <a:pPr algn="ctr"/>
                    <a:r>
                      <a:rPr lang="en-US" sz="1600" dirty="0"/>
                      <a:t>0</a:t>
                    </a:r>
                  </a:p>
                </p:txBody>
              </p:sp>
            </p:grpSp>
          </p:grpSp>
          <p:cxnSp>
            <p:nvCxnSpPr>
              <p:cNvPr id="91" name="Straight Connector 90">
                <a:extLst>
                  <a:ext uri="{FF2B5EF4-FFF2-40B4-BE49-F238E27FC236}">
                    <a16:creationId xmlns:a16="http://schemas.microsoft.com/office/drawing/2014/main" id="{D46C3A76-3F75-4468-AA2A-D964D3362C1D}"/>
                  </a:ext>
                </a:extLst>
              </p:cNvPr>
              <p:cNvCxnSpPr>
                <a:cxnSpLocks/>
              </p:cNvCxnSpPr>
              <p:nvPr/>
            </p:nvCxnSpPr>
            <p:spPr>
              <a:xfrm flipV="1">
                <a:off x="2119687" y="3410011"/>
                <a:ext cx="333231" cy="49167"/>
              </a:xfrm>
              <a:prstGeom prst="line">
                <a:avLst/>
              </a:prstGeom>
              <a:ln w="12700">
                <a:solidFill>
                  <a:schemeClr val="tx1"/>
                </a:solidFill>
                <a:headEnd type="oval"/>
                <a:tailEnd type="none"/>
              </a:ln>
            </p:spPr>
            <p:style>
              <a:lnRef idx="2">
                <a:schemeClr val="dk1"/>
              </a:lnRef>
              <a:fillRef idx="0">
                <a:schemeClr val="dk1"/>
              </a:fillRef>
              <a:effectRef idx="1">
                <a:schemeClr val="dk1"/>
              </a:effectRef>
              <a:fontRef idx="minor">
                <a:schemeClr val="tx1"/>
              </a:fontRef>
            </p:style>
          </p:cxnSp>
        </p:grpSp>
        <p:grpSp>
          <p:nvGrpSpPr>
            <p:cNvPr id="97" name="Group 96">
              <a:extLst>
                <a:ext uri="{FF2B5EF4-FFF2-40B4-BE49-F238E27FC236}">
                  <a16:creationId xmlns:a16="http://schemas.microsoft.com/office/drawing/2014/main" id="{FAC0DFCC-D1D2-46DD-A73C-79B6A7F5096F}"/>
                </a:ext>
              </a:extLst>
            </p:cNvPr>
            <p:cNvGrpSpPr/>
            <p:nvPr/>
          </p:nvGrpSpPr>
          <p:grpSpPr>
            <a:xfrm>
              <a:off x="9894462" y="2377295"/>
              <a:ext cx="1907127" cy="2097340"/>
              <a:chOff x="909999" y="2915256"/>
              <a:chExt cx="1907127" cy="2097340"/>
            </a:xfrm>
          </p:grpSpPr>
          <p:pic>
            <p:nvPicPr>
              <p:cNvPr id="98" name="Picture 10" descr="Image result for bloch sphere QUTiP">
                <a:extLst>
                  <a:ext uri="{FF2B5EF4-FFF2-40B4-BE49-F238E27FC236}">
                    <a16:creationId xmlns:a16="http://schemas.microsoft.com/office/drawing/2014/main" id="{C12879AA-BFED-4FF7-AA11-88EE732F9D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999" y="3105469"/>
                <a:ext cx="1907127" cy="190712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B5A74536-AE4A-4785-8C87-EBB5783FAC5A}"/>
                  </a:ext>
                </a:extLst>
              </p:cNvPr>
              <p:cNvSpPr txBox="1"/>
              <p:nvPr/>
            </p:nvSpPr>
            <p:spPr>
              <a:xfrm>
                <a:off x="1733364" y="2915256"/>
                <a:ext cx="394072" cy="369332"/>
              </a:xfrm>
              <a:prstGeom prst="rect">
                <a:avLst/>
              </a:prstGeom>
              <a:solidFill>
                <a:schemeClr val="bg1"/>
              </a:solidFill>
            </p:spPr>
            <p:txBody>
              <a:bodyPr wrap="square" rtlCol="0">
                <a:spAutoFit/>
              </a:bodyPr>
              <a:lstStyle/>
              <a:p>
                <a:r>
                  <a:rPr lang="en-US" dirty="0"/>
                  <a:t>1</a:t>
                </a:r>
              </a:p>
            </p:txBody>
          </p:sp>
          <p:grpSp>
            <p:nvGrpSpPr>
              <p:cNvPr id="100" name="Group 99">
                <a:extLst>
                  <a:ext uri="{FF2B5EF4-FFF2-40B4-BE49-F238E27FC236}">
                    <a16:creationId xmlns:a16="http://schemas.microsoft.com/office/drawing/2014/main" id="{F5A535B8-194C-41BC-A378-C6A848C01715}"/>
                  </a:ext>
                </a:extLst>
              </p:cNvPr>
              <p:cNvGrpSpPr/>
              <p:nvPr/>
            </p:nvGrpSpPr>
            <p:grpSpPr>
              <a:xfrm>
                <a:off x="1814214" y="4660137"/>
                <a:ext cx="179849" cy="338554"/>
                <a:chOff x="1814214" y="4660137"/>
                <a:chExt cx="179849" cy="338554"/>
              </a:xfrm>
            </p:grpSpPr>
            <p:sp>
              <p:nvSpPr>
                <p:cNvPr id="101" name="Rectangle 100">
                  <a:extLst>
                    <a:ext uri="{FF2B5EF4-FFF2-40B4-BE49-F238E27FC236}">
                      <a16:creationId xmlns:a16="http://schemas.microsoft.com/office/drawing/2014/main" id="{A4F3AA3A-2881-48F3-B53F-4F9F4C0C43E8}"/>
                    </a:ext>
                  </a:extLst>
                </p:cNvPr>
                <p:cNvSpPr/>
                <p:nvPr/>
              </p:nvSpPr>
              <p:spPr>
                <a:xfrm>
                  <a:off x="1846769" y="4716730"/>
                  <a:ext cx="83631" cy="82766"/>
                </a:xfrm>
                <a:prstGeom prst="rect">
                  <a:avLst/>
                </a:prstGeom>
                <a:solidFill>
                  <a:srgbClr val="E8DE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7598DAA4-7772-4D21-A100-E6A52820ECC7}"/>
                    </a:ext>
                  </a:extLst>
                </p:cNvPr>
                <p:cNvSpPr txBox="1"/>
                <p:nvPr/>
              </p:nvSpPr>
              <p:spPr>
                <a:xfrm>
                  <a:off x="1814214" y="4660137"/>
                  <a:ext cx="179849" cy="338554"/>
                </a:xfrm>
                <a:prstGeom prst="rect">
                  <a:avLst/>
                </a:prstGeom>
                <a:noFill/>
              </p:spPr>
              <p:txBody>
                <a:bodyPr wrap="square" rtlCol="0">
                  <a:spAutoFit/>
                </a:bodyPr>
                <a:lstStyle/>
                <a:p>
                  <a:pPr algn="ctr"/>
                  <a:r>
                    <a:rPr lang="en-US" sz="1600" dirty="0"/>
                    <a:t>0</a:t>
                  </a:r>
                </a:p>
              </p:txBody>
            </p:sp>
          </p:grpSp>
        </p:grpSp>
        <p:cxnSp>
          <p:nvCxnSpPr>
            <p:cNvPr id="103" name="Straight Connector 102">
              <a:extLst>
                <a:ext uri="{FF2B5EF4-FFF2-40B4-BE49-F238E27FC236}">
                  <a16:creationId xmlns:a16="http://schemas.microsoft.com/office/drawing/2014/main" id="{B8343888-259C-4A8D-8BD5-0B50D4D4208F}"/>
                </a:ext>
              </a:extLst>
            </p:cNvPr>
            <p:cNvCxnSpPr>
              <a:cxnSpLocks/>
            </p:cNvCxnSpPr>
            <p:nvPr/>
          </p:nvCxnSpPr>
          <p:spPr>
            <a:xfrm flipV="1">
              <a:off x="10559638" y="3500099"/>
              <a:ext cx="313409" cy="40499"/>
            </a:xfrm>
            <a:prstGeom prst="line">
              <a:avLst/>
            </a:prstGeom>
            <a:ln w="12700">
              <a:solidFill>
                <a:schemeClr val="tx1"/>
              </a:solidFill>
              <a:headEnd type="oval"/>
              <a:tailEnd type="none"/>
            </a:ln>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A5E006E1-750C-4DAE-9D17-AC5D2E42EE0F}"/>
                </a:ext>
              </a:extLst>
            </p:cNvPr>
            <p:cNvCxnSpPr>
              <a:cxnSpLocks/>
            </p:cNvCxnSpPr>
            <p:nvPr/>
          </p:nvCxnSpPr>
          <p:spPr>
            <a:xfrm flipV="1">
              <a:off x="10873047" y="3500099"/>
              <a:ext cx="0" cy="605205"/>
            </a:xfrm>
            <a:prstGeom prst="line">
              <a:avLst/>
            </a:prstGeom>
            <a:ln w="12700">
              <a:solidFill>
                <a:srgbClr val="FF0000"/>
              </a:solidFill>
              <a:headEnd type="oval"/>
              <a:tailEnd type="none"/>
            </a:ln>
          </p:spPr>
          <p:style>
            <a:lnRef idx="2">
              <a:schemeClr val="dk1"/>
            </a:lnRef>
            <a:fillRef idx="0">
              <a:schemeClr val="dk1"/>
            </a:fillRef>
            <a:effectRef idx="1">
              <a:schemeClr val="dk1"/>
            </a:effectRef>
            <a:fontRef idx="minor">
              <a:schemeClr val="tx1"/>
            </a:fontRef>
          </p:style>
        </p:cxnSp>
        <p:cxnSp>
          <p:nvCxnSpPr>
            <p:cNvPr id="105" name="Straight Arrow Connector 104">
              <a:extLst>
                <a:ext uri="{FF2B5EF4-FFF2-40B4-BE49-F238E27FC236}">
                  <a16:creationId xmlns:a16="http://schemas.microsoft.com/office/drawing/2014/main" id="{4F429AAE-976A-4817-AD74-E13B7ECA496D}"/>
                </a:ext>
              </a:extLst>
            </p:cNvPr>
            <p:cNvCxnSpPr>
              <a:cxnSpLocks/>
            </p:cNvCxnSpPr>
            <p:nvPr/>
          </p:nvCxnSpPr>
          <p:spPr>
            <a:xfrm>
              <a:off x="9269428" y="3432994"/>
              <a:ext cx="649742" cy="0"/>
            </a:xfrm>
            <a:prstGeom prst="straightConnector1">
              <a:avLst/>
            </a:prstGeom>
            <a:ln w="57150">
              <a:solidFill>
                <a:schemeClr val="tx1"/>
              </a:solidFill>
              <a:tailEnd type="triangle"/>
            </a:ln>
            <a:effectLst/>
          </p:spPr>
          <p:style>
            <a:lnRef idx="2">
              <a:schemeClr val="dk1"/>
            </a:lnRef>
            <a:fillRef idx="0">
              <a:schemeClr val="dk1"/>
            </a:fillRef>
            <a:effectRef idx="1">
              <a:schemeClr val="dk1"/>
            </a:effectRef>
            <a:fontRef idx="minor">
              <a:schemeClr val="tx1"/>
            </a:fontRef>
          </p:style>
        </p:cxnSp>
      </p:grpSp>
      <p:grpSp>
        <p:nvGrpSpPr>
          <p:cNvPr id="106" name="Group 105">
            <a:extLst>
              <a:ext uri="{FF2B5EF4-FFF2-40B4-BE49-F238E27FC236}">
                <a16:creationId xmlns:a16="http://schemas.microsoft.com/office/drawing/2014/main" id="{34573F45-D1CB-4BC3-9878-98FE1BC370EE}"/>
              </a:ext>
            </a:extLst>
          </p:cNvPr>
          <p:cNvGrpSpPr/>
          <p:nvPr/>
        </p:nvGrpSpPr>
        <p:grpSpPr>
          <a:xfrm rot="663461">
            <a:off x="7110443" y="3525060"/>
            <a:ext cx="588322" cy="390678"/>
            <a:chOff x="8160648" y="3609550"/>
            <a:chExt cx="375604" cy="390678"/>
          </a:xfrm>
        </p:grpSpPr>
        <p:cxnSp>
          <p:nvCxnSpPr>
            <p:cNvPr id="107" name="Straight Arrow Connector 106">
              <a:extLst>
                <a:ext uri="{FF2B5EF4-FFF2-40B4-BE49-F238E27FC236}">
                  <a16:creationId xmlns:a16="http://schemas.microsoft.com/office/drawing/2014/main" id="{1BD60CAC-57EB-4D2F-8E80-C19E3D0BE3BE}"/>
                </a:ext>
              </a:extLst>
            </p:cNvPr>
            <p:cNvCxnSpPr>
              <a:cxnSpLocks/>
            </p:cNvCxnSpPr>
            <p:nvPr/>
          </p:nvCxnSpPr>
          <p:spPr>
            <a:xfrm flipH="1">
              <a:off x="8160648" y="3921883"/>
              <a:ext cx="368952" cy="7834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8F9460C-25DD-4DA1-BB72-A9459F779531}"/>
                </a:ext>
              </a:extLst>
            </p:cNvPr>
            <p:cNvCxnSpPr>
              <a:cxnSpLocks/>
            </p:cNvCxnSpPr>
            <p:nvPr/>
          </p:nvCxnSpPr>
          <p:spPr>
            <a:xfrm flipH="1" flipV="1">
              <a:off x="8160648" y="3798608"/>
              <a:ext cx="375604" cy="9958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8939DBC-CA72-443B-9337-DB30B7D5E3E5}"/>
                </a:ext>
              </a:extLst>
            </p:cNvPr>
            <p:cNvCxnSpPr>
              <a:cxnSpLocks/>
            </p:cNvCxnSpPr>
            <p:nvPr/>
          </p:nvCxnSpPr>
          <p:spPr>
            <a:xfrm flipH="1" flipV="1">
              <a:off x="8195345" y="3609550"/>
              <a:ext cx="340906" cy="26466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53FE1D49-23A7-421E-B5ED-81233354F096}"/>
              </a:ext>
            </a:extLst>
          </p:cNvPr>
          <p:cNvGrpSpPr/>
          <p:nvPr/>
        </p:nvGrpSpPr>
        <p:grpSpPr>
          <a:xfrm>
            <a:off x="-883" y="-13935"/>
            <a:ext cx="12192883" cy="1119161"/>
            <a:chOff x="0" y="5033523"/>
            <a:chExt cx="10160736" cy="932634"/>
          </a:xfrm>
        </p:grpSpPr>
        <p:sp>
          <p:nvSpPr>
            <p:cNvPr id="111" name="Rectangle 110">
              <a:extLst>
                <a:ext uri="{FF2B5EF4-FFF2-40B4-BE49-F238E27FC236}">
                  <a16:creationId xmlns:a16="http://schemas.microsoft.com/office/drawing/2014/main" id="{129609A4-3139-4FBA-85FE-186E531C6BEF}"/>
                </a:ext>
              </a:extLst>
            </p:cNvPr>
            <p:cNvSpPr/>
            <p:nvPr/>
          </p:nvSpPr>
          <p:spPr bwMode="auto">
            <a:xfrm>
              <a:off x="0" y="5033523"/>
              <a:ext cx="10160000" cy="932634"/>
            </a:xfrm>
            <a:prstGeom prst="rect">
              <a:avLst/>
            </a:prstGeom>
            <a:solidFill>
              <a:srgbClr val="C4AF73"/>
            </a:solid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12" name="TextBox 111">
              <a:extLst>
                <a:ext uri="{FF2B5EF4-FFF2-40B4-BE49-F238E27FC236}">
                  <a16:creationId xmlns:a16="http://schemas.microsoft.com/office/drawing/2014/main" id="{16A88FFD-898F-4D27-A5F7-E08EF4766EAE}"/>
                </a:ext>
              </a:extLst>
            </p:cNvPr>
            <p:cNvSpPr txBox="1"/>
            <p:nvPr/>
          </p:nvSpPr>
          <p:spPr>
            <a:xfrm>
              <a:off x="737" y="5150550"/>
              <a:ext cx="10159999" cy="718145"/>
            </a:xfrm>
            <a:prstGeom prst="rect">
              <a:avLst/>
            </a:prstGeom>
            <a:solidFill>
              <a:srgbClr val="C4AF73"/>
            </a:solid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5000" kern="0" dirty="0">
                  <a:latin typeface="Calibri"/>
                </a:rPr>
                <a:t>Problem: Idling Errors</a:t>
              </a:r>
              <a:endParaRPr kumimoji="0" lang="en-US" sz="5000" b="0" i="0" u="none" strike="noStrike" kern="0" cap="none" spc="0" normalizeH="0" baseline="0" noProof="0" dirty="0">
                <a:ln>
                  <a:noFill/>
                </a:ln>
                <a:effectLst/>
                <a:uLnTx/>
                <a:uFillTx/>
                <a:latin typeface="Calibri"/>
                <a:ea typeface="+mn-ea"/>
                <a:cs typeface="+mn-cs"/>
              </a:endParaRPr>
            </a:p>
          </p:txBody>
        </p:sp>
      </p:grpSp>
      <p:pic>
        <p:nvPicPr>
          <p:cNvPr id="22" name="Audio 21">
            <a:hlinkClick r:id="" action="ppaction://media"/>
            <a:extLst>
              <a:ext uri="{FF2B5EF4-FFF2-40B4-BE49-F238E27FC236}">
                <a16:creationId xmlns:a16="http://schemas.microsoft.com/office/drawing/2014/main" id="{5A46630F-E064-B94F-AF84-4CFFB7A8F5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05772964"/>
      </p:ext>
    </p:extLst>
  </p:cSld>
  <p:clrMapOvr>
    <a:masterClrMapping/>
  </p:clrMapOvr>
  <p:transition advTm="548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27" presetClass="emph" presetSubtype="0" fill="remove" grpId="0" nodeType="withEffect">
                                  <p:stCondLst>
                                    <p:cond delay="0"/>
                                  </p:stCondLst>
                                  <p:childTnLst>
                                    <p:animClr clrSpc="rgb" dir="cw">
                                      <p:cBhvr override="childStyle">
                                        <p:cTn id="34" dur="250" autoRev="1" fill="remove"/>
                                        <p:tgtEl>
                                          <p:spTgt spid="5"/>
                                        </p:tgtEl>
                                        <p:attrNameLst>
                                          <p:attrName>style.color</p:attrName>
                                        </p:attrNameLst>
                                      </p:cBhvr>
                                      <p:to>
                                        <a:schemeClr val="bg1"/>
                                      </p:to>
                                    </p:animClr>
                                    <p:animClr clrSpc="rgb" dir="cw">
                                      <p:cBhvr>
                                        <p:cTn id="35" dur="250" autoRev="1" fill="remove"/>
                                        <p:tgtEl>
                                          <p:spTgt spid="5"/>
                                        </p:tgtEl>
                                        <p:attrNameLst>
                                          <p:attrName>fillcolor</p:attrName>
                                        </p:attrNameLst>
                                      </p:cBhvr>
                                      <p:to>
                                        <a:schemeClr val="bg1"/>
                                      </p:to>
                                    </p:animClr>
                                    <p:set>
                                      <p:cBhvr>
                                        <p:cTn id="36" dur="250" autoRev="1" fill="remove"/>
                                        <p:tgtEl>
                                          <p:spTgt spid="5"/>
                                        </p:tgtEl>
                                        <p:attrNameLst>
                                          <p:attrName>fill.type</p:attrName>
                                        </p:attrNameLst>
                                      </p:cBhvr>
                                      <p:to>
                                        <p:strVal val="solid"/>
                                      </p:to>
                                    </p:set>
                                    <p:set>
                                      <p:cBhvr>
                                        <p:cTn id="37" dur="250" autoRev="1" fill="remove"/>
                                        <p:tgtEl>
                                          <p:spTgt spid="5"/>
                                        </p:tgtEl>
                                        <p:attrNameLst>
                                          <p:attrName>fill.on</p:attrName>
                                        </p:attrNameLst>
                                      </p:cBhvr>
                                      <p:to>
                                        <p:strVal val="true"/>
                                      </p:to>
                                    </p:set>
                                  </p:childTnLst>
                                </p:cTn>
                              </p:par>
                              <p:par>
                                <p:cTn id="38" presetID="1" presetClass="entr" presetSubtype="0" fill="hold" grpId="0" nodeType="withEffect">
                                  <p:stCondLst>
                                    <p:cond delay="0"/>
                                  </p:stCondLst>
                                  <p:childTnLst>
                                    <p:set>
                                      <p:cBhvr>
                                        <p:cTn id="39" dur="1" fill="hold">
                                          <p:stCondLst>
                                            <p:cond delay="0"/>
                                          </p:stCondLst>
                                        </p:cTn>
                                        <p:tgtEl>
                                          <p:spTgt spid="8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22"/>
                </p:tgtEl>
              </p:cMediaNode>
            </p:audio>
          </p:childTnLst>
        </p:cTn>
      </p:par>
    </p:tnLst>
    <p:bldLst>
      <p:bldP spid="12" grpId="0" animBg="1"/>
      <p:bldP spid="65" grpId="0" animBg="1"/>
      <p:bldP spid="66" grpId="0" animBg="1"/>
      <p:bldP spid="67" grpId="0"/>
      <p:bldP spid="83" grpId="0" animBg="1"/>
      <p:bldP spid="83" grpId="1" animBg="1"/>
      <p:bldP spid="84" grpId="0" animBg="1"/>
      <p:bldP spid="87" grpId="0"/>
      <p:bldP spid="88" grpId="0" animBg="1"/>
      <p:bldP spid="89" grpId="0" animBg="1"/>
      <p:bldP spid="90" grpId="0"/>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586848B-8CAC-4E8D-837C-82A48F0E2EA0}"/>
              </a:ext>
            </a:extLst>
          </p:cNvPr>
          <p:cNvGrpSpPr/>
          <p:nvPr/>
        </p:nvGrpSpPr>
        <p:grpSpPr>
          <a:xfrm>
            <a:off x="1037942" y="3571558"/>
            <a:ext cx="2566176" cy="1137362"/>
            <a:chOff x="774183" y="3591869"/>
            <a:chExt cx="1402432" cy="1137362"/>
          </a:xfrm>
        </p:grpSpPr>
        <p:sp>
          <p:nvSpPr>
            <p:cNvPr id="145" name="Freeform 15">
              <a:extLst>
                <a:ext uri="{FF2B5EF4-FFF2-40B4-BE49-F238E27FC236}">
                  <a16:creationId xmlns:a16="http://schemas.microsoft.com/office/drawing/2014/main" id="{93F49D1C-E8EB-48DF-A0AC-C842FAC2BFD0}"/>
                </a:ext>
              </a:extLst>
            </p:cNvPr>
            <p:cNvSpPr>
              <a:spLocks/>
            </p:cNvSpPr>
            <p:nvPr/>
          </p:nvSpPr>
          <p:spPr bwMode="auto">
            <a:xfrm>
              <a:off x="774183" y="3591869"/>
              <a:ext cx="1402432" cy="0"/>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6">
              <a:extLst>
                <a:ext uri="{FF2B5EF4-FFF2-40B4-BE49-F238E27FC236}">
                  <a16:creationId xmlns:a16="http://schemas.microsoft.com/office/drawing/2014/main" id="{34E2862E-CA85-475A-B6A1-F28492D41BB4}"/>
                </a:ext>
              </a:extLst>
            </p:cNvPr>
            <p:cNvSpPr>
              <a:spLocks/>
            </p:cNvSpPr>
            <p:nvPr/>
          </p:nvSpPr>
          <p:spPr bwMode="auto">
            <a:xfrm>
              <a:off x="774183" y="3971459"/>
              <a:ext cx="1402432" cy="0"/>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31">
              <a:extLst>
                <a:ext uri="{FF2B5EF4-FFF2-40B4-BE49-F238E27FC236}">
                  <a16:creationId xmlns:a16="http://schemas.microsoft.com/office/drawing/2014/main" id="{C3F6286F-E15C-48B6-AD87-255F044DDE91}"/>
                </a:ext>
              </a:extLst>
            </p:cNvPr>
            <p:cNvSpPr>
              <a:spLocks/>
            </p:cNvSpPr>
            <p:nvPr/>
          </p:nvSpPr>
          <p:spPr bwMode="auto">
            <a:xfrm>
              <a:off x="774183" y="4351048"/>
              <a:ext cx="1394223" cy="0"/>
            </a:xfrm>
            <a:custGeom>
              <a:avLst/>
              <a:gdLst>
                <a:gd name="T0" fmla="*/ 0 w 2218"/>
                <a:gd name="T1" fmla="*/ 0 w 2218"/>
                <a:gd name="T2" fmla="*/ 2218 w 2218"/>
              </a:gdLst>
              <a:ahLst/>
              <a:cxnLst>
                <a:cxn ang="0">
                  <a:pos x="T0" y="0"/>
                </a:cxn>
                <a:cxn ang="0">
                  <a:pos x="T1" y="0"/>
                </a:cxn>
                <a:cxn ang="0">
                  <a:pos x="T2" y="0"/>
                </a:cxn>
              </a:cxnLst>
              <a:rect l="0" t="0" r="r" b="b"/>
              <a:pathLst>
                <a:path w="2218">
                  <a:moveTo>
                    <a:pt x="0" y="0"/>
                  </a:moveTo>
                  <a:lnTo>
                    <a:pt x="0" y="0"/>
                  </a:lnTo>
                  <a:lnTo>
                    <a:pt x="2218"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43">
              <a:extLst>
                <a:ext uri="{FF2B5EF4-FFF2-40B4-BE49-F238E27FC236}">
                  <a16:creationId xmlns:a16="http://schemas.microsoft.com/office/drawing/2014/main" id="{C83E8D96-21A6-40CA-AF3D-28F890CD56DC}"/>
                </a:ext>
              </a:extLst>
            </p:cNvPr>
            <p:cNvSpPr>
              <a:spLocks/>
            </p:cNvSpPr>
            <p:nvPr/>
          </p:nvSpPr>
          <p:spPr bwMode="auto">
            <a:xfrm>
              <a:off x="774183" y="4729231"/>
              <a:ext cx="1402432" cy="0"/>
            </a:xfrm>
            <a:custGeom>
              <a:avLst/>
              <a:gdLst>
                <a:gd name="T0" fmla="*/ 0 w 2232"/>
                <a:gd name="T1" fmla="*/ 0 w 2232"/>
                <a:gd name="T2" fmla="*/ 2232 w 2232"/>
              </a:gdLst>
              <a:ahLst/>
              <a:cxnLst>
                <a:cxn ang="0">
                  <a:pos x="T0" y="0"/>
                </a:cxn>
                <a:cxn ang="0">
                  <a:pos x="T1" y="0"/>
                </a:cxn>
                <a:cxn ang="0">
                  <a:pos x="T2" y="0"/>
                </a:cxn>
              </a:cxnLst>
              <a:rect l="0" t="0" r="r" b="b"/>
              <a:pathLst>
                <a:path w="2232">
                  <a:moveTo>
                    <a:pt x="0" y="0"/>
                  </a:moveTo>
                  <a:lnTo>
                    <a:pt x="0" y="0"/>
                  </a:lnTo>
                  <a:lnTo>
                    <a:pt x="2232"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solidFill>
              <a:srgbClr val="C4AF73"/>
            </a:solid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solidFill>
              <a:srgbClr val="C4AF73"/>
            </a:solid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effectLst/>
                  <a:uLnTx/>
                  <a:uFillTx/>
                  <a:latin typeface="Calibri"/>
                  <a:ea typeface="+mn-ea"/>
                  <a:cs typeface="+mn-cs"/>
                </a:rPr>
                <a:t>Idling Errors at the Application-Level</a:t>
              </a:r>
            </a:p>
          </p:txBody>
        </p:sp>
      </p:grpSp>
      <p:sp>
        <p:nvSpPr>
          <p:cNvPr id="12" name="TextBox 11">
            <a:extLst>
              <a:ext uri="{FF2B5EF4-FFF2-40B4-BE49-F238E27FC236}">
                <a16:creationId xmlns:a16="http://schemas.microsoft.com/office/drawing/2014/main" id="{7CB42B52-A1F3-4E4E-BF49-2526F386E5CF}"/>
              </a:ext>
            </a:extLst>
          </p:cNvPr>
          <p:cNvSpPr txBox="1"/>
          <p:nvPr/>
        </p:nvSpPr>
        <p:spPr>
          <a:xfrm>
            <a:off x="1" y="6308356"/>
            <a:ext cx="12191999" cy="535532"/>
          </a:xfrm>
          <a:prstGeom prst="rect">
            <a:avLst/>
          </a:prstGeom>
          <a:solidFill>
            <a:srgbClr val="003963"/>
          </a:solidFill>
          <a:ln>
            <a:solidFill>
              <a:srgbClr val="00396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Idle qubits are common, and idling errors reduce the program fid</a:t>
            </a:r>
            <a:r>
              <a:rPr lang="en-US" sz="2880" kern="0" dirty="0" err="1">
                <a:solidFill>
                  <a:prstClr val="white"/>
                </a:solidFill>
                <a:latin typeface="Calibri"/>
              </a:rPr>
              <a:t>elity</a:t>
            </a: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E7AE6C5-81E0-D14D-B948-51B6F8187646}"/>
              </a:ext>
            </a:extLst>
          </p:cNvPr>
          <p:cNvSpPr txBox="1"/>
          <p:nvPr/>
        </p:nvSpPr>
        <p:spPr>
          <a:xfrm>
            <a:off x="350411" y="1446734"/>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Long-latency of two-qubit operations</a:t>
            </a:r>
          </a:p>
        </p:txBody>
      </p:sp>
      <p:sp>
        <p:nvSpPr>
          <p:cNvPr id="15" name="TextBox 14">
            <a:extLst>
              <a:ext uri="{FF2B5EF4-FFF2-40B4-BE49-F238E27FC236}">
                <a16:creationId xmlns:a16="http://schemas.microsoft.com/office/drawing/2014/main" id="{4647C7B7-5239-2940-A5D3-5170D311BB95}"/>
              </a:ext>
            </a:extLst>
          </p:cNvPr>
          <p:cNvSpPr txBox="1"/>
          <p:nvPr/>
        </p:nvSpPr>
        <p:spPr>
          <a:xfrm>
            <a:off x="338367" y="2083388"/>
            <a:ext cx="12216088" cy="535531"/>
          </a:xfrm>
          <a:prstGeom prst="rect">
            <a:avLst/>
          </a:prstGeom>
          <a:noFill/>
        </p:spPr>
        <p:txBody>
          <a:bodyPr wrap="square" rtlCol="0">
            <a:spAutoFit/>
          </a:bodyPr>
          <a:lstStyle/>
          <a:p>
            <a:pPr marL="411480" indent="-411480" defTabSz="1091246">
              <a:buFont typeface="Arial" panose="020B0604020202020204" pitchFamily="34" charset="0"/>
              <a:buChar char="•"/>
              <a:defRPr/>
            </a:pPr>
            <a:r>
              <a:rPr lang="en-US" sz="2880" dirty="0">
                <a:solidFill>
                  <a:srgbClr val="0072C6">
                    <a:lumMod val="50000"/>
                  </a:srgbClr>
                </a:solidFill>
                <a:latin typeface="Calibri" panose="020F0502020204030204" pitchFamily="34" charset="0"/>
                <a:cs typeface="Calibri" panose="020F0502020204030204" pitchFamily="34" charset="0"/>
              </a:rPr>
              <a:t>Data-dependencies</a:t>
            </a:r>
          </a:p>
        </p:txBody>
      </p:sp>
      <p:sp>
        <p:nvSpPr>
          <p:cNvPr id="194" name="TextBox 193">
            <a:extLst>
              <a:ext uri="{FF2B5EF4-FFF2-40B4-BE49-F238E27FC236}">
                <a16:creationId xmlns:a16="http://schemas.microsoft.com/office/drawing/2014/main" id="{47D755D1-0C5A-4045-906F-4F93BB630249}"/>
              </a:ext>
            </a:extLst>
          </p:cNvPr>
          <p:cNvSpPr txBox="1"/>
          <p:nvPr/>
        </p:nvSpPr>
        <p:spPr>
          <a:xfrm>
            <a:off x="820178" y="2980245"/>
            <a:ext cx="875881" cy="544765"/>
          </a:xfrm>
          <a:prstGeom prst="rect">
            <a:avLst/>
          </a:prstGeom>
          <a:noFill/>
        </p:spPr>
        <p:txBody>
          <a:bodyPr wrap="none" lIns="182880" tIns="146304" rIns="182880" bIns="146304" rtlCol="0">
            <a:spAutoFit/>
          </a:bodyPr>
          <a:lstStyle/>
          <a:p>
            <a:pPr>
              <a:lnSpc>
                <a:spcPct val="90000"/>
              </a:lnSpc>
              <a:spcAft>
                <a:spcPts val="600"/>
              </a:spcAft>
            </a:pPr>
            <a:r>
              <a:rPr lang="en-US" b="1" dirty="0">
                <a:gradFill>
                  <a:gsLst>
                    <a:gs pos="2917">
                      <a:schemeClr val="tx1"/>
                    </a:gs>
                    <a:gs pos="30000">
                      <a:schemeClr val="tx1"/>
                    </a:gs>
                  </a:gsLst>
                  <a:lin ang="5400000" scaled="0"/>
                </a:gradFill>
              </a:rPr>
              <a:t>35ns</a:t>
            </a:r>
          </a:p>
        </p:txBody>
      </p:sp>
      <p:grpSp>
        <p:nvGrpSpPr>
          <p:cNvPr id="19" name="Group 18">
            <a:extLst>
              <a:ext uri="{FF2B5EF4-FFF2-40B4-BE49-F238E27FC236}">
                <a16:creationId xmlns:a16="http://schemas.microsoft.com/office/drawing/2014/main" id="{2227B372-F502-47DD-A374-2E59E793CE45}"/>
              </a:ext>
            </a:extLst>
          </p:cNvPr>
          <p:cNvGrpSpPr/>
          <p:nvPr/>
        </p:nvGrpSpPr>
        <p:grpSpPr>
          <a:xfrm>
            <a:off x="2513232" y="3764011"/>
            <a:ext cx="381772" cy="736045"/>
            <a:chOff x="3903046" y="3984569"/>
            <a:chExt cx="381772" cy="736045"/>
          </a:xfrm>
        </p:grpSpPr>
        <p:sp>
          <p:nvSpPr>
            <p:cNvPr id="120" name="Freeform 44">
              <a:extLst>
                <a:ext uri="{FF2B5EF4-FFF2-40B4-BE49-F238E27FC236}">
                  <a16:creationId xmlns:a16="http://schemas.microsoft.com/office/drawing/2014/main" id="{BC6E524A-8DD5-4CAF-B285-B0AE6B5F3202}"/>
                </a:ext>
              </a:extLst>
            </p:cNvPr>
            <p:cNvSpPr>
              <a:spLocks/>
            </p:cNvSpPr>
            <p:nvPr/>
          </p:nvSpPr>
          <p:spPr bwMode="auto">
            <a:xfrm>
              <a:off x="4094573" y="4210278"/>
              <a:ext cx="45719" cy="283989"/>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46">
              <a:extLst>
                <a:ext uri="{FF2B5EF4-FFF2-40B4-BE49-F238E27FC236}">
                  <a16:creationId xmlns:a16="http://schemas.microsoft.com/office/drawing/2014/main" id="{9F8162B9-080B-4F15-BA58-F3676C253B70}"/>
                </a:ext>
              </a:extLst>
            </p:cNvPr>
            <p:cNvSpPr>
              <a:spLocks/>
            </p:cNvSpPr>
            <p:nvPr/>
          </p:nvSpPr>
          <p:spPr bwMode="auto">
            <a:xfrm>
              <a:off x="4039845" y="4102024"/>
              <a:ext cx="109458" cy="113877"/>
            </a:xfrm>
            <a:custGeom>
              <a:avLst/>
              <a:gdLst>
                <a:gd name="T0" fmla="*/ 145 w 176"/>
                <a:gd name="T1" fmla="*/ 31 h 175"/>
                <a:gd name="T2" fmla="*/ 145 w 176"/>
                <a:gd name="T3" fmla="*/ 31 h 175"/>
                <a:gd name="T4" fmla="*/ 145 w 176"/>
                <a:gd name="T5" fmla="*/ 144 h 175"/>
                <a:gd name="T6" fmla="*/ 32 w 176"/>
                <a:gd name="T7" fmla="*/ 144 h 175"/>
                <a:gd name="T8" fmla="*/ 32 w 176"/>
                <a:gd name="T9" fmla="*/ 31 h 175"/>
                <a:gd name="T10" fmla="*/ 145 w 176"/>
                <a:gd name="T11" fmla="*/ 31 h 175"/>
              </a:gdLst>
              <a:ahLst/>
              <a:cxnLst>
                <a:cxn ang="0">
                  <a:pos x="T0" y="T1"/>
                </a:cxn>
                <a:cxn ang="0">
                  <a:pos x="T2" y="T3"/>
                </a:cxn>
                <a:cxn ang="0">
                  <a:pos x="T4" y="T5"/>
                </a:cxn>
                <a:cxn ang="0">
                  <a:pos x="T6" y="T7"/>
                </a:cxn>
                <a:cxn ang="0">
                  <a:pos x="T8" y="T9"/>
                </a:cxn>
                <a:cxn ang="0">
                  <a:pos x="T10" y="T11"/>
                </a:cxn>
              </a:cxnLst>
              <a:rect l="0" t="0" r="r" b="b"/>
              <a:pathLst>
                <a:path w="176" h="175">
                  <a:moveTo>
                    <a:pt x="145" y="31"/>
                  </a:moveTo>
                  <a:lnTo>
                    <a:pt x="145" y="31"/>
                  </a:lnTo>
                  <a:cubicBezTo>
                    <a:pt x="176" y="62"/>
                    <a:pt x="176" y="113"/>
                    <a:pt x="145" y="144"/>
                  </a:cubicBezTo>
                  <a:cubicBezTo>
                    <a:pt x="113" y="175"/>
                    <a:pt x="63" y="175"/>
                    <a:pt x="32" y="144"/>
                  </a:cubicBezTo>
                  <a:cubicBezTo>
                    <a:pt x="0" y="113"/>
                    <a:pt x="0" y="62"/>
                    <a:pt x="32" y="31"/>
                  </a:cubicBezTo>
                  <a:cubicBezTo>
                    <a:pt x="63" y="0"/>
                    <a:pt x="113" y="0"/>
                    <a:pt x="145" y="31"/>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Multiplication Sign 9">
              <a:extLst>
                <a:ext uri="{FF2B5EF4-FFF2-40B4-BE49-F238E27FC236}">
                  <a16:creationId xmlns:a16="http://schemas.microsoft.com/office/drawing/2014/main" id="{2DDBEF2C-6E1D-4744-AB81-0E694DE93E58}"/>
                </a:ext>
              </a:extLst>
            </p:cNvPr>
            <p:cNvSpPr/>
            <p:nvPr/>
          </p:nvSpPr>
          <p:spPr bwMode="auto">
            <a:xfrm>
              <a:off x="3911255" y="4377578"/>
              <a:ext cx="373563" cy="343036"/>
            </a:xfrm>
            <a:prstGeom prst="mathMultiply">
              <a:avLst/>
            </a:prstGeom>
            <a:solidFill>
              <a:srgbClr val="002C56"/>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Multiplication Sign 137">
              <a:extLst>
                <a:ext uri="{FF2B5EF4-FFF2-40B4-BE49-F238E27FC236}">
                  <a16:creationId xmlns:a16="http://schemas.microsoft.com/office/drawing/2014/main" id="{A519A4B2-8721-4250-A4DE-E84B3847F043}"/>
                </a:ext>
              </a:extLst>
            </p:cNvPr>
            <p:cNvSpPr/>
            <p:nvPr/>
          </p:nvSpPr>
          <p:spPr bwMode="auto">
            <a:xfrm>
              <a:off x="3903046" y="3984569"/>
              <a:ext cx="373563" cy="343036"/>
            </a:xfrm>
            <a:prstGeom prst="mathMultiply">
              <a:avLst/>
            </a:prstGeom>
            <a:solidFill>
              <a:srgbClr val="002C56"/>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41" name="Freeform 5">
            <a:extLst>
              <a:ext uri="{FF2B5EF4-FFF2-40B4-BE49-F238E27FC236}">
                <a16:creationId xmlns:a16="http://schemas.microsoft.com/office/drawing/2014/main" id="{78853CB6-F901-4829-A36A-A68FA33D3D4A}"/>
              </a:ext>
            </a:extLst>
          </p:cNvPr>
          <p:cNvSpPr>
            <a:spLocks noEditPoints="1"/>
          </p:cNvSpPr>
          <p:nvPr/>
        </p:nvSpPr>
        <p:spPr bwMode="auto">
          <a:xfrm>
            <a:off x="791662" y="3537817"/>
            <a:ext cx="90303" cy="137777"/>
          </a:xfrm>
          <a:custGeom>
            <a:avLst/>
            <a:gdLst>
              <a:gd name="T0" fmla="*/ 26 w 144"/>
              <a:gd name="T1" fmla="*/ 80 h 212"/>
              <a:gd name="T2" fmla="*/ 26 w 144"/>
              <a:gd name="T3" fmla="*/ 80 h 212"/>
              <a:gd name="T4" fmla="*/ 29 w 144"/>
              <a:gd name="T5" fmla="*/ 59 h 212"/>
              <a:gd name="T6" fmla="*/ 36 w 144"/>
              <a:gd name="T7" fmla="*/ 40 h 212"/>
              <a:gd name="T8" fmla="*/ 50 w 144"/>
              <a:gd name="T9" fmla="*/ 27 h 212"/>
              <a:gd name="T10" fmla="*/ 72 w 144"/>
              <a:gd name="T11" fmla="*/ 22 h 212"/>
              <a:gd name="T12" fmla="*/ 94 w 144"/>
              <a:gd name="T13" fmla="*/ 27 h 212"/>
              <a:gd name="T14" fmla="*/ 109 w 144"/>
              <a:gd name="T15" fmla="*/ 39 h 212"/>
              <a:gd name="T16" fmla="*/ 117 w 144"/>
              <a:gd name="T17" fmla="*/ 58 h 212"/>
              <a:gd name="T18" fmla="*/ 120 w 144"/>
              <a:gd name="T19" fmla="*/ 79 h 212"/>
              <a:gd name="T20" fmla="*/ 117 w 144"/>
              <a:gd name="T21" fmla="*/ 100 h 212"/>
              <a:gd name="T22" fmla="*/ 109 w 144"/>
              <a:gd name="T23" fmla="*/ 118 h 212"/>
              <a:gd name="T24" fmla="*/ 95 w 144"/>
              <a:gd name="T25" fmla="*/ 131 h 212"/>
              <a:gd name="T26" fmla="*/ 73 w 144"/>
              <a:gd name="T27" fmla="*/ 136 h 212"/>
              <a:gd name="T28" fmla="*/ 52 w 144"/>
              <a:gd name="T29" fmla="*/ 132 h 212"/>
              <a:gd name="T30" fmla="*/ 38 w 144"/>
              <a:gd name="T31" fmla="*/ 119 h 212"/>
              <a:gd name="T32" fmla="*/ 29 w 144"/>
              <a:gd name="T33" fmla="*/ 101 h 212"/>
              <a:gd name="T34" fmla="*/ 26 w 144"/>
              <a:gd name="T35" fmla="*/ 80 h 212"/>
              <a:gd name="T36" fmla="*/ 26 w 144"/>
              <a:gd name="T37" fmla="*/ 80 h 212"/>
              <a:gd name="T38" fmla="*/ 144 w 144"/>
              <a:gd name="T39" fmla="*/ 212 h 212"/>
              <a:gd name="T40" fmla="*/ 144 w 144"/>
              <a:gd name="T41" fmla="*/ 212 h 212"/>
              <a:gd name="T42" fmla="*/ 144 w 144"/>
              <a:gd name="T43" fmla="*/ 3 h 212"/>
              <a:gd name="T44" fmla="*/ 119 w 144"/>
              <a:gd name="T45" fmla="*/ 3 h 212"/>
              <a:gd name="T46" fmla="*/ 119 w 144"/>
              <a:gd name="T47" fmla="*/ 23 h 212"/>
              <a:gd name="T48" fmla="*/ 118 w 144"/>
              <a:gd name="T49" fmla="*/ 23 h 212"/>
              <a:gd name="T50" fmla="*/ 108 w 144"/>
              <a:gd name="T51" fmla="*/ 12 h 212"/>
              <a:gd name="T52" fmla="*/ 95 w 144"/>
              <a:gd name="T53" fmla="*/ 5 h 212"/>
              <a:gd name="T54" fmla="*/ 82 w 144"/>
              <a:gd name="T55" fmla="*/ 1 h 212"/>
              <a:gd name="T56" fmla="*/ 69 w 144"/>
              <a:gd name="T57" fmla="*/ 0 h 212"/>
              <a:gd name="T58" fmla="*/ 39 w 144"/>
              <a:gd name="T59" fmla="*/ 6 h 212"/>
              <a:gd name="T60" fmla="*/ 17 w 144"/>
              <a:gd name="T61" fmla="*/ 23 h 212"/>
              <a:gd name="T62" fmla="*/ 4 w 144"/>
              <a:gd name="T63" fmla="*/ 48 h 212"/>
              <a:gd name="T64" fmla="*/ 0 w 144"/>
              <a:gd name="T65" fmla="*/ 79 h 212"/>
              <a:gd name="T66" fmla="*/ 4 w 144"/>
              <a:gd name="T67" fmla="*/ 109 h 212"/>
              <a:gd name="T68" fmla="*/ 18 w 144"/>
              <a:gd name="T69" fmla="*/ 134 h 212"/>
              <a:gd name="T70" fmla="*/ 39 w 144"/>
              <a:gd name="T71" fmla="*/ 152 h 212"/>
              <a:gd name="T72" fmla="*/ 70 w 144"/>
              <a:gd name="T73" fmla="*/ 158 h 212"/>
              <a:gd name="T74" fmla="*/ 99 w 144"/>
              <a:gd name="T75" fmla="*/ 152 h 212"/>
              <a:gd name="T76" fmla="*/ 118 w 144"/>
              <a:gd name="T77" fmla="*/ 134 h 212"/>
              <a:gd name="T78" fmla="*/ 119 w 144"/>
              <a:gd name="T79" fmla="*/ 134 h 212"/>
              <a:gd name="T80" fmla="*/ 119 w 144"/>
              <a:gd name="T81" fmla="*/ 212 h 212"/>
              <a:gd name="T82" fmla="*/ 144 w 144"/>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2">
                <a:moveTo>
                  <a:pt x="26" y="80"/>
                </a:moveTo>
                <a:lnTo>
                  <a:pt x="26" y="80"/>
                </a:lnTo>
                <a:cubicBezTo>
                  <a:pt x="26" y="73"/>
                  <a:pt x="27" y="66"/>
                  <a:pt x="29" y="59"/>
                </a:cubicBezTo>
                <a:cubicBezTo>
                  <a:pt x="30" y="52"/>
                  <a:pt x="33" y="45"/>
                  <a:pt x="36" y="40"/>
                </a:cubicBezTo>
                <a:cubicBezTo>
                  <a:pt x="40" y="34"/>
                  <a:pt x="45" y="30"/>
                  <a:pt x="50" y="27"/>
                </a:cubicBezTo>
                <a:cubicBezTo>
                  <a:pt x="56" y="23"/>
                  <a:pt x="63" y="22"/>
                  <a:pt x="72" y="22"/>
                </a:cubicBezTo>
                <a:cubicBezTo>
                  <a:pt x="80" y="22"/>
                  <a:pt x="88" y="23"/>
                  <a:pt x="94" y="27"/>
                </a:cubicBezTo>
                <a:cubicBezTo>
                  <a:pt x="100" y="30"/>
                  <a:pt x="105" y="34"/>
                  <a:pt x="109" y="39"/>
                </a:cubicBezTo>
                <a:cubicBezTo>
                  <a:pt x="112" y="45"/>
                  <a:pt x="115" y="51"/>
                  <a:pt x="117" y="58"/>
                </a:cubicBezTo>
                <a:cubicBezTo>
                  <a:pt x="119" y="65"/>
                  <a:pt x="120" y="72"/>
                  <a:pt x="120" y="79"/>
                </a:cubicBezTo>
                <a:cubicBezTo>
                  <a:pt x="120" y="86"/>
                  <a:pt x="119" y="93"/>
                  <a:pt x="117" y="100"/>
                </a:cubicBezTo>
                <a:cubicBezTo>
                  <a:pt x="115" y="107"/>
                  <a:pt x="113" y="113"/>
                  <a:pt x="109" y="118"/>
                </a:cubicBezTo>
                <a:cubicBezTo>
                  <a:pt x="105" y="124"/>
                  <a:pt x="101" y="128"/>
                  <a:pt x="95" y="131"/>
                </a:cubicBezTo>
                <a:cubicBezTo>
                  <a:pt x="89" y="135"/>
                  <a:pt x="82" y="136"/>
                  <a:pt x="73" y="136"/>
                </a:cubicBezTo>
                <a:cubicBezTo>
                  <a:pt x="65" y="136"/>
                  <a:pt x="58" y="135"/>
                  <a:pt x="52" y="132"/>
                </a:cubicBezTo>
                <a:cubicBezTo>
                  <a:pt x="46" y="128"/>
                  <a:pt x="42" y="124"/>
                  <a:pt x="38" y="119"/>
                </a:cubicBezTo>
                <a:cubicBezTo>
                  <a:pt x="34" y="114"/>
                  <a:pt x="31" y="108"/>
                  <a:pt x="29" y="101"/>
                </a:cubicBezTo>
                <a:cubicBezTo>
                  <a:pt x="27" y="94"/>
                  <a:pt x="26" y="87"/>
                  <a:pt x="26" y="80"/>
                </a:cubicBezTo>
                <a:lnTo>
                  <a:pt x="26" y="80"/>
                </a:lnTo>
                <a:close/>
                <a:moveTo>
                  <a:pt x="144" y="212"/>
                </a:moveTo>
                <a:lnTo>
                  <a:pt x="144" y="212"/>
                </a:lnTo>
                <a:lnTo>
                  <a:pt x="144" y="3"/>
                </a:lnTo>
                <a:lnTo>
                  <a:pt x="119" y="3"/>
                </a:lnTo>
                <a:lnTo>
                  <a:pt x="119" y="23"/>
                </a:lnTo>
                <a:lnTo>
                  <a:pt x="118" y="23"/>
                </a:lnTo>
                <a:cubicBezTo>
                  <a:pt x="115" y="19"/>
                  <a:pt x="112" y="15"/>
                  <a:pt x="108" y="12"/>
                </a:cubicBezTo>
                <a:cubicBezTo>
                  <a:pt x="104" y="9"/>
                  <a:pt x="100" y="7"/>
                  <a:pt x="95" y="5"/>
                </a:cubicBezTo>
                <a:cubicBezTo>
                  <a:pt x="91" y="3"/>
                  <a:pt x="86" y="2"/>
                  <a:pt x="82" y="1"/>
                </a:cubicBezTo>
                <a:cubicBezTo>
                  <a:pt x="77" y="0"/>
                  <a:pt x="73" y="0"/>
                  <a:pt x="69" y="0"/>
                </a:cubicBezTo>
                <a:cubicBezTo>
                  <a:pt x="58" y="0"/>
                  <a:pt x="48" y="2"/>
                  <a:pt x="39" y="6"/>
                </a:cubicBezTo>
                <a:cubicBezTo>
                  <a:pt x="30" y="10"/>
                  <a:pt x="23" y="16"/>
                  <a:pt x="17" y="23"/>
                </a:cubicBezTo>
                <a:cubicBezTo>
                  <a:pt x="11" y="30"/>
                  <a:pt x="7" y="39"/>
                  <a:pt x="4" y="48"/>
                </a:cubicBezTo>
                <a:cubicBezTo>
                  <a:pt x="1" y="58"/>
                  <a:pt x="0" y="68"/>
                  <a:pt x="0" y="79"/>
                </a:cubicBezTo>
                <a:cubicBezTo>
                  <a:pt x="0" y="89"/>
                  <a:pt x="2" y="99"/>
                  <a:pt x="4" y="109"/>
                </a:cubicBezTo>
                <a:cubicBezTo>
                  <a:pt x="7" y="119"/>
                  <a:pt x="12" y="127"/>
                  <a:pt x="18" y="134"/>
                </a:cubicBezTo>
                <a:cubicBezTo>
                  <a:pt x="23" y="141"/>
                  <a:pt x="31" y="147"/>
                  <a:pt x="39" y="152"/>
                </a:cubicBezTo>
                <a:cubicBezTo>
                  <a:pt x="48" y="156"/>
                  <a:pt x="58" y="158"/>
                  <a:pt x="70" y="158"/>
                </a:cubicBezTo>
                <a:cubicBezTo>
                  <a:pt x="80" y="158"/>
                  <a:pt x="90" y="156"/>
                  <a:pt x="99" y="152"/>
                </a:cubicBezTo>
                <a:cubicBezTo>
                  <a:pt x="108" y="149"/>
                  <a:pt x="114" y="143"/>
                  <a:pt x="118" y="134"/>
                </a:cubicBezTo>
                <a:lnTo>
                  <a:pt x="119" y="134"/>
                </a:lnTo>
                <a:lnTo>
                  <a:pt x="119" y="212"/>
                </a:lnTo>
                <a:lnTo>
                  <a:pt x="144" y="2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6">
            <a:extLst>
              <a:ext uri="{FF2B5EF4-FFF2-40B4-BE49-F238E27FC236}">
                <a16:creationId xmlns:a16="http://schemas.microsoft.com/office/drawing/2014/main" id="{A0A93D46-8DCE-483C-B5D0-D64F67E6E270}"/>
              </a:ext>
            </a:extLst>
          </p:cNvPr>
          <p:cNvSpPr>
            <a:spLocks noEditPoints="1"/>
          </p:cNvSpPr>
          <p:nvPr/>
        </p:nvSpPr>
        <p:spPr bwMode="auto">
          <a:xfrm>
            <a:off x="902488" y="3504076"/>
            <a:ext cx="86199" cy="136371"/>
          </a:xfrm>
          <a:custGeom>
            <a:avLst/>
            <a:gdLst>
              <a:gd name="T0" fmla="*/ 26 w 138"/>
              <a:gd name="T1" fmla="*/ 105 h 211"/>
              <a:gd name="T2" fmla="*/ 26 w 138"/>
              <a:gd name="T3" fmla="*/ 105 h 211"/>
              <a:gd name="T4" fmla="*/ 26 w 138"/>
              <a:gd name="T5" fmla="*/ 89 h 211"/>
              <a:gd name="T6" fmla="*/ 28 w 138"/>
              <a:gd name="T7" fmla="*/ 70 h 211"/>
              <a:gd name="T8" fmla="*/ 32 w 138"/>
              <a:gd name="T9" fmla="*/ 52 h 211"/>
              <a:gd name="T10" fmla="*/ 39 w 138"/>
              <a:gd name="T11" fmla="*/ 37 h 211"/>
              <a:gd name="T12" fmla="*/ 51 w 138"/>
              <a:gd name="T13" fmla="*/ 26 h 211"/>
              <a:gd name="T14" fmla="*/ 69 w 138"/>
              <a:gd name="T15" fmla="*/ 22 h 211"/>
              <a:gd name="T16" fmla="*/ 87 w 138"/>
              <a:gd name="T17" fmla="*/ 26 h 211"/>
              <a:gd name="T18" fmla="*/ 99 w 138"/>
              <a:gd name="T19" fmla="*/ 37 h 211"/>
              <a:gd name="T20" fmla="*/ 106 w 138"/>
              <a:gd name="T21" fmla="*/ 52 h 211"/>
              <a:gd name="T22" fmla="*/ 110 w 138"/>
              <a:gd name="T23" fmla="*/ 70 h 211"/>
              <a:gd name="T24" fmla="*/ 112 w 138"/>
              <a:gd name="T25" fmla="*/ 89 h 211"/>
              <a:gd name="T26" fmla="*/ 112 w 138"/>
              <a:gd name="T27" fmla="*/ 105 h 211"/>
              <a:gd name="T28" fmla="*/ 111 w 138"/>
              <a:gd name="T29" fmla="*/ 132 h 211"/>
              <a:gd name="T30" fmla="*/ 106 w 138"/>
              <a:gd name="T31" fmla="*/ 159 h 211"/>
              <a:gd name="T32" fmla="*/ 94 w 138"/>
              <a:gd name="T33" fmla="*/ 180 h 211"/>
              <a:gd name="T34" fmla="*/ 69 w 138"/>
              <a:gd name="T35" fmla="*/ 189 h 211"/>
              <a:gd name="T36" fmla="*/ 44 w 138"/>
              <a:gd name="T37" fmla="*/ 180 h 211"/>
              <a:gd name="T38" fmla="*/ 32 w 138"/>
              <a:gd name="T39" fmla="*/ 159 h 211"/>
              <a:gd name="T40" fmla="*/ 27 w 138"/>
              <a:gd name="T41" fmla="*/ 132 h 211"/>
              <a:gd name="T42" fmla="*/ 26 w 138"/>
              <a:gd name="T43" fmla="*/ 105 h 211"/>
              <a:gd name="T44" fmla="*/ 26 w 138"/>
              <a:gd name="T45" fmla="*/ 105 h 211"/>
              <a:gd name="T46" fmla="*/ 0 w 138"/>
              <a:gd name="T47" fmla="*/ 106 h 211"/>
              <a:gd name="T48" fmla="*/ 0 w 138"/>
              <a:gd name="T49" fmla="*/ 106 h 211"/>
              <a:gd name="T50" fmla="*/ 0 w 138"/>
              <a:gd name="T51" fmla="*/ 130 h 211"/>
              <a:gd name="T52" fmla="*/ 3 w 138"/>
              <a:gd name="T53" fmla="*/ 154 h 211"/>
              <a:gd name="T54" fmla="*/ 10 w 138"/>
              <a:gd name="T55" fmla="*/ 176 h 211"/>
              <a:gd name="T56" fmla="*/ 22 w 138"/>
              <a:gd name="T57" fmla="*/ 194 h 211"/>
              <a:gd name="T58" fmla="*/ 41 w 138"/>
              <a:gd name="T59" fmla="*/ 206 h 211"/>
              <a:gd name="T60" fmla="*/ 69 w 138"/>
              <a:gd name="T61" fmla="*/ 211 h 211"/>
              <a:gd name="T62" fmla="*/ 97 w 138"/>
              <a:gd name="T63" fmla="*/ 206 h 211"/>
              <a:gd name="T64" fmla="*/ 116 w 138"/>
              <a:gd name="T65" fmla="*/ 194 h 211"/>
              <a:gd name="T66" fmla="*/ 128 w 138"/>
              <a:gd name="T67" fmla="*/ 176 h 211"/>
              <a:gd name="T68" fmla="*/ 135 w 138"/>
              <a:gd name="T69" fmla="*/ 154 h 211"/>
              <a:gd name="T70" fmla="*/ 138 w 138"/>
              <a:gd name="T71" fmla="*/ 130 h 211"/>
              <a:gd name="T72" fmla="*/ 138 w 138"/>
              <a:gd name="T73" fmla="*/ 106 h 211"/>
              <a:gd name="T74" fmla="*/ 138 w 138"/>
              <a:gd name="T75" fmla="*/ 82 h 211"/>
              <a:gd name="T76" fmla="*/ 135 w 138"/>
              <a:gd name="T77" fmla="*/ 58 h 211"/>
              <a:gd name="T78" fmla="*/ 128 w 138"/>
              <a:gd name="T79" fmla="*/ 36 h 211"/>
              <a:gd name="T80" fmla="*/ 116 w 138"/>
              <a:gd name="T81" fmla="*/ 17 h 211"/>
              <a:gd name="T82" fmla="*/ 97 w 138"/>
              <a:gd name="T83" fmla="*/ 5 h 211"/>
              <a:gd name="T84" fmla="*/ 69 w 138"/>
              <a:gd name="T85" fmla="*/ 0 h 211"/>
              <a:gd name="T86" fmla="*/ 41 w 138"/>
              <a:gd name="T87" fmla="*/ 5 h 211"/>
              <a:gd name="T88" fmla="*/ 22 w 138"/>
              <a:gd name="T89" fmla="*/ 17 h 211"/>
              <a:gd name="T90" fmla="*/ 10 w 138"/>
              <a:gd name="T91" fmla="*/ 36 h 211"/>
              <a:gd name="T92" fmla="*/ 3 w 138"/>
              <a:gd name="T93" fmla="*/ 58 h 211"/>
              <a:gd name="T94" fmla="*/ 0 w 138"/>
              <a:gd name="T95" fmla="*/ 82 h 211"/>
              <a:gd name="T96" fmla="*/ 0 w 138"/>
              <a:gd name="T97" fmla="*/ 106 h 211"/>
              <a:gd name="T98" fmla="*/ 0 w 138"/>
              <a:gd name="T99"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 h="211">
                <a:moveTo>
                  <a:pt x="26" y="105"/>
                </a:moveTo>
                <a:lnTo>
                  <a:pt x="26" y="105"/>
                </a:lnTo>
                <a:cubicBezTo>
                  <a:pt x="26" y="100"/>
                  <a:pt x="26" y="95"/>
                  <a:pt x="26" y="89"/>
                </a:cubicBezTo>
                <a:cubicBezTo>
                  <a:pt x="26" y="82"/>
                  <a:pt x="27" y="76"/>
                  <a:pt x="28" y="70"/>
                </a:cubicBezTo>
                <a:cubicBezTo>
                  <a:pt x="29" y="64"/>
                  <a:pt x="30" y="58"/>
                  <a:pt x="32" y="52"/>
                </a:cubicBezTo>
                <a:cubicBezTo>
                  <a:pt x="33" y="46"/>
                  <a:pt x="36" y="41"/>
                  <a:pt x="39" y="37"/>
                </a:cubicBezTo>
                <a:cubicBezTo>
                  <a:pt x="42" y="32"/>
                  <a:pt x="46" y="29"/>
                  <a:pt x="51" y="26"/>
                </a:cubicBezTo>
                <a:cubicBezTo>
                  <a:pt x="56" y="23"/>
                  <a:pt x="62" y="22"/>
                  <a:pt x="69" y="22"/>
                </a:cubicBezTo>
                <a:cubicBezTo>
                  <a:pt x="76" y="22"/>
                  <a:pt x="82" y="23"/>
                  <a:pt x="87" y="26"/>
                </a:cubicBezTo>
                <a:cubicBezTo>
                  <a:pt x="92" y="29"/>
                  <a:pt x="96" y="32"/>
                  <a:pt x="99" y="37"/>
                </a:cubicBezTo>
                <a:cubicBezTo>
                  <a:pt x="102" y="41"/>
                  <a:pt x="105" y="46"/>
                  <a:pt x="106" y="52"/>
                </a:cubicBezTo>
                <a:cubicBezTo>
                  <a:pt x="108" y="58"/>
                  <a:pt x="109" y="64"/>
                  <a:pt x="110" y="70"/>
                </a:cubicBezTo>
                <a:cubicBezTo>
                  <a:pt x="111" y="76"/>
                  <a:pt x="111" y="82"/>
                  <a:pt x="112" y="89"/>
                </a:cubicBezTo>
                <a:cubicBezTo>
                  <a:pt x="112" y="95"/>
                  <a:pt x="112" y="100"/>
                  <a:pt x="112" y="105"/>
                </a:cubicBezTo>
                <a:cubicBezTo>
                  <a:pt x="112" y="113"/>
                  <a:pt x="111" y="122"/>
                  <a:pt x="111" y="132"/>
                </a:cubicBezTo>
                <a:cubicBezTo>
                  <a:pt x="110" y="141"/>
                  <a:pt x="109" y="150"/>
                  <a:pt x="106" y="159"/>
                </a:cubicBezTo>
                <a:cubicBezTo>
                  <a:pt x="104" y="167"/>
                  <a:pt x="99" y="175"/>
                  <a:pt x="94" y="180"/>
                </a:cubicBezTo>
                <a:cubicBezTo>
                  <a:pt x="88" y="186"/>
                  <a:pt x="79" y="189"/>
                  <a:pt x="69" y="189"/>
                </a:cubicBezTo>
                <a:cubicBezTo>
                  <a:pt x="58" y="189"/>
                  <a:pt x="50" y="186"/>
                  <a:pt x="44" y="180"/>
                </a:cubicBezTo>
                <a:cubicBezTo>
                  <a:pt x="38" y="175"/>
                  <a:pt x="34" y="167"/>
                  <a:pt x="32" y="159"/>
                </a:cubicBezTo>
                <a:cubicBezTo>
                  <a:pt x="29" y="150"/>
                  <a:pt x="27" y="141"/>
                  <a:pt x="27" y="132"/>
                </a:cubicBezTo>
                <a:cubicBezTo>
                  <a:pt x="26" y="122"/>
                  <a:pt x="26" y="113"/>
                  <a:pt x="26" y="105"/>
                </a:cubicBezTo>
                <a:lnTo>
                  <a:pt x="26" y="105"/>
                </a:lnTo>
                <a:close/>
                <a:moveTo>
                  <a:pt x="0" y="106"/>
                </a:moveTo>
                <a:lnTo>
                  <a:pt x="0" y="106"/>
                </a:lnTo>
                <a:cubicBezTo>
                  <a:pt x="0" y="113"/>
                  <a:pt x="0" y="121"/>
                  <a:pt x="0" y="130"/>
                </a:cubicBezTo>
                <a:cubicBezTo>
                  <a:pt x="1" y="138"/>
                  <a:pt x="2" y="146"/>
                  <a:pt x="3" y="154"/>
                </a:cubicBezTo>
                <a:cubicBezTo>
                  <a:pt x="5" y="161"/>
                  <a:pt x="7" y="169"/>
                  <a:pt x="10" y="176"/>
                </a:cubicBezTo>
                <a:cubicBezTo>
                  <a:pt x="13" y="183"/>
                  <a:pt x="17" y="189"/>
                  <a:pt x="22" y="194"/>
                </a:cubicBezTo>
                <a:cubicBezTo>
                  <a:pt x="27" y="199"/>
                  <a:pt x="34" y="203"/>
                  <a:pt x="41" y="206"/>
                </a:cubicBezTo>
                <a:cubicBezTo>
                  <a:pt x="49" y="209"/>
                  <a:pt x="58" y="211"/>
                  <a:pt x="69" y="211"/>
                </a:cubicBezTo>
                <a:cubicBezTo>
                  <a:pt x="80" y="211"/>
                  <a:pt x="89" y="209"/>
                  <a:pt x="97" y="206"/>
                </a:cubicBezTo>
                <a:cubicBezTo>
                  <a:pt x="104" y="203"/>
                  <a:pt x="111" y="199"/>
                  <a:pt x="116" y="194"/>
                </a:cubicBezTo>
                <a:cubicBezTo>
                  <a:pt x="121" y="189"/>
                  <a:pt x="125" y="183"/>
                  <a:pt x="128" y="176"/>
                </a:cubicBezTo>
                <a:cubicBezTo>
                  <a:pt x="131" y="169"/>
                  <a:pt x="133" y="161"/>
                  <a:pt x="135" y="154"/>
                </a:cubicBezTo>
                <a:cubicBezTo>
                  <a:pt x="136" y="146"/>
                  <a:pt x="137" y="138"/>
                  <a:pt x="138" y="130"/>
                </a:cubicBezTo>
                <a:cubicBezTo>
                  <a:pt x="138" y="121"/>
                  <a:pt x="138" y="113"/>
                  <a:pt x="138" y="106"/>
                </a:cubicBezTo>
                <a:cubicBezTo>
                  <a:pt x="138" y="98"/>
                  <a:pt x="138" y="90"/>
                  <a:pt x="138" y="82"/>
                </a:cubicBezTo>
                <a:cubicBezTo>
                  <a:pt x="137" y="74"/>
                  <a:pt x="136" y="66"/>
                  <a:pt x="135" y="58"/>
                </a:cubicBezTo>
                <a:cubicBezTo>
                  <a:pt x="133" y="50"/>
                  <a:pt x="131" y="43"/>
                  <a:pt x="128" y="36"/>
                </a:cubicBezTo>
                <a:cubicBezTo>
                  <a:pt x="125" y="29"/>
                  <a:pt x="121" y="23"/>
                  <a:pt x="116" y="17"/>
                </a:cubicBezTo>
                <a:cubicBezTo>
                  <a:pt x="111" y="12"/>
                  <a:pt x="104" y="8"/>
                  <a:pt x="97" y="5"/>
                </a:cubicBezTo>
                <a:cubicBezTo>
                  <a:pt x="89" y="2"/>
                  <a:pt x="80" y="0"/>
                  <a:pt x="69" y="0"/>
                </a:cubicBezTo>
                <a:cubicBezTo>
                  <a:pt x="58" y="0"/>
                  <a:pt x="49" y="2"/>
                  <a:pt x="41" y="5"/>
                </a:cubicBezTo>
                <a:cubicBezTo>
                  <a:pt x="34" y="8"/>
                  <a:pt x="27" y="12"/>
                  <a:pt x="22" y="17"/>
                </a:cubicBezTo>
                <a:cubicBezTo>
                  <a:pt x="17" y="23"/>
                  <a:pt x="13" y="29"/>
                  <a:pt x="10" y="36"/>
                </a:cubicBezTo>
                <a:cubicBezTo>
                  <a:pt x="7" y="43"/>
                  <a:pt x="5" y="50"/>
                  <a:pt x="3" y="58"/>
                </a:cubicBezTo>
                <a:cubicBezTo>
                  <a:pt x="2" y="66"/>
                  <a:pt x="1" y="74"/>
                  <a:pt x="0" y="82"/>
                </a:cubicBezTo>
                <a:cubicBezTo>
                  <a:pt x="0" y="90"/>
                  <a:pt x="0" y="98"/>
                  <a:pt x="0" y="106"/>
                </a:cubicBezTo>
                <a:lnTo>
                  <a:pt x="0" y="10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7">
            <a:extLst>
              <a:ext uri="{FF2B5EF4-FFF2-40B4-BE49-F238E27FC236}">
                <a16:creationId xmlns:a16="http://schemas.microsoft.com/office/drawing/2014/main" id="{9E098D7C-27CA-4EBA-A6D6-940F2006C779}"/>
              </a:ext>
            </a:extLst>
          </p:cNvPr>
          <p:cNvSpPr>
            <a:spLocks noEditPoints="1"/>
          </p:cNvSpPr>
          <p:nvPr/>
        </p:nvSpPr>
        <p:spPr bwMode="auto">
          <a:xfrm>
            <a:off x="791662" y="3917406"/>
            <a:ext cx="90303" cy="136371"/>
          </a:xfrm>
          <a:custGeom>
            <a:avLst/>
            <a:gdLst>
              <a:gd name="T0" fmla="*/ 26 w 144"/>
              <a:gd name="T1" fmla="*/ 81 h 213"/>
              <a:gd name="T2" fmla="*/ 26 w 144"/>
              <a:gd name="T3" fmla="*/ 81 h 213"/>
              <a:gd name="T4" fmla="*/ 29 w 144"/>
              <a:gd name="T5" fmla="*/ 59 h 213"/>
              <a:gd name="T6" fmla="*/ 36 w 144"/>
              <a:gd name="T7" fmla="*/ 41 h 213"/>
              <a:gd name="T8" fmla="*/ 50 w 144"/>
              <a:gd name="T9" fmla="*/ 27 h 213"/>
              <a:gd name="T10" fmla="*/ 72 w 144"/>
              <a:gd name="T11" fmla="*/ 22 h 213"/>
              <a:gd name="T12" fmla="*/ 94 w 144"/>
              <a:gd name="T13" fmla="*/ 27 h 213"/>
              <a:gd name="T14" fmla="*/ 109 w 144"/>
              <a:gd name="T15" fmla="*/ 40 h 213"/>
              <a:gd name="T16" fmla="*/ 117 w 144"/>
              <a:gd name="T17" fmla="*/ 58 h 213"/>
              <a:gd name="T18" fmla="*/ 120 w 144"/>
              <a:gd name="T19" fmla="*/ 80 h 213"/>
              <a:gd name="T20" fmla="*/ 117 w 144"/>
              <a:gd name="T21" fmla="*/ 101 h 213"/>
              <a:gd name="T22" fmla="*/ 109 w 144"/>
              <a:gd name="T23" fmla="*/ 119 h 213"/>
              <a:gd name="T24" fmla="*/ 95 w 144"/>
              <a:gd name="T25" fmla="*/ 132 h 213"/>
              <a:gd name="T26" fmla="*/ 73 w 144"/>
              <a:gd name="T27" fmla="*/ 137 h 213"/>
              <a:gd name="T28" fmla="*/ 52 w 144"/>
              <a:gd name="T29" fmla="*/ 132 h 213"/>
              <a:gd name="T30" fmla="*/ 38 w 144"/>
              <a:gd name="T31" fmla="*/ 120 h 213"/>
              <a:gd name="T32" fmla="*/ 29 w 144"/>
              <a:gd name="T33" fmla="*/ 102 h 213"/>
              <a:gd name="T34" fmla="*/ 26 w 144"/>
              <a:gd name="T35" fmla="*/ 81 h 213"/>
              <a:gd name="T36" fmla="*/ 26 w 144"/>
              <a:gd name="T37" fmla="*/ 81 h 213"/>
              <a:gd name="T38" fmla="*/ 144 w 144"/>
              <a:gd name="T39" fmla="*/ 213 h 213"/>
              <a:gd name="T40" fmla="*/ 144 w 144"/>
              <a:gd name="T41" fmla="*/ 213 h 213"/>
              <a:gd name="T42" fmla="*/ 144 w 144"/>
              <a:gd name="T43" fmla="*/ 4 h 213"/>
              <a:gd name="T44" fmla="*/ 119 w 144"/>
              <a:gd name="T45" fmla="*/ 4 h 213"/>
              <a:gd name="T46" fmla="*/ 119 w 144"/>
              <a:gd name="T47" fmla="*/ 24 h 213"/>
              <a:gd name="T48" fmla="*/ 118 w 144"/>
              <a:gd name="T49" fmla="*/ 24 h 213"/>
              <a:gd name="T50" fmla="*/ 108 w 144"/>
              <a:gd name="T51" fmla="*/ 13 h 213"/>
              <a:gd name="T52" fmla="*/ 95 w 144"/>
              <a:gd name="T53" fmla="*/ 6 h 213"/>
              <a:gd name="T54" fmla="*/ 82 w 144"/>
              <a:gd name="T55" fmla="*/ 2 h 213"/>
              <a:gd name="T56" fmla="*/ 69 w 144"/>
              <a:gd name="T57" fmla="*/ 0 h 213"/>
              <a:gd name="T58" fmla="*/ 39 w 144"/>
              <a:gd name="T59" fmla="*/ 7 h 213"/>
              <a:gd name="T60" fmla="*/ 17 w 144"/>
              <a:gd name="T61" fmla="*/ 24 h 213"/>
              <a:gd name="T62" fmla="*/ 4 w 144"/>
              <a:gd name="T63" fmla="*/ 49 h 213"/>
              <a:gd name="T64" fmla="*/ 0 w 144"/>
              <a:gd name="T65" fmla="*/ 79 h 213"/>
              <a:gd name="T66" fmla="*/ 4 w 144"/>
              <a:gd name="T67" fmla="*/ 110 h 213"/>
              <a:gd name="T68" fmla="*/ 18 w 144"/>
              <a:gd name="T69" fmla="*/ 135 h 213"/>
              <a:gd name="T70" fmla="*/ 39 w 144"/>
              <a:gd name="T71" fmla="*/ 152 h 213"/>
              <a:gd name="T72" fmla="*/ 70 w 144"/>
              <a:gd name="T73" fmla="*/ 159 h 213"/>
              <a:gd name="T74" fmla="*/ 99 w 144"/>
              <a:gd name="T75" fmla="*/ 153 h 213"/>
              <a:gd name="T76" fmla="*/ 118 w 144"/>
              <a:gd name="T77" fmla="*/ 135 h 213"/>
              <a:gd name="T78" fmla="*/ 119 w 144"/>
              <a:gd name="T79" fmla="*/ 135 h 213"/>
              <a:gd name="T80" fmla="*/ 119 w 144"/>
              <a:gd name="T81" fmla="*/ 213 h 213"/>
              <a:gd name="T82" fmla="*/ 144 w 144"/>
              <a:gd name="T83"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3">
                <a:moveTo>
                  <a:pt x="26" y="81"/>
                </a:moveTo>
                <a:lnTo>
                  <a:pt x="26" y="81"/>
                </a:lnTo>
                <a:cubicBezTo>
                  <a:pt x="26" y="74"/>
                  <a:pt x="27" y="66"/>
                  <a:pt x="29" y="59"/>
                </a:cubicBezTo>
                <a:cubicBezTo>
                  <a:pt x="30" y="52"/>
                  <a:pt x="33" y="46"/>
                  <a:pt x="36" y="41"/>
                </a:cubicBezTo>
                <a:cubicBezTo>
                  <a:pt x="40" y="35"/>
                  <a:pt x="45" y="31"/>
                  <a:pt x="50" y="27"/>
                </a:cubicBezTo>
                <a:cubicBezTo>
                  <a:pt x="56" y="24"/>
                  <a:pt x="63" y="22"/>
                  <a:pt x="72" y="22"/>
                </a:cubicBezTo>
                <a:cubicBezTo>
                  <a:pt x="80" y="22"/>
                  <a:pt x="88" y="24"/>
                  <a:pt x="94" y="27"/>
                </a:cubicBezTo>
                <a:cubicBezTo>
                  <a:pt x="100" y="30"/>
                  <a:pt x="105" y="35"/>
                  <a:pt x="109" y="40"/>
                </a:cubicBezTo>
                <a:cubicBezTo>
                  <a:pt x="112" y="45"/>
                  <a:pt x="115" y="51"/>
                  <a:pt x="117" y="58"/>
                </a:cubicBezTo>
                <a:cubicBezTo>
                  <a:pt x="119" y="65"/>
                  <a:pt x="120" y="72"/>
                  <a:pt x="120" y="80"/>
                </a:cubicBezTo>
                <a:cubicBezTo>
                  <a:pt x="120" y="87"/>
                  <a:pt x="119" y="94"/>
                  <a:pt x="117" y="101"/>
                </a:cubicBezTo>
                <a:cubicBezTo>
                  <a:pt x="115" y="107"/>
                  <a:pt x="113" y="114"/>
                  <a:pt x="109" y="119"/>
                </a:cubicBezTo>
                <a:cubicBezTo>
                  <a:pt x="105" y="124"/>
                  <a:pt x="101" y="129"/>
                  <a:pt x="95" y="132"/>
                </a:cubicBezTo>
                <a:cubicBezTo>
                  <a:pt x="89" y="135"/>
                  <a:pt x="82" y="137"/>
                  <a:pt x="73" y="137"/>
                </a:cubicBezTo>
                <a:cubicBezTo>
                  <a:pt x="65" y="137"/>
                  <a:pt x="58" y="135"/>
                  <a:pt x="52" y="132"/>
                </a:cubicBezTo>
                <a:cubicBezTo>
                  <a:pt x="46" y="129"/>
                  <a:pt x="42" y="125"/>
                  <a:pt x="38" y="120"/>
                </a:cubicBezTo>
                <a:cubicBezTo>
                  <a:pt x="34" y="114"/>
                  <a:pt x="31" y="108"/>
                  <a:pt x="29" y="102"/>
                </a:cubicBezTo>
                <a:cubicBezTo>
                  <a:pt x="27" y="95"/>
                  <a:pt x="26" y="88"/>
                  <a:pt x="26" y="81"/>
                </a:cubicBezTo>
                <a:lnTo>
                  <a:pt x="26" y="81"/>
                </a:lnTo>
                <a:close/>
                <a:moveTo>
                  <a:pt x="144" y="213"/>
                </a:moveTo>
                <a:lnTo>
                  <a:pt x="144" y="213"/>
                </a:lnTo>
                <a:lnTo>
                  <a:pt x="144" y="4"/>
                </a:lnTo>
                <a:lnTo>
                  <a:pt x="119" y="4"/>
                </a:lnTo>
                <a:lnTo>
                  <a:pt x="119" y="24"/>
                </a:lnTo>
                <a:lnTo>
                  <a:pt x="118" y="24"/>
                </a:lnTo>
                <a:cubicBezTo>
                  <a:pt x="115" y="20"/>
                  <a:pt x="112" y="16"/>
                  <a:pt x="108" y="13"/>
                </a:cubicBezTo>
                <a:cubicBezTo>
                  <a:pt x="104" y="10"/>
                  <a:pt x="100" y="7"/>
                  <a:pt x="95" y="6"/>
                </a:cubicBezTo>
                <a:cubicBezTo>
                  <a:pt x="91" y="4"/>
                  <a:pt x="86" y="2"/>
                  <a:pt x="82" y="2"/>
                </a:cubicBezTo>
                <a:cubicBezTo>
                  <a:pt x="77" y="1"/>
                  <a:pt x="73" y="0"/>
                  <a:pt x="69" y="0"/>
                </a:cubicBezTo>
                <a:cubicBezTo>
                  <a:pt x="58" y="0"/>
                  <a:pt x="48" y="3"/>
                  <a:pt x="39" y="7"/>
                </a:cubicBezTo>
                <a:cubicBezTo>
                  <a:pt x="30" y="11"/>
                  <a:pt x="23" y="17"/>
                  <a:pt x="17" y="24"/>
                </a:cubicBezTo>
                <a:cubicBezTo>
                  <a:pt x="11" y="31"/>
                  <a:pt x="7" y="39"/>
                  <a:pt x="4" y="49"/>
                </a:cubicBezTo>
                <a:cubicBezTo>
                  <a:pt x="1" y="58"/>
                  <a:pt x="0" y="68"/>
                  <a:pt x="0" y="79"/>
                </a:cubicBezTo>
                <a:cubicBezTo>
                  <a:pt x="0" y="90"/>
                  <a:pt x="2" y="100"/>
                  <a:pt x="4" y="110"/>
                </a:cubicBezTo>
                <a:cubicBezTo>
                  <a:pt x="7" y="119"/>
                  <a:pt x="12" y="128"/>
                  <a:pt x="18" y="135"/>
                </a:cubicBezTo>
                <a:cubicBezTo>
                  <a:pt x="23" y="142"/>
                  <a:pt x="31" y="148"/>
                  <a:pt x="39" y="152"/>
                </a:cubicBezTo>
                <a:cubicBezTo>
                  <a:pt x="48" y="156"/>
                  <a:pt x="58" y="159"/>
                  <a:pt x="70" y="159"/>
                </a:cubicBezTo>
                <a:cubicBezTo>
                  <a:pt x="80" y="159"/>
                  <a:pt x="90" y="157"/>
                  <a:pt x="99" y="153"/>
                </a:cubicBezTo>
                <a:cubicBezTo>
                  <a:pt x="108" y="149"/>
                  <a:pt x="114" y="143"/>
                  <a:pt x="118" y="135"/>
                </a:cubicBezTo>
                <a:lnTo>
                  <a:pt x="119" y="135"/>
                </a:lnTo>
                <a:lnTo>
                  <a:pt x="119" y="213"/>
                </a:lnTo>
                <a:lnTo>
                  <a:pt x="144" y="2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8">
            <a:extLst>
              <a:ext uri="{FF2B5EF4-FFF2-40B4-BE49-F238E27FC236}">
                <a16:creationId xmlns:a16="http://schemas.microsoft.com/office/drawing/2014/main" id="{C5835C95-EB9C-406E-961C-A889D8AC034D}"/>
              </a:ext>
            </a:extLst>
          </p:cNvPr>
          <p:cNvSpPr>
            <a:spLocks/>
          </p:cNvSpPr>
          <p:nvPr/>
        </p:nvSpPr>
        <p:spPr bwMode="auto">
          <a:xfrm>
            <a:off x="910697" y="3883665"/>
            <a:ext cx="49256" cy="133560"/>
          </a:xfrm>
          <a:custGeom>
            <a:avLst/>
            <a:gdLst>
              <a:gd name="T0" fmla="*/ 79 w 79"/>
              <a:gd name="T1" fmla="*/ 207 h 207"/>
              <a:gd name="T2" fmla="*/ 79 w 79"/>
              <a:gd name="T3" fmla="*/ 207 h 207"/>
              <a:gd name="T4" fmla="*/ 79 w 79"/>
              <a:gd name="T5" fmla="*/ 0 h 207"/>
              <a:gd name="T6" fmla="*/ 60 w 79"/>
              <a:gd name="T7" fmla="*/ 0 h 207"/>
              <a:gd name="T8" fmla="*/ 52 w 79"/>
              <a:gd name="T9" fmla="*/ 19 h 207"/>
              <a:gd name="T10" fmla="*/ 39 w 79"/>
              <a:gd name="T11" fmla="*/ 31 h 207"/>
              <a:gd name="T12" fmla="*/ 20 w 79"/>
              <a:gd name="T13" fmla="*/ 37 h 207"/>
              <a:gd name="T14" fmla="*/ 0 w 79"/>
              <a:gd name="T15" fmla="*/ 39 h 207"/>
              <a:gd name="T16" fmla="*/ 0 w 79"/>
              <a:gd name="T17" fmla="*/ 59 h 207"/>
              <a:gd name="T18" fmla="*/ 54 w 79"/>
              <a:gd name="T19" fmla="*/ 59 h 207"/>
              <a:gd name="T20" fmla="*/ 54 w 79"/>
              <a:gd name="T21" fmla="*/ 207 h 207"/>
              <a:gd name="T22" fmla="*/ 79 w 79"/>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07">
                <a:moveTo>
                  <a:pt x="79" y="207"/>
                </a:moveTo>
                <a:lnTo>
                  <a:pt x="79" y="207"/>
                </a:lnTo>
                <a:lnTo>
                  <a:pt x="79" y="0"/>
                </a:lnTo>
                <a:lnTo>
                  <a:pt x="60" y="0"/>
                </a:lnTo>
                <a:cubicBezTo>
                  <a:pt x="58" y="7"/>
                  <a:pt x="56" y="14"/>
                  <a:pt x="52" y="19"/>
                </a:cubicBezTo>
                <a:cubicBezTo>
                  <a:pt x="48" y="24"/>
                  <a:pt x="44" y="28"/>
                  <a:pt x="39" y="31"/>
                </a:cubicBezTo>
                <a:cubicBezTo>
                  <a:pt x="33" y="34"/>
                  <a:pt x="27" y="36"/>
                  <a:pt x="20" y="37"/>
                </a:cubicBezTo>
                <a:cubicBezTo>
                  <a:pt x="14" y="38"/>
                  <a:pt x="7" y="39"/>
                  <a:pt x="0" y="39"/>
                </a:cubicBezTo>
                <a:lnTo>
                  <a:pt x="0" y="59"/>
                </a:lnTo>
                <a:lnTo>
                  <a:pt x="54" y="59"/>
                </a:lnTo>
                <a:lnTo>
                  <a:pt x="54" y="207"/>
                </a:lnTo>
                <a:lnTo>
                  <a:pt x="79" y="2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0">
            <a:extLst>
              <a:ext uri="{FF2B5EF4-FFF2-40B4-BE49-F238E27FC236}">
                <a16:creationId xmlns:a16="http://schemas.microsoft.com/office/drawing/2014/main" id="{B599A45A-996F-4B90-B3A2-C98A1B68026A}"/>
              </a:ext>
            </a:extLst>
          </p:cNvPr>
          <p:cNvSpPr>
            <a:spLocks/>
          </p:cNvSpPr>
          <p:nvPr/>
        </p:nvSpPr>
        <p:spPr bwMode="auto">
          <a:xfrm>
            <a:off x="1466197" y="3833053"/>
            <a:ext cx="229862" cy="236189"/>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1">
            <a:extLst>
              <a:ext uri="{FF2B5EF4-FFF2-40B4-BE49-F238E27FC236}">
                <a16:creationId xmlns:a16="http://schemas.microsoft.com/office/drawing/2014/main" id="{7EC33DB2-C094-4F7C-ADF5-F01A06C88699}"/>
              </a:ext>
            </a:extLst>
          </p:cNvPr>
          <p:cNvSpPr>
            <a:spLocks/>
          </p:cNvSpPr>
          <p:nvPr/>
        </p:nvSpPr>
        <p:spPr bwMode="auto">
          <a:xfrm>
            <a:off x="1466197" y="3833053"/>
            <a:ext cx="229862" cy="236189"/>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23">
            <a:extLst>
              <a:ext uri="{FF2B5EF4-FFF2-40B4-BE49-F238E27FC236}">
                <a16:creationId xmlns:a16="http://schemas.microsoft.com/office/drawing/2014/main" id="{03219B06-035F-4709-8D11-DA1E564B6484}"/>
              </a:ext>
            </a:extLst>
          </p:cNvPr>
          <p:cNvSpPr>
            <a:spLocks/>
          </p:cNvSpPr>
          <p:nvPr/>
        </p:nvSpPr>
        <p:spPr bwMode="auto">
          <a:xfrm>
            <a:off x="1154241" y="3435187"/>
            <a:ext cx="243544" cy="268525"/>
          </a:xfrm>
          <a:custGeom>
            <a:avLst/>
            <a:gdLst>
              <a:gd name="T0" fmla="*/ 0 w 387"/>
              <a:gd name="T1" fmla="*/ 414 h 414"/>
              <a:gd name="T2" fmla="*/ 0 w 387"/>
              <a:gd name="T3" fmla="*/ 414 h 414"/>
              <a:gd name="T4" fmla="*/ 387 w 387"/>
              <a:gd name="T5" fmla="*/ 414 h 414"/>
              <a:gd name="T6" fmla="*/ 387 w 387"/>
              <a:gd name="T7" fmla="*/ 0 h 414"/>
              <a:gd name="T8" fmla="*/ 0 w 387"/>
              <a:gd name="T9" fmla="*/ 0 h 414"/>
              <a:gd name="T10" fmla="*/ 0 w 387"/>
              <a:gd name="T11" fmla="*/ 414 h 414"/>
            </a:gdLst>
            <a:ahLst/>
            <a:cxnLst>
              <a:cxn ang="0">
                <a:pos x="T0" y="T1"/>
              </a:cxn>
              <a:cxn ang="0">
                <a:pos x="T2" y="T3"/>
              </a:cxn>
              <a:cxn ang="0">
                <a:pos x="T4" y="T5"/>
              </a:cxn>
              <a:cxn ang="0">
                <a:pos x="T6" y="T7"/>
              </a:cxn>
              <a:cxn ang="0">
                <a:pos x="T8" y="T9"/>
              </a:cxn>
              <a:cxn ang="0">
                <a:pos x="T10" y="T11"/>
              </a:cxn>
            </a:cxnLst>
            <a:rect l="0" t="0" r="r" b="b"/>
            <a:pathLst>
              <a:path w="387" h="414">
                <a:moveTo>
                  <a:pt x="0" y="414"/>
                </a:moveTo>
                <a:lnTo>
                  <a:pt x="0" y="414"/>
                </a:lnTo>
                <a:lnTo>
                  <a:pt x="387" y="414"/>
                </a:lnTo>
                <a:lnTo>
                  <a:pt x="387" y="0"/>
                </a:lnTo>
                <a:lnTo>
                  <a:pt x="0" y="0"/>
                </a:lnTo>
                <a:lnTo>
                  <a:pt x="0" y="414"/>
                </a:lnTo>
                <a:close/>
              </a:path>
            </a:pathLst>
          </a:custGeom>
          <a:solidFill>
            <a:srgbClr val="8ECA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24">
            <a:extLst>
              <a:ext uri="{FF2B5EF4-FFF2-40B4-BE49-F238E27FC236}">
                <a16:creationId xmlns:a16="http://schemas.microsoft.com/office/drawing/2014/main" id="{D2C5A0EF-F48F-4D56-A8C7-D874FD162CBF}"/>
              </a:ext>
            </a:extLst>
          </p:cNvPr>
          <p:cNvSpPr>
            <a:spLocks/>
          </p:cNvSpPr>
          <p:nvPr/>
        </p:nvSpPr>
        <p:spPr bwMode="auto">
          <a:xfrm>
            <a:off x="1154241" y="3435187"/>
            <a:ext cx="243544" cy="268525"/>
          </a:xfrm>
          <a:custGeom>
            <a:avLst/>
            <a:gdLst>
              <a:gd name="T0" fmla="*/ 0 w 387"/>
              <a:gd name="T1" fmla="*/ 0 h 414"/>
              <a:gd name="T2" fmla="*/ 0 w 387"/>
              <a:gd name="T3" fmla="*/ 0 h 414"/>
              <a:gd name="T4" fmla="*/ 387 w 387"/>
              <a:gd name="T5" fmla="*/ 0 h 414"/>
              <a:gd name="T6" fmla="*/ 387 w 387"/>
              <a:gd name="T7" fmla="*/ 414 h 414"/>
              <a:gd name="T8" fmla="*/ 0 w 387"/>
              <a:gd name="T9" fmla="*/ 414 h 414"/>
              <a:gd name="T10" fmla="*/ 0 w 387"/>
              <a:gd name="T11" fmla="*/ 0 h 414"/>
            </a:gdLst>
            <a:ahLst/>
            <a:cxnLst>
              <a:cxn ang="0">
                <a:pos x="T0" y="T1"/>
              </a:cxn>
              <a:cxn ang="0">
                <a:pos x="T2" y="T3"/>
              </a:cxn>
              <a:cxn ang="0">
                <a:pos x="T4" y="T5"/>
              </a:cxn>
              <a:cxn ang="0">
                <a:pos x="T6" y="T7"/>
              </a:cxn>
              <a:cxn ang="0">
                <a:pos x="T8" y="T9"/>
              </a:cxn>
              <a:cxn ang="0">
                <a:pos x="T10" y="T11"/>
              </a:cxn>
            </a:cxnLst>
            <a:rect l="0" t="0" r="r" b="b"/>
            <a:pathLst>
              <a:path w="387" h="414">
                <a:moveTo>
                  <a:pt x="0" y="0"/>
                </a:moveTo>
                <a:lnTo>
                  <a:pt x="0" y="0"/>
                </a:lnTo>
                <a:lnTo>
                  <a:pt x="387" y="0"/>
                </a:lnTo>
                <a:lnTo>
                  <a:pt x="387" y="414"/>
                </a:lnTo>
                <a:lnTo>
                  <a:pt x="0" y="414"/>
                </a:lnTo>
                <a:lnTo>
                  <a:pt x="0"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25">
            <a:extLst>
              <a:ext uri="{FF2B5EF4-FFF2-40B4-BE49-F238E27FC236}">
                <a16:creationId xmlns:a16="http://schemas.microsoft.com/office/drawing/2014/main" id="{5C6F4F0E-4EE5-4642-8B87-B35FCA22F1B1}"/>
              </a:ext>
            </a:extLst>
          </p:cNvPr>
          <p:cNvSpPr>
            <a:spLocks/>
          </p:cNvSpPr>
          <p:nvPr/>
        </p:nvSpPr>
        <p:spPr bwMode="auto">
          <a:xfrm>
            <a:off x="1224021" y="3499858"/>
            <a:ext cx="103985" cy="136371"/>
          </a:xfrm>
          <a:custGeom>
            <a:avLst/>
            <a:gdLst>
              <a:gd name="T0" fmla="*/ 0 w 166"/>
              <a:gd name="T1" fmla="*/ 0 h 210"/>
              <a:gd name="T2" fmla="*/ 0 w 166"/>
              <a:gd name="T3" fmla="*/ 0 h 210"/>
              <a:gd name="T4" fmla="*/ 0 w 166"/>
              <a:gd name="T5" fmla="*/ 210 h 210"/>
              <a:gd name="T6" fmla="*/ 28 w 166"/>
              <a:gd name="T7" fmla="*/ 210 h 210"/>
              <a:gd name="T8" fmla="*/ 28 w 166"/>
              <a:gd name="T9" fmla="*/ 114 h 210"/>
              <a:gd name="T10" fmla="*/ 138 w 166"/>
              <a:gd name="T11" fmla="*/ 114 h 210"/>
              <a:gd name="T12" fmla="*/ 138 w 166"/>
              <a:gd name="T13" fmla="*/ 210 h 210"/>
              <a:gd name="T14" fmla="*/ 166 w 166"/>
              <a:gd name="T15" fmla="*/ 210 h 210"/>
              <a:gd name="T16" fmla="*/ 166 w 166"/>
              <a:gd name="T17" fmla="*/ 0 h 210"/>
              <a:gd name="T18" fmla="*/ 138 w 166"/>
              <a:gd name="T19" fmla="*/ 0 h 210"/>
              <a:gd name="T20" fmla="*/ 138 w 166"/>
              <a:gd name="T21" fmla="*/ 90 h 210"/>
              <a:gd name="T22" fmla="*/ 28 w 166"/>
              <a:gd name="T23" fmla="*/ 90 h 210"/>
              <a:gd name="T24" fmla="*/ 28 w 166"/>
              <a:gd name="T25" fmla="*/ 0 h 210"/>
              <a:gd name="T26" fmla="*/ 0 w 166"/>
              <a:gd name="T2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210">
                <a:moveTo>
                  <a:pt x="0" y="0"/>
                </a:moveTo>
                <a:lnTo>
                  <a:pt x="0" y="0"/>
                </a:lnTo>
                <a:lnTo>
                  <a:pt x="0" y="210"/>
                </a:lnTo>
                <a:lnTo>
                  <a:pt x="28" y="210"/>
                </a:lnTo>
                <a:lnTo>
                  <a:pt x="28" y="114"/>
                </a:lnTo>
                <a:lnTo>
                  <a:pt x="138" y="114"/>
                </a:lnTo>
                <a:lnTo>
                  <a:pt x="138" y="210"/>
                </a:lnTo>
                <a:lnTo>
                  <a:pt x="166" y="210"/>
                </a:lnTo>
                <a:lnTo>
                  <a:pt x="166" y="0"/>
                </a:lnTo>
                <a:lnTo>
                  <a:pt x="138" y="0"/>
                </a:lnTo>
                <a:lnTo>
                  <a:pt x="138" y="90"/>
                </a:lnTo>
                <a:lnTo>
                  <a:pt x="28" y="90"/>
                </a:lnTo>
                <a:lnTo>
                  <a:pt x="28"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6">
            <a:extLst>
              <a:ext uri="{FF2B5EF4-FFF2-40B4-BE49-F238E27FC236}">
                <a16:creationId xmlns:a16="http://schemas.microsoft.com/office/drawing/2014/main" id="{ECC154AA-9916-40B2-9C9F-6379F0324376}"/>
              </a:ext>
            </a:extLst>
          </p:cNvPr>
          <p:cNvSpPr>
            <a:spLocks noEditPoints="1"/>
          </p:cNvSpPr>
          <p:nvPr/>
        </p:nvSpPr>
        <p:spPr bwMode="auto">
          <a:xfrm>
            <a:off x="791662" y="4295589"/>
            <a:ext cx="90303" cy="137777"/>
          </a:xfrm>
          <a:custGeom>
            <a:avLst/>
            <a:gdLst>
              <a:gd name="T0" fmla="*/ 26 w 144"/>
              <a:gd name="T1" fmla="*/ 81 h 213"/>
              <a:gd name="T2" fmla="*/ 26 w 144"/>
              <a:gd name="T3" fmla="*/ 81 h 213"/>
              <a:gd name="T4" fmla="*/ 29 w 144"/>
              <a:gd name="T5" fmla="*/ 59 h 213"/>
              <a:gd name="T6" fmla="*/ 36 w 144"/>
              <a:gd name="T7" fmla="*/ 40 h 213"/>
              <a:gd name="T8" fmla="*/ 50 w 144"/>
              <a:gd name="T9" fmla="*/ 27 h 213"/>
              <a:gd name="T10" fmla="*/ 72 w 144"/>
              <a:gd name="T11" fmla="*/ 22 h 213"/>
              <a:gd name="T12" fmla="*/ 94 w 144"/>
              <a:gd name="T13" fmla="*/ 27 h 213"/>
              <a:gd name="T14" fmla="*/ 109 w 144"/>
              <a:gd name="T15" fmla="*/ 40 h 213"/>
              <a:gd name="T16" fmla="*/ 117 w 144"/>
              <a:gd name="T17" fmla="*/ 58 h 213"/>
              <a:gd name="T18" fmla="*/ 120 w 144"/>
              <a:gd name="T19" fmla="*/ 79 h 213"/>
              <a:gd name="T20" fmla="*/ 117 w 144"/>
              <a:gd name="T21" fmla="*/ 100 h 213"/>
              <a:gd name="T22" fmla="*/ 109 w 144"/>
              <a:gd name="T23" fmla="*/ 119 h 213"/>
              <a:gd name="T24" fmla="*/ 95 w 144"/>
              <a:gd name="T25" fmla="*/ 132 h 213"/>
              <a:gd name="T26" fmla="*/ 73 w 144"/>
              <a:gd name="T27" fmla="*/ 137 h 213"/>
              <a:gd name="T28" fmla="*/ 52 w 144"/>
              <a:gd name="T29" fmla="*/ 132 h 213"/>
              <a:gd name="T30" fmla="*/ 38 w 144"/>
              <a:gd name="T31" fmla="*/ 119 h 213"/>
              <a:gd name="T32" fmla="*/ 29 w 144"/>
              <a:gd name="T33" fmla="*/ 101 h 213"/>
              <a:gd name="T34" fmla="*/ 26 w 144"/>
              <a:gd name="T35" fmla="*/ 81 h 213"/>
              <a:gd name="T36" fmla="*/ 26 w 144"/>
              <a:gd name="T37" fmla="*/ 81 h 213"/>
              <a:gd name="T38" fmla="*/ 144 w 144"/>
              <a:gd name="T39" fmla="*/ 213 h 213"/>
              <a:gd name="T40" fmla="*/ 144 w 144"/>
              <a:gd name="T41" fmla="*/ 213 h 213"/>
              <a:gd name="T42" fmla="*/ 144 w 144"/>
              <a:gd name="T43" fmla="*/ 4 h 213"/>
              <a:gd name="T44" fmla="*/ 119 w 144"/>
              <a:gd name="T45" fmla="*/ 4 h 213"/>
              <a:gd name="T46" fmla="*/ 119 w 144"/>
              <a:gd name="T47" fmla="*/ 24 h 213"/>
              <a:gd name="T48" fmla="*/ 118 w 144"/>
              <a:gd name="T49" fmla="*/ 24 h 213"/>
              <a:gd name="T50" fmla="*/ 108 w 144"/>
              <a:gd name="T51" fmla="*/ 13 h 213"/>
              <a:gd name="T52" fmla="*/ 95 w 144"/>
              <a:gd name="T53" fmla="*/ 5 h 213"/>
              <a:gd name="T54" fmla="*/ 82 w 144"/>
              <a:gd name="T55" fmla="*/ 1 h 213"/>
              <a:gd name="T56" fmla="*/ 69 w 144"/>
              <a:gd name="T57" fmla="*/ 0 h 213"/>
              <a:gd name="T58" fmla="*/ 39 w 144"/>
              <a:gd name="T59" fmla="*/ 6 h 213"/>
              <a:gd name="T60" fmla="*/ 17 w 144"/>
              <a:gd name="T61" fmla="*/ 23 h 213"/>
              <a:gd name="T62" fmla="*/ 4 w 144"/>
              <a:gd name="T63" fmla="*/ 48 h 213"/>
              <a:gd name="T64" fmla="*/ 0 w 144"/>
              <a:gd name="T65" fmla="*/ 79 h 213"/>
              <a:gd name="T66" fmla="*/ 4 w 144"/>
              <a:gd name="T67" fmla="*/ 109 h 213"/>
              <a:gd name="T68" fmla="*/ 18 w 144"/>
              <a:gd name="T69" fmla="*/ 135 h 213"/>
              <a:gd name="T70" fmla="*/ 39 w 144"/>
              <a:gd name="T71" fmla="*/ 152 h 213"/>
              <a:gd name="T72" fmla="*/ 70 w 144"/>
              <a:gd name="T73" fmla="*/ 158 h 213"/>
              <a:gd name="T74" fmla="*/ 99 w 144"/>
              <a:gd name="T75" fmla="*/ 153 h 213"/>
              <a:gd name="T76" fmla="*/ 118 w 144"/>
              <a:gd name="T77" fmla="*/ 135 h 213"/>
              <a:gd name="T78" fmla="*/ 119 w 144"/>
              <a:gd name="T79" fmla="*/ 135 h 213"/>
              <a:gd name="T80" fmla="*/ 119 w 144"/>
              <a:gd name="T81" fmla="*/ 213 h 213"/>
              <a:gd name="T82" fmla="*/ 144 w 144"/>
              <a:gd name="T83"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3">
                <a:moveTo>
                  <a:pt x="26" y="81"/>
                </a:moveTo>
                <a:lnTo>
                  <a:pt x="26" y="81"/>
                </a:lnTo>
                <a:cubicBezTo>
                  <a:pt x="26" y="73"/>
                  <a:pt x="27" y="66"/>
                  <a:pt x="29" y="59"/>
                </a:cubicBezTo>
                <a:cubicBezTo>
                  <a:pt x="30" y="52"/>
                  <a:pt x="33" y="46"/>
                  <a:pt x="36" y="40"/>
                </a:cubicBezTo>
                <a:cubicBezTo>
                  <a:pt x="40" y="35"/>
                  <a:pt x="45" y="30"/>
                  <a:pt x="50" y="27"/>
                </a:cubicBezTo>
                <a:cubicBezTo>
                  <a:pt x="56" y="24"/>
                  <a:pt x="63" y="22"/>
                  <a:pt x="72" y="22"/>
                </a:cubicBezTo>
                <a:cubicBezTo>
                  <a:pt x="80" y="22"/>
                  <a:pt x="88" y="24"/>
                  <a:pt x="94" y="27"/>
                </a:cubicBezTo>
                <a:cubicBezTo>
                  <a:pt x="100" y="30"/>
                  <a:pt x="105" y="34"/>
                  <a:pt x="109" y="40"/>
                </a:cubicBezTo>
                <a:cubicBezTo>
                  <a:pt x="112" y="45"/>
                  <a:pt x="115" y="51"/>
                  <a:pt x="117" y="58"/>
                </a:cubicBezTo>
                <a:cubicBezTo>
                  <a:pt x="119" y="65"/>
                  <a:pt x="120" y="72"/>
                  <a:pt x="120" y="79"/>
                </a:cubicBezTo>
                <a:cubicBezTo>
                  <a:pt x="120" y="86"/>
                  <a:pt x="119" y="93"/>
                  <a:pt x="117" y="100"/>
                </a:cubicBezTo>
                <a:cubicBezTo>
                  <a:pt x="115" y="107"/>
                  <a:pt x="113" y="113"/>
                  <a:pt x="109" y="119"/>
                </a:cubicBezTo>
                <a:cubicBezTo>
                  <a:pt x="105" y="124"/>
                  <a:pt x="101" y="128"/>
                  <a:pt x="95" y="132"/>
                </a:cubicBezTo>
                <a:cubicBezTo>
                  <a:pt x="89" y="135"/>
                  <a:pt x="82" y="137"/>
                  <a:pt x="73" y="137"/>
                </a:cubicBezTo>
                <a:cubicBezTo>
                  <a:pt x="65" y="137"/>
                  <a:pt x="58" y="135"/>
                  <a:pt x="52" y="132"/>
                </a:cubicBezTo>
                <a:cubicBezTo>
                  <a:pt x="46" y="129"/>
                  <a:pt x="42" y="125"/>
                  <a:pt x="38" y="119"/>
                </a:cubicBezTo>
                <a:cubicBezTo>
                  <a:pt x="34" y="114"/>
                  <a:pt x="31" y="108"/>
                  <a:pt x="29" y="101"/>
                </a:cubicBezTo>
                <a:cubicBezTo>
                  <a:pt x="27" y="95"/>
                  <a:pt x="26" y="88"/>
                  <a:pt x="26" y="81"/>
                </a:cubicBezTo>
                <a:lnTo>
                  <a:pt x="26" y="81"/>
                </a:lnTo>
                <a:close/>
                <a:moveTo>
                  <a:pt x="144" y="213"/>
                </a:moveTo>
                <a:lnTo>
                  <a:pt x="144" y="213"/>
                </a:lnTo>
                <a:lnTo>
                  <a:pt x="144" y="4"/>
                </a:lnTo>
                <a:lnTo>
                  <a:pt x="119" y="4"/>
                </a:lnTo>
                <a:lnTo>
                  <a:pt x="119" y="24"/>
                </a:lnTo>
                <a:lnTo>
                  <a:pt x="118" y="24"/>
                </a:lnTo>
                <a:cubicBezTo>
                  <a:pt x="115" y="19"/>
                  <a:pt x="112" y="16"/>
                  <a:pt x="108" y="13"/>
                </a:cubicBezTo>
                <a:cubicBezTo>
                  <a:pt x="104" y="9"/>
                  <a:pt x="100" y="7"/>
                  <a:pt x="95" y="5"/>
                </a:cubicBezTo>
                <a:cubicBezTo>
                  <a:pt x="91" y="3"/>
                  <a:pt x="86" y="2"/>
                  <a:pt x="82" y="1"/>
                </a:cubicBezTo>
                <a:cubicBezTo>
                  <a:pt x="77" y="0"/>
                  <a:pt x="73" y="0"/>
                  <a:pt x="69" y="0"/>
                </a:cubicBezTo>
                <a:cubicBezTo>
                  <a:pt x="58" y="0"/>
                  <a:pt x="48" y="2"/>
                  <a:pt x="39" y="6"/>
                </a:cubicBezTo>
                <a:cubicBezTo>
                  <a:pt x="30" y="11"/>
                  <a:pt x="23" y="16"/>
                  <a:pt x="17" y="23"/>
                </a:cubicBezTo>
                <a:cubicBezTo>
                  <a:pt x="11" y="30"/>
                  <a:pt x="7" y="39"/>
                  <a:pt x="4" y="48"/>
                </a:cubicBezTo>
                <a:cubicBezTo>
                  <a:pt x="1" y="58"/>
                  <a:pt x="0" y="68"/>
                  <a:pt x="0" y="79"/>
                </a:cubicBezTo>
                <a:cubicBezTo>
                  <a:pt x="0" y="90"/>
                  <a:pt x="2" y="100"/>
                  <a:pt x="4" y="109"/>
                </a:cubicBezTo>
                <a:cubicBezTo>
                  <a:pt x="7" y="119"/>
                  <a:pt x="12" y="127"/>
                  <a:pt x="18" y="135"/>
                </a:cubicBezTo>
                <a:cubicBezTo>
                  <a:pt x="23" y="142"/>
                  <a:pt x="31" y="148"/>
                  <a:pt x="39" y="152"/>
                </a:cubicBezTo>
                <a:cubicBezTo>
                  <a:pt x="48" y="156"/>
                  <a:pt x="58" y="158"/>
                  <a:pt x="70" y="158"/>
                </a:cubicBezTo>
                <a:cubicBezTo>
                  <a:pt x="80" y="158"/>
                  <a:pt x="90" y="156"/>
                  <a:pt x="99" y="153"/>
                </a:cubicBezTo>
                <a:cubicBezTo>
                  <a:pt x="108" y="149"/>
                  <a:pt x="114" y="143"/>
                  <a:pt x="118" y="135"/>
                </a:cubicBezTo>
                <a:lnTo>
                  <a:pt x="119" y="135"/>
                </a:lnTo>
                <a:lnTo>
                  <a:pt x="119" y="213"/>
                </a:lnTo>
                <a:lnTo>
                  <a:pt x="144" y="2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27">
            <a:extLst>
              <a:ext uri="{FF2B5EF4-FFF2-40B4-BE49-F238E27FC236}">
                <a16:creationId xmlns:a16="http://schemas.microsoft.com/office/drawing/2014/main" id="{5FB7BF45-4D16-4998-8FA3-8C79DD1B100F}"/>
              </a:ext>
            </a:extLst>
          </p:cNvPr>
          <p:cNvSpPr>
            <a:spLocks/>
          </p:cNvSpPr>
          <p:nvPr/>
        </p:nvSpPr>
        <p:spPr bwMode="auto">
          <a:xfrm>
            <a:off x="898383" y="4261848"/>
            <a:ext cx="86199" cy="133560"/>
          </a:xfrm>
          <a:custGeom>
            <a:avLst/>
            <a:gdLst>
              <a:gd name="T0" fmla="*/ 5 w 137"/>
              <a:gd name="T1" fmla="*/ 74 h 208"/>
              <a:gd name="T2" fmla="*/ 5 w 137"/>
              <a:gd name="T3" fmla="*/ 74 h 208"/>
              <a:gd name="T4" fmla="*/ 30 w 137"/>
              <a:gd name="T5" fmla="*/ 74 h 208"/>
              <a:gd name="T6" fmla="*/ 32 w 137"/>
              <a:gd name="T7" fmla="*/ 55 h 208"/>
              <a:gd name="T8" fmla="*/ 39 w 137"/>
              <a:gd name="T9" fmla="*/ 39 h 208"/>
              <a:gd name="T10" fmla="*/ 52 w 137"/>
              <a:gd name="T11" fmla="*/ 27 h 208"/>
              <a:gd name="T12" fmla="*/ 71 w 137"/>
              <a:gd name="T13" fmla="*/ 22 h 208"/>
              <a:gd name="T14" fmla="*/ 86 w 137"/>
              <a:gd name="T15" fmla="*/ 25 h 208"/>
              <a:gd name="T16" fmla="*/ 99 w 137"/>
              <a:gd name="T17" fmla="*/ 33 h 208"/>
              <a:gd name="T18" fmla="*/ 108 w 137"/>
              <a:gd name="T19" fmla="*/ 44 h 208"/>
              <a:gd name="T20" fmla="*/ 111 w 137"/>
              <a:gd name="T21" fmla="*/ 60 h 208"/>
              <a:gd name="T22" fmla="*/ 107 w 137"/>
              <a:gd name="T23" fmla="*/ 79 h 208"/>
              <a:gd name="T24" fmla="*/ 98 w 137"/>
              <a:gd name="T25" fmla="*/ 94 h 208"/>
              <a:gd name="T26" fmla="*/ 81 w 137"/>
              <a:gd name="T27" fmla="*/ 108 h 208"/>
              <a:gd name="T28" fmla="*/ 58 w 137"/>
              <a:gd name="T29" fmla="*/ 123 h 208"/>
              <a:gd name="T30" fmla="*/ 37 w 137"/>
              <a:gd name="T31" fmla="*/ 137 h 208"/>
              <a:gd name="T32" fmla="*/ 19 w 137"/>
              <a:gd name="T33" fmla="*/ 154 h 208"/>
              <a:gd name="T34" fmla="*/ 6 w 137"/>
              <a:gd name="T35" fmla="*/ 177 h 208"/>
              <a:gd name="T36" fmla="*/ 0 w 137"/>
              <a:gd name="T37" fmla="*/ 208 h 208"/>
              <a:gd name="T38" fmla="*/ 135 w 137"/>
              <a:gd name="T39" fmla="*/ 208 h 208"/>
              <a:gd name="T40" fmla="*/ 135 w 137"/>
              <a:gd name="T41" fmla="*/ 186 h 208"/>
              <a:gd name="T42" fmla="*/ 29 w 137"/>
              <a:gd name="T43" fmla="*/ 186 h 208"/>
              <a:gd name="T44" fmla="*/ 36 w 137"/>
              <a:gd name="T45" fmla="*/ 169 h 208"/>
              <a:gd name="T46" fmla="*/ 50 w 137"/>
              <a:gd name="T47" fmla="*/ 155 h 208"/>
              <a:gd name="T48" fmla="*/ 67 w 137"/>
              <a:gd name="T49" fmla="*/ 143 h 208"/>
              <a:gd name="T50" fmla="*/ 87 w 137"/>
              <a:gd name="T51" fmla="*/ 131 h 208"/>
              <a:gd name="T52" fmla="*/ 106 w 137"/>
              <a:gd name="T53" fmla="*/ 118 h 208"/>
              <a:gd name="T54" fmla="*/ 122 w 137"/>
              <a:gd name="T55" fmla="*/ 103 h 208"/>
              <a:gd name="T56" fmla="*/ 133 w 137"/>
              <a:gd name="T57" fmla="*/ 84 h 208"/>
              <a:gd name="T58" fmla="*/ 137 w 137"/>
              <a:gd name="T59" fmla="*/ 60 h 208"/>
              <a:gd name="T60" fmla="*/ 132 w 137"/>
              <a:gd name="T61" fmla="*/ 34 h 208"/>
              <a:gd name="T62" fmla="*/ 118 w 137"/>
              <a:gd name="T63" fmla="*/ 16 h 208"/>
              <a:gd name="T64" fmla="*/ 98 w 137"/>
              <a:gd name="T65" fmla="*/ 4 h 208"/>
              <a:gd name="T66" fmla="*/ 72 w 137"/>
              <a:gd name="T67" fmla="*/ 0 h 208"/>
              <a:gd name="T68" fmla="*/ 43 w 137"/>
              <a:gd name="T69" fmla="*/ 6 h 208"/>
              <a:gd name="T70" fmla="*/ 21 w 137"/>
              <a:gd name="T71" fmla="*/ 21 h 208"/>
              <a:gd name="T72" fmla="*/ 9 w 137"/>
              <a:gd name="T73" fmla="*/ 45 h 208"/>
              <a:gd name="T74" fmla="*/ 5 w 137"/>
              <a:gd name="T75" fmla="*/ 74 h 208"/>
              <a:gd name="T76" fmla="*/ 5 w 137"/>
              <a:gd name="T77" fmla="*/ 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208">
                <a:moveTo>
                  <a:pt x="5" y="74"/>
                </a:moveTo>
                <a:lnTo>
                  <a:pt x="5" y="74"/>
                </a:lnTo>
                <a:lnTo>
                  <a:pt x="30" y="74"/>
                </a:lnTo>
                <a:cubicBezTo>
                  <a:pt x="30" y="68"/>
                  <a:pt x="31" y="61"/>
                  <a:pt x="32" y="55"/>
                </a:cubicBezTo>
                <a:cubicBezTo>
                  <a:pt x="34" y="49"/>
                  <a:pt x="36" y="44"/>
                  <a:pt x="39" y="39"/>
                </a:cubicBezTo>
                <a:cubicBezTo>
                  <a:pt x="43" y="34"/>
                  <a:pt x="47" y="30"/>
                  <a:pt x="52" y="27"/>
                </a:cubicBezTo>
                <a:cubicBezTo>
                  <a:pt x="57" y="24"/>
                  <a:pt x="63" y="22"/>
                  <a:pt x="71" y="22"/>
                </a:cubicBezTo>
                <a:cubicBezTo>
                  <a:pt x="76" y="22"/>
                  <a:pt x="81" y="23"/>
                  <a:pt x="86" y="25"/>
                </a:cubicBezTo>
                <a:cubicBezTo>
                  <a:pt x="91" y="27"/>
                  <a:pt x="95" y="29"/>
                  <a:pt x="99" y="33"/>
                </a:cubicBezTo>
                <a:cubicBezTo>
                  <a:pt x="103" y="36"/>
                  <a:pt x="105" y="40"/>
                  <a:pt x="108" y="44"/>
                </a:cubicBezTo>
                <a:cubicBezTo>
                  <a:pt x="110" y="49"/>
                  <a:pt x="111" y="54"/>
                  <a:pt x="111" y="60"/>
                </a:cubicBezTo>
                <a:cubicBezTo>
                  <a:pt x="111" y="67"/>
                  <a:pt x="110" y="73"/>
                  <a:pt x="107" y="79"/>
                </a:cubicBezTo>
                <a:cubicBezTo>
                  <a:pt x="105" y="84"/>
                  <a:pt x="102" y="89"/>
                  <a:pt x="98" y="94"/>
                </a:cubicBezTo>
                <a:cubicBezTo>
                  <a:pt x="93" y="99"/>
                  <a:pt x="88" y="103"/>
                  <a:pt x="81" y="108"/>
                </a:cubicBezTo>
                <a:cubicBezTo>
                  <a:pt x="74" y="113"/>
                  <a:pt x="67" y="118"/>
                  <a:pt x="58" y="123"/>
                </a:cubicBezTo>
                <a:cubicBezTo>
                  <a:pt x="51" y="127"/>
                  <a:pt x="44" y="132"/>
                  <a:pt x="37" y="137"/>
                </a:cubicBezTo>
                <a:cubicBezTo>
                  <a:pt x="30" y="142"/>
                  <a:pt x="24" y="147"/>
                  <a:pt x="19" y="154"/>
                </a:cubicBezTo>
                <a:cubicBezTo>
                  <a:pt x="14" y="160"/>
                  <a:pt x="10" y="168"/>
                  <a:pt x="6" y="177"/>
                </a:cubicBezTo>
                <a:cubicBezTo>
                  <a:pt x="3" y="185"/>
                  <a:pt x="0" y="196"/>
                  <a:pt x="0" y="208"/>
                </a:cubicBezTo>
                <a:lnTo>
                  <a:pt x="135" y="208"/>
                </a:lnTo>
                <a:lnTo>
                  <a:pt x="135" y="186"/>
                </a:lnTo>
                <a:lnTo>
                  <a:pt x="29" y="186"/>
                </a:lnTo>
                <a:cubicBezTo>
                  <a:pt x="30" y="180"/>
                  <a:pt x="32" y="174"/>
                  <a:pt x="36" y="169"/>
                </a:cubicBezTo>
                <a:cubicBezTo>
                  <a:pt x="40" y="164"/>
                  <a:pt x="44" y="159"/>
                  <a:pt x="50" y="155"/>
                </a:cubicBezTo>
                <a:cubicBezTo>
                  <a:pt x="55" y="151"/>
                  <a:pt x="61" y="147"/>
                  <a:pt x="67" y="143"/>
                </a:cubicBezTo>
                <a:cubicBezTo>
                  <a:pt x="74" y="139"/>
                  <a:pt x="80" y="135"/>
                  <a:pt x="87" y="131"/>
                </a:cubicBezTo>
                <a:cubicBezTo>
                  <a:pt x="93" y="127"/>
                  <a:pt x="100" y="123"/>
                  <a:pt x="106" y="118"/>
                </a:cubicBezTo>
                <a:cubicBezTo>
                  <a:pt x="112" y="114"/>
                  <a:pt x="117" y="109"/>
                  <a:pt x="122" y="103"/>
                </a:cubicBezTo>
                <a:cubicBezTo>
                  <a:pt x="126" y="98"/>
                  <a:pt x="130" y="91"/>
                  <a:pt x="133" y="84"/>
                </a:cubicBezTo>
                <a:cubicBezTo>
                  <a:pt x="136" y="77"/>
                  <a:pt x="137" y="69"/>
                  <a:pt x="137" y="60"/>
                </a:cubicBezTo>
                <a:cubicBezTo>
                  <a:pt x="137" y="50"/>
                  <a:pt x="136" y="42"/>
                  <a:pt x="132" y="34"/>
                </a:cubicBezTo>
                <a:cubicBezTo>
                  <a:pt x="129" y="27"/>
                  <a:pt x="124" y="21"/>
                  <a:pt x="118" y="16"/>
                </a:cubicBezTo>
                <a:cubicBezTo>
                  <a:pt x="112" y="11"/>
                  <a:pt x="105" y="7"/>
                  <a:pt x="98" y="4"/>
                </a:cubicBezTo>
                <a:cubicBezTo>
                  <a:pt x="90" y="2"/>
                  <a:pt x="81" y="0"/>
                  <a:pt x="72" y="0"/>
                </a:cubicBezTo>
                <a:cubicBezTo>
                  <a:pt x="61" y="0"/>
                  <a:pt x="51" y="2"/>
                  <a:pt x="43" y="6"/>
                </a:cubicBezTo>
                <a:cubicBezTo>
                  <a:pt x="34" y="10"/>
                  <a:pt x="27" y="15"/>
                  <a:pt x="21" y="21"/>
                </a:cubicBezTo>
                <a:cubicBezTo>
                  <a:pt x="16" y="28"/>
                  <a:pt x="11" y="36"/>
                  <a:pt x="9" y="45"/>
                </a:cubicBezTo>
                <a:cubicBezTo>
                  <a:pt x="6" y="54"/>
                  <a:pt x="5" y="63"/>
                  <a:pt x="5" y="74"/>
                </a:cubicBezTo>
                <a:lnTo>
                  <a:pt x="5"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1" name="Group 30">
            <a:extLst>
              <a:ext uri="{FF2B5EF4-FFF2-40B4-BE49-F238E27FC236}">
                <a16:creationId xmlns:a16="http://schemas.microsoft.com/office/drawing/2014/main" id="{8A4CF5F6-6C29-46C9-9C89-4428D9E4CADD}"/>
              </a:ext>
            </a:extLst>
          </p:cNvPr>
          <p:cNvGrpSpPr/>
          <p:nvPr/>
        </p:nvGrpSpPr>
        <p:grpSpPr>
          <a:xfrm>
            <a:off x="3116686" y="3534648"/>
            <a:ext cx="109458" cy="327571"/>
            <a:chOff x="5301691" y="2569703"/>
            <a:chExt cx="109458" cy="327571"/>
          </a:xfrm>
        </p:grpSpPr>
        <p:sp>
          <p:nvSpPr>
            <p:cNvPr id="159" name="Freeform 32">
              <a:extLst>
                <a:ext uri="{FF2B5EF4-FFF2-40B4-BE49-F238E27FC236}">
                  <a16:creationId xmlns:a16="http://schemas.microsoft.com/office/drawing/2014/main" id="{FD16ABC3-6F96-4E17-819D-CDB4C0F98B91}"/>
                </a:ext>
              </a:extLst>
            </p:cNvPr>
            <p:cNvSpPr>
              <a:spLocks/>
            </p:cNvSpPr>
            <p:nvPr/>
          </p:nvSpPr>
          <p:spPr bwMode="auto">
            <a:xfrm>
              <a:off x="5356420" y="2677956"/>
              <a:ext cx="0" cy="219318"/>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33">
              <a:extLst>
                <a:ext uri="{FF2B5EF4-FFF2-40B4-BE49-F238E27FC236}">
                  <a16:creationId xmlns:a16="http://schemas.microsoft.com/office/drawing/2014/main" id="{75B50385-4A3F-4858-9FC3-51F3733AF189}"/>
                </a:ext>
              </a:extLst>
            </p:cNvPr>
            <p:cNvSpPr>
              <a:spLocks/>
            </p:cNvSpPr>
            <p:nvPr/>
          </p:nvSpPr>
          <p:spPr bwMode="auto">
            <a:xfrm>
              <a:off x="5301691" y="2569703"/>
              <a:ext cx="109458" cy="112471"/>
            </a:xfrm>
            <a:custGeom>
              <a:avLst/>
              <a:gdLst>
                <a:gd name="T0" fmla="*/ 144 w 176"/>
                <a:gd name="T1" fmla="*/ 31 h 176"/>
                <a:gd name="T2" fmla="*/ 144 w 176"/>
                <a:gd name="T3" fmla="*/ 31 h 176"/>
                <a:gd name="T4" fmla="*/ 144 w 176"/>
                <a:gd name="T5" fmla="*/ 144 h 176"/>
                <a:gd name="T6" fmla="*/ 31 w 176"/>
                <a:gd name="T7" fmla="*/ 144 h 176"/>
                <a:gd name="T8" fmla="*/ 31 w 176"/>
                <a:gd name="T9" fmla="*/ 31 h 176"/>
                <a:gd name="T10" fmla="*/ 144 w 176"/>
                <a:gd name="T11" fmla="*/ 31 h 176"/>
              </a:gdLst>
              <a:ahLst/>
              <a:cxnLst>
                <a:cxn ang="0">
                  <a:pos x="T0" y="T1"/>
                </a:cxn>
                <a:cxn ang="0">
                  <a:pos x="T2" y="T3"/>
                </a:cxn>
                <a:cxn ang="0">
                  <a:pos x="T4" y="T5"/>
                </a:cxn>
                <a:cxn ang="0">
                  <a:pos x="T6" y="T7"/>
                </a:cxn>
                <a:cxn ang="0">
                  <a:pos x="T8" y="T9"/>
                </a:cxn>
                <a:cxn ang="0">
                  <a:pos x="T10" y="T11"/>
                </a:cxn>
              </a:cxnLst>
              <a:rect l="0" t="0" r="r" b="b"/>
              <a:pathLst>
                <a:path w="176" h="176">
                  <a:moveTo>
                    <a:pt x="144" y="31"/>
                  </a:moveTo>
                  <a:lnTo>
                    <a:pt x="144" y="31"/>
                  </a:lnTo>
                  <a:cubicBezTo>
                    <a:pt x="176" y="63"/>
                    <a:pt x="176" y="113"/>
                    <a:pt x="144" y="144"/>
                  </a:cubicBezTo>
                  <a:cubicBezTo>
                    <a:pt x="113" y="176"/>
                    <a:pt x="63" y="176"/>
                    <a:pt x="31" y="144"/>
                  </a:cubicBezTo>
                  <a:cubicBezTo>
                    <a:pt x="0" y="113"/>
                    <a:pt x="0" y="63"/>
                    <a:pt x="31" y="31"/>
                  </a:cubicBezTo>
                  <a:cubicBezTo>
                    <a:pt x="63" y="0"/>
                    <a:pt x="113" y="0"/>
                    <a:pt x="144" y="31"/>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4">
              <a:extLst>
                <a:ext uri="{FF2B5EF4-FFF2-40B4-BE49-F238E27FC236}">
                  <a16:creationId xmlns:a16="http://schemas.microsoft.com/office/drawing/2014/main" id="{B9088BDE-D4A4-4553-A014-5A1559E86863}"/>
                </a:ext>
              </a:extLst>
            </p:cNvPr>
            <p:cNvSpPr>
              <a:spLocks/>
            </p:cNvSpPr>
            <p:nvPr/>
          </p:nvSpPr>
          <p:spPr bwMode="auto">
            <a:xfrm>
              <a:off x="5301691" y="2569703"/>
              <a:ext cx="109458" cy="112471"/>
            </a:xfrm>
            <a:custGeom>
              <a:avLst/>
              <a:gdLst>
                <a:gd name="T0" fmla="*/ 144 w 176"/>
                <a:gd name="T1" fmla="*/ 31 h 176"/>
                <a:gd name="T2" fmla="*/ 144 w 176"/>
                <a:gd name="T3" fmla="*/ 31 h 176"/>
                <a:gd name="T4" fmla="*/ 144 w 176"/>
                <a:gd name="T5" fmla="*/ 144 h 176"/>
                <a:gd name="T6" fmla="*/ 31 w 176"/>
                <a:gd name="T7" fmla="*/ 144 h 176"/>
                <a:gd name="T8" fmla="*/ 31 w 176"/>
                <a:gd name="T9" fmla="*/ 31 h 176"/>
                <a:gd name="T10" fmla="*/ 144 w 176"/>
                <a:gd name="T11" fmla="*/ 31 h 176"/>
              </a:gdLst>
              <a:ahLst/>
              <a:cxnLst>
                <a:cxn ang="0">
                  <a:pos x="T0" y="T1"/>
                </a:cxn>
                <a:cxn ang="0">
                  <a:pos x="T2" y="T3"/>
                </a:cxn>
                <a:cxn ang="0">
                  <a:pos x="T4" y="T5"/>
                </a:cxn>
                <a:cxn ang="0">
                  <a:pos x="T6" y="T7"/>
                </a:cxn>
                <a:cxn ang="0">
                  <a:pos x="T8" y="T9"/>
                </a:cxn>
                <a:cxn ang="0">
                  <a:pos x="T10" y="T11"/>
                </a:cxn>
              </a:cxnLst>
              <a:rect l="0" t="0" r="r" b="b"/>
              <a:pathLst>
                <a:path w="176" h="176">
                  <a:moveTo>
                    <a:pt x="144" y="31"/>
                  </a:moveTo>
                  <a:lnTo>
                    <a:pt x="144" y="31"/>
                  </a:lnTo>
                  <a:cubicBezTo>
                    <a:pt x="176" y="63"/>
                    <a:pt x="176" y="113"/>
                    <a:pt x="144" y="144"/>
                  </a:cubicBezTo>
                  <a:cubicBezTo>
                    <a:pt x="113" y="176"/>
                    <a:pt x="63" y="176"/>
                    <a:pt x="31" y="144"/>
                  </a:cubicBezTo>
                  <a:cubicBezTo>
                    <a:pt x="0" y="113"/>
                    <a:pt x="0" y="63"/>
                    <a:pt x="31" y="31"/>
                  </a:cubicBezTo>
                  <a:cubicBezTo>
                    <a:pt x="63" y="0"/>
                    <a:pt x="113" y="0"/>
                    <a:pt x="144" y="31"/>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65" name="Freeform 38">
            <a:extLst>
              <a:ext uri="{FF2B5EF4-FFF2-40B4-BE49-F238E27FC236}">
                <a16:creationId xmlns:a16="http://schemas.microsoft.com/office/drawing/2014/main" id="{2CF0F5EA-8579-42DA-9975-CD27811FAC99}"/>
              </a:ext>
            </a:extLst>
          </p:cNvPr>
          <p:cNvSpPr>
            <a:spLocks noEditPoints="1"/>
          </p:cNvSpPr>
          <p:nvPr/>
        </p:nvSpPr>
        <p:spPr bwMode="auto">
          <a:xfrm>
            <a:off x="791662" y="4675178"/>
            <a:ext cx="90303" cy="136371"/>
          </a:xfrm>
          <a:custGeom>
            <a:avLst/>
            <a:gdLst>
              <a:gd name="T0" fmla="*/ 26 w 144"/>
              <a:gd name="T1" fmla="*/ 80 h 212"/>
              <a:gd name="T2" fmla="*/ 26 w 144"/>
              <a:gd name="T3" fmla="*/ 80 h 212"/>
              <a:gd name="T4" fmla="*/ 29 w 144"/>
              <a:gd name="T5" fmla="*/ 59 h 212"/>
              <a:gd name="T6" fmla="*/ 36 w 144"/>
              <a:gd name="T7" fmla="*/ 40 h 212"/>
              <a:gd name="T8" fmla="*/ 50 w 144"/>
              <a:gd name="T9" fmla="*/ 27 h 212"/>
              <a:gd name="T10" fmla="*/ 72 w 144"/>
              <a:gd name="T11" fmla="*/ 22 h 212"/>
              <a:gd name="T12" fmla="*/ 94 w 144"/>
              <a:gd name="T13" fmla="*/ 27 h 212"/>
              <a:gd name="T14" fmla="*/ 109 w 144"/>
              <a:gd name="T15" fmla="*/ 39 h 212"/>
              <a:gd name="T16" fmla="*/ 117 w 144"/>
              <a:gd name="T17" fmla="*/ 58 h 212"/>
              <a:gd name="T18" fmla="*/ 120 w 144"/>
              <a:gd name="T19" fmla="*/ 79 h 212"/>
              <a:gd name="T20" fmla="*/ 117 w 144"/>
              <a:gd name="T21" fmla="*/ 100 h 212"/>
              <a:gd name="T22" fmla="*/ 109 w 144"/>
              <a:gd name="T23" fmla="*/ 118 h 212"/>
              <a:gd name="T24" fmla="*/ 95 w 144"/>
              <a:gd name="T25" fmla="*/ 131 h 212"/>
              <a:gd name="T26" fmla="*/ 73 w 144"/>
              <a:gd name="T27" fmla="*/ 136 h 212"/>
              <a:gd name="T28" fmla="*/ 52 w 144"/>
              <a:gd name="T29" fmla="*/ 132 h 212"/>
              <a:gd name="T30" fmla="*/ 38 w 144"/>
              <a:gd name="T31" fmla="*/ 119 h 212"/>
              <a:gd name="T32" fmla="*/ 29 w 144"/>
              <a:gd name="T33" fmla="*/ 101 h 212"/>
              <a:gd name="T34" fmla="*/ 26 w 144"/>
              <a:gd name="T35" fmla="*/ 80 h 212"/>
              <a:gd name="T36" fmla="*/ 26 w 144"/>
              <a:gd name="T37" fmla="*/ 80 h 212"/>
              <a:gd name="T38" fmla="*/ 144 w 144"/>
              <a:gd name="T39" fmla="*/ 212 h 212"/>
              <a:gd name="T40" fmla="*/ 144 w 144"/>
              <a:gd name="T41" fmla="*/ 212 h 212"/>
              <a:gd name="T42" fmla="*/ 144 w 144"/>
              <a:gd name="T43" fmla="*/ 3 h 212"/>
              <a:gd name="T44" fmla="*/ 119 w 144"/>
              <a:gd name="T45" fmla="*/ 3 h 212"/>
              <a:gd name="T46" fmla="*/ 119 w 144"/>
              <a:gd name="T47" fmla="*/ 23 h 212"/>
              <a:gd name="T48" fmla="*/ 118 w 144"/>
              <a:gd name="T49" fmla="*/ 23 h 212"/>
              <a:gd name="T50" fmla="*/ 108 w 144"/>
              <a:gd name="T51" fmla="*/ 12 h 212"/>
              <a:gd name="T52" fmla="*/ 95 w 144"/>
              <a:gd name="T53" fmla="*/ 5 h 212"/>
              <a:gd name="T54" fmla="*/ 82 w 144"/>
              <a:gd name="T55" fmla="*/ 1 h 212"/>
              <a:gd name="T56" fmla="*/ 69 w 144"/>
              <a:gd name="T57" fmla="*/ 0 h 212"/>
              <a:gd name="T58" fmla="*/ 39 w 144"/>
              <a:gd name="T59" fmla="*/ 6 h 212"/>
              <a:gd name="T60" fmla="*/ 17 w 144"/>
              <a:gd name="T61" fmla="*/ 23 h 212"/>
              <a:gd name="T62" fmla="*/ 4 w 144"/>
              <a:gd name="T63" fmla="*/ 48 h 212"/>
              <a:gd name="T64" fmla="*/ 0 w 144"/>
              <a:gd name="T65" fmla="*/ 79 h 212"/>
              <a:gd name="T66" fmla="*/ 4 w 144"/>
              <a:gd name="T67" fmla="*/ 109 h 212"/>
              <a:gd name="T68" fmla="*/ 18 w 144"/>
              <a:gd name="T69" fmla="*/ 134 h 212"/>
              <a:gd name="T70" fmla="*/ 39 w 144"/>
              <a:gd name="T71" fmla="*/ 152 h 212"/>
              <a:gd name="T72" fmla="*/ 70 w 144"/>
              <a:gd name="T73" fmla="*/ 158 h 212"/>
              <a:gd name="T74" fmla="*/ 99 w 144"/>
              <a:gd name="T75" fmla="*/ 152 h 212"/>
              <a:gd name="T76" fmla="*/ 118 w 144"/>
              <a:gd name="T77" fmla="*/ 134 h 212"/>
              <a:gd name="T78" fmla="*/ 119 w 144"/>
              <a:gd name="T79" fmla="*/ 134 h 212"/>
              <a:gd name="T80" fmla="*/ 119 w 144"/>
              <a:gd name="T81" fmla="*/ 212 h 212"/>
              <a:gd name="T82" fmla="*/ 144 w 144"/>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12">
                <a:moveTo>
                  <a:pt x="26" y="80"/>
                </a:moveTo>
                <a:lnTo>
                  <a:pt x="26" y="80"/>
                </a:lnTo>
                <a:cubicBezTo>
                  <a:pt x="26" y="73"/>
                  <a:pt x="27" y="66"/>
                  <a:pt x="29" y="59"/>
                </a:cubicBezTo>
                <a:cubicBezTo>
                  <a:pt x="30" y="52"/>
                  <a:pt x="33" y="45"/>
                  <a:pt x="36" y="40"/>
                </a:cubicBezTo>
                <a:cubicBezTo>
                  <a:pt x="40" y="34"/>
                  <a:pt x="45" y="30"/>
                  <a:pt x="50" y="27"/>
                </a:cubicBezTo>
                <a:cubicBezTo>
                  <a:pt x="56" y="23"/>
                  <a:pt x="63" y="22"/>
                  <a:pt x="72" y="22"/>
                </a:cubicBezTo>
                <a:cubicBezTo>
                  <a:pt x="80" y="22"/>
                  <a:pt x="88" y="23"/>
                  <a:pt x="94" y="27"/>
                </a:cubicBezTo>
                <a:cubicBezTo>
                  <a:pt x="100" y="30"/>
                  <a:pt x="105" y="34"/>
                  <a:pt x="109" y="39"/>
                </a:cubicBezTo>
                <a:cubicBezTo>
                  <a:pt x="112" y="45"/>
                  <a:pt x="115" y="51"/>
                  <a:pt x="117" y="58"/>
                </a:cubicBezTo>
                <a:cubicBezTo>
                  <a:pt x="119" y="65"/>
                  <a:pt x="120" y="72"/>
                  <a:pt x="120" y="79"/>
                </a:cubicBezTo>
                <a:cubicBezTo>
                  <a:pt x="120" y="86"/>
                  <a:pt x="119" y="93"/>
                  <a:pt x="117" y="100"/>
                </a:cubicBezTo>
                <a:cubicBezTo>
                  <a:pt x="115" y="107"/>
                  <a:pt x="113" y="113"/>
                  <a:pt x="109" y="118"/>
                </a:cubicBezTo>
                <a:cubicBezTo>
                  <a:pt x="105" y="124"/>
                  <a:pt x="101" y="128"/>
                  <a:pt x="95" y="131"/>
                </a:cubicBezTo>
                <a:cubicBezTo>
                  <a:pt x="89" y="135"/>
                  <a:pt x="82" y="136"/>
                  <a:pt x="73" y="136"/>
                </a:cubicBezTo>
                <a:cubicBezTo>
                  <a:pt x="65" y="136"/>
                  <a:pt x="58" y="135"/>
                  <a:pt x="52" y="132"/>
                </a:cubicBezTo>
                <a:cubicBezTo>
                  <a:pt x="46" y="128"/>
                  <a:pt x="42" y="124"/>
                  <a:pt x="38" y="119"/>
                </a:cubicBezTo>
                <a:cubicBezTo>
                  <a:pt x="34" y="114"/>
                  <a:pt x="31" y="108"/>
                  <a:pt x="29" y="101"/>
                </a:cubicBezTo>
                <a:cubicBezTo>
                  <a:pt x="27" y="94"/>
                  <a:pt x="26" y="87"/>
                  <a:pt x="26" y="80"/>
                </a:cubicBezTo>
                <a:lnTo>
                  <a:pt x="26" y="80"/>
                </a:lnTo>
                <a:close/>
                <a:moveTo>
                  <a:pt x="144" y="212"/>
                </a:moveTo>
                <a:lnTo>
                  <a:pt x="144" y="212"/>
                </a:lnTo>
                <a:lnTo>
                  <a:pt x="144" y="3"/>
                </a:lnTo>
                <a:lnTo>
                  <a:pt x="119" y="3"/>
                </a:lnTo>
                <a:lnTo>
                  <a:pt x="119" y="23"/>
                </a:lnTo>
                <a:lnTo>
                  <a:pt x="118" y="23"/>
                </a:lnTo>
                <a:cubicBezTo>
                  <a:pt x="115" y="19"/>
                  <a:pt x="112" y="15"/>
                  <a:pt x="108" y="12"/>
                </a:cubicBezTo>
                <a:cubicBezTo>
                  <a:pt x="104" y="9"/>
                  <a:pt x="100" y="7"/>
                  <a:pt x="95" y="5"/>
                </a:cubicBezTo>
                <a:cubicBezTo>
                  <a:pt x="91" y="3"/>
                  <a:pt x="86" y="2"/>
                  <a:pt x="82" y="1"/>
                </a:cubicBezTo>
                <a:cubicBezTo>
                  <a:pt x="77" y="0"/>
                  <a:pt x="73" y="0"/>
                  <a:pt x="69" y="0"/>
                </a:cubicBezTo>
                <a:cubicBezTo>
                  <a:pt x="58" y="0"/>
                  <a:pt x="48" y="2"/>
                  <a:pt x="39" y="6"/>
                </a:cubicBezTo>
                <a:cubicBezTo>
                  <a:pt x="30" y="10"/>
                  <a:pt x="23" y="16"/>
                  <a:pt x="17" y="23"/>
                </a:cubicBezTo>
                <a:cubicBezTo>
                  <a:pt x="11" y="30"/>
                  <a:pt x="7" y="39"/>
                  <a:pt x="4" y="48"/>
                </a:cubicBezTo>
                <a:cubicBezTo>
                  <a:pt x="1" y="58"/>
                  <a:pt x="0" y="68"/>
                  <a:pt x="0" y="79"/>
                </a:cubicBezTo>
                <a:cubicBezTo>
                  <a:pt x="0" y="89"/>
                  <a:pt x="2" y="99"/>
                  <a:pt x="4" y="109"/>
                </a:cubicBezTo>
                <a:cubicBezTo>
                  <a:pt x="7" y="119"/>
                  <a:pt x="12" y="127"/>
                  <a:pt x="18" y="134"/>
                </a:cubicBezTo>
                <a:cubicBezTo>
                  <a:pt x="23" y="141"/>
                  <a:pt x="31" y="147"/>
                  <a:pt x="39" y="152"/>
                </a:cubicBezTo>
                <a:cubicBezTo>
                  <a:pt x="48" y="156"/>
                  <a:pt x="58" y="158"/>
                  <a:pt x="70" y="158"/>
                </a:cubicBezTo>
                <a:cubicBezTo>
                  <a:pt x="80" y="158"/>
                  <a:pt x="90" y="156"/>
                  <a:pt x="99" y="152"/>
                </a:cubicBezTo>
                <a:cubicBezTo>
                  <a:pt x="108" y="149"/>
                  <a:pt x="114" y="143"/>
                  <a:pt x="118" y="134"/>
                </a:cubicBezTo>
                <a:lnTo>
                  <a:pt x="119" y="134"/>
                </a:lnTo>
                <a:lnTo>
                  <a:pt x="119" y="212"/>
                </a:lnTo>
                <a:lnTo>
                  <a:pt x="144" y="2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39">
            <a:extLst>
              <a:ext uri="{FF2B5EF4-FFF2-40B4-BE49-F238E27FC236}">
                <a16:creationId xmlns:a16="http://schemas.microsoft.com/office/drawing/2014/main" id="{33FA526F-7A24-4EE9-92B1-B624A0D4C259}"/>
              </a:ext>
            </a:extLst>
          </p:cNvPr>
          <p:cNvSpPr>
            <a:spLocks/>
          </p:cNvSpPr>
          <p:nvPr/>
        </p:nvSpPr>
        <p:spPr bwMode="auto">
          <a:xfrm>
            <a:off x="899751" y="4641437"/>
            <a:ext cx="88935" cy="134965"/>
          </a:xfrm>
          <a:custGeom>
            <a:avLst/>
            <a:gdLst>
              <a:gd name="T0" fmla="*/ 55 w 141"/>
              <a:gd name="T1" fmla="*/ 89 h 211"/>
              <a:gd name="T2" fmla="*/ 55 w 141"/>
              <a:gd name="T3" fmla="*/ 89 h 211"/>
              <a:gd name="T4" fmla="*/ 55 w 141"/>
              <a:gd name="T5" fmla="*/ 110 h 211"/>
              <a:gd name="T6" fmla="*/ 70 w 141"/>
              <a:gd name="T7" fmla="*/ 109 h 211"/>
              <a:gd name="T8" fmla="*/ 88 w 141"/>
              <a:gd name="T9" fmla="*/ 112 h 211"/>
              <a:gd name="T10" fmla="*/ 102 w 141"/>
              <a:gd name="T11" fmla="*/ 119 h 211"/>
              <a:gd name="T12" fmla="*/ 111 w 141"/>
              <a:gd name="T13" fmla="*/ 132 h 211"/>
              <a:gd name="T14" fmla="*/ 115 w 141"/>
              <a:gd name="T15" fmla="*/ 149 h 211"/>
              <a:gd name="T16" fmla="*/ 111 w 141"/>
              <a:gd name="T17" fmla="*/ 166 h 211"/>
              <a:gd name="T18" fmla="*/ 101 w 141"/>
              <a:gd name="T19" fmla="*/ 179 h 211"/>
              <a:gd name="T20" fmla="*/ 87 w 141"/>
              <a:gd name="T21" fmla="*/ 186 h 211"/>
              <a:gd name="T22" fmla="*/ 69 w 141"/>
              <a:gd name="T23" fmla="*/ 189 h 211"/>
              <a:gd name="T24" fmla="*/ 37 w 141"/>
              <a:gd name="T25" fmla="*/ 177 h 211"/>
              <a:gd name="T26" fmla="*/ 25 w 141"/>
              <a:gd name="T27" fmla="*/ 144 h 211"/>
              <a:gd name="T28" fmla="*/ 0 w 141"/>
              <a:gd name="T29" fmla="*/ 144 h 211"/>
              <a:gd name="T30" fmla="*/ 5 w 141"/>
              <a:gd name="T31" fmla="*/ 172 h 211"/>
              <a:gd name="T32" fmla="*/ 19 w 141"/>
              <a:gd name="T33" fmla="*/ 194 h 211"/>
              <a:gd name="T34" fmla="*/ 41 w 141"/>
              <a:gd name="T35" fmla="*/ 207 h 211"/>
              <a:gd name="T36" fmla="*/ 69 w 141"/>
              <a:gd name="T37" fmla="*/ 211 h 211"/>
              <a:gd name="T38" fmla="*/ 97 w 141"/>
              <a:gd name="T39" fmla="*/ 207 h 211"/>
              <a:gd name="T40" fmla="*/ 120 w 141"/>
              <a:gd name="T41" fmla="*/ 195 h 211"/>
              <a:gd name="T42" fmla="*/ 135 w 141"/>
              <a:gd name="T43" fmla="*/ 175 h 211"/>
              <a:gd name="T44" fmla="*/ 141 w 141"/>
              <a:gd name="T45" fmla="*/ 148 h 211"/>
              <a:gd name="T46" fmla="*/ 132 w 141"/>
              <a:gd name="T47" fmla="*/ 115 h 211"/>
              <a:gd name="T48" fmla="*/ 103 w 141"/>
              <a:gd name="T49" fmla="*/ 98 h 211"/>
              <a:gd name="T50" fmla="*/ 103 w 141"/>
              <a:gd name="T51" fmla="*/ 97 h 211"/>
              <a:gd name="T52" fmla="*/ 124 w 141"/>
              <a:gd name="T53" fmla="*/ 81 h 211"/>
              <a:gd name="T54" fmla="*/ 132 w 141"/>
              <a:gd name="T55" fmla="*/ 56 h 211"/>
              <a:gd name="T56" fmla="*/ 127 w 141"/>
              <a:gd name="T57" fmla="*/ 31 h 211"/>
              <a:gd name="T58" fmla="*/ 114 w 141"/>
              <a:gd name="T59" fmla="*/ 13 h 211"/>
              <a:gd name="T60" fmla="*/ 94 w 141"/>
              <a:gd name="T61" fmla="*/ 3 h 211"/>
              <a:gd name="T62" fmla="*/ 69 w 141"/>
              <a:gd name="T63" fmla="*/ 0 h 211"/>
              <a:gd name="T64" fmla="*/ 41 w 141"/>
              <a:gd name="T65" fmla="*/ 5 h 211"/>
              <a:gd name="T66" fmla="*/ 22 w 141"/>
              <a:gd name="T67" fmla="*/ 19 h 211"/>
              <a:gd name="T68" fmla="*/ 10 w 141"/>
              <a:gd name="T69" fmla="*/ 40 h 211"/>
              <a:gd name="T70" fmla="*/ 5 w 141"/>
              <a:gd name="T71" fmla="*/ 67 h 211"/>
              <a:gd name="T72" fmla="*/ 30 w 141"/>
              <a:gd name="T73" fmla="*/ 67 h 211"/>
              <a:gd name="T74" fmla="*/ 32 w 141"/>
              <a:gd name="T75" fmla="*/ 50 h 211"/>
              <a:gd name="T76" fmla="*/ 39 w 141"/>
              <a:gd name="T77" fmla="*/ 35 h 211"/>
              <a:gd name="T78" fmla="*/ 51 w 141"/>
              <a:gd name="T79" fmla="*/ 26 h 211"/>
              <a:gd name="T80" fmla="*/ 69 w 141"/>
              <a:gd name="T81" fmla="*/ 22 h 211"/>
              <a:gd name="T82" fmla="*/ 95 w 141"/>
              <a:gd name="T83" fmla="*/ 30 h 211"/>
              <a:gd name="T84" fmla="*/ 106 w 141"/>
              <a:gd name="T85" fmla="*/ 55 h 211"/>
              <a:gd name="T86" fmla="*/ 103 w 141"/>
              <a:gd name="T87" fmla="*/ 70 h 211"/>
              <a:gd name="T88" fmla="*/ 94 w 141"/>
              <a:gd name="T89" fmla="*/ 81 h 211"/>
              <a:gd name="T90" fmla="*/ 81 w 141"/>
              <a:gd name="T91" fmla="*/ 87 h 211"/>
              <a:gd name="T92" fmla="*/ 66 w 141"/>
              <a:gd name="T93" fmla="*/ 89 h 211"/>
              <a:gd name="T94" fmla="*/ 61 w 141"/>
              <a:gd name="T95" fmla="*/ 89 h 211"/>
              <a:gd name="T96" fmla="*/ 58 w 141"/>
              <a:gd name="T97" fmla="*/ 89 h 211"/>
              <a:gd name="T98" fmla="*/ 55 w 141"/>
              <a:gd name="T99" fmla="*/ 89 h 211"/>
              <a:gd name="T100" fmla="*/ 55 w 141"/>
              <a:gd name="T101" fmla="*/ 8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 h="211">
                <a:moveTo>
                  <a:pt x="55" y="89"/>
                </a:moveTo>
                <a:lnTo>
                  <a:pt x="55" y="89"/>
                </a:lnTo>
                <a:lnTo>
                  <a:pt x="55" y="110"/>
                </a:lnTo>
                <a:cubicBezTo>
                  <a:pt x="60" y="110"/>
                  <a:pt x="65" y="109"/>
                  <a:pt x="70" y="109"/>
                </a:cubicBezTo>
                <a:cubicBezTo>
                  <a:pt x="77" y="109"/>
                  <a:pt x="82" y="110"/>
                  <a:pt x="88" y="112"/>
                </a:cubicBezTo>
                <a:cubicBezTo>
                  <a:pt x="93" y="113"/>
                  <a:pt x="98" y="116"/>
                  <a:pt x="102" y="119"/>
                </a:cubicBezTo>
                <a:cubicBezTo>
                  <a:pt x="106" y="123"/>
                  <a:pt x="109" y="127"/>
                  <a:pt x="111" y="132"/>
                </a:cubicBezTo>
                <a:cubicBezTo>
                  <a:pt x="113" y="137"/>
                  <a:pt x="115" y="143"/>
                  <a:pt x="115" y="149"/>
                </a:cubicBezTo>
                <a:cubicBezTo>
                  <a:pt x="115" y="155"/>
                  <a:pt x="113" y="161"/>
                  <a:pt x="111" y="166"/>
                </a:cubicBezTo>
                <a:cubicBezTo>
                  <a:pt x="108" y="171"/>
                  <a:pt x="105" y="175"/>
                  <a:pt x="101" y="179"/>
                </a:cubicBezTo>
                <a:cubicBezTo>
                  <a:pt x="97" y="182"/>
                  <a:pt x="92" y="185"/>
                  <a:pt x="87" y="186"/>
                </a:cubicBezTo>
                <a:cubicBezTo>
                  <a:pt x="81" y="188"/>
                  <a:pt x="75" y="189"/>
                  <a:pt x="69" y="189"/>
                </a:cubicBezTo>
                <a:cubicBezTo>
                  <a:pt x="55" y="189"/>
                  <a:pt x="44" y="185"/>
                  <a:pt x="37" y="177"/>
                </a:cubicBezTo>
                <a:cubicBezTo>
                  <a:pt x="29" y="168"/>
                  <a:pt x="26" y="157"/>
                  <a:pt x="25" y="144"/>
                </a:cubicBezTo>
                <a:lnTo>
                  <a:pt x="0" y="144"/>
                </a:lnTo>
                <a:cubicBezTo>
                  <a:pt x="0" y="154"/>
                  <a:pt x="2" y="164"/>
                  <a:pt x="5" y="172"/>
                </a:cubicBezTo>
                <a:cubicBezTo>
                  <a:pt x="8" y="181"/>
                  <a:pt x="13" y="188"/>
                  <a:pt x="19" y="194"/>
                </a:cubicBezTo>
                <a:cubicBezTo>
                  <a:pt x="25" y="199"/>
                  <a:pt x="32" y="204"/>
                  <a:pt x="41" y="207"/>
                </a:cubicBezTo>
                <a:cubicBezTo>
                  <a:pt x="49" y="209"/>
                  <a:pt x="59" y="211"/>
                  <a:pt x="69" y="211"/>
                </a:cubicBezTo>
                <a:cubicBezTo>
                  <a:pt x="79" y="211"/>
                  <a:pt x="88" y="210"/>
                  <a:pt x="97" y="207"/>
                </a:cubicBezTo>
                <a:cubicBezTo>
                  <a:pt x="106" y="204"/>
                  <a:pt x="113" y="200"/>
                  <a:pt x="120" y="195"/>
                </a:cubicBezTo>
                <a:cubicBezTo>
                  <a:pt x="126" y="190"/>
                  <a:pt x="131" y="183"/>
                  <a:pt x="135" y="175"/>
                </a:cubicBezTo>
                <a:cubicBezTo>
                  <a:pt x="139" y="167"/>
                  <a:pt x="141" y="158"/>
                  <a:pt x="141" y="148"/>
                </a:cubicBezTo>
                <a:cubicBezTo>
                  <a:pt x="141" y="135"/>
                  <a:pt x="138" y="125"/>
                  <a:pt x="132" y="115"/>
                </a:cubicBezTo>
                <a:cubicBezTo>
                  <a:pt x="126" y="106"/>
                  <a:pt x="116" y="100"/>
                  <a:pt x="103" y="98"/>
                </a:cubicBezTo>
                <a:lnTo>
                  <a:pt x="103" y="97"/>
                </a:lnTo>
                <a:cubicBezTo>
                  <a:pt x="112" y="93"/>
                  <a:pt x="118" y="88"/>
                  <a:pt x="124" y="81"/>
                </a:cubicBezTo>
                <a:cubicBezTo>
                  <a:pt x="129" y="73"/>
                  <a:pt x="132" y="65"/>
                  <a:pt x="132" y="56"/>
                </a:cubicBezTo>
                <a:cubicBezTo>
                  <a:pt x="132" y="46"/>
                  <a:pt x="131" y="38"/>
                  <a:pt x="127" y="31"/>
                </a:cubicBezTo>
                <a:cubicBezTo>
                  <a:pt x="124" y="24"/>
                  <a:pt x="120" y="18"/>
                  <a:pt x="114" y="13"/>
                </a:cubicBezTo>
                <a:cubicBezTo>
                  <a:pt x="108" y="9"/>
                  <a:pt x="102" y="6"/>
                  <a:pt x="94" y="3"/>
                </a:cubicBezTo>
                <a:cubicBezTo>
                  <a:pt x="86" y="1"/>
                  <a:pt x="78" y="0"/>
                  <a:pt x="69" y="0"/>
                </a:cubicBezTo>
                <a:cubicBezTo>
                  <a:pt x="58" y="0"/>
                  <a:pt x="49" y="2"/>
                  <a:pt x="41" y="5"/>
                </a:cubicBezTo>
                <a:cubicBezTo>
                  <a:pt x="34" y="8"/>
                  <a:pt x="27" y="13"/>
                  <a:pt x="22" y="19"/>
                </a:cubicBezTo>
                <a:cubicBezTo>
                  <a:pt x="16" y="25"/>
                  <a:pt x="12" y="32"/>
                  <a:pt x="10" y="40"/>
                </a:cubicBezTo>
                <a:cubicBezTo>
                  <a:pt x="7" y="48"/>
                  <a:pt x="5" y="57"/>
                  <a:pt x="5" y="67"/>
                </a:cubicBezTo>
                <a:lnTo>
                  <a:pt x="30" y="67"/>
                </a:lnTo>
                <a:cubicBezTo>
                  <a:pt x="30" y="61"/>
                  <a:pt x="30" y="55"/>
                  <a:pt x="32" y="50"/>
                </a:cubicBezTo>
                <a:cubicBezTo>
                  <a:pt x="33" y="44"/>
                  <a:pt x="36" y="40"/>
                  <a:pt x="39" y="35"/>
                </a:cubicBezTo>
                <a:cubicBezTo>
                  <a:pt x="42" y="31"/>
                  <a:pt x="46" y="28"/>
                  <a:pt x="51" y="26"/>
                </a:cubicBezTo>
                <a:cubicBezTo>
                  <a:pt x="56" y="23"/>
                  <a:pt x="62" y="22"/>
                  <a:pt x="69" y="22"/>
                </a:cubicBezTo>
                <a:cubicBezTo>
                  <a:pt x="79" y="22"/>
                  <a:pt x="88" y="25"/>
                  <a:pt x="95" y="30"/>
                </a:cubicBezTo>
                <a:cubicBezTo>
                  <a:pt x="102" y="36"/>
                  <a:pt x="106" y="44"/>
                  <a:pt x="106" y="55"/>
                </a:cubicBezTo>
                <a:cubicBezTo>
                  <a:pt x="106" y="61"/>
                  <a:pt x="105" y="66"/>
                  <a:pt x="103" y="70"/>
                </a:cubicBezTo>
                <a:cubicBezTo>
                  <a:pt x="100" y="74"/>
                  <a:pt x="98" y="78"/>
                  <a:pt x="94" y="81"/>
                </a:cubicBezTo>
                <a:cubicBezTo>
                  <a:pt x="90" y="84"/>
                  <a:pt x="86" y="86"/>
                  <a:pt x="81" y="87"/>
                </a:cubicBezTo>
                <a:cubicBezTo>
                  <a:pt x="77" y="89"/>
                  <a:pt x="71" y="89"/>
                  <a:pt x="66" y="89"/>
                </a:cubicBezTo>
                <a:lnTo>
                  <a:pt x="61" y="89"/>
                </a:lnTo>
                <a:cubicBezTo>
                  <a:pt x="60" y="89"/>
                  <a:pt x="59" y="89"/>
                  <a:pt x="58" y="89"/>
                </a:cubicBezTo>
                <a:cubicBezTo>
                  <a:pt x="57" y="89"/>
                  <a:pt x="56" y="89"/>
                  <a:pt x="55" y="89"/>
                </a:cubicBezTo>
                <a:lnTo>
                  <a:pt x="55" y="8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47">
            <a:extLst>
              <a:ext uri="{FF2B5EF4-FFF2-40B4-BE49-F238E27FC236}">
                <a16:creationId xmlns:a16="http://schemas.microsoft.com/office/drawing/2014/main" id="{CA093D7D-8791-4BCD-91E1-26407ED03299}"/>
              </a:ext>
            </a:extLst>
          </p:cNvPr>
          <p:cNvSpPr>
            <a:spLocks/>
          </p:cNvSpPr>
          <p:nvPr/>
        </p:nvSpPr>
        <p:spPr bwMode="auto">
          <a:xfrm>
            <a:off x="1479819" y="4590825"/>
            <a:ext cx="229862" cy="236189"/>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48">
            <a:extLst>
              <a:ext uri="{FF2B5EF4-FFF2-40B4-BE49-F238E27FC236}">
                <a16:creationId xmlns:a16="http://schemas.microsoft.com/office/drawing/2014/main" id="{6E0DA473-C3D8-422E-A52D-1C7A80349B35}"/>
              </a:ext>
            </a:extLst>
          </p:cNvPr>
          <p:cNvSpPr>
            <a:spLocks/>
          </p:cNvSpPr>
          <p:nvPr/>
        </p:nvSpPr>
        <p:spPr bwMode="auto">
          <a:xfrm>
            <a:off x="1479819" y="4590825"/>
            <a:ext cx="229862" cy="236189"/>
          </a:xfrm>
          <a:custGeom>
            <a:avLst/>
            <a:gdLst>
              <a:gd name="T0" fmla="*/ 301 w 366"/>
              <a:gd name="T1" fmla="*/ 65 h 366"/>
              <a:gd name="T2" fmla="*/ 301 w 366"/>
              <a:gd name="T3" fmla="*/ 65 h 366"/>
              <a:gd name="T4" fmla="*/ 301 w 366"/>
              <a:gd name="T5" fmla="*/ 301 h 366"/>
              <a:gd name="T6" fmla="*/ 65 w 366"/>
              <a:gd name="T7" fmla="*/ 301 h 366"/>
              <a:gd name="T8" fmla="*/ 65 w 366"/>
              <a:gd name="T9" fmla="*/ 65 h 366"/>
              <a:gd name="T10" fmla="*/ 301 w 366"/>
              <a:gd name="T11" fmla="*/ 65 h 366"/>
            </a:gdLst>
            <a:ahLst/>
            <a:cxnLst>
              <a:cxn ang="0">
                <a:pos x="T0" y="T1"/>
              </a:cxn>
              <a:cxn ang="0">
                <a:pos x="T2" y="T3"/>
              </a:cxn>
              <a:cxn ang="0">
                <a:pos x="T4" y="T5"/>
              </a:cxn>
              <a:cxn ang="0">
                <a:pos x="T6" y="T7"/>
              </a:cxn>
              <a:cxn ang="0">
                <a:pos x="T8" y="T9"/>
              </a:cxn>
              <a:cxn ang="0">
                <a:pos x="T10" y="T11"/>
              </a:cxn>
            </a:cxnLst>
            <a:rect l="0" t="0" r="r" b="b"/>
            <a:pathLst>
              <a:path w="366" h="366">
                <a:moveTo>
                  <a:pt x="301" y="65"/>
                </a:moveTo>
                <a:lnTo>
                  <a:pt x="301" y="65"/>
                </a:lnTo>
                <a:cubicBezTo>
                  <a:pt x="366" y="130"/>
                  <a:pt x="366" y="236"/>
                  <a:pt x="301" y="301"/>
                </a:cubicBezTo>
                <a:cubicBezTo>
                  <a:pt x="236" y="366"/>
                  <a:pt x="130" y="366"/>
                  <a:pt x="65" y="301"/>
                </a:cubicBezTo>
                <a:cubicBezTo>
                  <a:pt x="0" y="236"/>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1" name="Group 200">
            <a:extLst>
              <a:ext uri="{FF2B5EF4-FFF2-40B4-BE49-F238E27FC236}">
                <a16:creationId xmlns:a16="http://schemas.microsoft.com/office/drawing/2014/main" id="{DD2CC036-E2B7-4411-B6B0-C2EB6790739D}"/>
              </a:ext>
            </a:extLst>
          </p:cNvPr>
          <p:cNvGrpSpPr/>
          <p:nvPr/>
        </p:nvGrpSpPr>
        <p:grpSpPr>
          <a:xfrm>
            <a:off x="1525031" y="3515323"/>
            <a:ext cx="124448" cy="1259674"/>
            <a:chOff x="1261272" y="3535634"/>
            <a:chExt cx="124448" cy="1259674"/>
          </a:xfrm>
        </p:grpSpPr>
        <p:sp>
          <p:nvSpPr>
            <p:cNvPr id="147" name="Freeform 17">
              <a:extLst>
                <a:ext uri="{FF2B5EF4-FFF2-40B4-BE49-F238E27FC236}">
                  <a16:creationId xmlns:a16="http://schemas.microsoft.com/office/drawing/2014/main" id="{6CD5377D-6EDC-41BB-A56C-641CC07B4933}"/>
                </a:ext>
              </a:extLst>
            </p:cNvPr>
            <p:cNvSpPr>
              <a:spLocks/>
            </p:cNvSpPr>
            <p:nvPr/>
          </p:nvSpPr>
          <p:spPr bwMode="auto">
            <a:xfrm>
              <a:off x="1317369" y="3643887"/>
              <a:ext cx="0" cy="219318"/>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8">
              <a:extLst>
                <a:ext uri="{FF2B5EF4-FFF2-40B4-BE49-F238E27FC236}">
                  <a16:creationId xmlns:a16="http://schemas.microsoft.com/office/drawing/2014/main" id="{B61CEFD8-BB3F-403B-A462-B72059E4B5DE}"/>
                </a:ext>
              </a:extLst>
            </p:cNvPr>
            <p:cNvSpPr>
              <a:spLocks/>
            </p:cNvSpPr>
            <p:nvPr/>
          </p:nvSpPr>
          <p:spPr bwMode="auto">
            <a:xfrm>
              <a:off x="1261272" y="3535634"/>
              <a:ext cx="110827" cy="113877"/>
            </a:xfrm>
            <a:custGeom>
              <a:avLst/>
              <a:gdLst>
                <a:gd name="T0" fmla="*/ 145 w 176"/>
                <a:gd name="T1" fmla="*/ 32 h 176"/>
                <a:gd name="T2" fmla="*/ 145 w 176"/>
                <a:gd name="T3" fmla="*/ 32 h 176"/>
                <a:gd name="T4" fmla="*/ 145 w 176"/>
                <a:gd name="T5" fmla="*/ 145 h 176"/>
                <a:gd name="T6" fmla="*/ 32 w 176"/>
                <a:gd name="T7" fmla="*/ 145 h 176"/>
                <a:gd name="T8" fmla="*/ 32 w 176"/>
                <a:gd name="T9" fmla="*/ 32 h 176"/>
                <a:gd name="T10" fmla="*/ 145 w 176"/>
                <a:gd name="T11" fmla="*/ 32 h 176"/>
              </a:gdLst>
              <a:ahLst/>
              <a:cxnLst>
                <a:cxn ang="0">
                  <a:pos x="T0" y="T1"/>
                </a:cxn>
                <a:cxn ang="0">
                  <a:pos x="T2" y="T3"/>
                </a:cxn>
                <a:cxn ang="0">
                  <a:pos x="T4" y="T5"/>
                </a:cxn>
                <a:cxn ang="0">
                  <a:pos x="T6" y="T7"/>
                </a:cxn>
                <a:cxn ang="0">
                  <a:pos x="T8" y="T9"/>
                </a:cxn>
                <a:cxn ang="0">
                  <a:pos x="T10" y="T11"/>
                </a:cxn>
              </a:cxnLst>
              <a:rect l="0" t="0" r="r" b="b"/>
              <a:pathLst>
                <a:path w="176" h="176">
                  <a:moveTo>
                    <a:pt x="145" y="32"/>
                  </a:moveTo>
                  <a:lnTo>
                    <a:pt x="145" y="32"/>
                  </a:lnTo>
                  <a:cubicBezTo>
                    <a:pt x="176" y="63"/>
                    <a:pt x="176" y="113"/>
                    <a:pt x="145" y="145"/>
                  </a:cubicBezTo>
                  <a:cubicBezTo>
                    <a:pt x="114" y="176"/>
                    <a:pt x="63" y="176"/>
                    <a:pt x="32" y="145"/>
                  </a:cubicBezTo>
                  <a:cubicBezTo>
                    <a:pt x="0" y="113"/>
                    <a:pt x="0" y="63"/>
                    <a:pt x="32" y="32"/>
                  </a:cubicBezTo>
                  <a:cubicBezTo>
                    <a:pt x="63" y="0"/>
                    <a:pt x="114" y="0"/>
                    <a:pt x="145" y="32"/>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9">
              <a:extLst>
                <a:ext uri="{FF2B5EF4-FFF2-40B4-BE49-F238E27FC236}">
                  <a16:creationId xmlns:a16="http://schemas.microsoft.com/office/drawing/2014/main" id="{1F847FAF-4189-4B10-88C1-698F97AD884D}"/>
                </a:ext>
              </a:extLst>
            </p:cNvPr>
            <p:cNvSpPr>
              <a:spLocks/>
            </p:cNvSpPr>
            <p:nvPr/>
          </p:nvSpPr>
          <p:spPr bwMode="auto">
            <a:xfrm>
              <a:off x="1261272" y="3535634"/>
              <a:ext cx="110827" cy="113877"/>
            </a:xfrm>
            <a:custGeom>
              <a:avLst/>
              <a:gdLst>
                <a:gd name="T0" fmla="*/ 145 w 176"/>
                <a:gd name="T1" fmla="*/ 32 h 176"/>
                <a:gd name="T2" fmla="*/ 145 w 176"/>
                <a:gd name="T3" fmla="*/ 32 h 176"/>
                <a:gd name="T4" fmla="*/ 145 w 176"/>
                <a:gd name="T5" fmla="*/ 145 h 176"/>
                <a:gd name="T6" fmla="*/ 32 w 176"/>
                <a:gd name="T7" fmla="*/ 145 h 176"/>
                <a:gd name="T8" fmla="*/ 32 w 176"/>
                <a:gd name="T9" fmla="*/ 32 h 176"/>
                <a:gd name="T10" fmla="*/ 145 w 176"/>
                <a:gd name="T11" fmla="*/ 32 h 176"/>
              </a:gdLst>
              <a:ahLst/>
              <a:cxnLst>
                <a:cxn ang="0">
                  <a:pos x="T0" y="T1"/>
                </a:cxn>
                <a:cxn ang="0">
                  <a:pos x="T2" y="T3"/>
                </a:cxn>
                <a:cxn ang="0">
                  <a:pos x="T4" y="T5"/>
                </a:cxn>
                <a:cxn ang="0">
                  <a:pos x="T6" y="T7"/>
                </a:cxn>
                <a:cxn ang="0">
                  <a:pos x="T8" y="T9"/>
                </a:cxn>
                <a:cxn ang="0">
                  <a:pos x="T10" y="T11"/>
                </a:cxn>
              </a:cxnLst>
              <a:rect l="0" t="0" r="r" b="b"/>
              <a:pathLst>
                <a:path w="176" h="176">
                  <a:moveTo>
                    <a:pt x="145" y="32"/>
                  </a:moveTo>
                  <a:lnTo>
                    <a:pt x="145" y="32"/>
                  </a:lnTo>
                  <a:cubicBezTo>
                    <a:pt x="176" y="63"/>
                    <a:pt x="176" y="113"/>
                    <a:pt x="145" y="145"/>
                  </a:cubicBezTo>
                  <a:cubicBezTo>
                    <a:pt x="114" y="176"/>
                    <a:pt x="63" y="176"/>
                    <a:pt x="32" y="145"/>
                  </a:cubicBezTo>
                  <a:cubicBezTo>
                    <a:pt x="0" y="113"/>
                    <a:pt x="0" y="63"/>
                    <a:pt x="32" y="32"/>
                  </a:cubicBezTo>
                  <a:cubicBezTo>
                    <a:pt x="63" y="0"/>
                    <a:pt x="114" y="0"/>
                    <a:pt x="145" y="32"/>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22">
              <a:extLst>
                <a:ext uri="{FF2B5EF4-FFF2-40B4-BE49-F238E27FC236}">
                  <a16:creationId xmlns:a16="http://schemas.microsoft.com/office/drawing/2014/main" id="{082D526E-6DEF-4BBE-A196-6FC58688CF0A}"/>
                </a:ext>
              </a:extLst>
            </p:cNvPr>
            <p:cNvSpPr>
              <a:spLocks/>
            </p:cNvSpPr>
            <p:nvPr/>
          </p:nvSpPr>
          <p:spPr bwMode="auto">
            <a:xfrm>
              <a:off x="1266745" y="3932094"/>
              <a:ext cx="101249" cy="104036"/>
            </a:xfrm>
            <a:custGeom>
              <a:avLst/>
              <a:gdLst>
                <a:gd name="T0" fmla="*/ 97 w 161"/>
                <a:gd name="T1" fmla="*/ 64 h 161"/>
                <a:gd name="T2" fmla="*/ 97 w 161"/>
                <a:gd name="T3" fmla="*/ 64 h 161"/>
                <a:gd name="T4" fmla="*/ 97 w 161"/>
                <a:gd name="T5" fmla="*/ 0 h 161"/>
                <a:gd name="T6" fmla="*/ 63 w 161"/>
                <a:gd name="T7" fmla="*/ 0 h 161"/>
                <a:gd name="T8" fmla="*/ 63 w 161"/>
                <a:gd name="T9" fmla="*/ 64 h 161"/>
                <a:gd name="T10" fmla="*/ 0 w 161"/>
                <a:gd name="T11" fmla="*/ 64 h 161"/>
                <a:gd name="T12" fmla="*/ 0 w 161"/>
                <a:gd name="T13" fmla="*/ 98 h 161"/>
                <a:gd name="T14" fmla="*/ 63 w 161"/>
                <a:gd name="T15" fmla="*/ 98 h 161"/>
                <a:gd name="T16" fmla="*/ 63 w 161"/>
                <a:gd name="T17" fmla="*/ 161 h 161"/>
                <a:gd name="T18" fmla="*/ 97 w 161"/>
                <a:gd name="T19" fmla="*/ 161 h 161"/>
                <a:gd name="T20" fmla="*/ 97 w 161"/>
                <a:gd name="T21" fmla="*/ 98 h 161"/>
                <a:gd name="T22" fmla="*/ 161 w 161"/>
                <a:gd name="T23" fmla="*/ 98 h 161"/>
                <a:gd name="T24" fmla="*/ 161 w 161"/>
                <a:gd name="T25" fmla="*/ 64 h 161"/>
                <a:gd name="T26" fmla="*/ 97 w 161"/>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61">
                  <a:moveTo>
                    <a:pt x="97" y="64"/>
                  </a:moveTo>
                  <a:lnTo>
                    <a:pt x="97" y="64"/>
                  </a:lnTo>
                  <a:lnTo>
                    <a:pt x="97" y="0"/>
                  </a:lnTo>
                  <a:lnTo>
                    <a:pt x="63" y="0"/>
                  </a:lnTo>
                  <a:lnTo>
                    <a:pt x="63" y="64"/>
                  </a:lnTo>
                  <a:lnTo>
                    <a:pt x="0" y="64"/>
                  </a:lnTo>
                  <a:lnTo>
                    <a:pt x="0" y="98"/>
                  </a:lnTo>
                  <a:lnTo>
                    <a:pt x="63" y="98"/>
                  </a:lnTo>
                  <a:lnTo>
                    <a:pt x="63" y="161"/>
                  </a:lnTo>
                  <a:lnTo>
                    <a:pt x="97" y="161"/>
                  </a:lnTo>
                  <a:lnTo>
                    <a:pt x="97" y="98"/>
                  </a:lnTo>
                  <a:lnTo>
                    <a:pt x="161" y="98"/>
                  </a:lnTo>
                  <a:lnTo>
                    <a:pt x="161" y="64"/>
                  </a:lnTo>
                  <a:lnTo>
                    <a:pt x="97" y="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44">
              <a:extLst>
                <a:ext uri="{FF2B5EF4-FFF2-40B4-BE49-F238E27FC236}">
                  <a16:creationId xmlns:a16="http://schemas.microsoft.com/office/drawing/2014/main" id="{F48526FD-D4FE-4284-BE4C-D96DD0AFD7F5}"/>
                </a:ext>
              </a:extLst>
            </p:cNvPr>
            <p:cNvSpPr>
              <a:spLocks/>
            </p:cNvSpPr>
            <p:nvPr/>
          </p:nvSpPr>
          <p:spPr bwMode="auto">
            <a:xfrm>
              <a:off x="1330991" y="4401660"/>
              <a:ext cx="0" cy="220725"/>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rgbClr val="A8DAD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45">
              <a:extLst>
                <a:ext uri="{FF2B5EF4-FFF2-40B4-BE49-F238E27FC236}">
                  <a16:creationId xmlns:a16="http://schemas.microsoft.com/office/drawing/2014/main" id="{6721BA3D-EB21-4B92-BA37-D06394A18B3B}"/>
                </a:ext>
              </a:extLst>
            </p:cNvPr>
            <p:cNvSpPr>
              <a:spLocks/>
            </p:cNvSpPr>
            <p:nvPr/>
          </p:nvSpPr>
          <p:spPr bwMode="auto">
            <a:xfrm>
              <a:off x="1276262" y="4293406"/>
              <a:ext cx="109458" cy="113877"/>
            </a:xfrm>
            <a:custGeom>
              <a:avLst/>
              <a:gdLst>
                <a:gd name="T0" fmla="*/ 145 w 176"/>
                <a:gd name="T1" fmla="*/ 31 h 175"/>
                <a:gd name="T2" fmla="*/ 145 w 176"/>
                <a:gd name="T3" fmla="*/ 31 h 175"/>
                <a:gd name="T4" fmla="*/ 145 w 176"/>
                <a:gd name="T5" fmla="*/ 144 h 175"/>
                <a:gd name="T6" fmla="*/ 32 w 176"/>
                <a:gd name="T7" fmla="*/ 144 h 175"/>
                <a:gd name="T8" fmla="*/ 32 w 176"/>
                <a:gd name="T9" fmla="*/ 31 h 175"/>
                <a:gd name="T10" fmla="*/ 145 w 176"/>
                <a:gd name="T11" fmla="*/ 31 h 175"/>
              </a:gdLst>
              <a:ahLst/>
              <a:cxnLst>
                <a:cxn ang="0">
                  <a:pos x="T0" y="T1"/>
                </a:cxn>
                <a:cxn ang="0">
                  <a:pos x="T2" y="T3"/>
                </a:cxn>
                <a:cxn ang="0">
                  <a:pos x="T4" y="T5"/>
                </a:cxn>
                <a:cxn ang="0">
                  <a:pos x="T6" y="T7"/>
                </a:cxn>
                <a:cxn ang="0">
                  <a:pos x="T8" y="T9"/>
                </a:cxn>
                <a:cxn ang="0">
                  <a:pos x="T10" y="T11"/>
                </a:cxn>
              </a:cxnLst>
              <a:rect l="0" t="0" r="r" b="b"/>
              <a:pathLst>
                <a:path w="176" h="175">
                  <a:moveTo>
                    <a:pt x="145" y="31"/>
                  </a:moveTo>
                  <a:lnTo>
                    <a:pt x="145" y="31"/>
                  </a:lnTo>
                  <a:cubicBezTo>
                    <a:pt x="176" y="62"/>
                    <a:pt x="176" y="113"/>
                    <a:pt x="145" y="144"/>
                  </a:cubicBezTo>
                  <a:cubicBezTo>
                    <a:pt x="113" y="175"/>
                    <a:pt x="63" y="175"/>
                    <a:pt x="32" y="144"/>
                  </a:cubicBezTo>
                  <a:cubicBezTo>
                    <a:pt x="0" y="113"/>
                    <a:pt x="0" y="62"/>
                    <a:pt x="32" y="31"/>
                  </a:cubicBezTo>
                  <a:cubicBezTo>
                    <a:pt x="63" y="0"/>
                    <a:pt x="113" y="0"/>
                    <a:pt x="145" y="31"/>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46">
              <a:extLst>
                <a:ext uri="{FF2B5EF4-FFF2-40B4-BE49-F238E27FC236}">
                  <a16:creationId xmlns:a16="http://schemas.microsoft.com/office/drawing/2014/main" id="{7F6A780E-44A1-44E4-AF22-0C3A329F0FD5}"/>
                </a:ext>
              </a:extLst>
            </p:cNvPr>
            <p:cNvSpPr>
              <a:spLocks/>
            </p:cNvSpPr>
            <p:nvPr/>
          </p:nvSpPr>
          <p:spPr bwMode="auto">
            <a:xfrm>
              <a:off x="1276262" y="4293406"/>
              <a:ext cx="109458" cy="113877"/>
            </a:xfrm>
            <a:custGeom>
              <a:avLst/>
              <a:gdLst>
                <a:gd name="T0" fmla="*/ 145 w 176"/>
                <a:gd name="T1" fmla="*/ 31 h 175"/>
                <a:gd name="T2" fmla="*/ 145 w 176"/>
                <a:gd name="T3" fmla="*/ 31 h 175"/>
                <a:gd name="T4" fmla="*/ 145 w 176"/>
                <a:gd name="T5" fmla="*/ 144 h 175"/>
                <a:gd name="T6" fmla="*/ 32 w 176"/>
                <a:gd name="T7" fmla="*/ 144 h 175"/>
                <a:gd name="T8" fmla="*/ 32 w 176"/>
                <a:gd name="T9" fmla="*/ 31 h 175"/>
                <a:gd name="T10" fmla="*/ 145 w 176"/>
                <a:gd name="T11" fmla="*/ 31 h 175"/>
              </a:gdLst>
              <a:ahLst/>
              <a:cxnLst>
                <a:cxn ang="0">
                  <a:pos x="T0" y="T1"/>
                </a:cxn>
                <a:cxn ang="0">
                  <a:pos x="T2" y="T3"/>
                </a:cxn>
                <a:cxn ang="0">
                  <a:pos x="T4" y="T5"/>
                </a:cxn>
                <a:cxn ang="0">
                  <a:pos x="T6" y="T7"/>
                </a:cxn>
                <a:cxn ang="0">
                  <a:pos x="T8" y="T9"/>
                </a:cxn>
                <a:cxn ang="0">
                  <a:pos x="T10" y="T11"/>
                </a:cxn>
              </a:cxnLst>
              <a:rect l="0" t="0" r="r" b="b"/>
              <a:pathLst>
                <a:path w="176" h="175">
                  <a:moveTo>
                    <a:pt x="145" y="31"/>
                  </a:moveTo>
                  <a:lnTo>
                    <a:pt x="145" y="31"/>
                  </a:lnTo>
                  <a:cubicBezTo>
                    <a:pt x="176" y="62"/>
                    <a:pt x="176" y="113"/>
                    <a:pt x="145" y="144"/>
                  </a:cubicBezTo>
                  <a:cubicBezTo>
                    <a:pt x="113" y="175"/>
                    <a:pt x="63" y="175"/>
                    <a:pt x="32" y="144"/>
                  </a:cubicBezTo>
                  <a:cubicBezTo>
                    <a:pt x="0" y="113"/>
                    <a:pt x="0" y="62"/>
                    <a:pt x="32" y="31"/>
                  </a:cubicBezTo>
                  <a:cubicBezTo>
                    <a:pt x="63" y="0"/>
                    <a:pt x="113" y="0"/>
                    <a:pt x="145" y="31"/>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49">
              <a:extLst>
                <a:ext uri="{FF2B5EF4-FFF2-40B4-BE49-F238E27FC236}">
                  <a16:creationId xmlns:a16="http://schemas.microsoft.com/office/drawing/2014/main" id="{A218F655-6911-450B-9782-7269DB157E71}"/>
                </a:ext>
              </a:extLst>
            </p:cNvPr>
            <p:cNvSpPr>
              <a:spLocks/>
            </p:cNvSpPr>
            <p:nvPr/>
          </p:nvSpPr>
          <p:spPr bwMode="auto">
            <a:xfrm>
              <a:off x="1280366" y="4691272"/>
              <a:ext cx="101249" cy="104036"/>
            </a:xfrm>
            <a:custGeom>
              <a:avLst/>
              <a:gdLst>
                <a:gd name="T0" fmla="*/ 98 w 162"/>
                <a:gd name="T1" fmla="*/ 63 h 161"/>
                <a:gd name="T2" fmla="*/ 98 w 162"/>
                <a:gd name="T3" fmla="*/ 63 h 161"/>
                <a:gd name="T4" fmla="*/ 98 w 162"/>
                <a:gd name="T5" fmla="*/ 0 h 161"/>
                <a:gd name="T6" fmla="*/ 64 w 162"/>
                <a:gd name="T7" fmla="*/ 0 h 161"/>
                <a:gd name="T8" fmla="*/ 64 w 162"/>
                <a:gd name="T9" fmla="*/ 63 h 161"/>
                <a:gd name="T10" fmla="*/ 0 w 162"/>
                <a:gd name="T11" fmla="*/ 63 h 161"/>
                <a:gd name="T12" fmla="*/ 0 w 162"/>
                <a:gd name="T13" fmla="*/ 97 h 161"/>
                <a:gd name="T14" fmla="*/ 64 w 162"/>
                <a:gd name="T15" fmla="*/ 97 h 161"/>
                <a:gd name="T16" fmla="*/ 64 w 162"/>
                <a:gd name="T17" fmla="*/ 161 h 161"/>
                <a:gd name="T18" fmla="*/ 98 w 162"/>
                <a:gd name="T19" fmla="*/ 161 h 161"/>
                <a:gd name="T20" fmla="*/ 98 w 162"/>
                <a:gd name="T21" fmla="*/ 97 h 161"/>
                <a:gd name="T22" fmla="*/ 162 w 162"/>
                <a:gd name="T23" fmla="*/ 97 h 161"/>
                <a:gd name="T24" fmla="*/ 162 w 162"/>
                <a:gd name="T25" fmla="*/ 63 h 161"/>
                <a:gd name="T26" fmla="*/ 98 w 162"/>
                <a:gd name="T27" fmla="*/ 6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161">
                  <a:moveTo>
                    <a:pt x="98" y="63"/>
                  </a:moveTo>
                  <a:lnTo>
                    <a:pt x="98" y="63"/>
                  </a:lnTo>
                  <a:lnTo>
                    <a:pt x="98" y="0"/>
                  </a:lnTo>
                  <a:lnTo>
                    <a:pt x="64" y="0"/>
                  </a:lnTo>
                  <a:lnTo>
                    <a:pt x="64" y="63"/>
                  </a:lnTo>
                  <a:lnTo>
                    <a:pt x="0" y="63"/>
                  </a:lnTo>
                  <a:lnTo>
                    <a:pt x="0" y="97"/>
                  </a:lnTo>
                  <a:lnTo>
                    <a:pt x="64" y="97"/>
                  </a:lnTo>
                  <a:lnTo>
                    <a:pt x="64" y="161"/>
                  </a:lnTo>
                  <a:lnTo>
                    <a:pt x="98" y="161"/>
                  </a:lnTo>
                  <a:lnTo>
                    <a:pt x="98" y="97"/>
                  </a:lnTo>
                  <a:lnTo>
                    <a:pt x="162" y="97"/>
                  </a:lnTo>
                  <a:lnTo>
                    <a:pt x="162" y="63"/>
                  </a:lnTo>
                  <a:lnTo>
                    <a:pt x="98" y="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3" name="Group 202">
            <a:extLst>
              <a:ext uri="{FF2B5EF4-FFF2-40B4-BE49-F238E27FC236}">
                <a16:creationId xmlns:a16="http://schemas.microsoft.com/office/drawing/2014/main" id="{57B15716-1139-40A6-804B-9ECA471EB0F7}"/>
              </a:ext>
            </a:extLst>
          </p:cNvPr>
          <p:cNvGrpSpPr/>
          <p:nvPr/>
        </p:nvGrpSpPr>
        <p:grpSpPr>
          <a:xfrm>
            <a:off x="3488623" y="3439405"/>
            <a:ext cx="344794" cy="1403074"/>
            <a:chOff x="2296469" y="3459716"/>
            <a:chExt cx="344794" cy="1403074"/>
          </a:xfrm>
        </p:grpSpPr>
        <p:sp>
          <p:nvSpPr>
            <p:cNvPr id="174" name="Freeform 9">
              <a:extLst>
                <a:ext uri="{FF2B5EF4-FFF2-40B4-BE49-F238E27FC236}">
                  <a16:creationId xmlns:a16="http://schemas.microsoft.com/office/drawing/2014/main" id="{3D2CB53E-5D9C-4741-AF16-437D95C2D638}"/>
                </a:ext>
              </a:extLst>
            </p:cNvPr>
            <p:cNvSpPr>
              <a:spLocks noEditPoints="1"/>
            </p:cNvSpPr>
            <p:nvPr/>
          </p:nvSpPr>
          <p:spPr bwMode="auto">
            <a:xfrm>
              <a:off x="2304679" y="3459716"/>
              <a:ext cx="336584" cy="265713"/>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solidFill>
              <a:srgbClr val="1D355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0">
              <a:extLst>
                <a:ext uri="{FF2B5EF4-FFF2-40B4-BE49-F238E27FC236}">
                  <a16:creationId xmlns:a16="http://schemas.microsoft.com/office/drawing/2014/main" id="{D8689CE2-5472-4295-A597-0CF7DABAD8FD}"/>
                </a:ext>
              </a:extLst>
            </p:cNvPr>
            <p:cNvSpPr>
              <a:spLocks noEditPoints="1"/>
            </p:cNvSpPr>
            <p:nvPr/>
          </p:nvSpPr>
          <p:spPr bwMode="auto">
            <a:xfrm>
              <a:off x="2304679" y="3459716"/>
              <a:ext cx="336584" cy="265713"/>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11">
              <a:extLst>
                <a:ext uri="{FF2B5EF4-FFF2-40B4-BE49-F238E27FC236}">
                  <a16:creationId xmlns:a16="http://schemas.microsoft.com/office/drawing/2014/main" id="{E5ACE8D1-F854-45DD-B3DB-CB0A97997AFE}"/>
                </a:ext>
              </a:extLst>
            </p:cNvPr>
            <p:cNvSpPr>
              <a:spLocks/>
            </p:cNvSpPr>
            <p:nvPr/>
          </p:nvSpPr>
          <p:spPr bwMode="auto">
            <a:xfrm>
              <a:off x="2412769" y="3531416"/>
              <a:ext cx="119036" cy="123718"/>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5 w 190"/>
                <a:gd name="T11" fmla="*/ 33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5" y="33"/>
                  </a:lnTo>
                  <a:lnTo>
                    <a:pt x="85" y="190"/>
                  </a:lnTo>
                  <a:lnTo>
                    <a:pt x="106" y="190"/>
                  </a:lnTo>
                  <a:lnTo>
                    <a:pt x="165" y="32"/>
                  </a:lnTo>
                  <a:lnTo>
                    <a:pt x="166" y="32"/>
                  </a:lnTo>
                  <a:lnTo>
                    <a:pt x="166" y="190"/>
                  </a:lnTo>
                  <a:lnTo>
                    <a:pt x="190" y="190"/>
                  </a:lnTo>
                  <a:lnTo>
                    <a:pt x="189" y="0"/>
                  </a:lnTo>
                  <a:lnTo>
                    <a:pt x="155" y="0"/>
                  </a:lnTo>
                  <a:lnTo>
                    <a:pt x="95" y="160"/>
                  </a:lnTo>
                  <a:lnTo>
                    <a:pt x="35"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2">
              <a:extLst>
                <a:ext uri="{FF2B5EF4-FFF2-40B4-BE49-F238E27FC236}">
                  <a16:creationId xmlns:a16="http://schemas.microsoft.com/office/drawing/2014/main" id="{EBAFC1D2-FAC9-497B-9BFE-27AF32819F80}"/>
                </a:ext>
              </a:extLst>
            </p:cNvPr>
            <p:cNvSpPr>
              <a:spLocks noEditPoints="1"/>
            </p:cNvSpPr>
            <p:nvPr/>
          </p:nvSpPr>
          <p:spPr bwMode="auto">
            <a:xfrm>
              <a:off x="2304679" y="3837899"/>
              <a:ext cx="336584" cy="267118"/>
            </a:xfrm>
            <a:custGeom>
              <a:avLst/>
              <a:gdLst>
                <a:gd name="T0" fmla="*/ 0 w 535"/>
                <a:gd name="T1" fmla="*/ 3 h 413"/>
                <a:gd name="T2" fmla="*/ 0 w 535"/>
                <a:gd name="T3" fmla="*/ 3 h 413"/>
                <a:gd name="T4" fmla="*/ 533 w 535"/>
                <a:gd name="T5" fmla="*/ 0 h 413"/>
                <a:gd name="T6" fmla="*/ 535 w 535"/>
                <a:gd name="T7" fmla="*/ 411 h 413"/>
                <a:gd name="T8" fmla="*/ 2 w 535"/>
                <a:gd name="T9" fmla="*/ 413 h 413"/>
                <a:gd name="T10" fmla="*/ 0 w 535"/>
                <a:gd name="T11" fmla="*/ 3 h 413"/>
                <a:gd name="T12" fmla="*/ 0 w 535"/>
                <a:gd name="T13" fmla="*/ 3 h 413"/>
                <a:gd name="T14" fmla="*/ 0 w 535"/>
                <a:gd name="T15" fmla="*/ 3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3"/>
                  </a:moveTo>
                  <a:lnTo>
                    <a:pt x="0" y="3"/>
                  </a:lnTo>
                  <a:lnTo>
                    <a:pt x="533" y="0"/>
                  </a:lnTo>
                  <a:lnTo>
                    <a:pt x="535" y="411"/>
                  </a:lnTo>
                  <a:lnTo>
                    <a:pt x="2" y="413"/>
                  </a:lnTo>
                  <a:lnTo>
                    <a:pt x="0" y="3"/>
                  </a:lnTo>
                  <a:close/>
                  <a:moveTo>
                    <a:pt x="0" y="3"/>
                  </a:moveTo>
                  <a:lnTo>
                    <a:pt x="0" y="3"/>
                  </a:lnTo>
                  <a:close/>
                </a:path>
              </a:pathLst>
            </a:custGeom>
            <a:solidFill>
              <a:srgbClr val="1D355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3">
              <a:extLst>
                <a:ext uri="{FF2B5EF4-FFF2-40B4-BE49-F238E27FC236}">
                  <a16:creationId xmlns:a16="http://schemas.microsoft.com/office/drawing/2014/main" id="{5DD1DE5B-3C26-49DA-9760-EDE37210875A}"/>
                </a:ext>
              </a:extLst>
            </p:cNvPr>
            <p:cNvSpPr>
              <a:spLocks noEditPoints="1"/>
            </p:cNvSpPr>
            <p:nvPr/>
          </p:nvSpPr>
          <p:spPr bwMode="auto">
            <a:xfrm>
              <a:off x="2304679" y="3837899"/>
              <a:ext cx="336584" cy="267118"/>
            </a:xfrm>
            <a:custGeom>
              <a:avLst/>
              <a:gdLst>
                <a:gd name="T0" fmla="*/ 0 w 535"/>
                <a:gd name="T1" fmla="*/ 3 h 413"/>
                <a:gd name="T2" fmla="*/ 0 w 535"/>
                <a:gd name="T3" fmla="*/ 3 h 413"/>
                <a:gd name="T4" fmla="*/ 533 w 535"/>
                <a:gd name="T5" fmla="*/ 0 h 413"/>
                <a:gd name="T6" fmla="*/ 535 w 535"/>
                <a:gd name="T7" fmla="*/ 411 h 413"/>
                <a:gd name="T8" fmla="*/ 2 w 535"/>
                <a:gd name="T9" fmla="*/ 413 h 413"/>
                <a:gd name="T10" fmla="*/ 0 w 535"/>
                <a:gd name="T11" fmla="*/ 3 h 413"/>
                <a:gd name="T12" fmla="*/ 0 w 535"/>
                <a:gd name="T13" fmla="*/ 3 h 413"/>
                <a:gd name="T14" fmla="*/ 0 w 535"/>
                <a:gd name="T15" fmla="*/ 3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3"/>
                  </a:moveTo>
                  <a:lnTo>
                    <a:pt x="0" y="3"/>
                  </a:lnTo>
                  <a:lnTo>
                    <a:pt x="533" y="0"/>
                  </a:lnTo>
                  <a:lnTo>
                    <a:pt x="535" y="411"/>
                  </a:lnTo>
                  <a:lnTo>
                    <a:pt x="2" y="413"/>
                  </a:lnTo>
                  <a:lnTo>
                    <a:pt x="0" y="3"/>
                  </a:lnTo>
                  <a:close/>
                  <a:moveTo>
                    <a:pt x="0" y="3"/>
                  </a:moveTo>
                  <a:lnTo>
                    <a:pt x="0" y="3"/>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4">
              <a:extLst>
                <a:ext uri="{FF2B5EF4-FFF2-40B4-BE49-F238E27FC236}">
                  <a16:creationId xmlns:a16="http://schemas.microsoft.com/office/drawing/2014/main" id="{5F6D9E39-1EBF-4102-88FE-499D44D34FE5}"/>
                </a:ext>
              </a:extLst>
            </p:cNvPr>
            <p:cNvSpPr>
              <a:spLocks/>
            </p:cNvSpPr>
            <p:nvPr/>
          </p:nvSpPr>
          <p:spPr bwMode="auto">
            <a:xfrm>
              <a:off x="2412769" y="3911005"/>
              <a:ext cx="119036" cy="123718"/>
            </a:xfrm>
            <a:custGeom>
              <a:avLst/>
              <a:gdLst>
                <a:gd name="T0" fmla="*/ 0 w 190"/>
                <a:gd name="T1" fmla="*/ 1 h 191"/>
                <a:gd name="T2" fmla="*/ 0 w 190"/>
                <a:gd name="T3" fmla="*/ 1 h 191"/>
                <a:gd name="T4" fmla="*/ 1 w 190"/>
                <a:gd name="T5" fmla="*/ 191 h 191"/>
                <a:gd name="T6" fmla="*/ 25 w 190"/>
                <a:gd name="T7" fmla="*/ 190 h 191"/>
                <a:gd name="T8" fmla="*/ 24 w 190"/>
                <a:gd name="T9" fmla="*/ 32 h 191"/>
                <a:gd name="T10" fmla="*/ 25 w 190"/>
                <a:gd name="T11" fmla="*/ 32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0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0"/>
                  </a:lnTo>
                  <a:lnTo>
                    <a:pt x="24" y="32"/>
                  </a:lnTo>
                  <a:lnTo>
                    <a:pt x="25" y="32"/>
                  </a:lnTo>
                  <a:lnTo>
                    <a:pt x="85" y="190"/>
                  </a:lnTo>
                  <a:lnTo>
                    <a:pt x="106" y="190"/>
                  </a:lnTo>
                  <a:lnTo>
                    <a:pt x="165" y="32"/>
                  </a:lnTo>
                  <a:lnTo>
                    <a:pt x="166" y="32"/>
                  </a:lnTo>
                  <a:lnTo>
                    <a:pt x="166" y="190"/>
                  </a:lnTo>
                  <a:lnTo>
                    <a:pt x="190" y="190"/>
                  </a:lnTo>
                  <a:lnTo>
                    <a:pt x="189" y="0"/>
                  </a:lnTo>
                  <a:lnTo>
                    <a:pt x="155" y="0"/>
                  </a:lnTo>
                  <a:lnTo>
                    <a:pt x="95" y="160"/>
                  </a:lnTo>
                  <a:lnTo>
                    <a:pt x="35" y="0"/>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8">
              <a:extLst>
                <a:ext uri="{FF2B5EF4-FFF2-40B4-BE49-F238E27FC236}">
                  <a16:creationId xmlns:a16="http://schemas.microsoft.com/office/drawing/2014/main" id="{10B0DB89-EE0E-455A-AF13-14961AE9CA82}"/>
                </a:ext>
              </a:extLst>
            </p:cNvPr>
            <p:cNvSpPr>
              <a:spLocks noEditPoints="1"/>
            </p:cNvSpPr>
            <p:nvPr/>
          </p:nvSpPr>
          <p:spPr bwMode="auto">
            <a:xfrm>
              <a:off x="2296469" y="4217488"/>
              <a:ext cx="336584" cy="265713"/>
            </a:xfrm>
            <a:custGeom>
              <a:avLst/>
              <a:gdLst>
                <a:gd name="T0" fmla="*/ 0 w 536"/>
                <a:gd name="T1" fmla="*/ 2 h 413"/>
                <a:gd name="T2" fmla="*/ 0 w 536"/>
                <a:gd name="T3" fmla="*/ 2 h 413"/>
                <a:gd name="T4" fmla="*/ 534 w 536"/>
                <a:gd name="T5" fmla="*/ 0 h 413"/>
                <a:gd name="T6" fmla="*/ 536 w 536"/>
                <a:gd name="T7" fmla="*/ 411 h 413"/>
                <a:gd name="T8" fmla="*/ 2 w 536"/>
                <a:gd name="T9" fmla="*/ 413 h 413"/>
                <a:gd name="T10" fmla="*/ 0 w 536"/>
                <a:gd name="T11" fmla="*/ 2 h 413"/>
                <a:gd name="T12" fmla="*/ 0 w 536"/>
                <a:gd name="T13" fmla="*/ 2 h 413"/>
                <a:gd name="T14" fmla="*/ 0 w 536"/>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413">
                  <a:moveTo>
                    <a:pt x="0" y="2"/>
                  </a:moveTo>
                  <a:lnTo>
                    <a:pt x="0" y="2"/>
                  </a:lnTo>
                  <a:lnTo>
                    <a:pt x="534" y="0"/>
                  </a:lnTo>
                  <a:lnTo>
                    <a:pt x="536" y="411"/>
                  </a:lnTo>
                  <a:lnTo>
                    <a:pt x="2" y="413"/>
                  </a:lnTo>
                  <a:lnTo>
                    <a:pt x="0" y="2"/>
                  </a:lnTo>
                  <a:close/>
                  <a:moveTo>
                    <a:pt x="0" y="2"/>
                  </a:moveTo>
                  <a:lnTo>
                    <a:pt x="0" y="2"/>
                  </a:lnTo>
                  <a:close/>
                </a:path>
              </a:pathLst>
            </a:custGeom>
            <a:solidFill>
              <a:srgbClr val="1D355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29">
              <a:extLst>
                <a:ext uri="{FF2B5EF4-FFF2-40B4-BE49-F238E27FC236}">
                  <a16:creationId xmlns:a16="http://schemas.microsoft.com/office/drawing/2014/main" id="{634BECCB-47E1-488C-BB67-B7BC4401AA66}"/>
                </a:ext>
              </a:extLst>
            </p:cNvPr>
            <p:cNvSpPr>
              <a:spLocks noEditPoints="1"/>
            </p:cNvSpPr>
            <p:nvPr/>
          </p:nvSpPr>
          <p:spPr bwMode="auto">
            <a:xfrm>
              <a:off x="2296469" y="4217488"/>
              <a:ext cx="336584" cy="265713"/>
            </a:xfrm>
            <a:custGeom>
              <a:avLst/>
              <a:gdLst>
                <a:gd name="T0" fmla="*/ 0 w 536"/>
                <a:gd name="T1" fmla="*/ 2 h 413"/>
                <a:gd name="T2" fmla="*/ 0 w 536"/>
                <a:gd name="T3" fmla="*/ 2 h 413"/>
                <a:gd name="T4" fmla="*/ 534 w 536"/>
                <a:gd name="T5" fmla="*/ 0 h 413"/>
                <a:gd name="T6" fmla="*/ 536 w 536"/>
                <a:gd name="T7" fmla="*/ 411 h 413"/>
                <a:gd name="T8" fmla="*/ 2 w 536"/>
                <a:gd name="T9" fmla="*/ 413 h 413"/>
                <a:gd name="T10" fmla="*/ 0 w 536"/>
                <a:gd name="T11" fmla="*/ 2 h 413"/>
                <a:gd name="T12" fmla="*/ 0 w 536"/>
                <a:gd name="T13" fmla="*/ 2 h 413"/>
                <a:gd name="T14" fmla="*/ 0 w 536"/>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413">
                  <a:moveTo>
                    <a:pt x="0" y="2"/>
                  </a:moveTo>
                  <a:lnTo>
                    <a:pt x="0" y="2"/>
                  </a:lnTo>
                  <a:lnTo>
                    <a:pt x="534" y="0"/>
                  </a:lnTo>
                  <a:lnTo>
                    <a:pt x="536" y="411"/>
                  </a:lnTo>
                  <a:lnTo>
                    <a:pt x="2" y="413"/>
                  </a:lnTo>
                  <a:lnTo>
                    <a:pt x="0" y="2"/>
                  </a:lnTo>
                  <a:close/>
                  <a:moveTo>
                    <a:pt x="0" y="2"/>
                  </a:moveTo>
                  <a:lnTo>
                    <a:pt x="0" y="2"/>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30">
              <a:extLst>
                <a:ext uri="{FF2B5EF4-FFF2-40B4-BE49-F238E27FC236}">
                  <a16:creationId xmlns:a16="http://schemas.microsoft.com/office/drawing/2014/main" id="{E71E4C58-1F10-4D38-B504-5F391F5425B9}"/>
                </a:ext>
              </a:extLst>
            </p:cNvPr>
            <p:cNvSpPr>
              <a:spLocks/>
            </p:cNvSpPr>
            <p:nvPr/>
          </p:nvSpPr>
          <p:spPr bwMode="auto">
            <a:xfrm>
              <a:off x="2404560" y="4289189"/>
              <a:ext cx="119036" cy="123718"/>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4 w 190"/>
                <a:gd name="T11" fmla="*/ 33 h 191"/>
                <a:gd name="T12" fmla="*/ 85 w 190"/>
                <a:gd name="T13" fmla="*/ 191 h 191"/>
                <a:gd name="T14" fmla="*/ 106 w 190"/>
                <a:gd name="T15" fmla="*/ 191 h 191"/>
                <a:gd name="T16" fmla="*/ 165 w 190"/>
                <a:gd name="T17" fmla="*/ 32 h 191"/>
                <a:gd name="T18" fmla="*/ 165 w 190"/>
                <a:gd name="T19" fmla="*/ 32 h 191"/>
                <a:gd name="T20" fmla="*/ 166 w 190"/>
                <a:gd name="T21" fmla="*/ 190 h 191"/>
                <a:gd name="T22" fmla="*/ 190 w 190"/>
                <a:gd name="T23" fmla="*/ 190 h 191"/>
                <a:gd name="T24" fmla="*/ 189 w 190"/>
                <a:gd name="T25" fmla="*/ 0 h 191"/>
                <a:gd name="T26" fmla="*/ 154 w 190"/>
                <a:gd name="T27" fmla="*/ 1 h 191"/>
                <a:gd name="T28" fmla="*/ 95 w 190"/>
                <a:gd name="T29" fmla="*/ 160 h 191"/>
                <a:gd name="T30" fmla="*/ 34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4" y="33"/>
                  </a:lnTo>
                  <a:lnTo>
                    <a:pt x="85" y="191"/>
                  </a:lnTo>
                  <a:lnTo>
                    <a:pt x="106" y="191"/>
                  </a:lnTo>
                  <a:lnTo>
                    <a:pt x="165" y="32"/>
                  </a:lnTo>
                  <a:lnTo>
                    <a:pt x="165" y="32"/>
                  </a:lnTo>
                  <a:lnTo>
                    <a:pt x="166" y="190"/>
                  </a:lnTo>
                  <a:lnTo>
                    <a:pt x="190" y="190"/>
                  </a:lnTo>
                  <a:lnTo>
                    <a:pt x="189" y="0"/>
                  </a:lnTo>
                  <a:lnTo>
                    <a:pt x="154" y="1"/>
                  </a:lnTo>
                  <a:lnTo>
                    <a:pt x="95" y="160"/>
                  </a:lnTo>
                  <a:lnTo>
                    <a:pt x="34"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9727CB15-8C21-4A73-A4D2-07ADAD932140}"/>
                </a:ext>
              </a:extLst>
            </p:cNvPr>
            <p:cNvSpPr>
              <a:spLocks noEditPoints="1"/>
            </p:cNvSpPr>
            <p:nvPr/>
          </p:nvSpPr>
          <p:spPr bwMode="auto">
            <a:xfrm>
              <a:off x="2304679" y="4595672"/>
              <a:ext cx="336584" cy="267118"/>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solidFill>
              <a:srgbClr val="1D355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B10DF04A-2B73-4CBB-B579-C8B436084AC4}"/>
                </a:ext>
              </a:extLst>
            </p:cNvPr>
            <p:cNvSpPr>
              <a:spLocks noEditPoints="1"/>
            </p:cNvSpPr>
            <p:nvPr/>
          </p:nvSpPr>
          <p:spPr bwMode="auto">
            <a:xfrm>
              <a:off x="2304679" y="4595672"/>
              <a:ext cx="336584" cy="267118"/>
            </a:xfrm>
            <a:custGeom>
              <a:avLst/>
              <a:gdLst>
                <a:gd name="T0" fmla="*/ 0 w 535"/>
                <a:gd name="T1" fmla="*/ 2 h 413"/>
                <a:gd name="T2" fmla="*/ 0 w 535"/>
                <a:gd name="T3" fmla="*/ 2 h 413"/>
                <a:gd name="T4" fmla="*/ 533 w 535"/>
                <a:gd name="T5" fmla="*/ 0 h 413"/>
                <a:gd name="T6" fmla="*/ 535 w 535"/>
                <a:gd name="T7" fmla="*/ 410 h 413"/>
                <a:gd name="T8" fmla="*/ 2 w 535"/>
                <a:gd name="T9" fmla="*/ 413 h 413"/>
                <a:gd name="T10" fmla="*/ 0 w 535"/>
                <a:gd name="T11" fmla="*/ 2 h 413"/>
                <a:gd name="T12" fmla="*/ 0 w 535"/>
                <a:gd name="T13" fmla="*/ 2 h 413"/>
                <a:gd name="T14" fmla="*/ 0 w 535"/>
                <a:gd name="T15" fmla="*/ 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413">
                  <a:moveTo>
                    <a:pt x="0" y="2"/>
                  </a:moveTo>
                  <a:lnTo>
                    <a:pt x="0" y="2"/>
                  </a:lnTo>
                  <a:lnTo>
                    <a:pt x="533" y="0"/>
                  </a:lnTo>
                  <a:lnTo>
                    <a:pt x="535" y="410"/>
                  </a:lnTo>
                  <a:lnTo>
                    <a:pt x="2" y="413"/>
                  </a:lnTo>
                  <a:lnTo>
                    <a:pt x="0" y="2"/>
                  </a:lnTo>
                  <a:close/>
                  <a:moveTo>
                    <a:pt x="0" y="2"/>
                  </a:moveTo>
                  <a:lnTo>
                    <a:pt x="0" y="2"/>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42">
              <a:extLst>
                <a:ext uri="{FF2B5EF4-FFF2-40B4-BE49-F238E27FC236}">
                  <a16:creationId xmlns:a16="http://schemas.microsoft.com/office/drawing/2014/main" id="{63999252-AA0A-472C-A512-2093244B5B77}"/>
                </a:ext>
              </a:extLst>
            </p:cNvPr>
            <p:cNvSpPr>
              <a:spLocks/>
            </p:cNvSpPr>
            <p:nvPr/>
          </p:nvSpPr>
          <p:spPr bwMode="auto">
            <a:xfrm>
              <a:off x="2412769" y="4668778"/>
              <a:ext cx="119036" cy="122313"/>
            </a:xfrm>
            <a:custGeom>
              <a:avLst/>
              <a:gdLst>
                <a:gd name="T0" fmla="*/ 0 w 190"/>
                <a:gd name="T1" fmla="*/ 1 h 191"/>
                <a:gd name="T2" fmla="*/ 0 w 190"/>
                <a:gd name="T3" fmla="*/ 1 h 191"/>
                <a:gd name="T4" fmla="*/ 1 w 190"/>
                <a:gd name="T5" fmla="*/ 191 h 191"/>
                <a:gd name="T6" fmla="*/ 25 w 190"/>
                <a:gd name="T7" fmla="*/ 191 h 191"/>
                <a:gd name="T8" fmla="*/ 24 w 190"/>
                <a:gd name="T9" fmla="*/ 33 h 191"/>
                <a:gd name="T10" fmla="*/ 25 w 190"/>
                <a:gd name="T11" fmla="*/ 33 h 191"/>
                <a:gd name="T12" fmla="*/ 85 w 190"/>
                <a:gd name="T13" fmla="*/ 190 h 191"/>
                <a:gd name="T14" fmla="*/ 106 w 190"/>
                <a:gd name="T15" fmla="*/ 190 h 191"/>
                <a:gd name="T16" fmla="*/ 165 w 190"/>
                <a:gd name="T17" fmla="*/ 32 h 191"/>
                <a:gd name="T18" fmla="*/ 166 w 190"/>
                <a:gd name="T19" fmla="*/ 32 h 191"/>
                <a:gd name="T20" fmla="*/ 166 w 190"/>
                <a:gd name="T21" fmla="*/ 190 h 191"/>
                <a:gd name="T22" fmla="*/ 190 w 190"/>
                <a:gd name="T23" fmla="*/ 190 h 191"/>
                <a:gd name="T24" fmla="*/ 189 w 190"/>
                <a:gd name="T25" fmla="*/ 0 h 191"/>
                <a:gd name="T26" fmla="*/ 155 w 190"/>
                <a:gd name="T27" fmla="*/ 0 h 191"/>
                <a:gd name="T28" fmla="*/ 95 w 190"/>
                <a:gd name="T29" fmla="*/ 160 h 191"/>
                <a:gd name="T30" fmla="*/ 35 w 190"/>
                <a:gd name="T31" fmla="*/ 1 h 191"/>
                <a:gd name="T32" fmla="*/ 0 w 190"/>
                <a:gd name="T33"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91">
                  <a:moveTo>
                    <a:pt x="0" y="1"/>
                  </a:moveTo>
                  <a:lnTo>
                    <a:pt x="0" y="1"/>
                  </a:lnTo>
                  <a:lnTo>
                    <a:pt x="1" y="191"/>
                  </a:lnTo>
                  <a:lnTo>
                    <a:pt x="25" y="191"/>
                  </a:lnTo>
                  <a:lnTo>
                    <a:pt x="24" y="33"/>
                  </a:lnTo>
                  <a:lnTo>
                    <a:pt x="25" y="33"/>
                  </a:lnTo>
                  <a:lnTo>
                    <a:pt x="85" y="190"/>
                  </a:lnTo>
                  <a:lnTo>
                    <a:pt x="106" y="190"/>
                  </a:lnTo>
                  <a:lnTo>
                    <a:pt x="165" y="32"/>
                  </a:lnTo>
                  <a:lnTo>
                    <a:pt x="166" y="32"/>
                  </a:lnTo>
                  <a:lnTo>
                    <a:pt x="166" y="190"/>
                  </a:lnTo>
                  <a:lnTo>
                    <a:pt x="190" y="190"/>
                  </a:lnTo>
                  <a:lnTo>
                    <a:pt x="189" y="0"/>
                  </a:lnTo>
                  <a:lnTo>
                    <a:pt x="155" y="0"/>
                  </a:lnTo>
                  <a:lnTo>
                    <a:pt x="95" y="160"/>
                  </a:lnTo>
                  <a:lnTo>
                    <a:pt x="35" y="1"/>
                  </a:lnTo>
                  <a:lnTo>
                    <a:pt x="0" y="1"/>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AF101993-4312-475C-921D-2F1C20D70BB1}"/>
              </a:ext>
            </a:extLst>
          </p:cNvPr>
          <p:cNvGrpSpPr/>
          <p:nvPr/>
        </p:nvGrpSpPr>
        <p:grpSpPr>
          <a:xfrm>
            <a:off x="3067371" y="3812059"/>
            <a:ext cx="229862" cy="234783"/>
            <a:chOff x="5827966" y="4165220"/>
            <a:chExt cx="229862" cy="234783"/>
          </a:xfrm>
        </p:grpSpPr>
        <p:sp>
          <p:nvSpPr>
            <p:cNvPr id="163" name="Freeform 36">
              <a:extLst>
                <a:ext uri="{FF2B5EF4-FFF2-40B4-BE49-F238E27FC236}">
                  <a16:creationId xmlns:a16="http://schemas.microsoft.com/office/drawing/2014/main" id="{38D7391F-A3F6-4B8A-BFEA-21C455430A4F}"/>
                </a:ext>
              </a:extLst>
            </p:cNvPr>
            <p:cNvSpPr>
              <a:spLocks/>
            </p:cNvSpPr>
            <p:nvPr/>
          </p:nvSpPr>
          <p:spPr bwMode="auto">
            <a:xfrm>
              <a:off x="5827966" y="4165220"/>
              <a:ext cx="229862" cy="234783"/>
            </a:xfrm>
            <a:custGeom>
              <a:avLst/>
              <a:gdLst>
                <a:gd name="T0" fmla="*/ 301 w 366"/>
                <a:gd name="T1" fmla="*/ 65 h 365"/>
                <a:gd name="T2" fmla="*/ 301 w 366"/>
                <a:gd name="T3" fmla="*/ 65 h 365"/>
                <a:gd name="T4" fmla="*/ 301 w 366"/>
                <a:gd name="T5" fmla="*/ 300 h 365"/>
                <a:gd name="T6" fmla="*/ 65 w 366"/>
                <a:gd name="T7" fmla="*/ 300 h 365"/>
                <a:gd name="T8" fmla="*/ 65 w 366"/>
                <a:gd name="T9" fmla="*/ 65 h 365"/>
                <a:gd name="T10" fmla="*/ 301 w 366"/>
                <a:gd name="T11" fmla="*/ 65 h 365"/>
              </a:gdLst>
              <a:ahLst/>
              <a:cxnLst>
                <a:cxn ang="0">
                  <a:pos x="T0" y="T1"/>
                </a:cxn>
                <a:cxn ang="0">
                  <a:pos x="T2" y="T3"/>
                </a:cxn>
                <a:cxn ang="0">
                  <a:pos x="T4" y="T5"/>
                </a:cxn>
                <a:cxn ang="0">
                  <a:pos x="T6" y="T7"/>
                </a:cxn>
                <a:cxn ang="0">
                  <a:pos x="T8" y="T9"/>
                </a:cxn>
                <a:cxn ang="0">
                  <a:pos x="T10" y="T11"/>
                </a:cxn>
              </a:cxnLst>
              <a:rect l="0" t="0" r="r" b="b"/>
              <a:pathLst>
                <a:path w="366" h="365">
                  <a:moveTo>
                    <a:pt x="301" y="65"/>
                  </a:moveTo>
                  <a:lnTo>
                    <a:pt x="301" y="65"/>
                  </a:lnTo>
                  <a:cubicBezTo>
                    <a:pt x="366" y="130"/>
                    <a:pt x="366" y="235"/>
                    <a:pt x="301" y="300"/>
                  </a:cubicBezTo>
                  <a:cubicBezTo>
                    <a:pt x="236" y="365"/>
                    <a:pt x="130" y="365"/>
                    <a:pt x="65" y="300"/>
                  </a:cubicBezTo>
                  <a:cubicBezTo>
                    <a:pt x="0" y="235"/>
                    <a:pt x="0" y="130"/>
                    <a:pt x="65" y="65"/>
                  </a:cubicBezTo>
                  <a:cubicBezTo>
                    <a:pt x="130" y="0"/>
                    <a:pt x="236" y="0"/>
                    <a:pt x="301" y="6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35">
              <a:extLst>
                <a:ext uri="{FF2B5EF4-FFF2-40B4-BE49-F238E27FC236}">
                  <a16:creationId xmlns:a16="http://schemas.microsoft.com/office/drawing/2014/main" id="{B7DE8135-B904-4BDE-8C47-69EED8434139}"/>
                </a:ext>
              </a:extLst>
            </p:cNvPr>
            <p:cNvSpPr>
              <a:spLocks/>
            </p:cNvSpPr>
            <p:nvPr/>
          </p:nvSpPr>
          <p:spPr bwMode="auto">
            <a:xfrm>
              <a:off x="5827966" y="4165220"/>
              <a:ext cx="229862" cy="234783"/>
            </a:xfrm>
            <a:custGeom>
              <a:avLst/>
              <a:gdLst>
                <a:gd name="T0" fmla="*/ 301 w 366"/>
                <a:gd name="T1" fmla="*/ 65 h 365"/>
                <a:gd name="T2" fmla="*/ 301 w 366"/>
                <a:gd name="T3" fmla="*/ 65 h 365"/>
                <a:gd name="T4" fmla="*/ 301 w 366"/>
                <a:gd name="T5" fmla="*/ 300 h 365"/>
                <a:gd name="T6" fmla="*/ 65 w 366"/>
                <a:gd name="T7" fmla="*/ 300 h 365"/>
                <a:gd name="T8" fmla="*/ 65 w 366"/>
                <a:gd name="T9" fmla="*/ 65 h 365"/>
                <a:gd name="T10" fmla="*/ 301 w 366"/>
                <a:gd name="T11" fmla="*/ 65 h 365"/>
              </a:gdLst>
              <a:ahLst/>
              <a:cxnLst>
                <a:cxn ang="0">
                  <a:pos x="T0" y="T1"/>
                </a:cxn>
                <a:cxn ang="0">
                  <a:pos x="T2" y="T3"/>
                </a:cxn>
                <a:cxn ang="0">
                  <a:pos x="T4" y="T5"/>
                </a:cxn>
                <a:cxn ang="0">
                  <a:pos x="T6" y="T7"/>
                </a:cxn>
                <a:cxn ang="0">
                  <a:pos x="T8" y="T9"/>
                </a:cxn>
                <a:cxn ang="0">
                  <a:pos x="T10" y="T11"/>
                </a:cxn>
              </a:cxnLst>
              <a:rect l="0" t="0" r="r" b="b"/>
              <a:pathLst>
                <a:path w="366" h="365">
                  <a:moveTo>
                    <a:pt x="301" y="65"/>
                  </a:moveTo>
                  <a:lnTo>
                    <a:pt x="301" y="65"/>
                  </a:lnTo>
                  <a:cubicBezTo>
                    <a:pt x="366" y="130"/>
                    <a:pt x="366" y="235"/>
                    <a:pt x="301" y="300"/>
                  </a:cubicBezTo>
                  <a:cubicBezTo>
                    <a:pt x="236" y="365"/>
                    <a:pt x="130" y="365"/>
                    <a:pt x="65" y="300"/>
                  </a:cubicBezTo>
                  <a:cubicBezTo>
                    <a:pt x="0" y="235"/>
                    <a:pt x="0" y="130"/>
                    <a:pt x="65" y="65"/>
                  </a:cubicBezTo>
                  <a:cubicBezTo>
                    <a:pt x="130" y="0"/>
                    <a:pt x="236" y="0"/>
                    <a:pt x="301" y="65"/>
                  </a:cubicBezTo>
                  <a:close/>
                </a:path>
              </a:pathLst>
            </a:custGeom>
            <a:solidFill>
              <a:srgbClr val="A8D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37">
              <a:extLst>
                <a:ext uri="{FF2B5EF4-FFF2-40B4-BE49-F238E27FC236}">
                  <a16:creationId xmlns:a16="http://schemas.microsoft.com/office/drawing/2014/main" id="{F1B7561E-5719-44BD-90D1-9DFFADBA8E7F}"/>
                </a:ext>
              </a:extLst>
            </p:cNvPr>
            <p:cNvSpPr>
              <a:spLocks/>
            </p:cNvSpPr>
            <p:nvPr/>
          </p:nvSpPr>
          <p:spPr bwMode="auto">
            <a:xfrm>
              <a:off x="5892273" y="4230593"/>
              <a:ext cx="101249" cy="104036"/>
            </a:xfrm>
            <a:custGeom>
              <a:avLst/>
              <a:gdLst>
                <a:gd name="T0" fmla="*/ 98 w 161"/>
                <a:gd name="T1" fmla="*/ 63 h 161"/>
                <a:gd name="T2" fmla="*/ 98 w 161"/>
                <a:gd name="T3" fmla="*/ 63 h 161"/>
                <a:gd name="T4" fmla="*/ 98 w 161"/>
                <a:gd name="T5" fmla="*/ 0 h 161"/>
                <a:gd name="T6" fmla="*/ 64 w 161"/>
                <a:gd name="T7" fmla="*/ 0 h 161"/>
                <a:gd name="T8" fmla="*/ 64 w 161"/>
                <a:gd name="T9" fmla="*/ 63 h 161"/>
                <a:gd name="T10" fmla="*/ 0 w 161"/>
                <a:gd name="T11" fmla="*/ 63 h 161"/>
                <a:gd name="T12" fmla="*/ 0 w 161"/>
                <a:gd name="T13" fmla="*/ 98 h 161"/>
                <a:gd name="T14" fmla="*/ 64 w 161"/>
                <a:gd name="T15" fmla="*/ 98 h 161"/>
                <a:gd name="T16" fmla="*/ 64 w 161"/>
                <a:gd name="T17" fmla="*/ 161 h 161"/>
                <a:gd name="T18" fmla="*/ 98 w 161"/>
                <a:gd name="T19" fmla="*/ 161 h 161"/>
                <a:gd name="T20" fmla="*/ 98 w 161"/>
                <a:gd name="T21" fmla="*/ 98 h 161"/>
                <a:gd name="T22" fmla="*/ 161 w 161"/>
                <a:gd name="T23" fmla="*/ 98 h 161"/>
                <a:gd name="T24" fmla="*/ 161 w 161"/>
                <a:gd name="T25" fmla="*/ 63 h 161"/>
                <a:gd name="T26" fmla="*/ 98 w 161"/>
                <a:gd name="T27" fmla="*/ 6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61">
                  <a:moveTo>
                    <a:pt x="98" y="63"/>
                  </a:moveTo>
                  <a:lnTo>
                    <a:pt x="98" y="63"/>
                  </a:lnTo>
                  <a:lnTo>
                    <a:pt x="98" y="0"/>
                  </a:lnTo>
                  <a:lnTo>
                    <a:pt x="64" y="0"/>
                  </a:lnTo>
                  <a:lnTo>
                    <a:pt x="64" y="63"/>
                  </a:lnTo>
                  <a:lnTo>
                    <a:pt x="0" y="63"/>
                  </a:lnTo>
                  <a:lnTo>
                    <a:pt x="0" y="98"/>
                  </a:lnTo>
                  <a:lnTo>
                    <a:pt x="64" y="98"/>
                  </a:lnTo>
                  <a:lnTo>
                    <a:pt x="64" y="161"/>
                  </a:lnTo>
                  <a:lnTo>
                    <a:pt x="98" y="161"/>
                  </a:lnTo>
                  <a:lnTo>
                    <a:pt x="98" y="98"/>
                  </a:lnTo>
                  <a:lnTo>
                    <a:pt x="161" y="98"/>
                  </a:lnTo>
                  <a:lnTo>
                    <a:pt x="161" y="63"/>
                  </a:lnTo>
                  <a:lnTo>
                    <a:pt x="98" y="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4" name="Group 203">
            <a:extLst>
              <a:ext uri="{FF2B5EF4-FFF2-40B4-BE49-F238E27FC236}">
                <a16:creationId xmlns:a16="http://schemas.microsoft.com/office/drawing/2014/main" id="{FFDDA5F1-3264-4DFC-9F4A-805D45C35EE7}"/>
              </a:ext>
            </a:extLst>
          </p:cNvPr>
          <p:cNvGrpSpPr/>
          <p:nvPr/>
        </p:nvGrpSpPr>
        <p:grpSpPr>
          <a:xfrm>
            <a:off x="2030491" y="4173432"/>
            <a:ext cx="381772" cy="736045"/>
            <a:chOff x="3903046" y="3984569"/>
            <a:chExt cx="381772" cy="736045"/>
          </a:xfrm>
        </p:grpSpPr>
        <p:sp>
          <p:nvSpPr>
            <p:cNvPr id="205" name="Freeform 44">
              <a:extLst>
                <a:ext uri="{FF2B5EF4-FFF2-40B4-BE49-F238E27FC236}">
                  <a16:creationId xmlns:a16="http://schemas.microsoft.com/office/drawing/2014/main" id="{EAB5A11E-A7BE-4BB2-B96D-D121758644F3}"/>
                </a:ext>
              </a:extLst>
            </p:cNvPr>
            <p:cNvSpPr>
              <a:spLocks/>
            </p:cNvSpPr>
            <p:nvPr/>
          </p:nvSpPr>
          <p:spPr bwMode="auto">
            <a:xfrm>
              <a:off x="4094573" y="4210278"/>
              <a:ext cx="45719" cy="283989"/>
            </a:xfrm>
            <a:custGeom>
              <a:avLst/>
              <a:gdLst>
                <a:gd name="T0" fmla="*/ 0 h 340"/>
                <a:gd name="T1" fmla="*/ 0 h 340"/>
                <a:gd name="T2" fmla="*/ 340 h 340"/>
              </a:gdLst>
              <a:ahLst/>
              <a:cxnLst>
                <a:cxn ang="0">
                  <a:pos x="0" y="T0"/>
                </a:cxn>
                <a:cxn ang="0">
                  <a:pos x="0" y="T1"/>
                </a:cxn>
                <a:cxn ang="0">
                  <a:pos x="0" y="T2"/>
                </a:cxn>
              </a:cxnLst>
              <a:rect l="0" t="0" r="r" b="b"/>
              <a:pathLst>
                <a:path h="340">
                  <a:moveTo>
                    <a:pt x="0" y="0"/>
                  </a:moveTo>
                  <a:lnTo>
                    <a:pt x="0" y="0"/>
                  </a:lnTo>
                  <a:lnTo>
                    <a:pt x="0" y="340"/>
                  </a:lnTo>
                </a:path>
              </a:pathLst>
            </a:custGeom>
            <a:noFill/>
            <a:ln w="77788"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46">
              <a:extLst>
                <a:ext uri="{FF2B5EF4-FFF2-40B4-BE49-F238E27FC236}">
                  <a16:creationId xmlns:a16="http://schemas.microsoft.com/office/drawing/2014/main" id="{9BCB8827-B1A4-45BD-8011-6D551618F837}"/>
                </a:ext>
              </a:extLst>
            </p:cNvPr>
            <p:cNvSpPr>
              <a:spLocks/>
            </p:cNvSpPr>
            <p:nvPr/>
          </p:nvSpPr>
          <p:spPr bwMode="auto">
            <a:xfrm>
              <a:off x="4039845" y="4102024"/>
              <a:ext cx="109458" cy="113877"/>
            </a:xfrm>
            <a:custGeom>
              <a:avLst/>
              <a:gdLst>
                <a:gd name="T0" fmla="*/ 145 w 176"/>
                <a:gd name="T1" fmla="*/ 31 h 175"/>
                <a:gd name="T2" fmla="*/ 145 w 176"/>
                <a:gd name="T3" fmla="*/ 31 h 175"/>
                <a:gd name="T4" fmla="*/ 145 w 176"/>
                <a:gd name="T5" fmla="*/ 144 h 175"/>
                <a:gd name="T6" fmla="*/ 32 w 176"/>
                <a:gd name="T7" fmla="*/ 144 h 175"/>
                <a:gd name="T8" fmla="*/ 32 w 176"/>
                <a:gd name="T9" fmla="*/ 31 h 175"/>
                <a:gd name="T10" fmla="*/ 145 w 176"/>
                <a:gd name="T11" fmla="*/ 31 h 175"/>
              </a:gdLst>
              <a:ahLst/>
              <a:cxnLst>
                <a:cxn ang="0">
                  <a:pos x="T0" y="T1"/>
                </a:cxn>
                <a:cxn ang="0">
                  <a:pos x="T2" y="T3"/>
                </a:cxn>
                <a:cxn ang="0">
                  <a:pos x="T4" y="T5"/>
                </a:cxn>
                <a:cxn ang="0">
                  <a:pos x="T6" y="T7"/>
                </a:cxn>
                <a:cxn ang="0">
                  <a:pos x="T8" y="T9"/>
                </a:cxn>
                <a:cxn ang="0">
                  <a:pos x="T10" y="T11"/>
                </a:cxn>
              </a:cxnLst>
              <a:rect l="0" t="0" r="r" b="b"/>
              <a:pathLst>
                <a:path w="176" h="175">
                  <a:moveTo>
                    <a:pt x="145" y="31"/>
                  </a:moveTo>
                  <a:lnTo>
                    <a:pt x="145" y="31"/>
                  </a:lnTo>
                  <a:cubicBezTo>
                    <a:pt x="176" y="62"/>
                    <a:pt x="176" y="113"/>
                    <a:pt x="145" y="144"/>
                  </a:cubicBezTo>
                  <a:cubicBezTo>
                    <a:pt x="113" y="175"/>
                    <a:pt x="63" y="175"/>
                    <a:pt x="32" y="144"/>
                  </a:cubicBezTo>
                  <a:cubicBezTo>
                    <a:pt x="0" y="113"/>
                    <a:pt x="0" y="62"/>
                    <a:pt x="32" y="31"/>
                  </a:cubicBezTo>
                  <a:cubicBezTo>
                    <a:pt x="63" y="0"/>
                    <a:pt x="113" y="0"/>
                    <a:pt x="145" y="31"/>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Multiplication Sign 206">
              <a:extLst>
                <a:ext uri="{FF2B5EF4-FFF2-40B4-BE49-F238E27FC236}">
                  <a16:creationId xmlns:a16="http://schemas.microsoft.com/office/drawing/2014/main" id="{90BF743E-B837-4AC7-86D5-7258D05015E6}"/>
                </a:ext>
              </a:extLst>
            </p:cNvPr>
            <p:cNvSpPr/>
            <p:nvPr/>
          </p:nvSpPr>
          <p:spPr bwMode="auto">
            <a:xfrm>
              <a:off x="3911255" y="4377578"/>
              <a:ext cx="373563" cy="343036"/>
            </a:xfrm>
            <a:prstGeom prst="mathMultiply">
              <a:avLst/>
            </a:prstGeom>
            <a:solidFill>
              <a:srgbClr val="002C56"/>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8" name="Multiplication Sign 207">
              <a:extLst>
                <a:ext uri="{FF2B5EF4-FFF2-40B4-BE49-F238E27FC236}">
                  <a16:creationId xmlns:a16="http://schemas.microsoft.com/office/drawing/2014/main" id="{EE21B3C1-4D01-40A3-9A41-D5ACA55BD3AF}"/>
                </a:ext>
              </a:extLst>
            </p:cNvPr>
            <p:cNvSpPr/>
            <p:nvPr/>
          </p:nvSpPr>
          <p:spPr bwMode="auto">
            <a:xfrm>
              <a:off x="3903046" y="3984569"/>
              <a:ext cx="373563" cy="343036"/>
            </a:xfrm>
            <a:prstGeom prst="mathMultiply">
              <a:avLst/>
            </a:prstGeom>
            <a:solidFill>
              <a:srgbClr val="002C56"/>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19" name="Group 218">
            <a:extLst>
              <a:ext uri="{FF2B5EF4-FFF2-40B4-BE49-F238E27FC236}">
                <a16:creationId xmlns:a16="http://schemas.microsoft.com/office/drawing/2014/main" id="{66A315C0-D056-42FE-AE1E-69DB32550347}"/>
              </a:ext>
            </a:extLst>
          </p:cNvPr>
          <p:cNvGrpSpPr/>
          <p:nvPr/>
        </p:nvGrpSpPr>
        <p:grpSpPr>
          <a:xfrm>
            <a:off x="1883464" y="2932028"/>
            <a:ext cx="1259535" cy="839122"/>
            <a:chOff x="1492018" y="2977559"/>
            <a:chExt cx="1259535" cy="839122"/>
          </a:xfrm>
        </p:grpSpPr>
        <p:grpSp>
          <p:nvGrpSpPr>
            <p:cNvPr id="214" name="Group 213">
              <a:extLst>
                <a:ext uri="{FF2B5EF4-FFF2-40B4-BE49-F238E27FC236}">
                  <a16:creationId xmlns:a16="http://schemas.microsoft.com/office/drawing/2014/main" id="{A6D3F8CE-121F-4CD5-BC0A-FA658E7DB837}"/>
                </a:ext>
              </a:extLst>
            </p:cNvPr>
            <p:cNvGrpSpPr/>
            <p:nvPr/>
          </p:nvGrpSpPr>
          <p:grpSpPr>
            <a:xfrm>
              <a:off x="1492018" y="3355016"/>
              <a:ext cx="1210139" cy="461665"/>
              <a:chOff x="1492018" y="3355016"/>
              <a:chExt cx="1210139" cy="461665"/>
            </a:xfrm>
          </p:grpSpPr>
          <p:sp>
            <p:nvSpPr>
              <p:cNvPr id="213" name="Rectangle 212">
                <a:extLst>
                  <a:ext uri="{FF2B5EF4-FFF2-40B4-BE49-F238E27FC236}">
                    <a16:creationId xmlns:a16="http://schemas.microsoft.com/office/drawing/2014/main" id="{3C010E39-4936-4D04-9B1A-215EE0C90712}"/>
                  </a:ext>
                </a:extLst>
              </p:cNvPr>
              <p:cNvSpPr/>
              <p:nvPr/>
            </p:nvSpPr>
            <p:spPr bwMode="auto">
              <a:xfrm>
                <a:off x="1492018" y="3420137"/>
                <a:ext cx="1210139" cy="33227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1" name="TextBox 210">
                <a:extLst>
                  <a:ext uri="{FF2B5EF4-FFF2-40B4-BE49-F238E27FC236}">
                    <a16:creationId xmlns:a16="http://schemas.microsoft.com/office/drawing/2014/main" id="{9380CC10-4DF5-4285-959C-0ADC33C2E023}"/>
                  </a:ext>
                </a:extLst>
              </p:cNvPr>
              <p:cNvSpPr txBox="1"/>
              <p:nvPr/>
            </p:nvSpPr>
            <p:spPr>
              <a:xfrm>
                <a:off x="1732640" y="3355016"/>
                <a:ext cx="771123" cy="461665"/>
              </a:xfrm>
              <a:prstGeom prst="rect">
                <a:avLst/>
              </a:prstGeom>
              <a:noFill/>
            </p:spPr>
            <p:txBody>
              <a:bodyPr wrap="square">
                <a:spAutoFit/>
              </a:bodyPr>
              <a:lstStyle/>
              <a:p>
                <a:pPr algn="ctr"/>
                <a:r>
                  <a:rPr lang="en-US" sz="2400" dirty="0">
                    <a:solidFill>
                      <a:schemeClr val="bg1"/>
                    </a:solidFill>
                  </a:rPr>
                  <a:t>idle</a:t>
                </a:r>
                <a:endParaRPr lang="en-US" sz="2400" dirty="0"/>
              </a:p>
            </p:txBody>
          </p:sp>
        </p:grpSp>
        <p:sp>
          <p:nvSpPr>
            <p:cNvPr id="215" name="TextBox 214">
              <a:extLst>
                <a:ext uri="{FF2B5EF4-FFF2-40B4-BE49-F238E27FC236}">
                  <a16:creationId xmlns:a16="http://schemas.microsoft.com/office/drawing/2014/main" id="{341B7AAB-119A-43BB-9D48-74CD27E9CF10}"/>
                </a:ext>
              </a:extLst>
            </p:cNvPr>
            <p:cNvSpPr txBox="1"/>
            <p:nvPr/>
          </p:nvSpPr>
          <p:spPr>
            <a:xfrm>
              <a:off x="1545454" y="2977559"/>
              <a:ext cx="1206099" cy="544765"/>
            </a:xfrm>
            <a:prstGeom prst="rect">
              <a:avLst/>
            </a:prstGeom>
            <a:noFill/>
          </p:spPr>
          <p:txBody>
            <a:bodyPr wrap="none" lIns="182880" tIns="146304" rIns="182880" bIns="146304" rtlCol="0">
              <a:spAutoFit/>
            </a:bodyPr>
            <a:lstStyle/>
            <a:p>
              <a:pPr>
                <a:lnSpc>
                  <a:spcPct val="90000"/>
                </a:lnSpc>
                <a:spcAft>
                  <a:spcPts val="600"/>
                </a:spcAft>
              </a:pPr>
              <a:r>
                <a:rPr lang="en-US" b="1" dirty="0">
                  <a:solidFill>
                    <a:schemeClr val="accent2"/>
                  </a:solidFill>
                </a:rPr>
                <a:t>2400 ns</a:t>
              </a:r>
            </a:p>
          </p:txBody>
        </p:sp>
        <p:cxnSp>
          <p:nvCxnSpPr>
            <p:cNvPr id="217" name="Straight Arrow Connector 216">
              <a:extLst>
                <a:ext uri="{FF2B5EF4-FFF2-40B4-BE49-F238E27FC236}">
                  <a16:creationId xmlns:a16="http://schemas.microsoft.com/office/drawing/2014/main" id="{E30E6542-99A8-4A92-81D5-B5B74CA02790}"/>
                </a:ext>
              </a:extLst>
            </p:cNvPr>
            <p:cNvCxnSpPr>
              <a:cxnSpLocks/>
            </p:cNvCxnSpPr>
            <p:nvPr/>
          </p:nvCxnSpPr>
          <p:spPr>
            <a:xfrm>
              <a:off x="1527858" y="3348961"/>
              <a:ext cx="1174299" cy="605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82" name="Chart 81">
            <a:extLst>
              <a:ext uri="{FF2B5EF4-FFF2-40B4-BE49-F238E27FC236}">
                <a16:creationId xmlns:a16="http://schemas.microsoft.com/office/drawing/2014/main" id="{1429BBE6-0B47-594A-A152-8712E42F2D65}"/>
              </a:ext>
            </a:extLst>
          </p:cNvPr>
          <p:cNvGraphicFramePr>
            <a:graphicFrameLocks/>
          </p:cNvGraphicFramePr>
          <p:nvPr>
            <p:extLst>
              <p:ext uri="{D42A27DB-BD31-4B8C-83A1-F6EECF244321}">
                <p14:modId xmlns:p14="http://schemas.microsoft.com/office/powerpoint/2010/main" val="2933697006"/>
              </p:ext>
            </p:extLst>
          </p:nvPr>
        </p:nvGraphicFramePr>
        <p:xfrm>
          <a:off x="5981538" y="2863261"/>
          <a:ext cx="5299765" cy="2776881"/>
        </p:xfrm>
        <a:graphic>
          <a:graphicData uri="http://schemas.openxmlformats.org/drawingml/2006/chart">
            <c:chart xmlns:c="http://schemas.openxmlformats.org/drawingml/2006/chart" xmlns:r="http://schemas.openxmlformats.org/officeDocument/2006/relationships" r:id="rId6"/>
          </a:graphicData>
        </a:graphic>
      </p:graphicFrame>
      <p:grpSp>
        <p:nvGrpSpPr>
          <p:cNvPr id="6" name="Group 5">
            <a:extLst>
              <a:ext uri="{FF2B5EF4-FFF2-40B4-BE49-F238E27FC236}">
                <a16:creationId xmlns:a16="http://schemas.microsoft.com/office/drawing/2014/main" id="{3C93843C-91AA-491C-A285-7818779D8292}"/>
              </a:ext>
            </a:extLst>
          </p:cNvPr>
          <p:cNvGrpSpPr/>
          <p:nvPr/>
        </p:nvGrpSpPr>
        <p:grpSpPr>
          <a:xfrm>
            <a:off x="1831175" y="3811268"/>
            <a:ext cx="1261884" cy="1779194"/>
            <a:chOff x="1831175" y="3811268"/>
            <a:chExt cx="1261884" cy="1779194"/>
          </a:xfrm>
        </p:grpSpPr>
        <p:sp>
          <p:nvSpPr>
            <p:cNvPr id="3" name="TextBox 2">
              <a:extLst>
                <a:ext uri="{FF2B5EF4-FFF2-40B4-BE49-F238E27FC236}">
                  <a16:creationId xmlns:a16="http://schemas.microsoft.com/office/drawing/2014/main" id="{4A14A6A7-1B56-483C-B53C-6FACC80BD4E8}"/>
                </a:ext>
              </a:extLst>
            </p:cNvPr>
            <p:cNvSpPr txBox="1"/>
            <p:nvPr/>
          </p:nvSpPr>
          <p:spPr>
            <a:xfrm>
              <a:off x="1831175" y="4944131"/>
              <a:ext cx="1261884" cy="646331"/>
            </a:xfrm>
            <a:prstGeom prst="rect">
              <a:avLst/>
            </a:prstGeom>
            <a:noFill/>
          </p:spPr>
          <p:txBody>
            <a:bodyPr wrap="none" rtlCol="0">
              <a:spAutoFit/>
            </a:bodyPr>
            <a:lstStyle/>
            <a:p>
              <a:pPr algn="ctr"/>
              <a:r>
                <a:rPr lang="en-US" i="1" dirty="0">
                  <a:solidFill>
                    <a:srgbClr val="FF0000"/>
                  </a:solidFill>
                </a:rPr>
                <a:t>SWAP </a:t>
              </a:r>
            </a:p>
            <a:p>
              <a:pPr algn="ctr"/>
              <a:r>
                <a:rPr lang="en-US" i="1" dirty="0">
                  <a:solidFill>
                    <a:srgbClr val="FF0000"/>
                  </a:solidFill>
                </a:rPr>
                <a:t>operations</a:t>
              </a:r>
            </a:p>
          </p:txBody>
        </p:sp>
        <p:sp>
          <p:nvSpPr>
            <p:cNvPr id="5" name="Rectangle 4">
              <a:extLst>
                <a:ext uri="{FF2B5EF4-FFF2-40B4-BE49-F238E27FC236}">
                  <a16:creationId xmlns:a16="http://schemas.microsoft.com/office/drawing/2014/main" id="{A4C4E805-1A63-4717-BB09-19A5F254BD9F}"/>
                </a:ext>
              </a:extLst>
            </p:cNvPr>
            <p:cNvSpPr/>
            <p:nvPr/>
          </p:nvSpPr>
          <p:spPr>
            <a:xfrm>
              <a:off x="2030492" y="3811268"/>
              <a:ext cx="863250" cy="109821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Audio 7">
            <a:hlinkClick r:id="" action="ppaction://media"/>
            <a:extLst>
              <a:ext uri="{FF2B5EF4-FFF2-40B4-BE49-F238E27FC236}">
                <a16:creationId xmlns:a16="http://schemas.microsoft.com/office/drawing/2014/main" id="{25F16CFB-7D76-604B-B293-472CE84563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42563394"/>
      </p:ext>
    </p:extLst>
  </p:cSld>
  <p:clrMapOvr>
    <a:masterClrMapping/>
  </p:clrMapOvr>
  <p:transition advTm="438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err="1">
                  <a:ln>
                    <a:noFill/>
                  </a:ln>
                  <a:effectLst/>
                  <a:uLnTx/>
                  <a:uFillTx/>
                  <a:latin typeface="Calibri"/>
                  <a:ea typeface="+mn-ea"/>
                  <a:cs typeface="+mn-cs"/>
                </a:rPr>
                <a:t>Dynamica</a:t>
              </a:r>
              <a:r>
                <a:rPr lang="en-US" sz="5000" kern="0" dirty="0">
                  <a:latin typeface="Calibri"/>
                </a:rPr>
                <a:t>l Decoupling: Mitigate Idling Errors</a:t>
              </a:r>
              <a:endParaRPr kumimoji="0" lang="en-US" sz="5000" b="0" i="0" u="none" strike="noStrike" kern="0" cap="none" spc="0" normalizeH="0" baseline="0" noProof="0" dirty="0">
                <a:ln>
                  <a:noFill/>
                </a:ln>
                <a:effectLst/>
                <a:uLnTx/>
                <a:uFillTx/>
                <a:latin typeface="Calibri"/>
                <a:ea typeface="+mn-ea"/>
                <a:cs typeface="+mn-cs"/>
              </a:endParaRPr>
            </a:p>
          </p:txBody>
        </p:sp>
      </p:grpSp>
      <p:sp>
        <p:nvSpPr>
          <p:cNvPr id="12" name="TextBox 11">
            <a:extLst>
              <a:ext uri="{FF2B5EF4-FFF2-40B4-BE49-F238E27FC236}">
                <a16:creationId xmlns:a16="http://schemas.microsoft.com/office/drawing/2014/main" id="{7CB42B52-A1F3-4E4E-BF49-2526F386E5CF}"/>
              </a:ext>
            </a:extLst>
          </p:cNvPr>
          <p:cNvSpPr txBox="1"/>
          <p:nvPr/>
        </p:nvSpPr>
        <p:spPr>
          <a:xfrm>
            <a:off x="-12927" y="6306410"/>
            <a:ext cx="12191999" cy="535532"/>
          </a:xfrm>
          <a:prstGeom prst="rect">
            <a:avLst/>
          </a:prstGeom>
          <a:solidFill>
            <a:srgbClr val="003963"/>
          </a:solid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Dynamical decoupling can reduce idling errors by keeping idle qubits busy</a:t>
            </a:r>
          </a:p>
        </p:txBody>
      </p:sp>
      <p:sp>
        <p:nvSpPr>
          <p:cNvPr id="13" name="TextBox 12">
            <a:extLst>
              <a:ext uri="{FF2B5EF4-FFF2-40B4-BE49-F238E27FC236}">
                <a16:creationId xmlns:a16="http://schemas.microsoft.com/office/drawing/2014/main" id="{85B32B22-8E36-084C-B9E4-462746055A68}"/>
              </a:ext>
            </a:extLst>
          </p:cNvPr>
          <p:cNvSpPr txBox="1"/>
          <p:nvPr/>
        </p:nvSpPr>
        <p:spPr>
          <a:xfrm>
            <a:off x="-883" y="1207562"/>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Dynamical Decoupling (DD): Keep idle qubits busy</a:t>
            </a:r>
          </a:p>
        </p:txBody>
      </p:sp>
      <p:sp>
        <p:nvSpPr>
          <p:cNvPr id="14" name="TextBox 13">
            <a:extLst>
              <a:ext uri="{FF2B5EF4-FFF2-40B4-BE49-F238E27FC236}">
                <a16:creationId xmlns:a16="http://schemas.microsoft.com/office/drawing/2014/main" id="{2BC77390-D293-934F-9EA8-99AB181BA2F2}"/>
              </a:ext>
            </a:extLst>
          </p:cNvPr>
          <p:cNvSpPr txBox="1"/>
          <p:nvPr/>
        </p:nvSpPr>
        <p:spPr>
          <a:xfrm>
            <a:off x="-24971" y="2052123"/>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Specific gate sequence: X-X or X-Y-X-Y</a:t>
            </a:r>
          </a:p>
        </p:txBody>
      </p:sp>
      <p:sp>
        <p:nvSpPr>
          <p:cNvPr id="15" name="TextBox 14">
            <a:extLst>
              <a:ext uri="{FF2B5EF4-FFF2-40B4-BE49-F238E27FC236}">
                <a16:creationId xmlns:a16="http://schemas.microsoft.com/office/drawing/2014/main" id="{456517C8-6ED5-4846-AFF5-AC8F23466C53}"/>
              </a:ext>
            </a:extLst>
          </p:cNvPr>
          <p:cNvSpPr txBox="1"/>
          <p:nvPr/>
        </p:nvSpPr>
        <p:spPr>
          <a:xfrm>
            <a:off x="-24971" y="2942416"/>
            <a:ext cx="12216088"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Effectively Identity gate: Qubit state remains unchanged</a:t>
            </a:r>
          </a:p>
        </p:txBody>
      </p:sp>
      <p:pic>
        <p:nvPicPr>
          <p:cNvPr id="5" name="Picture 4">
            <a:extLst>
              <a:ext uri="{FF2B5EF4-FFF2-40B4-BE49-F238E27FC236}">
                <a16:creationId xmlns:a16="http://schemas.microsoft.com/office/drawing/2014/main" id="{0ABE3DD9-0F34-44B0-B2A4-D04D0F91B381}"/>
              </a:ext>
            </a:extLst>
          </p:cNvPr>
          <p:cNvPicPr>
            <a:picLocks noChangeAspect="1"/>
          </p:cNvPicPr>
          <p:nvPr/>
        </p:nvPicPr>
        <p:blipFill>
          <a:blip r:embed="rId6"/>
          <a:stretch>
            <a:fillRect/>
          </a:stretch>
        </p:blipFill>
        <p:spPr>
          <a:xfrm>
            <a:off x="276990" y="3868798"/>
            <a:ext cx="11638020" cy="1981837"/>
          </a:xfrm>
          <a:prstGeom prst="rect">
            <a:avLst/>
          </a:prstGeom>
        </p:spPr>
      </p:pic>
      <p:pic>
        <p:nvPicPr>
          <p:cNvPr id="9" name="Audio 8">
            <a:hlinkClick r:id="" action="ppaction://media"/>
            <a:extLst>
              <a:ext uri="{FF2B5EF4-FFF2-40B4-BE49-F238E27FC236}">
                <a16:creationId xmlns:a16="http://schemas.microsoft.com/office/drawing/2014/main" id="{32D0FF34-6966-1445-8B8D-E755181FBD5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62404192"/>
      </p:ext>
    </p:extLst>
  </p:cSld>
  <p:clrMapOvr>
    <a:masterClrMapping/>
  </p:clrMapOvr>
  <p:transition advTm="369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12"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effectLst/>
                  <a:uLnTx/>
                  <a:uFillTx/>
                  <a:latin typeface="Calibri"/>
                  <a:ea typeface="+mn-ea"/>
                  <a:cs typeface="+mn-cs"/>
                </a:rPr>
                <a:t>Dynamical Decoupling: The Good and Bad</a:t>
              </a:r>
            </a:p>
          </p:txBody>
        </p:sp>
      </p:grpSp>
      <p:sp>
        <p:nvSpPr>
          <p:cNvPr id="12" name="TextBox 11">
            <a:extLst>
              <a:ext uri="{FF2B5EF4-FFF2-40B4-BE49-F238E27FC236}">
                <a16:creationId xmlns:a16="http://schemas.microsoft.com/office/drawing/2014/main" id="{7CB42B52-A1F3-4E4E-BF49-2526F386E5CF}"/>
              </a:ext>
            </a:extLst>
          </p:cNvPr>
          <p:cNvSpPr txBox="1"/>
          <p:nvPr/>
        </p:nvSpPr>
        <p:spPr>
          <a:xfrm>
            <a:off x="1" y="6312549"/>
            <a:ext cx="12191999" cy="535532"/>
          </a:xfrm>
          <a:prstGeom prst="rect">
            <a:avLst/>
          </a:prstGeom>
          <a:solidFill>
            <a:srgbClr val="003963"/>
          </a:solidFill>
          <a:ln>
            <a:solidFill>
              <a:srgbClr val="00396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Always applying DD pulses to idle qubits may adversely impact the fidelity</a:t>
            </a:r>
          </a:p>
        </p:txBody>
      </p:sp>
      <p:pic>
        <p:nvPicPr>
          <p:cNvPr id="7" name="Picture 6">
            <a:extLst>
              <a:ext uri="{FF2B5EF4-FFF2-40B4-BE49-F238E27FC236}">
                <a16:creationId xmlns:a16="http://schemas.microsoft.com/office/drawing/2014/main" id="{C61DF145-1A4C-DD4F-A496-609C812B62BF}"/>
              </a:ext>
            </a:extLst>
          </p:cNvPr>
          <p:cNvPicPr>
            <a:picLocks noChangeAspect="1"/>
          </p:cNvPicPr>
          <p:nvPr/>
        </p:nvPicPr>
        <p:blipFill>
          <a:blip r:embed="rId5"/>
          <a:stretch>
            <a:fillRect/>
          </a:stretch>
        </p:blipFill>
        <p:spPr>
          <a:xfrm>
            <a:off x="3142758" y="2433326"/>
            <a:ext cx="5603036" cy="2278803"/>
          </a:xfrm>
          <a:prstGeom prst="rect">
            <a:avLst/>
          </a:prstGeom>
        </p:spPr>
      </p:pic>
      <p:sp>
        <p:nvSpPr>
          <p:cNvPr id="19" name="Rounded Rectangular Callout 10">
            <a:extLst>
              <a:ext uri="{FF2B5EF4-FFF2-40B4-BE49-F238E27FC236}">
                <a16:creationId xmlns:a16="http://schemas.microsoft.com/office/drawing/2014/main" id="{B65CE66C-D1EC-9E49-BC21-669518A00E81}"/>
              </a:ext>
            </a:extLst>
          </p:cNvPr>
          <p:cNvSpPr/>
          <p:nvPr/>
        </p:nvSpPr>
        <p:spPr>
          <a:xfrm>
            <a:off x="336202" y="2747949"/>
            <a:ext cx="2695666" cy="1253898"/>
          </a:xfrm>
          <a:prstGeom prst="wedgeRoundRectCallout">
            <a:avLst>
              <a:gd name="adj1" fmla="val -41475"/>
              <a:gd name="adj2" fmla="val -49150"/>
              <a:gd name="adj3" fmla="val 16667"/>
            </a:avLst>
          </a:prstGeom>
          <a:solidFill>
            <a:schemeClr val="tx1"/>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700 qubit-link combinations on IBMQ-Toronto</a:t>
            </a:r>
          </a:p>
        </p:txBody>
      </p:sp>
      <p:sp>
        <p:nvSpPr>
          <p:cNvPr id="20" name="Rounded Rectangular Callout 10">
            <a:extLst>
              <a:ext uri="{FF2B5EF4-FFF2-40B4-BE49-F238E27FC236}">
                <a16:creationId xmlns:a16="http://schemas.microsoft.com/office/drawing/2014/main" id="{9FC62BA8-3D3D-F641-B34B-73F8216595B3}"/>
              </a:ext>
            </a:extLst>
          </p:cNvPr>
          <p:cNvSpPr/>
          <p:nvPr/>
        </p:nvSpPr>
        <p:spPr>
          <a:xfrm>
            <a:off x="8858450" y="2710126"/>
            <a:ext cx="2695666" cy="1253898"/>
          </a:xfrm>
          <a:prstGeom prst="wedgeRoundRectCallout">
            <a:avLst>
              <a:gd name="adj1" fmla="val -41475"/>
              <a:gd name="adj2" fmla="val -49150"/>
              <a:gd name="adj3" fmla="val 16667"/>
            </a:avLst>
          </a:prstGeom>
          <a:solidFill>
            <a:schemeClr val="tx1"/>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Best-Case: 3.95x</a:t>
            </a:r>
          </a:p>
          <a:p>
            <a:pPr algn="ctr">
              <a:defRPr/>
            </a:pPr>
            <a:r>
              <a:rPr lang="en-US" sz="2400" kern="0" dirty="0">
                <a:solidFill>
                  <a:prstClr val="white"/>
                </a:solidFill>
                <a:latin typeface="Calibri"/>
              </a:rPr>
              <a:t>Worst-Case: 0.21x</a:t>
            </a:r>
          </a:p>
        </p:txBody>
      </p:sp>
      <p:pic>
        <p:nvPicPr>
          <p:cNvPr id="9" name="Audio 8">
            <a:hlinkClick r:id="" action="ppaction://media"/>
            <a:extLst>
              <a:ext uri="{FF2B5EF4-FFF2-40B4-BE49-F238E27FC236}">
                <a16:creationId xmlns:a16="http://schemas.microsoft.com/office/drawing/2014/main" id="{35850A96-F5BA-B74F-8262-376242C4EE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62546417"/>
      </p:ext>
    </p:extLst>
  </p:cSld>
  <p:clrMapOvr>
    <a:masterClrMapping/>
  </p:clrMapOvr>
  <p:transition advTm="740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3098-B940-4CE0-A324-CE73DD153280}"/>
              </a:ext>
            </a:extLst>
          </p:cNvPr>
          <p:cNvSpPr>
            <a:spLocks noGrp="1"/>
          </p:cNvSpPr>
          <p:nvPr>
            <p:ph type="title"/>
          </p:nvPr>
        </p:nvSpPr>
        <p:spPr/>
        <p:txBody>
          <a:bodyPr/>
          <a:lstStyle/>
          <a:p>
            <a:endParaRPr lang="en-US"/>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310C21E7-C607-AD45-801D-AFC341E5C0F1}"/>
              </a:ext>
            </a:extLst>
          </p:cNvPr>
          <p:cNvGrpSpPr/>
          <p:nvPr/>
        </p:nvGrpSpPr>
        <p:grpSpPr>
          <a:xfrm>
            <a:off x="-14511" y="6216882"/>
            <a:ext cx="12198146" cy="630705"/>
            <a:chOff x="-12093" y="4900175"/>
            <a:chExt cx="10165122" cy="712973"/>
          </a:xfrm>
          <a:solidFill>
            <a:srgbClr val="003963"/>
          </a:solidFill>
        </p:grpSpPr>
        <p:sp>
          <p:nvSpPr>
            <p:cNvPr id="11" name="Rectangle 10">
              <a:extLst>
                <a:ext uri="{FF2B5EF4-FFF2-40B4-BE49-F238E27FC236}">
                  <a16:creationId xmlns:a16="http://schemas.microsoft.com/office/drawing/2014/main" id="{11D85EE4-A407-5147-9E32-7808B6BC2816}"/>
                </a:ext>
              </a:extLst>
            </p:cNvPr>
            <p:cNvSpPr/>
            <p:nvPr/>
          </p:nvSpPr>
          <p:spPr bwMode="auto">
            <a:xfrm>
              <a:off x="-6971" y="4900175"/>
              <a:ext cx="10160000" cy="712973"/>
            </a:xfrm>
            <a:prstGeom prst="rect">
              <a:avLst/>
            </a:prstGeom>
            <a:grpFill/>
            <a:ln w="25400" cap="flat" cmpd="sng" algn="ctr">
              <a:no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CB42B52-A1F3-4E4E-BF49-2526F386E5CF}"/>
                </a:ext>
              </a:extLst>
            </p:cNvPr>
            <p:cNvSpPr txBox="1"/>
            <p:nvPr/>
          </p:nvSpPr>
          <p:spPr>
            <a:xfrm>
              <a:off x="-12093" y="4955412"/>
              <a:ext cx="10159999" cy="446276"/>
            </a:xfrm>
            <a:prstGeom prst="rect">
              <a:avLst/>
            </a:prstGeom>
            <a:grpFill/>
            <a:ln>
              <a:no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2880" kern="0" dirty="0">
                  <a:solidFill>
                    <a:prstClr val="white"/>
                  </a:solidFill>
                  <a:latin typeface="Calibri"/>
                </a:rPr>
                <a:t>Fidelity improves the most when DD is applied to only a subset of qubits</a:t>
              </a: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7EF0F6B2-BF3E-404D-991E-3B2B30D1B818}"/>
              </a:ext>
            </a:extLst>
          </p:cNvPr>
          <p:cNvPicPr>
            <a:picLocks noChangeAspect="1"/>
          </p:cNvPicPr>
          <p:nvPr/>
        </p:nvPicPr>
        <p:blipFill>
          <a:blip r:embed="rId6"/>
          <a:stretch>
            <a:fillRect/>
          </a:stretch>
        </p:blipFill>
        <p:spPr>
          <a:xfrm>
            <a:off x="2178113" y="1600274"/>
            <a:ext cx="7300691" cy="3062729"/>
          </a:xfrm>
          <a:prstGeom prst="rect">
            <a:avLst/>
          </a:prstGeom>
        </p:spPr>
      </p:pic>
      <p:sp>
        <p:nvSpPr>
          <p:cNvPr id="14" name="Rounded Rectangular Callout 10">
            <a:extLst>
              <a:ext uri="{FF2B5EF4-FFF2-40B4-BE49-F238E27FC236}">
                <a16:creationId xmlns:a16="http://schemas.microsoft.com/office/drawing/2014/main" id="{3943B8E6-C9B1-A64C-927B-BCF78DA0D332}"/>
              </a:ext>
            </a:extLst>
          </p:cNvPr>
          <p:cNvSpPr/>
          <p:nvPr/>
        </p:nvSpPr>
        <p:spPr>
          <a:xfrm>
            <a:off x="2693831" y="4719633"/>
            <a:ext cx="1232812" cy="742773"/>
          </a:xfrm>
          <a:prstGeom prst="wedgeRoundRectCallout">
            <a:avLst>
              <a:gd name="adj1" fmla="val -41475"/>
              <a:gd name="adj2" fmla="val -49150"/>
              <a:gd name="adj3" fmla="val 16667"/>
            </a:avLst>
          </a:prstGeom>
          <a:solidFill>
            <a:schemeClr val="tx1"/>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No-DD</a:t>
            </a:r>
          </a:p>
        </p:txBody>
      </p:sp>
      <p:sp>
        <p:nvSpPr>
          <p:cNvPr id="15" name="Rounded Rectangular Callout 10">
            <a:extLst>
              <a:ext uri="{FF2B5EF4-FFF2-40B4-BE49-F238E27FC236}">
                <a16:creationId xmlns:a16="http://schemas.microsoft.com/office/drawing/2014/main" id="{5B62DCBE-454D-6048-B350-4F5549670107}"/>
              </a:ext>
            </a:extLst>
          </p:cNvPr>
          <p:cNvSpPr/>
          <p:nvPr/>
        </p:nvSpPr>
        <p:spPr>
          <a:xfrm>
            <a:off x="8230830" y="4732952"/>
            <a:ext cx="1232812" cy="744527"/>
          </a:xfrm>
          <a:prstGeom prst="wedgeRoundRectCallout">
            <a:avLst>
              <a:gd name="adj1" fmla="val -41475"/>
              <a:gd name="adj2" fmla="val -49150"/>
              <a:gd name="adj3" fmla="val 16667"/>
            </a:avLst>
          </a:prstGeom>
          <a:solidFill>
            <a:schemeClr val="tx1"/>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DD-for-All</a:t>
            </a:r>
          </a:p>
        </p:txBody>
      </p:sp>
      <p:sp>
        <p:nvSpPr>
          <p:cNvPr id="5" name="Donut 4">
            <a:extLst>
              <a:ext uri="{FF2B5EF4-FFF2-40B4-BE49-F238E27FC236}">
                <a16:creationId xmlns:a16="http://schemas.microsoft.com/office/drawing/2014/main" id="{BA4FDE91-0BD9-664E-B5ED-07312361E840}"/>
              </a:ext>
            </a:extLst>
          </p:cNvPr>
          <p:cNvSpPr/>
          <p:nvPr/>
        </p:nvSpPr>
        <p:spPr bwMode="auto">
          <a:xfrm>
            <a:off x="4923321" y="3085138"/>
            <a:ext cx="410679" cy="401012"/>
          </a:xfrm>
          <a:prstGeom prst="donut">
            <a:avLst>
              <a:gd name="adj" fmla="val 12805"/>
            </a:avLst>
          </a:prstGeom>
          <a:solidFill>
            <a:srgbClr val="00206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ounded Rectangular Callout 10">
            <a:extLst>
              <a:ext uri="{FF2B5EF4-FFF2-40B4-BE49-F238E27FC236}">
                <a16:creationId xmlns:a16="http://schemas.microsoft.com/office/drawing/2014/main" id="{1C213BCE-C71D-B44F-BF75-67BF9544401A}"/>
              </a:ext>
            </a:extLst>
          </p:cNvPr>
          <p:cNvSpPr/>
          <p:nvPr/>
        </p:nvSpPr>
        <p:spPr>
          <a:xfrm>
            <a:off x="6876414" y="1844629"/>
            <a:ext cx="2153286" cy="672788"/>
          </a:xfrm>
          <a:prstGeom prst="wedgeRoundRectCallout">
            <a:avLst>
              <a:gd name="adj1" fmla="val -41475"/>
              <a:gd name="adj2" fmla="val -49150"/>
              <a:gd name="adj3" fmla="val 16667"/>
            </a:avLst>
          </a:prstGeom>
          <a:solidFill>
            <a:schemeClr val="tx1"/>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Best Sequence: 010100</a:t>
            </a:r>
          </a:p>
        </p:txBody>
      </p:sp>
      <p:pic>
        <p:nvPicPr>
          <p:cNvPr id="20" name="Picture 16" descr="Green Tick Checkmark Vector Icon For Checkbox Marker Symbol Stock  Illustration - Download Image Now - iStock">
            <a:extLst>
              <a:ext uri="{FF2B5EF4-FFF2-40B4-BE49-F238E27FC236}">
                <a16:creationId xmlns:a16="http://schemas.microsoft.com/office/drawing/2014/main" id="{47C0EFF4-6B67-3F4C-9E6A-0609679016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23" t="19761" r="16420" b="13443"/>
          <a:stretch/>
        </p:blipFill>
        <p:spPr bwMode="auto">
          <a:xfrm>
            <a:off x="10547512" y="1801349"/>
            <a:ext cx="826885" cy="535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Green Tick Checkmark Vector Icon For Checkbox Marker Symbol Stock  Illustration - Download Image Now - iStock">
            <a:extLst>
              <a:ext uri="{FF2B5EF4-FFF2-40B4-BE49-F238E27FC236}">
                <a16:creationId xmlns:a16="http://schemas.microsoft.com/office/drawing/2014/main" id="{5BD93746-E3C8-F942-9209-3F7DEFC1DA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23" t="19761" r="16420" b="13443"/>
          <a:stretch/>
        </p:blipFill>
        <p:spPr bwMode="auto">
          <a:xfrm>
            <a:off x="10540283" y="2864766"/>
            <a:ext cx="826885" cy="5355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 Cross Mark Emoji — Meaning In Texting, Copy &amp;amp; Paste 📚">
            <a:extLst>
              <a:ext uri="{FF2B5EF4-FFF2-40B4-BE49-F238E27FC236}">
                <a16:creationId xmlns:a16="http://schemas.microsoft.com/office/drawing/2014/main" id="{5838C4F8-ED26-7E4B-9115-FD7F6BB6C0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85630" y="1283254"/>
            <a:ext cx="529258" cy="5292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 Cross Mark Emoji — Meaning In Texting, Copy &amp;amp; Paste 📚">
            <a:extLst>
              <a:ext uri="{FF2B5EF4-FFF2-40B4-BE49-F238E27FC236}">
                <a16:creationId xmlns:a16="http://schemas.microsoft.com/office/drawing/2014/main" id="{8AEC9476-8CD8-4E4E-A388-9D3334077A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85630" y="2330607"/>
            <a:ext cx="529258" cy="5292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 Cross Mark Emoji — Meaning In Texting, Copy &amp;amp; Paste 📚">
            <a:extLst>
              <a:ext uri="{FF2B5EF4-FFF2-40B4-BE49-F238E27FC236}">
                <a16:creationId xmlns:a16="http://schemas.microsoft.com/office/drawing/2014/main" id="{AF67A742-E5E8-394C-9D62-6ABAA4DBDD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64897" y="3409720"/>
            <a:ext cx="529258" cy="5292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 Cross Mark Emoji — Meaning In Texting, Copy &amp;amp; Paste 📚">
            <a:extLst>
              <a:ext uri="{FF2B5EF4-FFF2-40B4-BE49-F238E27FC236}">
                <a16:creationId xmlns:a16="http://schemas.microsoft.com/office/drawing/2014/main" id="{030A91BE-6F9B-E845-83BD-D2B4BB3998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64897" y="4046700"/>
            <a:ext cx="529258" cy="529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BB51EFE-E694-6145-A915-819D046FE595}"/>
              </a:ext>
            </a:extLst>
          </p:cNvPr>
          <p:cNvPicPr>
            <a:picLocks noChangeAspect="1"/>
          </p:cNvPicPr>
          <p:nvPr/>
        </p:nvPicPr>
        <p:blipFill>
          <a:blip r:embed="rId9"/>
          <a:stretch>
            <a:fillRect/>
          </a:stretch>
        </p:blipFill>
        <p:spPr>
          <a:xfrm>
            <a:off x="9830171" y="1262666"/>
            <a:ext cx="1143000" cy="3327400"/>
          </a:xfrm>
          <a:prstGeom prst="rect">
            <a:avLst/>
          </a:prstGeom>
        </p:spPr>
      </p:pic>
      <p:pic>
        <p:nvPicPr>
          <p:cNvPr id="28" name="Picture 27">
            <a:extLst>
              <a:ext uri="{FF2B5EF4-FFF2-40B4-BE49-F238E27FC236}">
                <a16:creationId xmlns:a16="http://schemas.microsoft.com/office/drawing/2014/main" id="{0B9EFD78-D0EF-AE4B-9F5A-FBA9CECBF32C}"/>
              </a:ext>
            </a:extLst>
          </p:cNvPr>
          <p:cNvPicPr>
            <a:picLocks noChangeAspect="1"/>
          </p:cNvPicPr>
          <p:nvPr/>
        </p:nvPicPr>
        <p:blipFill>
          <a:blip r:embed="rId9"/>
          <a:stretch>
            <a:fillRect/>
          </a:stretch>
        </p:blipFill>
        <p:spPr>
          <a:xfrm>
            <a:off x="303927" y="1426089"/>
            <a:ext cx="1143000" cy="3327400"/>
          </a:xfrm>
          <a:prstGeom prst="rect">
            <a:avLst/>
          </a:prstGeom>
        </p:spPr>
      </p:pic>
      <p:sp>
        <p:nvSpPr>
          <p:cNvPr id="29" name="Rounded Rectangular Callout 10">
            <a:extLst>
              <a:ext uri="{FF2B5EF4-FFF2-40B4-BE49-F238E27FC236}">
                <a16:creationId xmlns:a16="http://schemas.microsoft.com/office/drawing/2014/main" id="{66E138D3-4AC2-7444-9B67-81DD89E77A2D}"/>
              </a:ext>
            </a:extLst>
          </p:cNvPr>
          <p:cNvSpPr/>
          <p:nvPr/>
        </p:nvSpPr>
        <p:spPr>
          <a:xfrm>
            <a:off x="1105011" y="1514174"/>
            <a:ext cx="632611" cy="386412"/>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cxnSp>
        <p:nvCxnSpPr>
          <p:cNvPr id="26" name="Straight Arrow Connector 25">
            <a:extLst>
              <a:ext uri="{FF2B5EF4-FFF2-40B4-BE49-F238E27FC236}">
                <a16:creationId xmlns:a16="http://schemas.microsoft.com/office/drawing/2014/main" id="{71473320-65C9-4547-999B-DF79577D0BED}"/>
              </a:ext>
            </a:extLst>
          </p:cNvPr>
          <p:cNvCxnSpPr>
            <a:cxnSpLocks/>
            <a:stCxn id="5" idx="6"/>
            <a:endCxn id="17" idx="2"/>
          </p:cNvCxnSpPr>
          <p:nvPr/>
        </p:nvCxnSpPr>
        <p:spPr>
          <a:xfrm flipV="1">
            <a:off x="5334000" y="2517417"/>
            <a:ext cx="2619057" cy="768227"/>
          </a:xfrm>
          <a:prstGeom prst="straightConnector1">
            <a:avLst/>
          </a:prstGeom>
          <a:ln w="50800">
            <a:solidFill>
              <a:srgbClr val="00396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Rounded Rectangular Callout 10">
            <a:extLst>
              <a:ext uri="{FF2B5EF4-FFF2-40B4-BE49-F238E27FC236}">
                <a16:creationId xmlns:a16="http://schemas.microsoft.com/office/drawing/2014/main" id="{7593C379-4CC3-CD46-9B76-E3152DC19A8A}"/>
              </a:ext>
            </a:extLst>
          </p:cNvPr>
          <p:cNvSpPr/>
          <p:nvPr/>
        </p:nvSpPr>
        <p:spPr>
          <a:xfrm>
            <a:off x="1105011" y="2069115"/>
            <a:ext cx="632611" cy="386412"/>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38" name="Rounded Rectangular Callout 10">
            <a:extLst>
              <a:ext uri="{FF2B5EF4-FFF2-40B4-BE49-F238E27FC236}">
                <a16:creationId xmlns:a16="http://schemas.microsoft.com/office/drawing/2014/main" id="{A57DB3FC-1D81-944A-AFB5-EFC160148A8C}"/>
              </a:ext>
            </a:extLst>
          </p:cNvPr>
          <p:cNvSpPr/>
          <p:nvPr/>
        </p:nvSpPr>
        <p:spPr>
          <a:xfrm>
            <a:off x="1105011" y="2595236"/>
            <a:ext cx="632611" cy="386412"/>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39" name="Rounded Rectangular Callout 10">
            <a:extLst>
              <a:ext uri="{FF2B5EF4-FFF2-40B4-BE49-F238E27FC236}">
                <a16:creationId xmlns:a16="http://schemas.microsoft.com/office/drawing/2014/main" id="{96BF795C-D04F-284E-BC83-3E0C98C3587E}"/>
              </a:ext>
            </a:extLst>
          </p:cNvPr>
          <p:cNvSpPr/>
          <p:nvPr/>
        </p:nvSpPr>
        <p:spPr>
          <a:xfrm>
            <a:off x="1095997" y="3150908"/>
            <a:ext cx="632611" cy="386412"/>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40" name="Rounded Rectangular Callout 10">
            <a:extLst>
              <a:ext uri="{FF2B5EF4-FFF2-40B4-BE49-F238E27FC236}">
                <a16:creationId xmlns:a16="http://schemas.microsoft.com/office/drawing/2014/main" id="{3BD83F21-A8BA-E348-A44A-5738545994E4}"/>
              </a:ext>
            </a:extLst>
          </p:cNvPr>
          <p:cNvSpPr/>
          <p:nvPr/>
        </p:nvSpPr>
        <p:spPr>
          <a:xfrm>
            <a:off x="1107689" y="3741798"/>
            <a:ext cx="632611" cy="386412"/>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sp>
        <p:nvSpPr>
          <p:cNvPr id="41" name="Rounded Rectangular Callout 10">
            <a:extLst>
              <a:ext uri="{FF2B5EF4-FFF2-40B4-BE49-F238E27FC236}">
                <a16:creationId xmlns:a16="http://schemas.microsoft.com/office/drawing/2014/main" id="{9B044F47-A69E-1445-A941-A44BB77040A9}"/>
              </a:ext>
            </a:extLst>
          </p:cNvPr>
          <p:cNvSpPr/>
          <p:nvPr/>
        </p:nvSpPr>
        <p:spPr>
          <a:xfrm>
            <a:off x="1105011" y="4276110"/>
            <a:ext cx="632611" cy="386412"/>
          </a:xfrm>
          <a:prstGeom prst="wedgeRoundRectCallout">
            <a:avLst>
              <a:gd name="adj1" fmla="val -41475"/>
              <a:gd name="adj2" fmla="val -49150"/>
              <a:gd name="adj3" fmla="val 16667"/>
            </a:avLst>
          </a:prstGeom>
          <a:solidFill>
            <a:schemeClr val="tx2"/>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DD</a:t>
            </a:r>
          </a:p>
        </p:txBody>
      </p:sp>
      <p:grpSp>
        <p:nvGrpSpPr>
          <p:cNvPr id="31" name="Group 30">
            <a:extLst>
              <a:ext uri="{FF2B5EF4-FFF2-40B4-BE49-F238E27FC236}">
                <a16:creationId xmlns:a16="http://schemas.microsoft.com/office/drawing/2014/main" id="{0B3069AE-7E2C-4555-BAB4-2C29C7E1D2C2}"/>
              </a:ext>
            </a:extLst>
          </p:cNvPr>
          <p:cNvGrpSpPr/>
          <p:nvPr/>
        </p:nvGrpSpPr>
        <p:grpSpPr>
          <a:xfrm>
            <a:off x="-883" y="-13935"/>
            <a:ext cx="12192883" cy="1119161"/>
            <a:chOff x="0" y="5033523"/>
            <a:chExt cx="10160736" cy="932634"/>
          </a:xfrm>
          <a:solidFill>
            <a:srgbClr val="C4AF73"/>
          </a:solidFill>
        </p:grpSpPr>
        <p:sp>
          <p:nvSpPr>
            <p:cNvPr id="32" name="Rectangle 31">
              <a:extLst>
                <a:ext uri="{FF2B5EF4-FFF2-40B4-BE49-F238E27FC236}">
                  <a16:creationId xmlns:a16="http://schemas.microsoft.com/office/drawing/2014/main" id="{FB663997-F3CC-43B2-9F72-C9A80A616395}"/>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EC9EDB27-C814-4A91-9B49-559751EA1053}"/>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5000" kern="0" dirty="0">
                  <a:latin typeface="Calibri"/>
                </a:rPr>
                <a:t>Dynamical Decoupling at the Application-Level</a:t>
              </a:r>
              <a:endParaRPr kumimoji="0" lang="en-US" sz="5000" b="0" i="0" u="none" strike="noStrike" kern="0" cap="none" spc="0" normalizeH="0" baseline="0" noProof="0" dirty="0">
                <a:ln>
                  <a:noFill/>
                </a:ln>
                <a:effectLst/>
                <a:uLnTx/>
                <a:uFillTx/>
                <a:latin typeface="Calibri"/>
                <a:ea typeface="+mn-ea"/>
                <a:cs typeface="+mn-cs"/>
              </a:endParaRPr>
            </a:p>
          </p:txBody>
        </p:sp>
      </p:grpSp>
      <p:pic>
        <p:nvPicPr>
          <p:cNvPr id="34" name="Audio 33">
            <a:hlinkClick r:id="" action="ppaction://media"/>
            <a:extLst>
              <a:ext uri="{FF2B5EF4-FFF2-40B4-BE49-F238E27FC236}">
                <a16:creationId xmlns:a16="http://schemas.microsoft.com/office/drawing/2014/main" id="{3569A5CF-8C95-EC44-8FB9-9AC54518DFB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1182089"/>
      </p:ext>
    </p:extLst>
  </p:cSld>
  <p:clrMapOvr>
    <a:masterClrMapping/>
  </p:clrMapOvr>
  <p:transition advTm="957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4"/>
                </p:tgtEl>
              </p:cMediaNode>
            </p:audio>
          </p:childTnLst>
        </p:cTn>
      </p:par>
    </p:tnLst>
    <p:bldLst>
      <p:bldP spid="14" grpId="0" animBg="1"/>
      <p:bldP spid="15" grpId="0" animBg="1"/>
      <p:bldP spid="5" grpId="0" animBg="1"/>
      <p:bldP spid="17" grpId="0" animBg="1"/>
      <p:bldP spid="29" grpId="0" animBg="1"/>
      <p:bldP spid="37" grpId="0" animBg="1"/>
      <p:bldP spid="38" grpId="0" animBg="1"/>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FEF9-D138-4D4B-B309-602F61D44E2F}"/>
              </a:ext>
            </a:extLst>
          </p:cNvPr>
          <p:cNvSpPr>
            <a:spLocks noGrp="1"/>
          </p:cNvSpPr>
          <p:nvPr>
            <p:ph type="title"/>
          </p:nvPr>
        </p:nvSpPr>
        <p:spPr/>
        <p:txBody>
          <a:bodyPr/>
          <a:lstStyle/>
          <a:p>
            <a:endParaRPr lang="en-US"/>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4"/>
          </p:nvPr>
        </p:nvSpPr>
        <p:spPr>
          <a:prstGeom prst="rect">
            <a:avLst/>
          </a:prstGeom>
        </p:spPr>
        <p:txBody>
          <a:bodyPr vert="horz" lIns="91440" tIns="0" rIns="0" bIns="0" rtlCol="0" anchor="ctr"/>
          <a:lstStyle>
            <a:defPPr>
              <a:defRPr lang="en-US"/>
            </a:defPPr>
            <a:lvl1pPr marL="0" algn="r" defTabSz="914400" rtl="0" eaLnBrk="1" latinLnBrk="0" hangingPunct="1">
              <a:defRPr lang="en-US" sz="1200" b="0" kern="1200">
                <a:solidFill>
                  <a:srgbClr val="0235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91246"/>
            <a:fld id="{27258FFF-F925-446B-8502-81C933981705}" type="slidenum">
              <a:rPr lang="en-US" smtClean="0"/>
              <a:pPr defTabSz="1091246"/>
              <a:t>9</a:t>
            </a:fld>
            <a:endParaRPr lang="en-US">
              <a:latin typeface="Segoe UI"/>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a:solidFill>
            <a:srgbClr val="C4AF73"/>
          </a:solidFill>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grpFill/>
            <a:ln w="25400" cap="flat" cmpd="sng" algn="ctr">
              <a:solidFill>
                <a:srgbClr val="C4AF73"/>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latin typeface="Calibri"/>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grpFill/>
            <a:ln>
              <a:solidFill>
                <a:srgbClr val="C4AF73"/>
              </a:solidFill>
            </a:ln>
          </p:spPr>
          <p:txBody>
            <a:bodyPr wrap="square" rtlCol="0">
              <a:spAutoFit/>
            </a:bodyPr>
            <a:lstStyle/>
            <a:p>
              <a:pPr algn="ctr" defTabSz="1091246">
                <a:defRPr/>
              </a:pPr>
              <a:r>
                <a:rPr lang="en-US" sz="5000" kern="0" dirty="0">
                  <a:latin typeface="Calibri"/>
                </a:rPr>
                <a:t>Outline</a:t>
              </a:r>
            </a:p>
          </p:txBody>
        </p:sp>
      </p:grpSp>
      <p:sp>
        <p:nvSpPr>
          <p:cNvPr id="9" name="TextBox 8">
            <a:extLst>
              <a:ext uri="{FF2B5EF4-FFF2-40B4-BE49-F238E27FC236}">
                <a16:creationId xmlns:a16="http://schemas.microsoft.com/office/drawing/2014/main" id="{F1093604-413B-C042-94B3-01DBCEB3AA34}"/>
              </a:ext>
            </a:extLst>
          </p:cNvPr>
          <p:cNvSpPr txBox="1"/>
          <p:nvPr/>
        </p:nvSpPr>
        <p:spPr>
          <a:xfrm>
            <a:off x="171168" y="1395769"/>
            <a:ext cx="11820535" cy="3194721"/>
          </a:xfrm>
          <a:prstGeom prst="rect">
            <a:avLst/>
          </a:prstGeom>
          <a:noFill/>
          <a:ln>
            <a:noFill/>
          </a:ln>
        </p:spPr>
        <p:txBody>
          <a:bodyPr wrap="square" rtlCol="0">
            <a:spAutoFit/>
          </a:bodyPr>
          <a:lstStyle/>
          <a:p>
            <a:endParaRPr lang="en-US" sz="2880" dirty="0">
              <a:solidFill>
                <a:schemeClr val="accent1">
                  <a:lumMod val="50000"/>
                </a:schemeClr>
              </a:solidFill>
            </a:endParaRPr>
          </a:p>
          <a:p>
            <a:pPr marL="411480" indent="-411480">
              <a:buFont typeface="Wingdings" pitchFamily="2" charset="2"/>
              <a:buChar char="v"/>
            </a:pPr>
            <a:r>
              <a:rPr lang="en-US" sz="2880" dirty="0">
                <a:solidFill>
                  <a:schemeClr val="accent1">
                    <a:lumMod val="50000"/>
                  </a:schemeClr>
                </a:solidFill>
              </a:rPr>
              <a:t>Background</a:t>
            </a:r>
            <a:r>
              <a:rPr lang="en-US" sz="2880" dirty="0">
                <a:solidFill>
                  <a:schemeClr val="accent1">
                    <a:lumMod val="60000"/>
                    <a:lumOff val="40000"/>
                  </a:schemeClr>
                </a:solidFill>
              </a:rPr>
              <a:t> </a:t>
            </a:r>
            <a:r>
              <a:rPr lang="en-US" sz="2880" dirty="0">
                <a:solidFill>
                  <a:schemeClr val="accent1">
                    <a:lumMod val="50000"/>
                  </a:schemeClr>
                </a:solidFill>
              </a:rPr>
              <a:t>and</a:t>
            </a:r>
            <a:r>
              <a:rPr lang="en-US" sz="2880" dirty="0">
                <a:solidFill>
                  <a:schemeClr val="accent1">
                    <a:lumMod val="60000"/>
                    <a:lumOff val="40000"/>
                  </a:schemeClr>
                </a:solidFill>
              </a:rPr>
              <a:t> </a:t>
            </a:r>
            <a:r>
              <a:rPr lang="en-US" sz="2880" dirty="0">
                <a:solidFill>
                  <a:schemeClr val="accent1">
                    <a:lumMod val="50000"/>
                  </a:schemeClr>
                </a:solidFill>
              </a:rPr>
              <a:t>Motivation</a:t>
            </a:r>
          </a:p>
          <a:p>
            <a:pPr marL="411480" indent="-411480">
              <a:buFont typeface="Wingdings" pitchFamily="2" charset="2"/>
              <a:buChar char="v"/>
            </a:pPr>
            <a:endParaRPr lang="en-US" sz="2880" dirty="0">
              <a:solidFill>
                <a:schemeClr val="accent1">
                  <a:lumMod val="50000"/>
                </a:schemeClr>
              </a:solidFill>
            </a:endParaRPr>
          </a:p>
          <a:p>
            <a:pPr marL="411480" indent="-411480">
              <a:buFont typeface="Wingdings" pitchFamily="2" charset="2"/>
              <a:buChar char="v"/>
            </a:pPr>
            <a:r>
              <a:rPr lang="en-US" sz="2880" dirty="0">
                <a:solidFill>
                  <a:srgbClr val="00B0F0"/>
                </a:solidFill>
              </a:rPr>
              <a:t>ADAPT: Insights and Design</a:t>
            </a:r>
          </a:p>
          <a:p>
            <a:pPr marL="411480" indent="-411480">
              <a:buFont typeface="Wingdings" pitchFamily="2" charset="2"/>
              <a:buChar char="v"/>
            </a:pPr>
            <a:endParaRPr lang="en-US" sz="2880" dirty="0">
              <a:solidFill>
                <a:srgbClr val="00B0F0"/>
              </a:solidFill>
            </a:endParaRPr>
          </a:p>
          <a:p>
            <a:pPr marL="411480" indent="-411480">
              <a:buFont typeface="Wingdings" pitchFamily="2" charset="2"/>
              <a:buChar char="v"/>
            </a:pPr>
            <a:r>
              <a:rPr lang="en-US" sz="2880" dirty="0">
                <a:solidFill>
                  <a:schemeClr val="accent1">
                    <a:lumMod val="50000"/>
                  </a:schemeClr>
                </a:solidFill>
              </a:rPr>
              <a:t>Evaluation Methodology and Results</a:t>
            </a:r>
          </a:p>
          <a:p>
            <a:pPr marL="411480" indent="-411480">
              <a:buFont typeface="Wingdings" pitchFamily="2" charset="2"/>
              <a:buChar char="v"/>
            </a:pPr>
            <a:endParaRPr lang="en-US" sz="2880" dirty="0">
              <a:solidFill>
                <a:schemeClr val="accent1">
                  <a:lumMod val="50000"/>
                </a:schemeClr>
              </a:solidFill>
            </a:endParaRPr>
          </a:p>
        </p:txBody>
      </p:sp>
      <p:pic>
        <p:nvPicPr>
          <p:cNvPr id="4" name="Audio 3">
            <a:hlinkClick r:id="" action="ppaction://media"/>
            <a:extLst>
              <a:ext uri="{FF2B5EF4-FFF2-40B4-BE49-F238E27FC236}">
                <a16:creationId xmlns:a16="http://schemas.microsoft.com/office/drawing/2014/main" id="{31850265-ECC4-D64B-8899-6264B133AE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6339767"/>
      </p:ext>
    </p:extLst>
  </p:cSld>
  <p:clrMapOvr>
    <a:masterClrMapping/>
  </p:clrMapOvr>
  <p:transition advTm="125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3.5"/>
</p:tagLst>
</file>

<file path=ppt/tags/tag10.xml><?xml version="1.0" encoding="utf-8"?>
<p:tagLst xmlns:a="http://schemas.openxmlformats.org/drawingml/2006/main" xmlns:r="http://schemas.openxmlformats.org/officeDocument/2006/relationships" xmlns:p="http://schemas.openxmlformats.org/presentationml/2006/main">
  <p:tag name="TIMING" val="|10.1|9.8|11.7|5.7|11.4|2.7|5.1|7.6|5.2|7.4"/>
</p:tagLst>
</file>

<file path=ppt/tags/tag11.xml><?xml version="1.0" encoding="utf-8"?>
<p:tagLst xmlns:a="http://schemas.openxmlformats.org/drawingml/2006/main" xmlns:r="http://schemas.openxmlformats.org/officeDocument/2006/relationships" xmlns:p="http://schemas.openxmlformats.org/presentationml/2006/main">
  <p:tag name="TIMING" val="|10.7|3.8|5.4|10.6|4.4|4.5|4.6|1|1.7|3|2|2.1|5.1|5.8|1.9"/>
</p:tagLst>
</file>

<file path=ppt/tags/tag12.xml><?xml version="1.0" encoding="utf-8"?>
<p:tagLst xmlns:a="http://schemas.openxmlformats.org/drawingml/2006/main" xmlns:r="http://schemas.openxmlformats.org/officeDocument/2006/relationships" xmlns:p="http://schemas.openxmlformats.org/presentationml/2006/main">
  <p:tag name="TIMING" val="|7.8|7.2|6.9|7.8|6.2|2.1"/>
</p:tagLst>
</file>

<file path=ppt/tags/tag13.xml><?xml version="1.0" encoding="utf-8"?>
<p:tagLst xmlns:a="http://schemas.openxmlformats.org/drawingml/2006/main" xmlns:r="http://schemas.openxmlformats.org/officeDocument/2006/relationships" xmlns:p="http://schemas.openxmlformats.org/presentationml/2006/main">
  <p:tag name="TIMING" val="|7.9|5|5.9"/>
</p:tagLst>
</file>

<file path=ppt/tags/tag14.xml><?xml version="1.0" encoding="utf-8"?>
<p:tagLst xmlns:a="http://schemas.openxmlformats.org/drawingml/2006/main" xmlns:r="http://schemas.openxmlformats.org/officeDocument/2006/relationships" xmlns:p="http://schemas.openxmlformats.org/presentationml/2006/main">
  <p:tag name="TIMING" val="|15.7|12.8|19.4"/>
</p:tagLst>
</file>

<file path=ppt/tags/tag2.xml><?xml version="1.0" encoding="utf-8"?>
<p:tagLst xmlns:a="http://schemas.openxmlformats.org/drawingml/2006/main" xmlns:r="http://schemas.openxmlformats.org/officeDocument/2006/relationships" xmlns:p="http://schemas.openxmlformats.org/presentationml/2006/main">
  <p:tag name="TIMING" val="|31.4"/>
</p:tagLst>
</file>

<file path=ppt/tags/tag3.xml><?xml version="1.0" encoding="utf-8"?>
<p:tagLst xmlns:a="http://schemas.openxmlformats.org/drawingml/2006/main" xmlns:r="http://schemas.openxmlformats.org/officeDocument/2006/relationships" xmlns:p="http://schemas.openxmlformats.org/presentationml/2006/main">
  <p:tag name="TIMING" val="|9.8|9.8|4.3|6.9|5.1|6.3"/>
</p:tagLst>
</file>

<file path=ppt/tags/tag4.xml><?xml version="1.0" encoding="utf-8"?>
<p:tagLst xmlns:a="http://schemas.openxmlformats.org/drawingml/2006/main" xmlns:r="http://schemas.openxmlformats.org/officeDocument/2006/relationships" xmlns:p="http://schemas.openxmlformats.org/presentationml/2006/main">
  <p:tag name="TIMING" val="|21|7.9|8"/>
</p:tagLst>
</file>

<file path=ppt/tags/tag5.xml><?xml version="1.0" encoding="utf-8"?>
<p:tagLst xmlns:a="http://schemas.openxmlformats.org/drawingml/2006/main" xmlns:r="http://schemas.openxmlformats.org/officeDocument/2006/relationships" xmlns:p="http://schemas.openxmlformats.org/presentationml/2006/main">
  <p:tag name="TIMING" val="|11.6|7.9|3.3|7.6"/>
</p:tagLst>
</file>

<file path=ppt/tags/tag6.xml><?xml version="1.0" encoding="utf-8"?>
<p:tagLst xmlns:a="http://schemas.openxmlformats.org/drawingml/2006/main" xmlns:r="http://schemas.openxmlformats.org/officeDocument/2006/relationships" xmlns:p="http://schemas.openxmlformats.org/presentationml/2006/main">
  <p:tag name="TIMING" val="|15.9|4.7|7.7|15.9|4.4|3.2|9.8|9.8|5|7.1"/>
</p:tagLst>
</file>

<file path=ppt/tags/tag7.xml><?xml version="1.0" encoding="utf-8"?>
<p:tagLst xmlns:a="http://schemas.openxmlformats.org/drawingml/2006/main" xmlns:r="http://schemas.openxmlformats.org/officeDocument/2006/relationships" xmlns:p="http://schemas.openxmlformats.org/presentationml/2006/main">
  <p:tag name="TIMING" val="|21.8|3.4|5|8.7|16.6|7.2|2.9|3.5|4.7"/>
</p:tagLst>
</file>

<file path=ppt/tags/tag8.xml><?xml version="1.0" encoding="utf-8"?>
<p:tagLst xmlns:a="http://schemas.openxmlformats.org/drawingml/2006/main" xmlns:r="http://schemas.openxmlformats.org/officeDocument/2006/relationships" xmlns:p="http://schemas.openxmlformats.org/presentationml/2006/main">
  <p:tag name="TIMING" val="|7.1|54.9|7|8.5"/>
</p:tagLst>
</file>

<file path=ppt/tags/tag9.xml><?xml version="1.0" encoding="utf-8"?>
<p:tagLst xmlns:a="http://schemas.openxmlformats.org/drawingml/2006/main" xmlns:r="http://schemas.openxmlformats.org/officeDocument/2006/relationships" xmlns:p="http://schemas.openxmlformats.org/presentationml/2006/main">
  <p:tag name="TIMING" val="|5.9|10.6|7.3|3|1.6|1|2.8|7.3|4.6|2.6"/>
</p:tagLst>
</file>

<file path=ppt/theme/theme1.xml><?xml version="1.0" encoding="utf-8"?>
<a:theme xmlns:a="http://schemas.openxmlformats.org/drawingml/2006/main" name="Widescreen_Geometr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_Geometric" id="{69D40599-A5C7-4E1A-87B1-BF97774EE86B}" vid="{3B9C0633-8C87-4154-93D9-7D4FF1631449}"/>
    </a:ext>
  </a:extLst>
</a:theme>
</file>

<file path=ppt/theme/theme2.xml><?xml version="1.0" encoding="utf-8"?>
<a:theme xmlns:a="http://schemas.openxmlformats.org/drawingml/2006/main" name="MCIO Presentation Template">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30265</TotalTime>
  <Words>2847</Words>
  <Application>Microsoft Macintosh PowerPoint</Application>
  <PresentationFormat>Widescreen</PresentationFormat>
  <Paragraphs>307</Paragraphs>
  <Slides>19</Slides>
  <Notes>19</Notes>
  <HiddenSlides>0</HiddenSlides>
  <MMClips>19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Cambria Math</vt:lpstr>
      <vt:lpstr>Segoe UI</vt:lpstr>
      <vt:lpstr>Segoe UI Light</vt:lpstr>
      <vt:lpstr>Wingdings</vt:lpstr>
      <vt:lpstr>Widescreen_Geometric</vt:lpstr>
      <vt:lpstr>MCIO Presentation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 Mitigating Idling Errors in Qubits via Adaptive Dynamical Decoupling</dc:title>
  <dc:creator>Das, Poulami</dc:creator>
  <cp:lastModifiedBy>Das, Poulami</cp:lastModifiedBy>
  <cp:revision>137</cp:revision>
  <dcterms:created xsi:type="dcterms:W3CDTF">2021-09-16T19:45:25Z</dcterms:created>
  <dcterms:modified xsi:type="dcterms:W3CDTF">2021-10-21T15:02:51Z</dcterms:modified>
</cp:coreProperties>
</file>