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0" r:id="rId1"/>
    <p:sldMasterId id="2147483715" r:id="rId2"/>
    <p:sldMasterId id="2147483718" r:id="rId3"/>
    <p:sldMasterId id="2147483749" r:id="rId4"/>
    <p:sldMasterId id="2147483754" r:id="rId5"/>
  </p:sldMasterIdLst>
  <p:notesMasterIdLst>
    <p:notesMasterId r:id="rId39"/>
  </p:notesMasterIdLst>
  <p:handoutMasterIdLst>
    <p:handoutMasterId r:id="rId40"/>
  </p:handoutMasterIdLst>
  <p:sldIdLst>
    <p:sldId id="1070" r:id="rId6"/>
    <p:sldId id="1214" r:id="rId7"/>
    <p:sldId id="1190" r:id="rId8"/>
    <p:sldId id="1217" r:id="rId9"/>
    <p:sldId id="1219" r:id="rId10"/>
    <p:sldId id="1216" r:id="rId11"/>
    <p:sldId id="1226" r:id="rId12"/>
    <p:sldId id="1053" r:id="rId13"/>
    <p:sldId id="984" r:id="rId14"/>
    <p:sldId id="1231" r:id="rId15"/>
    <p:sldId id="1188" r:id="rId16"/>
    <p:sldId id="1233" r:id="rId17"/>
    <p:sldId id="1197" r:id="rId18"/>
    <p:sldId id="1109" r:id="rId19"/>
    <p:sldId id="1237" r:id="rId20"/>
    <p:sldId id="1027" r:id="rId21"/>
    <p:sldId id="1033" r:id="rId22"/>
    <p:sldId id="1235" r:id="rId23"/>
    <p:sldId id="1034" r:id="rId24"/>
    <p:sldId id="1222" r:id="rId25"/>
    <p:sldId id="1223" r:id="rId26"/>
    <p:sldId id="1124" r:id="rId27"/>
    <p:sldId id="1225" r:id="rId28"/>
    <p:sldId id="1119" r:id="rId29"/>
    <p:sldId id="1242" r:id="rId30"/>
    <p:sldId id="1150" r:id="rId31"/>
    <p:sldId id="1239" r:id="rId32"/>
    <p:sldId id="1228" r:id="rId33"/>
    <p:sldId id="1186" r:id="rId34"/>
    <p:sldId id="1240" r:id="rId35"/>
    <p:sldId id="1187" r:id="rId36"/>
    <p:sldId id="1189" r:id="rId37"/>
    <p:sldId id="1238" r:id="rId38"/>
  </p:sldIdLst>
  <p:sldSz cx="12192000" cy="6858000"/>
  <p:notesSz cx="6934200" cy="9220200"/>
  <p:custDataLst>
    <p:tags r:id="rId41"/>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A3486BBA-D2F5-48F3-8647-C185F3AA6B96}">
          <p14:sldIdLst>
            <p14:sldId id="1070"/>
            <p14:sldId id="1214"/>
            <p14:sldId id="1190"/>
            <p14:sldId id="1217"/>
            <p14:sldId id="1219"/>
            <p14:sldId id="1216"/>
            <p14:sldId id="1226"/>
            <p14:sldId id="1053"/>
            <p14:sldId id="984"/>
            <p14:sldId id="1231"/>
            <p14:sldId id="1188"/>
            <p14:sldId id="1233"/>
            <p14:sldId id="1197"/>
            <p14:sldId id="1109"/>
            <p14:sldId id="1237"/>
            <p14:sldId id="1027"/>
            <p14:sldId id="1033"/>
            <p14:sldId id="1235"/>
            <p14:sldId id="1034"/>
            <p14:sldId id="1222"/>
            <p14:sldId id="1223"/>
            <p14:sldId id="1124"/>
            <p14:sldId id="1225"/>
            <p14:sldId id="1119"/>
            <p14:sldId id="1242"/>
            <p14:sldId id="1150"/>
            <p14:sldId id="1239"/>
            <p14:sldId id="1228"/>
            <p14:sldId id="1186"/>
            <p14:sldId id="1240"/>
            <p14:sldId id="1187"/>
            <p14:sldId id="1189"/>
            <p14:sldId id="123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850">
          <p15:clr>
            <a:srgbClr val="A4A3A4"/>
          </p15:clr>
        </p15:guide>
      </p15:sldGuideLst>
    </p:ext>
    <p:ext uri="{2D200454-40CA-4A62-9FC3-DE9A4176ACB9}">
      <p15:notesGuideLst xmlns:p15="http://schemas.microsoft.com/office/powerpoint/2012/main">
        <p15:guide id="1" orient="horz" pos="2904">
          <p15:clr>
            <a:srgbClr val="A4A3A4"/>
          </p15:clr>
        </p15:guide>
        <p15:guide id="2" pos="218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wamit Tannu" initials="ST" lastIdx="1" clrIdx="0">
    <p:extLst/>
  </p:cmAuthor>
  <p:cmAuthor id="2" name="Tannu, Swamit S" initials="TSS" lastIdx="1" clrIdx="1">
    <p:extLst>
      <p:ext uri="{19B8F6BF-5375-455C-9EA6-DF929625EA0E}">
        <p15:presenceInfo xmlns:p15="http://schemas.microsoft.com/office/powerpoint/2012/main" userId="Tannu, Swamit 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62626"/>
    <a:srgbClr val="0000FF"/>
    <a:srgbClr val="FEE599"/>
    <a:srgbClr val="0C0F0E"/>
    <a:srgbClr val="07FD59"/>
    <a:srgbClr val="FF0000"/>
    <a:srgbClr val="020000"/>
    <a:srgbClr val="669900"/>
    <a:srgbClr val="00EF00"/>
    <a:srgbClr val="7F7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7" autoAdjust="0"/>
    <p:restoredTop sz="72366" autoAdjust="0"/>
  </p:normalViewPr>
  <p:slideViewPr>
    <p:cSldViewPr snapToGrid="0">
      <p:cViewPr varScale="1">
        <p:scale>
          <a:sx n="63" d="100"/>
          <a:sy n="63" d="100"/>
        </p:scale>
        <p:origin x="725" y="43"/>
      </p:cViewPr>
      <p:guideLst>
        <p:guide orient="horz" pos="2160"/>
        <p:guide pos="3840"/>
        <p:guide pos="385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4920"/>
    </p:cViewPr>
  </p:sorterViewPr>
  <p:notesViewPr>
    <p:cSldViewPr snapToGrid="0">
      <p:cViewPr varScale="1">
        <p:scale>
          <a:sx n="57" d="100"/>
          <a:sy n="57" d="100"/>
        </p:scale>
        <p:origin x="-1166" y="-86"/>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830831692913384E-2"/>
          <c:y val="1.5668060059789612E-2"/>
          <c:w val="0.94616916830708664"/>
          <c:h val="0.77869188123204469"/>
        </c:manualLayout>
      </c:layout>
      <c:barChart>
        <c:barDir val="col"/>
        <c:grouping val="clustered"/>
        <c:varyColors val="0"/>
        <c:ser>
          <c:idx val="0"/>
          <c:order val="0"/>
          <c:tx>
            <c:strRef>
              <c:f>Sheet1!$B$1</c:f>
              <c:strCache>
                <c:ptCount val="1"/>
                <c:pt idx="0">
                  <c:v>Baseline</c:v>
                </c:pt>
              </c:strCache>
            </c:strRef>
          </c:tx>
          <c:spPr>
            <a:solidFill>
              <a:schemeClr val="accent1"/>
            </a:solidFill>
            <a:ln>
              <a:noFill/>
            </a:ln>
            <a:effectLst/>
          </c:spPr>
          <c:invertIfNegative val="0"/>
          <c:cat>
            <c:strRef>
              <c:f>Sheet1!$A$2:$A$6</c:f>
              <c:strCache>
                <c:ptCount val="5"/>
                <c:pt idx="0">
                  <c:v>BV-6</c:v>
                </c:pt>
                <c:pt idx="1">
                  <c:v>BV-7</c:v>
                </c:pt>
                <c:pt idx="2">
                  <c:v>QAOA-5</c:v>
                </c:pt>
                <c:pt idx="3">
                  <c:v>QAOA-6</c:v>
                </c:pt>
                <c:pt idx="4">
                  <c:v>QAOA-7</c:v>
                </c:pt>
              </c:strCache>
            </c:strRef>
          </c:cat>
          <c:val>
            <c:numRef>
              <c:f>Sheet1!$B$2:$B$6</c:f>
              <c:numCache>
                <c:formatCode>General</c:formatCode>
                <c:ptCount val="5"/>
                <c:pt idx="0">
                  <c:v>0.68</c:v>
                </c:pt>
                <c:pt idx="1">
                  <c:v>0.78</c:v>
                </c:pt>
                <c:pt idx="2">
                  <c:v>0.8</c:v>
                </c:pt>
                <c:pt idx="3">
                  <c:v>0.4</c:v>
                </c:pt>
                <c:pt idx="4">
                  <c:v>0.5</c:v>
                </c:pt>
              </c:numCache>
            </c:numRef>
          </c:val>
          <c:extLst>
            <c:ext xmlns:c16="http://schemas.microsoft.com/office/drawing/2014/chart" uri="{C3380CC4-5D6E-409C-BE32-E72D297353CC}">
              <c16:uniqueId val="{00000000-C4C5-4F7C-AA1F-199024D9C280}"/>
            </c:ext>
          </c:extLst>
        </c:ser>
        <c:ser>
          <c:idx val="1"/>
          <c:order val="1"/>
          <c:tx>
            <c:strRef>
              <c:f>Sheet1!$C$1</c:f>
              <c:strCache>
                <c:ptCount val="1"/>
                <c:pt idx="0">
                  <c:v>EDM-2</c:v>
                </c:pt>
              </c:strCache>
            </c:strRef>
          </c:tx>
          <c:spPr>
            <a:solidFill>
              <a:schemeClr val="accent2"/>
            </a:solidFill>
            <a:ln>
              <a:noFill/>
            </a:ln>
            <a:effectLst/>
          </c:spPr>
          <c:invertIfNegative val="0"/>
          <c:cat>
            <c:strRef>
              <c:f>Sheet1!$A$2:$A$6</c:f>
              <c:strCache>
                <c:ptCount val="5"/>
                <c:pt idx="0">
                  <c:v>BV-6</c:v>
                </c:pt>
                <c:pt idx="1">
                  <c:v>BV-7</c:v>
                </c:pt>
                <c:pt idx="2">
                  <c:v>QAOA-5</c:v>
                </c:pt>
                <c:pt idx="3">
                  <c:v>QAOA-6</c:v>
                </c:pt>
                <c:pt idx="4">
                  <c:v>QAOA-7</c:v>
                </c:pt>
              </c:strCache>
            </c:strRef>
          </c:cat>
          <c:val>
            <c:numRef>
              <c:f>Sheet1!$C$2:$C$6</c:f>
              <c:numCache>
                <c:formatCode>General</c:formatCode>
                <c:ptCount val="5"/>
                <c:pt idx="0">
                  <c:v>0.8</c:v>
                </c:pt>
                <c:pt idx="1">
                  <c:v>0.76</c:v>
                </c:pt>
                <c:pt idx="2">
                  <c:v>0.75</c:v>
                </c:pt>
                <c:pt idx="3">
                  <c:v>0.6</c:v>
                </c:pt>
                <c:pt idx="4">
                  <c:v>0.6</c:v>
                </c:pt>
              </c:numCache>
            </c:numRef>
          </c:val>
          <c:extLst>
            <c:ext xmlns:c16="http://schemas.microsoft.com/office/drawing/2014/chart" uri="{C3380CC4-5D6E-409C-BE32-E72D297353CC}">
              <c16:uniqueId val="{00000001-C4C5-4F7C-AA1F-199024D9C280}"/>
            </c:ext>
          </c:extLst>
        </c:ser>
        <c:ser>
          <c:idx val="2"/>
          <c:order val="2"/>
          <c:tx>
            <c:strRef>
              <c:f>Sheet1!$D$1</c:f>
              <c:strCache>
                <c:ptCount val="1"/>
                <c:pt idx="0">
                  <c:v>EDM-4</c:v>
                </c:pt>
              </c:strCache>
            </c:strRef>
          </c:tx>
          <c:spPr>
            <a:solidFill>
              <a:schemeClr val="accent3"/>
            </a:solidFill>
            <a:ln>
              <a:noFill/>
            </a:ln>
            <a:effectLst/>
          </c:spPr>
          <c:invertIfNegative val="0"/>
          <c:cat>
            <c:strRef>
              <c:f>Sheet1!$A$2:$A$6</c:f>
              <c:strCache>
                <c:ptCount val="5"/>
                <c:pt idx="0">
                  <c:v>BV-6</c:v>
                </c:pt>
                <c:pt idx="1">
                  <c:v>BV-7</c:v>
                </c:pt>
                <c:pt idx="2">
                  <c:v>QAOA-5</c:v>
                </c:pt>
                <c:pt idx="3">
                  <c:v>QAOA-6</c:v>
                </c:pt>
                <c:pt idx="4">
                  <c:v>QAOA-7</c:v>
                </c:pt>
              </c:strCache>
            </c:strRef>
          </c:cat>
          <c:val>
            <c:numRef>
              <c:f>Sheet1!$D$2:$D$6</c:f>
              <c:numCache>
                <c:formatCode>General</c:formatCode>
                <c:ptCount val="5"/>
                <c:pt idx="0">
                  <c:v>1.2</c:v>
                </c:pt>
                <c:pt idx="1">
                  <c:v>1.6</c:v>
                </c:pt>
                <c:pt idx="2">
                  <c:v>1</c:v>
                </c:pt>
                <c:pt idx="3">
                  <c:v>0.9</c:v>
                </c:pt>
                <c:pt idx="4">
                  <c:v>0.8</c:v>
                </c:pt>
              </c:numCache>
            </c:numRef>
          </c:val>
          <c:extLst>
            <c:ext xmlns:c16="http://schemas.microsoft.com/office/drawing/2014/chart" uri="{C3380CC4-5D6E-409C-BE32-E72D297353CC}">
              <c16:uniqueId val="{00000002-C4C5-4F7C-AA1F-199024D9C280}"/>
            </c:ext>
          </c:extLst>
        </c:ser>
        <c:ser>
          <c:idx val="3"/>
          <c:order val="3"/>
          <c:tx>
            <c:strRef>
              <c:f>Sheet1!$E$1</c:f>
              <c:strCache>
                <c:ptCount val="1"/>
                <c:pt idx="0">
                  <c:v>EDM-6</c:v>
                </c:pt>
              </c:strCache>
            </c:strRef>
          </c:tx>
          <c:spPr>
            <a:solidFill>
              <a:schemeClr val="accent4"/>
            </a:solidFill>
            <a:ln>
              <a:noFill/>
            </a:ln>
            <a:effectLst/>
          </c:spPr>
          <c:invertIfNegative val="0"/>
          <c:cat>
            <c:strRef>
              <c:f>Sheet1!$A$2:$A$6</c:f>
              <c:strCache>
                <c:ptCount val="5"/>
                <c:pt idx="0">
                  <c:v>BV-6</c:v>
                </c:pt>
                <c:pt idx="1">
                  <c:v>BV-7</c:v>
                </c:pt>
                <c:pt idx="2">
                  <c:v>QAOA-5</c:v>
                </c:pt>
                <c:pt idx="3">
                  <c:v>QAOA-6</c:v>
                </c:pt>
                <c:pt idx="4">
                  <c:v>QAOA-7</c:v>
                </c:pt>
              </c:strCache>
            </c:strRef>
          </c:cat>
          <c:val>
            <c:numRef>
              <c:f>Sheet1!$E$2:$E$6</c:f>
              <c:numCache>
                <c:formatCode>General</c:formatCode>
                <c:ptCount val="5"/>
                <c:pt idx="0">
                  <c:v>0.9</c:v>
                </c:pt>
                <c:pt idx="1">
                  <c:v>1.02</c:v>
                </c:pt>
                <c:pt idx="2">
                  <c:v>0.73</c:v>
                </c:pt>
                <c:pt idx="3">
                  <c:v>0.62</c:v>
                </c:pt>
                <c:pt idx="4">
                  <c:v>0.55000000000000004</c:v>
                </c:pt>
              </c:numCache>
            </c:numRef>
          </c:val>
          <c:extLst>
            <c:ext xmlns:c16="http://schemas.microsoft.com/office/drawing/2014/chart" uri="{C3380CC4-5D6E-409C-BE32-E72D297353CC}">
              <c16:uniqueId val="{00000003-C4C5-4F7C-AA1F-199024D9C280}"/>
            </c:ext>
          </c:extLst>
        </c:ser>
        <c:dLbls>
          <c:showLegendKey val="0"/>
          <c:showVal val="0"/>
          <c:showCatName val="0"/>
          <c:showSerName val="0"/>
          <c:showPercent val="0"/>
          <c:showBubbleSize val="0"/>
        </c:dLbls>
        <c:gapWidth val="219"/>
        <c:overlap val="-27"/>
        <c:axId val="282117424"/>
        <c:axId val="282116440"/>
      </c:barChart>
      <c:catAx>
        <c:axId val="28211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82116440"/>
        <c:crosses val="autoZero"/>
        <c:auto val="1"/>
        <c:lblAlgn val="ctr"/>
        <c:lblOffset val="100"/>
        <c:noMultiLvlLbl val="0"/>
      </c:catAx>
      <c:valAx>
        <c:axId val="282116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82117424"/>
        <c:crosses val="autoZero"/>
        <c:crossBetween val="between"/>
      </c:valAx>
      <c:spPr>
        <a:noFill/>
        <a:ln>
          <a:noFill/>
        </a:ln>
        <a:effectLst/>
      </c:spPr>
    </c:plotArea>
    <c:legend>
      <c:legendPos val="b"/>
      <c:layout>
        <c:manualLayout>
          <c:xMode val="edge"/>
          <c:yMode val="edge"/>
          <c:x val="0.26594860191160857"/>
          <c:y val="1.5760512302255816E-3"/>
          <c:w val="0.73150887529712461"/>
          <c:h val="0.10577880945504584"/>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830831692913384E-2"/>
          <c:y val="1.5668060059789612E-2"/>
          <c:w val="0.94616916830708664"/>
          <c:h val="0.77869188123204469"/>
        </c:manualLayout>
      </c:layout>
      <c:barChart>
        <c:barDir val="col"/>
        <c:grouping val="clustered"/>
        <c:varyColors val="0"/>
        <c:ser>
          <c:idx val="0"/>
          <c:order val="0"/>
          <c:tx>
            <c:strRef>
              <c:f>Sheet1!$B$1</c:f>
              <c:strCache>
                <c:ptCount val="1"/>
                <c:pt idx="0">
                  <c:v>Baseline</c:v>
                </c:pt>
              </c:strCache>
            </c:strRef>
          </c:tx>
          <c:spPr>
            <a:solidFill>
              <a:schemeClr val="accent1"/>
            </a:solidFill>
            <a:ln>
              <a:noFill/>
            </a:ln>
            <a:effectLst/>
          </c:spPr>
          <c:invertIfNegative val="0"/>
          <c:cat>
            <c:strRef>
              <c:f>Sheet1!$A$2:$A$10</c:f>
              <c:strCache>
                <c:ptCount val="9"/>
                <c:pt idx="0">
                  <c:v>Greycode</c:v>
                </c:pt>
                <c:pt idx="1">
                  <c:v>BV-6</c:v>
                </c:pt>
                <c:pt idx="2">
                  <c:v>BV-7</c:v>
                </c:pt>
                <c:pt idx="3">
                  <c:v>QAOA-5</c:v>
                </c:pt>
                <c:pt idx="4">
                  <c:v>QAOA-6</c:v>
                </c:pt>
                <c:pt idx="5">
                  <c:v>QAOA-7</c:v>
                </c:pt>
                <c:pt idx="6">
                  <c:v>Fredkin</c:v>
                </c:pt>
                <c:pt idx="7">
                  <c:v>Adder</c:v>
                </c:pt>
                <c:pt idx="8">
                  <c:v>Decoder</c:v>
                </c:pt>
              </c:strCache>
            </c:strRef>
          </c:cat>
          <c:val>
            <c:numRef>
              <c:f>Sheet1!$B$2:$B$10</c:f>
              <c:numCache>
                <c:formatCode>General</c:formatCode>
                <c:ptCount val="9"/>
                <c:pt idx="0">
                  <c:v>0.78</c:v>
                </c:pt>
                <c:pt idx="1">
                  <c:v>0.76</c:v>
                </c:pt>
                <c:pt idx="2">
                  <c:v>0.75</c:v>
                </c:pt>
                <c:pt idx="3">
                  <c:v>0.76</c:v>
                </c:pt>
                <c:pt idx="4">
                  <c:v>0.45</c:v>
                </c:pt>
                <c:pt idx="5">
                  <c:v>0.5</c:v>
                </c:pt>
                <c:pt idx="6">
                  <c:v>0.66</c:v>
                </c:pt>
                <c:pt idx="7">
                  <c:v>0.78</c:v>
                </c:pt>
                <c:pt idx="8">
                  <c:v>0.41</c:v>
                </c:pt>
              </c:numCache>
            </c:numRef>
          </c:val>
          <c:extLst>
            <c:ext xmlns:c16="http://schemas.microsoft.com/office/drawing/2014/chart" uri="{C3380CC4-5D6E-409C-BE32-E72D297353CC}">
              <c16:uniqueId val="{00000000-7582-4A88-9466-66A931B56B90}"/>
            </c:ext>
          </c:extLst>
        </c:ser>
        <c:ser>
          <c:idx val="1"/>
          <c:order val="1"/>
          <c:tx>
            <c:strRef>
              <c:f>Sheet1!$C$1</c:f>
              <c:strCache>
                <c:ptCount val="1"/>
                <c:pt idx="0">
                  <c:v>EDM</c:v>
                </c:pt>
              </c:strCache>
            </c:strRef>
          </c:tx>
          <c:spPr>
            <a:solidFill>
              <a:schemeClr val="accent2"/>
            </a:solidFill>
            <a:ln>
              <a:noFill/>
            </a:ln>
            <a:effectLst/>
          </c:spPr>
          <c:invertIfNegative val="0"/>
          <c:cat>
            <c:strRef>
              <c:f>Sheet1!$A$2:$A$10</c:f>
              <c:strCache>
                <c:ptCount val="9"/>
                <c:pt idx="0">
                  <c:v>Greycode</c:v>
                </c:pt>
                <c:pt idx="1">
                  <c:v>BV-6</c:v>
                </c:pt>
                <c:pt idx="2">
                  <c:v>BV-7</c:v>
                </c:pt>
                <c:pt idx="3">
                  <c:v>QAOA-5</c:v>
                </c:pt>
                <c:pt idx="4">
                  <c:v>QAOA-6</c:v>
                </c:pt>
                <c:pt idx="5">
                  <c:v>QAOA-7</c:v>
                </c:pt>
                <c:pt idx="6">
                  <c:v>Fredkin</c:v>
                </c:pt>
                <c:pt idx="7">
                  <c:v>Adder</c:v>
                </c:pt>
                <c:pt idx="8">
                  <c:v>Decoder</c:v>
                </c:pt>
              </c:strCache>
            </c:strRef>
          </c:cat>
          <c:val>
            <c:numRef>
              <c:f>Sheet1!$C$2:$C$10</c:f>
              <c:numCache>
                <c:formatCode>General</c:formatCode>
                <c:ptCount val="9"/>
                <c:pt idx="0">
                  <c:v>1</c:v>
                </c:pt>
                <c:pt idx="1">
                  <c:v>1.23</c:v>
                </c:pt>
                <c:pt idx="2">
                  <c:v>1.55</c:v>
                </c:pt>
                <c:pt idx="3">
                  <c:v>1</c:v>
                </c:pt>
                <c:pt idx="4">
                  <c:v>0.85</c:v>
                </c:pt>
                <c:pt idx="5">
                  <c:v>0.6</c:v>
                </c:pt>
                <c:pt idx="6">
                  <c:v>0.79</c:v>
                </c:pt>
                <c:pt idx="7">
                  <c:v>0.83</c:v>
                </c:pt>
                <c:pt idx="8">
                  <c:v>0.76</c:v>
                </c:pt>
              </c:numCache>
            </c:numRef>
          </c:val>
          <c:extLst>
            <c:ext xmlns:c16="http://schemas.microsoft.com/office/drawing/2014/chart" uri="{C3380CC4-5D6E-409C-BE32-E72D297353CC}">
              <c16:uniqueId val="{00000001-7582-4A88-9466-66A931B56B90}"/>
            </c:ext>
          </c:extLst>
        </c:ser>
        <c:dLbls>
          <c:showLegendKey val="0"/>
          <c:showVal val="0"/>
          <c:showCatName val="0"/>
          <c:showSerName val="0"/>
          <c:showPercent val="0"/>
          <c:showBubbleSize val="0"/>
        </c:dLbls>
        <c:gapWidth val="219"/>
        <c:overlap val="-27"/>
        <c:axId val="282117424"/>
        <c:axId val="282116440"/>
      </c:barChart>
      <c:catAx>
        <c:axId val="28211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82116440"/>
        <c:crosses val="autoZero"/>
        <c:auto val="1"/>
        <c:lblAlgn val="ctr"/>
        <c:lblOffset val="100"/>
        <c:noMultiLvlLbl val="0"/>
      </c:catAx>
      <c:valAx>
        <c:axId val="282116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82117424"/>
        <c:crosses val="autoZero"/>
        <c:crossBetween val="between"/>
      </c:valAx>
      <c:spPr>
        <a:noFill/>
        <a:ln>
          <a:noFill/>
        </a:ln>
        <a:effectLst/>
      </c:spPr>
    </c:plotArea>
    <c:legend>
      <c:legendPos val="b"/>
      <c:layout>
        <c:manualLayout>
          <c:xMode val="edge"/>
          <c:yMode val="edge"/>
          <c:x val="0.26594860191160857"/>
          <c:y val="1.5760512302255816E-3"/>
          <c:w val="0.73150887529712461"/>
          <c:h val="0.10577880945504584"/>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Single Best- Compile Time</c:v>
                </c:pt>
              </c:strCache>
            </c:strRef>
          </c:tx>
          <c:spPr>
            <a:solidFill>
              <a:schemeClr val="accent1"/>
            </a:solidFill>
            <a:ln>
              <a:noFill/>
            </a:ln>
            <a:effectLst/>
          </c:spPr>
          <c:invertIfNegative val="0"/>
          <c:cat>
            <c:strRef>
              <c:f>Sheet1!$A$2:$A$6</c:f>
              <c:strCache>
                <c:ptCount val="5"/>
                <c:pt idx="0">
                  <c:v>BV-6</c:v>
                </c:pt>
                <c:pt idx="1">
                  <c:v>BV-7</c:v>
                </c:pt>
                <c:pt idx="2">
                  <c:v>QAOA-5</c:v>
                </c:pt>
                <c:pt idx="3">
                  <c:v>QAOA-6</c:v>
                </c:pt>
                <c:pt idx="4">
                  <c:v>QAOA-7</c:v>
                </c:pt>
              </c:strCache>
            </c:strRef>
          </c:cat>
          <c:val>
            <c:numRef>
              <c:f>Sheet1!$B$2:$B$6</c:f>
              <c:numCache>
                <c:formatCode>General</c:formatCode>
                <c:ptCount val="5"/>
                <c:pt idx="0">
                  <c:v>0.68</c:v>
                </c:pt>
                <c:pt idx="1">
                  <c:v>0.78</c:v>
                </c:pt>
                <c:pt idx="2">
                  <c:v>0.8</c:v>
                </c:pt>
                <c:pt idx="3">
                  <c:v>0.4</c:v>
                </c:pt>
                <c:pt idx="4">
                  <c:v>0.5</c:v>
                </c:pt>
              </c:numCache>
            </c:numRef>
          </c:val>
          <c:extLst>
            <c:ext xmlns:c16="http://schemas.microsoft.com/office/drawing/2014/chart" uri="{C3380CC4-5D6E-409C-BE32-E72D297353CC}">
              <c16:uniqueId val="{00000000-063A-4C6F-B2BF-682D35D8F05F}"/>
            </c:ext>
          </c:extLst>
        </c:ser>
        <c:ser>
          <c:idx val="1"/>
          <c:order val="1"/>
          <c:tx>
            <c:strRef>
              <c:f>Sheet1!$C$1</c:f>
              <c:strCache>
                <c:ptCount val="1"/>
                <c:pt idx="0">
                  <c:v>Single Best - Runtime</c:v>
                </c:pt>
              </c:strCache>
            </c:strRef>
          </c:tx>
          <c:spPr>
            <a:solidFill>
              <a:schemeClr val="accent2"/>
            </a:solidFill>
            <a:ln>
              <a:noFill/>
            </a:ln>
            <a:effectLst/>
          </c:spPr>
          <c:invertIfNegative val="0"/>
          <c:cat>
            <c:strRef>
              <c:f>Sheet1!$A$2:$A$6</c:f>
              <c:strCache>
                <c:ptCount val="5"/>
                <c:pt idx="0">
                  <c:v>BV-6</c:v>
                </c:pt>
                <c:pt idx="1">
                  <c:v>BV-7</c:v>
                </c:pt>
                <c:pt idx="2">
                  <c:v>QAOA-5</c:v>
                </c:pt>
                <c:pt idx="3">
                  <c:v>QAOA-6</c:v>
                </c:pt>
                <c:pt idx="4">
                  <c:v>QAOA-7</c:v>
                </c:pt>
              </c:strCache>
            </c:strRef>
          </c:cat>
          <c:val>
            <c:numRef>
              <c:f>Sheet1!$C$2:$C$6</c:f>
              <c:numCache>
                <c:formatCode>General</c:formatCode>
                <c:ptCount val="5"/>
                <c:pt idx="0">
                  <c:v>0.82</c:v>
                </c:pt>
                <c:pt idx="1">
                  <c:v>0.9</c:v>
                </c:pt>
                <c:pt idx="2">
                  <c:v>0.75</c:v>
                </c:pt>
                <c:pt idx="3">
                  <c:v>0.72</c:v>
                </c:pt>
                <c:pt idx="4">
                  <c:v>0.54</c:v>
                </c:pt>
              </c:numCache>
            </c:numRef>
          </c:val>
          <c:extLst>
            <c:ext xmlns:c16="http://schemas.microsoft.com/office/drawing/2014/chart" uri="{C3380CC4-5D6E-409C-BE32-E72D297353CC}">
              <c16:uniqueId val="{00000001-063A-4C6F-B2BF-682D35D8F05F}"/>
            </c:ext>
          </c:extLst>
        </c:ser>
        <c:ser>
          <c:idx val="2"/>
          <c:order val="2"/>
          <c:tx>
            <c:strRef>
              <c:f>Sheet1!$D$1</c:f>
              <c:strCache>
                <c:ptCount val="1"/>
                <c:pt idx="0">
                  <c:v>EDM</c:v>
                </c:pt>
              </c:strCache>
            </c:strRef>
          </c:tx>
          <c:spPr>
            <a:solidFill>
              <a:schemeClr val="accent3"/>
            </a:solidFill>
            <a:ln>
              <a:noFill/>
            </a:ln>
            <a:effectLst/>
          </c:spPr>
          <c:invertIfNegative val="0"/>
          <c:cat>
            <c:strRef>
              <c:f>Sheet1!$A$2:$A$6</c:f>
              <c:strCache>
                <c:ptCount val="5"/>
                <c:pt idx="0">
                  <c:v>BV-6</c:v>
                </c:pt>
                <c:pt idx="1">
                  <c:v>BV-7</c:v>
                </c:pt>
                <c:pt idx="2">
                  <c:v>QAOA-5</c:v>
                </c:pt>
                <c:pt idx="3">
                  <c:v>QAOA-6</c:v>
                </c:pt>
                <c:pt idx="4">
                  <c:v>QAOA-7</c:v>
                </c:pt>
              </c:strCache>
            </c:strRef>
          </c:cat>
          <c:val>
            <c:numRef>
              <c:f>Sheet1!$D$2:$D$6</c:f>
              <c:numCache>
                <c:formatCode>General</c:formatCode>
                <c:ptCount val="5"/>
                <c:pt idx="0">
                  <c:v>1.2</c:v>
                </c:pt>
                <c:pt idx="1">
                  <c:v>1.6</c:v>
                </c:pt>
                <c:pt idx="2">
                  <c:v>1</c:v>
                </c:pt>
                <c:pt idx="3">
                  <c:v>0.9</c:v>
                </c:pt>
                <c:pt idx="4">
                  <c:v>0.8</c:v>
                </c:pt>
              </c:numCache>
            </c:numRef>
          </c:val>
          <c:extLst>
            <c:ext xmlns:c16="http://schemas.microsoft.com/office/drawing/2014/chart" uri="{C3380CC4-5D6E-409C-BE32-E72D297353CC}">
              <c16:uniqueId val="{00000002-063A-4C6F-B2BF-682D35D8F05F}"/>
            </c:ext>
          </c:extLst>
        </c:ser>
        <c:ser>
          <c:idx val="3"/>
          <c:order val="3"/>
          <c:tx>
            <c:strRef>
              <c:f>Sheet1!$E$1</c:f>
              <c:strCache>
                <c:ptCount val="1"/>
                <c:pt idx="0">
                  <c:v>WEDM</c:v>
                </c:pt>
              </c:strCache>
            </c:strRef>
          </c:tx>
          <c:spPr>
            <a:solidFill>
              <a:schemeClr val="accent4"/>
            </a:solidFill>
            <a:ln>
              <a:noFill/>
            </a:ln>
            <a:effectLst/>
          </c:spPr>
          <c:invertIfNegative val="0"/>
          <c:cat>
            <c:strRef>
              <c:f>Sheet1!$A$2:$A$6</c:f>
              <c:strCache>
                <c:ptCount val="5"/>
                <c:pt idx="0">
                  <c:v>BV-6</c:v>
                </c:pt>
                <c:pt idx="1">
                  <c:v>BV-7</c:v>
                </c:pt>
                <c:pt idx="2">
                  <c:v>QAOA-5</c:v>
                </c:pt>
                <c:pt idx="3">
                  <c:v>QAOA-6</c:v>
                </c:pt>
                <c:pt idx="4">
                  <c:v>QAOA-7</c:v>
                </c:pt>
              </c:strCache>
            </c:strRef>
          </c:cat>
          <c:val>
            <c:numRef>
              <c:f>Sheet1!$E$2:$E$6</c:f>
              <c:numCache>
                <c:formatCode>General</c:formatCode>
                <c:ptCount val="5"/>
                <c:pt idx="0">
                  <c:v>1.3</c:v>
                </c:pt>
                <c:pt idx="1">
                  <c:v>1.73</c:v>
                </c:pt>
                <c:pt idx="2">
                  <c:v>1.1000000000000001</c:v>
                </c:pt>
                <c:pt idx="3">
                  <c:v>0.96</c:v>
                </c:pt>
                <c:pt idx="4">
                  <c:v>0.85</c:v>
                </c:pt>
              </c:numCache>
            </c:numRef>
          </c:val>
          <c:extLst>
            <c:ext xmlns:c16="http://schemas.microsoft.com/office/drawing/2014/chart" uri="{C3380CC4-5D6E-409C-BE32-E72D297353CC}">
              <c16:uniqueId val="{00000003-063A-4C6F-B2BF-682D35D8F05F}"/>
            </c:ext>
          </c:extLst>
        </c:ser>
        <c:dLbls>
          <c:showLegendKey val="0"/>
          <c:showVal val="0"/>
          <c:showCatName val="0"/>
          <c:showSerName val="0"/>
          <c:showPercent val="0"/>
          <c:showBubbleSize val="0"/>
        </c:dLbls>
        <c:gapWidth val="219"/>
        <c:overlap val="-27"/>
        <c:axId val="778996120"/>
        <c:axId val="778994808"/>
      </c:barChart>
      <c:catAx>
        <c:axId val="778996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78994808"/>
        <c:crosses val="autoZero"/>
        <c:auto val="1"/>
        <c:lblAlgn val="ctr"/>
        <c:lblOffset val="100"/>
        <c:noMultiLvlLbl val="0"/>
      </c:catAx>
      <c:valAx>
        <c:axId val="778994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8996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05138" cy="460374"/>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27475" y="2"/>
            <a:ext cx="3005138" cy="460374"/>
          </a:xfrm>
          <a:prstGeom prst="rect">
            <a:avLst/>
          </a:prstGeom>
        </p:spPr>
        <p:txBody>
          <a:bodyPr vert="horz" lIns="91440" tIns="45720" rIns="91440" bIns="45720" rtlCol="0"/>
          <a:lstStyle>
            <a:lvl1pPr algn="r">
              <a:defRPr sz="1200"/>
            </a:lvl1pPr>
          </a:lstStyle>
          <a:p>
            <a:pPr>
              <a:defRPr/>
            </a:pPr>
            <a:fld id="{DEA9CD39-8413-4B8C-A3D2-DE39318C419E}" type="datetimeFigureOut">
              <a:rPr lang="en-US"/>
              <a:pPr>
                <a:defRPr/>
              </a:pPr>
              <a:t>10/23/2019</a:t>
            </a:fld>
            <a:endParaRPr lang="en-US"/>
          </a:p>
        </p:txBody>
      </p:sp>
      <p:sp>
        <p:nvSpPr>
          <p:cNvPr id="4" name="Footer Placeholder 3"/>
          <p:cNvSpPr>
            <a:spLocks noGrp="1"/>
          </p:cNvSpPr>
          <p:nvPr>
            <p:ph type="ftr" sz="quarter" idx="2"/>
          </p:nvPr>
        </p:nvSpPr>
        <p:spPr>
          <a:xfrm>
            <a:off x="0" y="8758239"/>
            <a:ext cx="3005138" cy="460374"/>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27475" y="8758239"/>
            <a:ext cx="3005138" cy="460374"/>
          </a:xfrm>
          <a:prstGeom prst="rect">
            <a:avLst/>
          </a:prstGeom>
        </p:spPr>
        <p:txBody>
          <a:bodyPr vert="horz" lIns="91440" tIns="45720" rIns="91440" bIns="45720" rtlCol="0" anchor="b"/>
          <a:lstStyle>
            <a:lvl1pPr algn="r">
              <a:defRPr sz="1200"/>
            </a:lvl1pPr>
          </a:lstStyle>
          <a:p>
            <a:pPr>
              <a:defRPr/>
            </a:pPr>
            <a:fld id="{65742ED9-F266-46B2-9757-D6D85BD40A3C}" type="slidenum">
              <a:rPr lang="en-US"/>
              <a:pPr>
                <a:defRPr/>
              </a:pPr>
              <a:t>‹#›</a:t>
            </a:fld>
            <a:endParaRPr lang="en-US"/>
          </a:p>
        </p:txBody>
      </p:sp>
    </p:spTree>
    <p:extLst>
      <p:ext uri="{BB962C8B-B14F-4D97-AF65-F5344CB8AC3E}">
        <p14:creationId xmlns:p14="http://schemas.microsoft.com/office/powerpoint/2010/main" val="5763624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05138" cy="460374"/>
          </a:xfrm>
          <a:prstGeom prst="rect">
            <a:avLst/>
          </a:prstGeom>
        </p:spPr>
        <p:txBody>
          <a:bodyPr vert="horz" lIns="92309" tIns="46154" rIns="92309" bIns="46154"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27475" y="2"/>
            <a:ext cx="3005138" cy="460374"/>
          </a:xfrm>
          <a:prstGeom prst="rect">
            <a:avLst/>
          </a:prstGeom>
        </p:spPr>
        <p:txBody>
          <a:bodyPr vert="horz" lIns="92309" tIns="46154" rIns="92309" bIns="46154" rtlCol="0"/>
          <a:lstStyle>
            <a:lvl1pPr algn="r" fontAlgn="auto">
              <a:spcBef>
                <a:spcPts val="0"/>
              </a:spcBef>
              <a:spcAft>
                <a:spcPts val="0"/>
              </a:spcAft>
              <a:defRPr sz="1200">
                <a:latin typeface="+mn-lt"/>
              </a:defRPr>
            </a:lvl1pPr>
          </a:lstStyle>
          <a:p>
            <a:pPr>
              <a:defRPr/>
            </a:pPr>
            <a:fld id="{3BD96700-5E7E-406C-B835-5191AF7B55F8}" type="datetimeFigureOut">
              <a:rPr lang="en-US"/>
              <a:pPr>
                <a:defRPr/>
              </a:pPr>
              <a:t>10/23/2019</a:t>
            </a:fld>
            <a:endParaRPr lang="en-US"/>
          </a:p>
        </p:txBody>
      </p:sp>
      <p:sp>
        <p:nvSpPr>
          <p:cNvPr id="4" name="Slide Image Placeholder 3"/>
          <p:cNvSpPr>
            <a:spLocks noGrp="1" noRot="1" noChangeAspect="1"/>
          </p:cNvSpPr>
          <p:nvPr>
            <p:ph type="sldImg" idx="2"/>
          </p:nvPr>
        </p:nvSpPr>
        <p:spPr>
          <a:xfrm>
            <a:off x="393700" y="692150"/>
            <a:ext cx="6146800" cy="3457575"/>
          </a:xfrm>
          <a:prstGeom prst="rect">
            <a:avLst/>
          </a:prstGeom>
          <a:noFill/>
          <a:ln w="12700">
            <a:solidFill>
              <a:prstClr val="black"/>
            </a:solidFill>
          </a:ln>
        </p:spPr>
        <p:txBody>
          <a:bodyPr vert="horz" lIns="92309" tIns="46154" rIns="92309" bIns="46154" rtlCol="0" anchor="ctr"/>
          <a:lstStyle/>
          <a:p>
            <a:pPr lvl="0"/>
            <a:endParaRPr lang="en-US" noProof="0"/>
          </a:p>
        </p:txBody>
      </p:sp>
      <p:sp>
        <p:nvSpPr>
          <p:cNvPr id="5" name="Notes Placeholder 4"/>
          <p:cNvSpPr>
            <a:spLocks noGrp="1"/>
          </p:cNvSpPr>
          <p:nvPr>
            <p:ph type="body" sz="quarter" idx="3"/>
          </p:nvPr>
        </p:nvSpPr>
        <p:spPr>
          <a:xfrm>
            <a:off x="693738" y="4379915"/>
            <a:ext cx="5546725" cy="4148137"/>
          </a:xfrm>
          <a:prstGeom prst="rect">
            <a:avLst/>
          </a:prstGeom>
        </p:spPr>
        <p:txBody>
          <a:bodyPr vert="horz" lIns="92309" tIns="46154" rIns="92309" bIns="46154"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758239"/>
            <a:ext cx="3005138" cy="460374"/>
          </a:xfrm>
          <a:prstGeom prst="rect">
            <a:avLst/>
          </a:prstGeom>
        </p:spPr>
        <p:txBody>
          <a:bodyPr vert="horz" lIns="92309" tIns="46154" rIns="92309" bIns="46154"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27475" y="8758239"/>
            <a:ext cx="3005138" cy="460374"/>
          </a:xfrm>
          <a:prstGeom prst="rect">
            <a:avLst/>
          </a:prstGeom>
        </p:spPr>
        <p:txBody>
          <a:bodyPr vert="horz" lIns="92309" tIns="46154" rIns="92309" bIns="46154" rtlCol="0" anchor="b"/>
          <a:lstStyle>
            <a:lvl1pPr algn="r" fontAlgn="auto">
              <a:spcBef>
                <a:spcPts val="0"/>
              </a:spcBef>
              <a:spcAft>
                <a:spcPts val="0"/>
              </a:spcAft>
              <a:defRPr sz="1200">
                <a:latin typeface="+mn-lt"/>
              </a:defRPr>
            </a:lvl1pPr>
          </a:lstStyle>
          <a:p>
            <a:pPr>
              <a:defRPr/>
            </a:pPr>
            <a:fld id="{14F965DC-4D72-4067-8A9B-6CFE5CBE0910}" type="slidenum">
              <a:rPr lang="en-US"/>
              <a:pPr>
                <a:defRPr/>
              </a:pPr>
              <a:t>‹#›</a:t>
            </a:fld>
            <a:endParaRPr lang="en-US"/>
          </a:p>
        </p:txBody>
      </p:sp>
    </p:spTree>
    <p:extLst>
      <p:ext uri="{BB962C8B-B14F-4D97-AF65-F5344CB8AC3E}">
        <p14:creationId xmlns:p14="http://schemas.microsoft.com/office/powerpoint/2010/main" val="31971618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Good afternoon  I am Swamit From </a:t>
            </a:r>
            <a:r>
              <a:rPr lang="en-US" sz="1200" kern="1200" dirty="0" err="1">
                <a:solidFill>
                  <a:schemeClr val="tx1"/>
                </a:solidFill>
                <a:effectLst/>
                <a:latin typeface="+mn-lt"/>
                <a:ea typeface="+mn-ea"/>
                <a:cs typeface="+mn-cs"/>
              </a:rPr>
              <a:t>Geogia</a:t>
            </a:r>
            <a:r>
              <a:rPr lang="en-US" sz="1200" kern="1200" dirty="0">
                <a:solidFill>
                  <a:schemeClr val="tx1"/>
                </a:solidFill>
                <a:effectLst/>
                <a:latin typeface="+mn-lt"/>
                <a:ea typeface="+mn-ea"/>
                <a:cs typeface="+mn-cs"/>
              </a:rPr>
              <a:t> Tech.</a:t>
            </a:r>
          </a:p>
          <a:p>
            <a:r>
              <a:rPr lang="en-US" sz="1200" kern="1200" dirty="0">
                <a:solidFill>
                  <a:schemeClr val="tx1"/>
                </a:solidFill>
                <a:effectLst/>
                <a:latin typeface="+mn-lt"/>
                <a:ea typeface="+mn-ea"/>
                <a:cs typeface="+mn-cs"/>
              </a:rPr>
              <a:t>I will Talk about how we can improve the reliability of quantum computers by orchestrating dissimilar mistakes, I did this work with my advisor Moinuddin Qureshi.</a:t>
            </a:r>
          </a:p>
          <a:p>
            <a:r>
              <a:rPr lang="en-US" sz="1200" kern="1200" dirty="0">
                <a:solidFill>
                  <a:schemeClr val="tx1"/>
                </a:solidFill>
                <a:effectLst/>
                <a:latin typeface="+mn-lt"/>
                <a:ea typeface="+mn-ea"/>
                <a:cs typeface="+mn-cs"/>
              </a:rPr>
              <a:t>So let me tell you about correlated errors using my favorite game show who wants to be Millionaire </a:t>
            </a:r>
          </a:p>
          <a:p>
            <a:endParaRPr lang="en-US" dirty="0"/>
          </a:p>
        </p:txBody>
      </p:sp>
      <p:sp>
        <p:nvSpPr>
          <p:cNvPr id="4" name="Slide Number Placeholder 3"/>
          <p:cNvSpPr>
            <a:spLocks noGrp="1"/>
          </p:cNvSpPr>
          <p:nvPr>
            <p:ph type="sldNum" sz="quarter" idx="5"/>
          </p:nvPr>
        </p:nvSpPr>
        <p:spPr/>
        <p:txBody>
          <a:bodyPr/>
          <a:lstStyle/>
          <a:p>
            <a:pPr>
              <a:defRPr/>
            </a:pPr>
            <a:fld id="{14F965DC-4D72-4067-8A9B-6CFE5CBE0910}" type="slidenum">
              <a:rPr lang="en-US" smtClean="0"/>
              <a:pPr>
                <a:defRPr/>
              </a:pPr>
              <a:t>1</a:t>
            </a:fld>
            <a:endParaRPr lang="en-US"/>
          </a:p>
        </p:txBody>
      </p:sp>
    </p:spTree>
    <p:extLst>
      <p:ext uri="{BB962C8B-B14F-4D97-AF65-F5344CB8AC3E}">
        <p14:creationId xmlns:p14="http://schemas.microsoft.com/office/powerpoint/2010/main" val="210857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quantum computer there is a challenge of limited connectivity. For example. </a:t>
            </a:r>
          </a:p>
          <a:p>
            <a:endParaRPr lang="en-US" dirty="0"/>
          </a:p>
          <a:p>
            <a:r>
              <a:rPr lang="en-US" dirty="0"/>
              <a:t>On Quantum computer, we can perform two qubit operation </a:t>
            </a:r>
            <a:r>
              <a:rPr lang="en-US" b="1" dirty="0"/>
              <a:t>only </a:t>
            </a:r>
            <a:r>
              <a:rPr lang="en-US" b="0" dirty="0"/>
              <a:t>if</a:t>
            </a:r>
            <a:r>
              <a:rPr lang="en-US" dirty="0"/>
              <a:t> the two qubits are connected. </a:t>
            </a:r>
          </a:p>
          <a:p>
            <a:endParaRPr lang="en-US" dirty="0"/>
          </a:p>
          <a:p>
            <a:r>
              <a:rPr lang="en-US" dirty="0"/>
              <a:t>if we want to perform CNOT between A and B we can not as  A is resides on Q1 and B resides on Q3. There is no direct link between Q1 and Q3.</a:t>
            </a:r>
          </a:p>
          <a:p>
            <a:endParaRPr lang="en-US" dirty="0"/>
          </a:p>
          <a:p>
            <a:r>
              <a:rPr lang="en-US" dirty="0"/>
              <a:t>Fortunately, SWAP operations are possible, so we can SWAP B and C and now we can perform CNOT between A and B</a:t>
            </a:r>
          </a:p>
          <a:p>
            <a:endParaRPr lang="en-US" dirty="0"/>
          </a:p>
          <a:p>
            <a:endParaRPr lang="en-US" dirty="0"/>
          </a:p>
          <a:p>
            <a:r>
              <a:rPr lang="en-US" dirty="0"/>
              <a:t>It is the job of Compiler to insert SWAP instructions. Note that SWAPs are extra instruction which can also fail, we want to minimize SWAP instructions.  Qubit Mapping policies deal with which route to take while moving qubits so that we can minimize number of SWAPs.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F965DC-4D72-4067-8A9B-6CFE5CBE09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0745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Qubit allocation is known to b an NP complete problem, and there are heuristics to obtain the best </a:t>
            </a:r>
            <a:r>
              <a:rPr lang="en-US" dirty="0" err="1"/>
              <a:t>posible</a:t>
            </a:r>
            <a:r>
              <a:rPr lang="en-US" dirty="0"/>
              <a:t>  sequence of SWAPs</a:t>
            </a:r>
          </a:p>
          <a:p>
            <a:endParaRPr lang="en-US" dirty="0"/>
          </a:p>
          <a:p>
            <a:r>
              <a:rPr lang="en-US" dirty="0"/>
              <a:t>In last years more than half a doze papers that looked at qubit allocation policies to minimize number of </a:t>
            </a:r>
          </a:p>
          <a:p>
            <a:r>
              <a:rPr lang="en-US" dirty="0"/>
              <a:t>SWAPs (click)</a:t>
            </a:r>
          </a:p>
          <a:p>
            <a:endParaRPr lang="en-US" dirty="0"/>
          </a:p>
          <a:p>
            <a:r>
              <a:rPr lang="en-US" dirty="0"/>
              <a:t>Minimizing SWAPs doesn’t always give you the best reliability (click)</a:t>
            </a:r>
          </a:p>
          <a:p>
            <a:endParaRPr lang="en-US" dirty="0"/>
          </a:p>
          <a:p>
            <a:r>
              <a:rPr lang="en-US" dirty="0"/>
              <a:t>In our previous work we have noted that some qubits have higher rate and some have </a:t>
            </a:r>
          </a:p>
          <a:p>
            <a:endParaRPr lang="en-US" dirty="0"/>
          </a:p>
          <a:p>
            <a:r>
              <a:rPr lang="en-US" dirty="0"/>
              <a:t>So when  you want to SWAP avoid using low reliability links and qubits and steer more work to reliable qubits and links. We call this Variation aware qubit mapping policies (click)</a:t>
            </a:r>
          </a:p>
          <a:p>
            <a:endParaRPr lang="en-US" dirty="0"/>
          </a:p>
          <a:p>
            <a:r>
              <a:rPr lang="en-US" dirty="0"/>
              <a:t>There is a lot of follow on work on this also ..</a:t>
            </a:r>
          </a:p>
          <a:p>
            <a:endParaRPr lang="en-US" dirty="0"/>
          </a:p>
          <a:p>
            <a:r>
              <a:rPr lang="en-US" dirty="0"/>
              <a:t>(click)</a:t>
            </a:r>
          </a:p>
          <a:p>
            <a:endParaRPr lang="en-US" dirty="0"/>
          </a:p>
          <a:p>
            <a:r>
              <a:rPr lang="en-US" dirty="0"/>
              <a:t>Mapping policies regardless of there are swap minimizing or variation aware try to find the </a:t>
            </a:r>
            <a:r>
              <a:rPr lang="en-US" b="1" dirty="0"/>
              <a:t>single best mapping </a:t>
            </a:r>
            <a:r>
              <a:rPr lang="en-US" dirty="0"/>
              <a:t> that will be used for </a:t>
            </a:r>
            <a:r>
              <a:rPr lang="en-US" b="1" dirty="0"/>
              <a:t>all</a:t>
            </a:r>
            <a:r>
              <a:rPr lang="en-US" dirty="0"/>
              <a:t> of the trials</a:t>
            </a:r>
          </a:p>
          <a:p>
            <a:endParaRPr lang="en-US" dirty="0"/>
          </a:p>
          <a:p>
            <a:r>
              <a:rPr lang="en-US" dirty="0"/>
              <a:t>For example, (click)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14F965DC-4D72-4067-8A9B-6CFE5CBE0910}" type="slidenum">
              <a:rPr lang="en-US" smtClean="0"/>
              <a:pPr>
                <a:defRPr/>
              </a:pPr>
              <a:t>11</a:t>
            </a:fld>
            <a:endParaRPr lang="en-US"/>
          </a:p>
        </p:txBody>
      </p:sp>
    </p:spTree>
    <p:extLst>
      <p:ext uri="{BB962C8B-B14F-4D97-AF65-F5344CB8AC3E}">
        <p14:creationId xmlns:p14="http://schemas.microsoft.com/office/powerpoint/2010/main" val="2833784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run </a:t>
            </a:r>
          </a:p>
        </p:txBody>
      </p:sp>
      <p:sp>
        <p:nvSpPr>
          <p:cNvPr id="4" name="Slide Number Placeholder 3"/>
          <p:cNvSpPr>
            <a:spLocks noGrp="1"/>
          </p:cNvSpPr>
          <p:nvPr>
            <p:ph type="sldNum" sz="quarter" idx="5"/>
          </p:nvPr>
        </p:nvSpPr>
        <p:spPr/>
        <p:txBody>
          <a:bodyPr/>
          <a:lstStyle/>
          <a:p>
            <a:pPr>
              <a:defRPr/>
            </a:pPr>
            <a:fld id="{14F965DC-4D72-4067-8A9B-6CFE5CBE0910}" type="slidenum">
              <a:rPr lang="en-US" smtClean="0"/>
              <a:pPr>
                <a:defRPr/>
              </a:pPr>
              <a:t>12</a:t>
            </a:fld>
            <a:endParaRPr lang="en-US"/>
          </a:p>
        </p:txBody>
      </p:sp>
    </p:spTree>
    <p:extLst>
      <p:ext uri="{BB962C8B-B14F-4D97-AF65-F5344CB8AC3E}">
        <p14:creationId xmlns:p14="http://schemas.microsoft.com/office/powerpoint/2010/main" val="2934375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design mapping policy that Mitigate Correlated Errors to Improve </a:t>
            </a:r>
            <a:r>
              <a:rPr lang="en-US" dirty="0" err="1"/>
              <a:t>Infrenece</a:t>
            </a:r>
            <a:r>
              <a:rPr lang="en-US" dirty="0"/>
              <a:t> </a:t>
            </a:r>
          </a:p>
        </p:txBody>
      </p:sp>
      <p:sp>
        <p:nvSpPr>
          <p:cNvPr id="4" name="Slide Number Placeholder 3"/>
          <p:cNvSpPr>
            <a:spLocks noGrp="1"/>
          </p:cNvSpPr>
          <p:nvPr>
            <p:ph type="sldNum" sz="quarter" idx="5"/>
          </p:nvPr>
        </p:nvSpPr>
        <p:spPr/>
        <p:txBody>
          <a:bodyPr/>
          <a:lstStyle/>
          <a:p>
            <a:pPr>
              <a:defRPr/>
            </a:pPr>
            <a:fld id="{14F965DC-4D72-4067-8A9B-6CFE5CBE0910}" type="slidenum">
              <a:rPr lang="en-US" smtClean="0"/>
              <a:pPr>
                <a:defRPr/>
              </a:pPr>
              <a:t>13</a:t>
            </a:fld>
            <a:endParaRPr lang="en-US"/>
          </a:p>
        </p:txBody>
      </p:sp>
    </p:spTree>
    <p:extLst>
      <p:ext uri="{BB962C8B-B14F-4D97-AF65-F5344CB8AC3E}">
        <p14:creationId xmlns:p14="http://schemas.microsoft.com/office/powerpoint/2010/main" val="4133189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-- 30 % correct answer </a:t>
            </a:r>
          </a:p>
          <a:p>
            <a:endParaRPr lang="en-US" dirty="0"/>
          </a:p>
          <a:p>
            <a:r>
              <a:rPr lang="en-US" dirty="0"/>
              <a:t>-- for the top mapping dominant wrong appears with  35 %, and </a:t>
            </a:r>
            <a:r>
              <a:rPr lang="en-US" dirty="0" err="1"/>
              <a:t>bootom</a:t>
            </a:r>
            <a:r>
              <a:rPr lang="en-US" dirty="0"/>
              <a:t> …</a:t>
            </a:r>
          </a:p>
          <a:p>
            <a:r>
              <a:rPr lang="en-US" dirty="0"/>
              <a:t>-- Different wrong answer </a:t>
            </a:r>
          </a:p>
          <a:p>
            <a:endParaRPr lang="en-US" dirty="0"/>
          </a:p>
          <a:p>
            <a:r>
              <a:rPr lang="en-US" dirty="0"/>
              <a:t>--  So averaging two accentuates the correct answer </a:t>
            </a:r>
          </a:p>
        </p:txBody>
      </p:sp>
      <p:sp>
        <p:nvSpPr>
          <p:cNvPr id="4" name="Slide Number Placeholder 3"/>
          <p:cNvSpPr>
            <a:spLocks noGrp="1"/>
          </p:cNvSpPr>
          <p:nvPr>
            <p:ph type="sldNum" sz="quarter" idx="5"/>
          </p:nvPr>
        </p:nvSpPr>
        <p:spPr/>
        <p:txBody>
          <a:bodyPr/>
          <a:lstStyle/>
          <a:p>
            <a:pPr>
              <a:defRPr/>
            </a:pPr>
            <a:fld id="{14F965DC-4D72-4067-8A9B-6CFE5CBE0910}" type="slidenum">
              <a:rPr lang="en-US" smtClean="0"/>
              <a:pPr>
                <a:defRPr/>
              </a:pPr>
              <a:t>14</a:t>
            </a:fld>
            <a:endParaRPr lang="en-US"/>
          </a:p>
        </p:txBody>
      </p:sp>
    </p:spTree>
    <p:extLst>
      <p:ext uri="{BB962C8B-B14F-4D97-AF65-F5344CB8AC3E}">
        <p14:creationId xmlns:p14="http://schemas.microsoft.com/office/powerpoint/2010/main" val="2178851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Explain fig </a:t>
            </a:r>
          </a:p>
          <a:p>
            <a:endParaRPr lang="en-US" dirty="0"/>
          </a:p>
          <a:p>
            <a:r>
              <a:rPr lang="en-US" dirty="0"/>
              <a:t>(PAUSE)</a:t>
            </a:r>
          </a:p>
          <a:p>
            <a:endParaRPr lang="en-US" dirty="0"/>
          </a:p>
          <a:p>
            <a:r>
              <a:rPr lang="en-US" dirty="0"/>
              <a:t>You must have realized now that PST alone doesn’t convey if we can infer the correct answer on NISQ machine.</a:t>
            </a:r>
          </a:p>
          <a:p>
            <a:endParaRPr lang="en-US" dirty="0"/>
          </a:p>
          <a:p>
            <a:r>
              <a:rPr lang="en-US" dirty="0"/>
              <a:t>For the same PST we may or may not able to infer the correct answer depending on what is the magnitude of the wrong answer</a:t>
            </a:r>
          </a:p>
          <a:p>
            <a:endParaRPr lang="en-US" dirty="0"/>
          </a:p>
          <a:p>
            <a:r>
              <a:rPr lang="en-US" dirty="0"/>
              <a:t>So we need a different metric for inference quality and we came up with such a </a:t>
            </a:r>
            <a:r>
              <a:rPr lang="en-US" dirty="0" err="1"/>
              <a:t>mnetroc</a:t>
            </a:r>
            <a:r>
              <a:rPr lang="en-US" dirty="0"/>
              <a:t> </a:t>
            </a:r>
          </a:p>
        </p:txBody>
      </p:sp>
      <p:sp>
        <p:nvSpPr>
          <p:cNvPr id="4" name="Slide Number Placeholder 3"/>
          <p:cNvSpPr>
            <a:spLocks noGrp="1"/>
          </p:cNvSpPr>
          <p:nvPr>
            <p:ph type="sldNum" sz="quarter" idx="5"/>
          </p:nvPr>
        </p:nvSpPr>
        <p:spPr/>
        <p:txBody>
          <a:bodyPr/>
          <a:lstStyle/>
          <a:p>
            <a:pPr>
              <a:defRPr/>
            </a:pPr>
            <a:fld id="{14F965DC-4D72-4067-8A9B-6CFE5CBE0910}" type="slidenum">
              <a:rPr lang="en-US" smtClean="0"/>
              <a:pPr>
                <a:defRPr/>
              </a:pPr>
              <a:t>15</a:t>
            </a:fld>
            <a:endParaRPr lang="en-US"/>
          </a:p>
        </p:txBody>
      </p:sp>
    </p:spTree>
    <p:extLst>
      <p:ext uri="{BB962C8B-B14F-4D97-AF65-F5344CB8AC3E}">
        <p14:creationId xmlns:p14="http://schemas.microsoft.com/office/powerpoint/2010/main" val="3083804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Example </a:t>
            </a:r>
          </a:p>
          <a:p>
            <a:endParaRPr lang="en-US" b="1" dirty="0"/>
          </a:p>
          <a:p>
            <a:r>
              <a:rPr lang="en-US" b="1" dirty="0"/>
              <a:t>PST is </a:t>
            </a:r>
          </a:p>
          <a:p>
            <a:endParaRPr lang="en-US" b="1" dirty="0"/>
          </a:p>
          <a:p>
            <a:endParaRPr lang="en-US" b="1" dirty="0"/>
          </a:p>
          <a:p>
            <a:endParaRPr lang="en-US" b="1" dirty="0"/>
          </a:p>
          <a:p>
            <a:r>
              <a:rPr lang="en-US" b="1" dirty="0"/>
              <a:t>We use IST to evaluate inference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F965DC-4D72-4067-8A9B-6CFE5CBE09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0493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4F965DC-4D72-4067-8A9B-6CFE5CBE0910}" type="slidenum">
              <a:rPr lang="en-US" smtClean="0"/>
              <a:pPr>
                <a:defRPr/>
              </a:pPr>
              <a:t>17</a:t>
            </a:fld>
            <a:endParaRPr lang="en-US"/>
          </a:p>
        </p:txBody>
      </p:sp>
    </p:spTree>
    <p:extLst>
      <p:ext uri="{BB962C8B-B14F-4D97-AF65-F5344CB8AC3E}">
        <p14:creationId xmlns:p14="http://schemas.microsoft.com/office/powerpoint/2010/main" val="1980082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4F965DC-4D72-4067-8A9B-6CFE5CBE0910}" type="slidenum">
              <a:rPr lang="en-US" smtClean="0"/>
              <a:pPr>
                <a:defRPr/>
              </a:pPr>
              <a:t>18</a:t>
            </a:fld>
            <a:endParaRPr lang="en-US"/>
          </a:p>
        </p:txBody>
      </p:sp>
    </p:spTree>
    <p:extLst>
      <p:ext uri="{BB962C8B-B14F-4D97-AF65-F5344CB8AC3E}">
        <p14:creationId xmlns:p14="http://schemas.microsoft.com/office/powerpoint/2010/main" val="1586463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4F965DC-4D72-4067-8A9B-6CFE5CBE0910}" type="slidenum">
              <a:rPr lang="en-US" smtClean="0"/>
              <a:pPr>
                <a:defRPr/>
              </a:pPr>
              <a:t>20</a:t>
            </a:fld>
            <a:endParaRPr lang="en-US"/>
          </a:p>
        </p:txBody>
      </p:sp>
    </p:spTree>
    <p:extLst>
      <p:ext uri="{BB962C8B-B14F-4D97-AF65-F5344CB8AC3E}">
        <p14:creationId xmlns:p14="http://schemas.microsoft.com/office/powerpoint/2010/main" val="1788352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sz="1200" kern="1200" dirty="0">
                <a:solidFill>
                  <a:schemeClr val="tx1"/>
                </a:solidFill>
                <a:effectLst/>
                <a:latin typeface="+mn-lt"/>
                <a:ea typeface="+mn-ea"/>
                <a:cs typeface="+mn-cs"/>
              </a:rPr>
              <a:t>There is a question with four options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don’t know the answer, you can ask the audience.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not necessary that Majority of the Audience  knows the answer,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Even if 20% of the audience knows the answer you might still be able to  guess the right answer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mn-cs"/>
              </a:rPr>
              <a:t>See what I did here I  assumed that audience would pick answers uniformly – all votes are equally divided across four candidates, Well that may not be true </a:t>
            </a:r>
          </a:p>
          <a:p>
            <a:endParaRPr lang="en-US" dirty="0"/>
          </a:p>
        </p:txBody>
      </p:sp>
      <p:sp>
        <p:nvSpPr>
          <p:cNvPr id="4" name="Slide Number Placeholder 3"/>
          <p:cNvSpPr>
            <a:spLocks noGrp="1"/>
          </p:cNvSpPr>
          <p:nvPr>
            <p:ph type="sldNum" sz="quarter" idx="5"/>
          </p:nvPr>
        </p:nvSpPr>
        <p:spPr/>
        <p:txBody>
          <a:bodyPr/>
          <a:lstStyle/>
          <a:p>
            <a:pPr eaLnBrk="0" hangingPunct="0">
              <a:defRPr/>
            </a:pPr>
            <a:fld id="{4745BC47-2EC4-49EB-A523-6920663C7775}" type="slidenum">
              <a:rPr lang="en-US" altLang="en-US" b="1" smtClean="0">
                <a:solidFill>
                  <a:srgbClr val="FFFFFF"/>
                </a:solidFill>
                <a:latin typeface="Arial Rounded MT Bold" panose="020F0704030504030204" pitchFamily="34" charset="0"/>
              </a:rPr>
              <a:pPr eaLnBrk="0" hangingPunct="0">
                <a:defRPr/>
              </a:pPr>
              <a:t>2</a:t>
            </a:fld>
            <a:endParaRPr lang="en-US" altLang="en-US" b="1">
              <a:solidFill>
                <a:srgbClr val="FFFFFF"/>
              </a:solidFill>
              <a:latin typeface="Arial Rounded MT Bold" panose="020F0704030504030204" pitchFamily="34" charset="0"/>
            </a:endParaRPr>
          </a:p>
        </p:txBody>
      </p:sp>
    </p:spTree>
    <p:extLst>
      <p:ext uri="{BB962C8B-B14F-4D97-AF65-F5344CB8AC3E}">
        <p14:creationId xmlns:p14="http://schemas.microsoft.com/office/powerpoint/2010/main" val="3923528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4F965DC-4D72-4067-8A9B-6CFE5CBE0910}" type="slidenum">
              <a:rPr lang="en-US" smtClean="0"/>
              <a:pPr>
                <a:defRPr/>
              </a:pPr>
              <a:t>23</a:t>
            </a:fld>
            <a:endParaRPr lang="en-US"/>
          </a:p>
        </p:txBody>
      </p:sp>
    </p:spTree>
    <p:extLst>
      <p:ext uri="{BB962C8B-B14F-4D97-AF65-F5344CB8AC3E}">
        <p14:creationId xmlns:p14="http://schemas.microsoft.com/office/powerpoint/2010/main" val="3454600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diversity helps  -- cartoon </a:t>
            </a:r>
          </a:p>
        </p:txBody>
      </p:sp>
      <p:sp>
        <p:nvSpPr>
          <p:cNvPr id="4" name="Slide Number Placeholder 3"/>
          <p:cNvSpPr>
            <a:spLocks noGrp="1"/>
          </p:cNvSpPr>
          <p:nvPr>
            <p:ph type="sldNum" sz="quarter" idx="5"/>
          </p:nvPr>
        </p:nvSpPr>
        <p:spPr/>
        <p:txBody>
          <a:bodyPr/>
          <a:lstStyle/>
          <a:p>
            <a:pPr>
              <a:defRPr/>
            </a:pPr>
            <a:fld id="{14F965DC-4D72-4067-8A9B-6CFE5CBE0910}" type="slidenum">
              <a:rPr lang="en-US" smtClean="0"/>
              <a:pPr>
                <a:defRPr/>
              </a:pPr>
              <a:t>28</a:t>
            </a:fld>
            <a:endParaRPr lang="en-US"/>
          </a:p>
        </p:txBody>
      </p:sp>
    </p:spTree>
    <p:extLst>
      <p:ext uri="{BB962C8B-B14F-4D97-AF65-F5344CB8AC3E}">
        <p14:creationId xmlns:p14="http://schemas.microsoft.com/office/powerpoint/2010/main" val="1106145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800" b="1" kern="1200" dirty="0">
                <a:solidFill>
                  <a:schemeClr val="tx1"/>
                </a:solidFill>
                <a:effectLst/>
                <a:latin typeface="+mn-lt"/>
                <a:ea typeface="+mn-ea"/>
                <a:cs typeface="+mn-cs"/>
              </a:rPr>
              <a:t> </a:t>
            </a:r>
          </a:p>
          <a:p>
            <a:r>
              <a:rPr lang="en-US" sz="2800" b="1" kern="1200" dirty="0">
                <a:solidFill>
                  <a:schemeClr val="tx1"/>
                </a:solidFill>
                <a:effectLst/>
                <a:latin typeface="+mn-lt"/>
                <a:ea typeface="+mn-ea"/>
                <a:cs typeface="+mn-cs"/>
              </a:rPr>
              <a:t>When People who don’t know the answer they  choose the answer which easy to select in this example, they pick answer D – its easy to press.  Now this introduces a correlated error. (click)</a:t>
            </a:r>
          </a:p>
        </p:txBody>
      </p:sp>
      <p:sp>
        <p:nvSpPr>
          <p:cNvPr id="4" name="Slide Number Placeholder 3"/>
          <p:cNvSpPr>
            <a:spLocks noGrp="1"/>
          </p:cNvSpPr>
          <p:nvPr>
            <p:ph type="sldNum" sz="quarter" idx="10"/>
          </p:nvPr>
        </p:nvSpPr>
        <p:spPr/>
        <p:txBody>
          <a:bodyPr/>
          <a:lstStyle/>
          <a:p>
            <a:pPr>
              <a:defRPr/>
            </a:pPr>
            <a:fld id="{14F965DC-4D72-4067-8A9B-6CFE5CBE0910}" type="slidenum">
              <a:rPr lang="en-US" smtClean="0"/>
              <a:pPr>
                <a:defRPr/>
              </a:pPr>
              <a:t>3</a:t>
            </a:fld>
            <a:endParaRPr lang="en-US"/>
          </a:p>
        </p:txBody>
      </p:sp>
    </p:spTree>
    <p:extLst>
      <p:ext uri="{BB962C8B-B14F-4D97-AF65-F5344CB8AC3E}">
        <p14:creationId xmlns:p14="http://schemas.microsoft.com/office/powerpoint/2010/main" val="91942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say if audience is lazy and press the easiest option when they don’t in that case with majority voting correct answer does not shine but the incorrect answer  shines, because there is correlation in mistakes.</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is as frequent as A</a:t>
            </a:r>
          </a:p>
          <a:p>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How can we solve this?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14F965DC-4D72-4067-8A9B-6CFE5CBE0910}" type="slidenum">
              <a:rPr lang="en-US" smtClean="0"/>
              <a:pPr>
                <a:defRPr/>
              </a:pPr>
              <a:t>4</a:t>
            </a:fld>
            <a:endParaRPr lang="en-US"/>
          </a:p>
        </p:txBody>
      </p:sp>
    </p:spTree>
    <p:extLst>
      <p:ext uri="{BB962C8B-B14F-4D97-AF65-F5344CB8AC3E}">
        <p14:creationId xmlns:p14="http://schemas.microsoft.com/office/powerpoint/2010/main" val="393462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can solve this by reordering the options such that quarter of audience has the remote with order -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B C D,  quarter of audience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has B C D A, quarter of CDAB,   and the quarter DABC.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this case the correlated error is different for different groups.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a:defRPr/>
            </a:pPr>
            <a:fld id="{14F965DC-4D72-4067-8A9B-6CFE5CBE0910}" type="slidenum">
              <a:rPr lang="en-US" smtClean="0"/>
              <a:pPr>
                <a:defRPr/>
              </a:pPr>
              <a:t>5</a:t>
            </a:fld>
            <a:endParaRPr lang="en-US"/>
          </a:p>
        </p:txBody>
      </p:sp>
    </p:spTree>
    <p:extLst>
      <p:ext uri="{BB962C8B-B14F-4D97-AF65-F5344CB8AC3E}">
        <p14:creationId xmlns:p14="http://schemas.microsoft.com/office/powerpoint/2010/main" val="443349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version 1 correlated </a:t>
            </a:r>
            <a:r>
              <a:rPr lang="en-US" sz="1200" kern="1200" dirty="0" err="1">
                <a:solidFill>
                  <a:schemeClr val="tx1"/>
                </a:solidFill>
                <a:effectLst/>
                <a:latin typeface="+mn-lt"/>
                <a:ea typeface="+mn-ea"/>
                <a:cs typeface="+mn-cs"/>
              </a:rPr>
              <a:t>errrors</a:t>
            </a:r>
            <a:r>
              <a:rPr lang="en-US" sz="1200" kern="1200" dirty="0">
                <a:solidFill>
                  <a:schemeClr val="tx1"/>
                </a:solidFill>
                <a:effectLst/>
                <a:latin typeface="+mn-lt"/>
                <a:ea typeface="+mn-ea"/>
                <a:cs typeface="+mn-cs"/>
              </a:rPr>
              <a:t> affect D, in second version it affects C and so 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if create four versions then correlated errors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would be averaged out and we will be able to infer the correct answer.</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aggregated  the results  and we can defeat the correlated error</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Lets talk about quantum computing why all of this is relevant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a:defRPr/>
            </a:pPr>
            <a:fld id="{14F965DC-4D72-4067-8A9B-6CFE5CBE0910}" type="slidenum">
              <a:rPr lang="en-US" smtClean="0"/>
              <a:pPr>
                <a:defRPr/>
              </a:pPr>
              <a:t>6</a:t>
            </a:fld>
            <a:endParaRPr lang="en-US"/>
          </a:p>
        </p:txBody>
      </p:sp>
    </p:spTree>
    <p:extLst>
      <p:ext uri="{BB962C8B-B14F-4D97-AF65-F5344CB8AC3E}">
        <p14:creationId xmlns:p14="http://schemas.microsoft.com/office/powerpoint/2010/main" val="3453161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Quantum computers can solve problems that are beyond the capabilities of Today computers,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quantum computers are here. You can access IBM’s  qubit machine via a cloud and run programs.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have quantum computers </a:t>
            </a:r>
            <a:r>
              <a:rPr lang="en-US" sz="1200" kern="1200" dirty="0" err="1">
                <a:solidFill>
                  <a:schemeClr val="tx1"/>
                </a:solidFill>
                <a:effectLst/>
                <a:latin typeface="+mn-lt"/>
                <a:ea typeface="+mn-ea"/>
                <a:cs typeface="+mn-cs"/>
              </a:rPr>
              <a:t>wih</a:t>
            </a:r>
            <a:r>
              <a:rPr lang="en-US" sz="1200" kern="1200" dirty="0">
                <a:solidFill>
                  <a:schemeClr val="tx1"/>
                </a:solidFill>
                <a:effectLst/>
                <a:latin typeface="+mn-lt"/>
                <a:ea typeface="+mn-ea"/>
                <a:cs typeface="+mn-cs"/>
              </a:rPr>
              <a:t> 50+ qubits, and in near future we will have 100+ qubits.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--------------------------- 4 mins</a:t>
            </a:r>
            <a:endParaRPr lang="en-US" dirty="0"/>
          </a:p>
        </p:txBody>
      </p:sp>
      <p:sp>
        <p:nvSpPr>
          <p:cNvPr id="4" name="Slide Number Placeholder 3"/>
          <p:cNvSpPr>
            <a:spLocks noGrp="1"/>
          </p:cNvSpPr>
          <p:nvPr>
            <p:ph type="sldNum" sz="quarter" idx="10"/>
          </p:nvPr>
        </p:nvSpPr>
        <p:spPr/>
        <p:txBody>
          <a:bodyPr/>
          <a:lstStyle/>
          <a:p>
            <a:pPr>
              <a:defRPr/>
            </a:pPr>
            <a:fld id="{14F965DC-4D72-4067-8A9B-6CFE5CBE0910}" type="slidenum">
              <a:rPr lang="en-US" smtClean="0"/>
              <a:pPr>
                <a:defRPr/>
              </a:pPr>
              <a:t>7</a:t>
            </a:fld>
            <a:endParaRPr lang="en-US"/>
          </a:p>
        </p:txBody>
      </p:sp>
    </p:spTree>
    <p:extLst>
      <p:ext uri="{BB962C8B-B14F-4D97-AF65-F5344CB8AC3E}">
        <p14:creationId xmlns:p14="http://schemas.microsoft.com/office/powerpoint/2010/main" val="91942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can solve  interesting problems using quantum computers, by using properties of qubits – </a:t>
            </a:r>
          </a:p>
          <a:p>
            <a:endParaRPr lang="en-US" dirty="0"/>
          </a:p>
          <a:p>
            <a:r>
              <a:rPr lang="en-US" dirty="0"/>
              <a:t>properties like superposition. Quantum state for example , exhibit superposition of states 0 and 1 and quantum gates can modulate this superposition </a:t>
            </a:r>
          </a:p>
          <a:p>
            <a:endParaRPr lang="en-US" dirty="0"/>
          </a:p>
          <a:p>
            <a:r>
              <a:rPr lang="en-US" dirty="0"/>
              <a:t>And produce entangled states.  Unfortunately quantum gates and bits encounter </a:t>
            </a:r>
            <a:r>
              <a:rPr lang="en-US" dirty="0" err="1"/>
              <a:t>errros</a:t>
            </a:r>
            <a:r>
              <a:rPr lang="en-US" dirty="0"/>
              <a:t>  due to noise .. And that is one of the biggest challenge </a:t>
            </a:r>
          </a:p>
        </p:txBody>
      </p:sp>
      <p:sp>
        <p:nvSpPr>
          <p:cNvPr id="4" name="Slide Number Placeholder 3"/>
          <p:cNvSpPr>
            <a:spLocks noGrp="1"/>
          </p:cNvSpPr>
          <p:nvPr>
            <p:ph type="sldNum" sz="quarter" idx="5"/>
          </p:nvPr>
        </p:nvSpPr>
        <p:spPr/>
        <p:txBody>
          <a:bodyPr/>
          <a:lstStyle/>
          <a:p>
            <a:pPr>
              <a:defRPr/>
            </a:pPr>
            <a:fld id="{14F965DC-4D72-4067-8A9B-6CFE5CBE0910}" type="slidenum">
              <a:rPr lang="en-US" smtClean="0"/>
              <a:pPr>
                <a:defRPr/>
              </a:pPr>
              <a:t>8</a:t>
            </a:fld>
            <a:endParaRPr lang="en-US"/>
          </a:p>
        </p:txBody>
      </p:sp>
    </p:spTree>
    <p:extLst>
      <p:ext uri="{BB962C8B-B14F-4D97-AF65-F5344CB8AC3E}">
        <p14:creationId xmlns:p14="http://schemas.microsoft.com/office/powerpoint/2010/main" val="817503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error correction give us ability to detect and correct errors – but quantum error correction is expensive for quantum computers with 50 qubits </a:t>
            </a:r>
          </a:p>
          <a:p>
            <a:endParaRPr lang="en-US" dirty="0"/>
          </a:p>
          <a:p>
            <a:r>
              <a:rPr lang="en-US" dirty="0"/>
              <a:t>we cant protect qubits by using error correction because its expensive </a:t>
            </a:r>
          </a:p>
          <a:p>
            <a:endParaRPr lang="en-US" dirty="0"/>
          </a:p>
          <a:p>
            <a:r>
              <a:rPr lang="en-US" dirty="0"/>
              <a:t>so until we have tens of thousand of qubits,  we will be in this Noisy Intermediate Scale Era, where quantum computers will be noisy.</a:t>
            </a:r>
          </a:p>
          <a:p>
            <a:endParaRPr lang="en-US" dirty="0"/>
          </a:p>
          <a:p>
            <a:r>
              <a:rPr lang="en-US" dirty="0"/>
              <a:t>To infer correct answer on NISQ, we execute a program log the out put and run it again, we run the program 1000s of time and log the out put of each trial, and at the end we </a:t>
            </a:r>
            <a:r>
              <a:rPr lang="en-US" dirty="0" err="1"/>
              <a:t>analyse</a:t>
            </a:r>
            <a:r>
              <a:rPr lang="en-US" dirty="0"/>
              <a:t> this output to infer correct answer</a:t>
            </a:r>
          </a:p>
          <a:p>
            <a:endParaRPr lang="en-US" dirty="0"/>
          </a:p>
          <a:p>
            <a:r>
              <a:rPr lang="en-US" dirty="0"/>
              <a:t>Its very  similar to the who wants to be a </a:t>
            </a:r>
            <a:r>
              <a:rPr lang="en-US" dirty="0" err="1"/>
              <a:t>mIllionair</a:t>
            </a:r>
            <a:r>
              <a:rPr lang="en-US" dirty="0"/>
              <a:t>  example, we don’t need correct all our trials to be correct or even majority of the trials to be correct as long as correct answer has the highest frequency </a:t>
            </a:r>
          </a:p>
          <a:p>
            <a:endParaRPr lang="en-US" dirty="0"/>
          </a:p>
          <a:p>
            <a:r>
              <a:rPr lang="en-US" dirty="0"/>
              <a:t>we can  infer the correct answer.</a:t>
            </a:r>
          </a:p>
        </p:txBody>
      </p:sp>
      <p:sp>
        <p:nvSpPr>
          <p:cNvPr id="4" name="Slide Number Placeholder 3"/>
          <p:cNvSpPr>
            <a:spLocks noGrp="1"/>
          </p:cNvSpPr>
          <p:nvPr>
            <p:ph type="sldNum" sz="quarter" idx="10"/>
          </p:nvPr>
        </p:nvSpPr>
        <p:spPr/>
        <p:txBody>
          <a:bodyPr/>
          <a:lstStyle/>
          <a:p>
            <a:pPr>
              <a:defRPr/>
            </a:pPr>
            <a:fld id="{14F965DC-4D72-4067-8A9B-6CFE5CBE0910}" type="slidenum">
              <a:rPr lang="en-US" smtClean="0"/>
              <a:pPr>
                <a:defRPr/>
              </a:pPr>
              <a:t>9</a:t>
            </a:fld>
            <a:endParaRPr lang="en-US"/>
          </a:p>
        </p:txBody>
      </p:sp>
    </p:spTree>
    <p:extLst>
      <p:ext uri="{BB962C8B-B14F-4D97-AF65-F5344CB8AC3E}">
        <p14:creationId xmlns:p14="http://schemas.microsoft.com/office/powerpoint/2010/main" val="57399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24461" y="3793068"/>
            <a:ext cx="6795913" cy="1684868"/>
          </a:xfrm>
          <a:prstGeom prst="rect">
            <a:avLst/>
          </a:prstGeom>
        </p:spPr>
        <p:txBody>
          <a:bodyPr>
            <a:noAutofit/>
          </a:bodyPr>
          <a:lstStyle>
            <a:lvl1pPr marL="0" indent="0" algn="l">
              <a:lnSpc>
                <a:spcPts val="3600"/>
              </a:lnSpc>
              <a:buNone/>
              <a:defRPr sz="3000" b="0" cap="none" spc="0" baseline="0">
                <a:solidFill>
                  <a:schemeClr val="tx1">
                    <a:lumMod val="50000"/>
                    <a:lumOff val="50000"/>
                  </a:schemeClr>
                </a:solidFill>
                <a:latin typeface="Roboto Condensed Light" pitchFamily="2" charset="0"/>
                <a:ea typeface="Roboto Condensed Light"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4024462" y="333633"/>
            <a:ext cx="6795913" cy="3459435"/>
          </a:xfrm>
          <a:prstGeom prst="rect">
            <a:avLst/>
          </a:prstGeom>
        </p:spPr>
        <p:txBody>
          <a:bodyPr anchor="b" anchorCtr="0">
            <a:normAutofit/>
          </a:bodyPr>
          <a:lstStyle>
            <a:lvl1pPr algn="l">
              <a:lnSpc>
                <a:spcPts val="4800"/>
              </a:lnSpc>
              <a:defRPr sz="4200" b="1" cap="none" spc="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4141079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7112" y="1557867"/>
            <a:ext cx="6795913" cy="2235200"/>
          </a:xfrm>
        </p:spPr>
        <p:txBody>
          <a:bodyPr anchor="b" anchorCtr="0">
            <a:noAutofit/>
          </a:bodyPr>
          <a:lstStyle>
            <a:lvl1pPr algn="l">
              <a:lnSpc>
                <a:spcPts val="3600"/>
              </a:lnSpc>
              <a:defRPr b="1" cap="all" spc="150">
                <a:solidFill>
                  <a:schemeClr val="tx1">
                    <a:lumMod val="50000"/>
                    <a:lumOff val="50000"/>
                  </a:schemeClr>
                </a:solidFill>
              </a:defRPr>
            </a:lvl1pPr>
          </a:lstStyle>
          <a:p>
            <a:r>
              <a:rPr lang="en-US" dirty="0"/>
              <a:t>Click to edit Master title SLIDE</a:t>
            </a:r>
          </a:p>
        </p:txBody>
      </p:sp>
      <p:sp>
        <p:nvSpPr>
          <p:cNvPr id="3" name="Subtitle 2"/>
          <p:cNvSpPr>
            <a:spLocks noGrp="1"/>
          </p:cNvSpPr>
          <p:nvPr>
            <p:ph type="subTitle" idx="1"/>
          </p:nvPr>
        </p:nvSpPr>
        <p:spPr>
          <a:xfrm>
            <a:off x="4967110" y="4275669"/>
            <a:ext cx="6795913" cy="1202267"/>
          </a:xfrm>
        </p:spPr>
        <p:txBody>
          <a:bodyPr>
            <a:noAutofit/>
          </a:bodyPr>
          <a:lstStyle>
            <a:lvl1pPr marL="0" indent="0" algn="l">
              <a:lnSpc>
                <a:spcPts val="2100"/>
              </a:lnSpc>
              <a:buNone/>
              <a:defRPr sz="1800" cap="all" spc="300">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623771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6814"/>
            <a:ext cx="8128000" cy="1143000"/>
          </a:xfrm>
        </p:spPr>
        <p:txBody>
          <a:bodyPr/>
          <a:lstStyle/>
          <a:p>
            <a:r>
              <a:rPr lang="en-US"/>
              <a:t>Click to edit Master title style</a:t>
            </a:r>
            <a:endParaRPr lang="en-US" dirty="0"/>
          </a:p>
        </p:txBody>
      </p:sp>
      <p:sp>
        <p:nvSpPr>
          <p:cNvPr id="3" name="Rectangle: Rounded Corners 2"/>
          <p:cNvSpPr/>
          <p:nvPr userDrawn="1"/>
        </p:nvSpPr>
        <p:spPr>
          <a:xfrm>
            <a:off x="0" y="1417638"/>
            <a:ext cx="12192000" cy="92095"/>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a:p>
            <a:pPr algn="ctr"/>
            <a:endParaRPr lang="en-US" dirty="0"/>
          </a:p>
        </p:txBody>
      </p:sp>
      <p:sp>
        <p:nvSpPr>
          <p:cNvPr id="5" name="Slide Number Placeholder 4">
            <a:extLst>
              <a:ext uri="{FF2B5EF4-FFF2-40B4-BE49-F238E27FC236}">
                <a16:creationId xmlns:a16="http://schemas.microsoft.com/office/drawing/2014/main" id="{46919046-8448-4945-A997-242C8C4F1092}"/>
              </a:ext>
            </a:extLst>
          </p:cNvPr>
          <p:cNvSpPr>
            <a:spLocks noGrp="1"/>
          </p:cNvSpPr>
          <p:nvPr>
            <p:ph type="sldNum" sz="quarter" idx="4"/>
          </p:nvPr>
        </p:nvSpPr>
        <p:spPr>
          <a:xfrm>
            <a:off x="11545615" y="0"/>
            <a:ext cx="646386" cy="436529"/>
          </a:xfrm>
          <a:prstGeom prst="rect">
            <a:avLst/>
          </a:prstGeom>
        </p:spPr>
        <p:txBody>
          <a:bodyPr vert="horz" lIns="91440" tIns="45720" rIns="91440" bIns="45720" rtlCol="0" anchor="ctr"/>
          <a:lstStyle>
            <a:lvl1pPr algn="r">
              <a:defRPr sz="2400">
                <a:solidFill>
                  <a:schemeClr val="tx1">
                    <a:tint val="75000"/>
                  </a:schemeClr>
                </a:solidFill>
              </a:defRPr>
            </a:lvl1pPr>
          </a:lstStyle>
          <a:p>
            <a:fld id="{52AE2DB5-4517-4C79-AADE-245F3E00587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48001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D178019-C439-4E91-AEA9-062C206F8E90}" type="slidenum">
              <a:rPr lang="en-US"/>
              <a:pPr>
                <a:defRPr/>
              </a:pPr>
              <a:t>‹#›</a:t>
            </a:fld>
            <a:endParaRPr lang="en-US"/>
          </a:p>
        </p:txBody>
      </p:sp>
    </p:spTree>
    <p:extLst>
      <p:ext uri="{BB962C8B-B14F-4D97-AF65-F5344CB8AC3E}">
        <p14:creationId xmlns:p14="http://schemas.microsoft.com/office/powerpoint/2010/main" val="1925588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C62AA51-A95B-429E-B120-FC8F7567CFAE}"/>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ndParaRPr>
          </a:p>
        </p:txBody>
      </p:sp>
      <p:sp>
        <p:nvSpPr>
          <p:cNvPr id="5" name="Rectangle 5">
            <a:extLst>
              <a:ext uri="{FF2B5EF4-FFF2-40B4-BE49-F238E27FC236}">
                <a16:creationId xmlns:a16="http://schemas.microsoft.com/office/drawing/2014/main" id="{175DC4F2-5410-4B2B-957C-CD44EB1FD413}"/>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ndParaRPr>
          </a:p>
        </p:txBody>
      </p:sp>
      <p:sp>
        <p:nvSpPr>
          <p:cNvPr id="6" name="Rectangle 6">
            <a:extLst>
              <a:ext uri="{FF2B5EF4-FFF2-40B4-BE49-F238E27FC236}">
                <a16:creationId xmlns:a16="http://schemas.microsoft.com/office/drawing/2014/main" id="{05AE95D7-FB2C-4195-A21E-FD9DAD3D67E2}"/>
              </a:ext>
            </a:extLst>
          </p:cNvPr>
          <p:cNvSpPr>
            <a:spLocks noGrp="1" noChangeArrowheads="1"/>
          </p:cNvSpPr>
          <p:nvPr>
            <p:ph type="sldNum" sz="quarter" idx="12"/>
          </p:nvPr>
        </p:nvSpPr>
        <p:spPr>
          <a:ln/>
        </p:spPr>
        <p:txBody>
          <a:bodyPr/>
          <a:lstStyle>
            <a:lvl1pPr>
              <a:defRPr/>
            </a:lvl1pPr>
          </a:lstStyle>
          <a:p>
            <a:pPr>
              <a:defRPr/>
            </a:pPr>
            <a:fld id="{E3E20C3E-DAFD-421B-A108-A90B962938A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74020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AC98FC3-AA51-43FB-A2BC-15FAD97155BA}"/>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ndParaRPr>
          </a:p>
        </p:txBody>
      </p:sp>
      <p:sp>
        <p:nvSpPr>
          <p:cNvPr id="5" name="Rectangle 5">
            <a:extLst>
              <a:ext uri="{FF2B5EF4-FFF2-40B4-BE49-F238E27FC236}">
                <a16:creationId xmlns:a16="http://schemas.microsoft.com/office/drawing/2014/main" id="{2AA56646-EF3B-49DD-ACA8-4627FA6397E5}"/>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ndParaRPr>
          </a:p>
        </p:txBody>
      </p:sp>
      <p:sp>
        <p:nvSpPr>
          <p:cNvPr id="6" name="Rectangle 6">
            <a:extLst>
              <a:ext uri="{FF2B5EF4-FFF2-40B4-BE49-F238E27FC236}">
                <a16:creationId xmlns:a16="http://schemas.microsoft.com/office/drawing/2014/main" id="{169CE6C6-46B5-4BFF-9754-129530FEC36D}"/>
              </a:ext>
            </a:extLst>
          </p:cNvPr>
          <p:cNvSpPr>
            <a:spLocks noGrp="1" noChangeArrowheads="1"/>
          </p:cNvSpPr>
          <p:nvPr>
            <p:ph type="sldNum" sz="quarter" idx="12"/>
          </p:nvPr>
        </p:nvSpPr>
        <p:spPr>
          <a:ln/>
        </p:spPr>
        <p:txBody>
          <a:bodyPr/>
          <a:lstStyle>
            <a:lvl1pPr>
              <a:defRPr/>
            </a:lvl1pPr>
          </a:lstStyle>
          <a:p>
            <a:pPr>
              <a:defRPr/>
            </a:pPr>
            <a:fld id="{CA384F8A-CADF-44B8-A0B0-B2DD505683C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23311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DE89E78-27AE-4FDE-887A-1587B6A07CD6}"/>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ndParaRPr>
          </a:p>
        </p:txBody>
      </p:sp>
      <p:sp>
        <p:nvSpPr>
          <p:cNvPr id="5" name="Rectangle 5">
            <a:extLst>
              <a:ext uri="{FF2B5EF4-FFF2-40B4-BE49-F238E27FC236}">
                <a16:creationId xmlns:a16="http://schemas.microsoft.com/office/drawing/2014/main" id="{F73EDB6F-8E67-40BB-A06E-348BE21804F7}"/>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ndParaRPr>
          </a:p>
        </p:txBody>
      </p:sp>
      <p:sp>
        <p:nvSpPr>
          <p:cNvPr id="6" name="Rectangle 6">
            <a:extLst>
              <a:ext uri="{FF2B5EF4-FFF2-40B4-BE49-F238E27FC236}">
                <a16:creationId xmlns:a16="http://schemas.microsoft.com/office/drawing/2014/main" id="{780B3A42-BCA5-4BBD-AF9E-6D26C1D50E12}"/>
              </a:ext>
            </a:extLst>
          </p:cNvPr>
          <p:cNvSpPr>
            <a:spLocks noGrp="1" noChangeArrowheads="1"/>
          </p:cNvSpPr>
          <p:nvPr>
            <p:ph type="sldNum" sz="quarter" idx="12"/>
          </p:nvPr>
        </p:nvSpPr>
        <p:spPr>
          <a:ln/>
        </p:spPr>
        <p:txBody>
          <a:bodyPr/>
          <a:lstStyle>
            <a:lvl1pPr>
              <a:defRPr/>
            </a:lvl1pPr>
          </a:lstStyle>
          <a:p>
            <a:pPr>
              <a:defRPr/>
            </a:pPr>
            <a:fld id="{66C975D5-1479-40CF-A90A-2E8F0D157CA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538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22441CC-E5FD-4BF7-A018-99400FBE36C5}"/>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ndParaRPr>
          </a:p>
        </p:txBody>
      </p:sp>
      <p:sp>
        <p:nvSpPr>
          <p:cNvPr id="6" name="Rectangle 5">
            <a:extLst>
              <a:ext uri="{FF2B5EF4-FFF2-40B4-BE49-F238E27FC236}">
                <a16:creationId xmlns:a16="http://schemas.microsoft.com/office/drawing/2014/main" id="{58CC0052-548B-46B2-BEFD-755736FA218B}"/>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ndParaRPr>
          </a:p>
        </p:txBody>
      </p:sp>
      <p:sp>
        <p:nvSpPr>
          <p:cNvPr id="7" name="Rectangle 6">
            <a:extLst>
              <a:ext uri="{FF2B5EF4-FFF2-40B4-BE49-F238E27FC236}">
                <a16:creationId xmlns:a16="http://schemas.microsoft.com/office/drawing/2014/main" id="{90CED360-748E-487A-9DB2-D51F189AB63C}"/>
              </a:ext>
            </a:extLst>
          </p:cNvPr>
          <p:cNvSpPr>
            <a:spLocks noGrp="1" noChangeArrowheads="1"/>
          </p:cNvSpPr>
          <p:nvPr>
            <p:ph type="sldNum" sz="quarter" idx="12"/>
          </p:nvPr>
        </p:nvSpPr>
        <p:spPr>
          <a:ln/>
        </p:spPr>
        <p:txBody>
          <a:bodyPr/>
          <a:lstStyle>
            <a:lvl1pPr>
              <a:defRPr/>
            </a:lvl1pPr>
          </a:lstStyle>
          <a:p>
            <a:pPr>
              <a:defRPr/>
            </a:pPr>
            <a:fld id="{FBF4FD80-0C2B-40A5-B531-5A7EF35CBA3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28805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07389DC-6CD2-489B-A1BA-3B0F5D339DAA}"/>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ndParaRPr>
          </a:p>
        </p:txBody>
      </p:sp>
      <p:sp>
        <p:nvSpPr>
          <p:cNvPr id="8" name="Rectangle 5">
            <a:extLst>
              <a:ext uri="{FF2B5EF4-FFF2-40B4-BE49-F238E27FC236}">
                <a16:creationId xmlns:a16="http://schemas.microsoft.com/office/drawing/2014/main" id="{1B330BB2-3F1F-4F69-B23D-09826BD2FC75}"/>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ndParaRPr>
          </a:p>
        </p:txBody>
      </p:sp>
      <p:sp>
        <p:nvSpPr>
          <p:cNvPr id="9" name="Rectangle 6">
            <a:extLst>
              <a:ext uri="{FF2B5EF4-FFF2-40B4-BE49-F238E27FC236}">
                <a16:creationId xmlns:a16="http://schemas.microsoft.com/office/drawing/2014/main" id="{6A39F368-E788-4907-B22E-5B0BCB5D866E}"/>
              </a:ext>
            </a:extLst>
          </p:cNvPr>
          <p:cNvSpPr>
            <a:spLocks noGrp="1" noChangeArrowheads="1"/>
          </p:cNvSpPr>
          <p:nvPr>
            <p:ph type="sldNum" sz="quarter" idx="12"/>
          </p:nvPr>
        </p:nvSpPr>
        <p:spPr>
          <a:ln/>
        </p:spPr>
        <p:txBody>
          <a:bodyPr/>
          <a:lstStyle>
            <a:lvl1pPr>
              <a:defRPr/>
            </a:lvl1pPr>
          </a:lstStyle>
          <a:p>
            <a:pPr>
              <a:defRPr/>
            </a:pPr>
            <a:fld id="{1C3A4338-FCCD-4CF7-8291-51FA9479091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2668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3577B29-DEE9-47C3-B159-70666A2D2708}"/>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ndParaRPr>
          </a:p>
        </p:txBody>
      </p:sp>
      <p:sp>
        <p:nvSpPr>
          <p:cNvPr id="4" name="Rectangle 5">
            <a:extLst>
              <a:ext uri="{FF2B5EF4-FFF2-40B4-BE49-F238E27FC236}">
                <a16:creationId xmlns:a16="http://schemas.microsoft.com/office/drawing/2014/main" id="{A4889DFE-7D1B-4403-AB62-BA90B178AD75}"/>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ndParaRPr>
          </a:p>
        </p:txBody>
      </p:sp>
      <p:sp>
        <p:nvSpPr>
          <p:cNvPr id="5" name="Rectangle 6">
            <a:extLst>
              <a:ext uri="{FF2B5EF4-FFF2-40B4-BE49-F238E27FC236}">
                <a16:creationId xmlns:a16="http://schemas.microsoft.com/office/drawing/2014/main" id="{A96E6E11-9757-42CD-ACBC-1FEC11CF3E13}"/>
              </a:ext>
            </a:extLst>
          </p:cNvPr>
          <p:cNvSpPr>
            <a:spLocks noGrp="1" noChangeArrowheads="1"/>
          </p:cNvSpPr>
          <p:nvPr>
            <p:ph type="sldNum" sz="quarter" idx="12"/>
          </p:nvPr>
        </p:nvSpPr>
        <p:spPr>
          <a:ln/>
        </p:spPr>
        <p:txBody>
          <a:bodyPr/>
          <a:lstStyle>
            <a:lvl1pPr>
              <a:defRPr/>
            </a:lvl1pPr>
          </a:lstStyle>
          <a:p>
            <a:pPr>
              <a:defRPr/>
            </a:pPr>
            <a:fld id="{00B52DEC-79E3-4F13-BAF2-F08C2ADBF5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08772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7847437-7361-47E0-AE6D-E169126EB368}"/>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ndParaRPr>
          </a:p>
        </p:txBody>
      </p:sp>
      <p:sp>
        <p:nvSpPr>
          <p:cNvPr id="3" name="Rectangle 5">
            <a:extLst>
              <a:ext uri="{FF2B5EF4-FFF2-40B4-BE49-F238E27FC236}">
                <a16:creationId xmlns:a16="http://schemas.microsoft.com/office/drawing/2014/main" id="{AA7D3FC6-DE34-4472-B14B-35F9ED781764}"/>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ndParaRPr>
          </a:p>
        </p:txBody>
      </p:sp>
      <p:sp>
        <p:nvSpPr>
          <p:cNvPr id="4" name="Rectangle 6">
            <a:extLst>
              <a:ext uri="{FF2B5EF4-FFF2-40B4-BE49-F238E27FC236}">
                <a16:creationId xmlns:a16="http://schemas.microsoft.com/office/drawing/2014/main" id="{65A5A265-8961-4792-8992-3DBF881B6C6A}"/>
              </a:ext>
            </a:extLst>
          </p:cNvPr>
          <p:cNvSpPr>
            <a:spLocks noGrp="1" noChangeArrowheads="1"/>
          </p:cNvSpPr>
          <p:nvPr>
            <p:ph type="sldNum" sz="quarter" idx="12"/>
          </p:nvPr>
        </p:nvSpPr>
        <p:spPr>
          <a:ln/>
        </p:spPr>
        <p:txBody>
          <a:bodyPr/>
          <a:lstStyle>
            <a:lvl1pPr>
              <a:defRPr/>
            </a:lvl1pPr>
          </a:lstStyle>
          <a:p>
            <a:pPr>
              <a:defRPr/>
            </a:pPr>
            <a:fld id="{D6D83F6B-DF21-400A-B704-E3F7D702F8A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42812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6814"/>
            <a:ext cx="8128000" cy="1143000"/>
          </a:xfrm>
        </p:spPr>
        <p:txBody>
          <a:bodyPr/>
          <a:lstStyle/>
          <a:p>
            <a:r>
              <a:rPr lang="en-US"/>
              <a:t>Click to edit Master title style</a:t>
            </a:r>
            <a:endParaRPr lang="en-US" dirty="0"/>
          </a:p>
        </p:txBody>
      </p:sp>
      <p:sp>
        <p:nvSpPr>
          <p:cNvPr id="3" name="Rectangle: Rounded Corners 2"/>
          <p:cNvSpPr/>
          <p:nvPr userDrawn="1"/>
        </p:nvSpPr>
        <p:spPr>
          <a:xfrm>
            <a:off x="0" y="1221177"/>
            <a:ext cx="12192000" cy="106189"/>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4">
            <a:extLst>
              <a:ext uri="{FF2B5EF4-FFF2-40B4-BE49-F238E27FC236}">
                <a16:creationId xmlns:a16="http://schemas.microsoft.com/office/drawing/2014/main" id="{9DEAC6FC-54B3-4AB7-B42E-F1847D21CBE8}"/>
              </a:ext>
            </a:extLst>
          </p:cNvPr>
          <p:cNvSpPr>
            <a:spLocks noGrp="1"/>
          </p:cNvSpPr>
          <p:nvPr>
            <p:ph type="sldNum" sz="quarter" idx="4"/>
          </p:nvPr>
        </p:nvSpPr>
        <p:spPr>
          <a:xfrm>
            <a:off x="11707633" y="0"/>
            <a:ext cx="484367" cy="436529"/>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2AE2DB5-4517-4C79-AADE-245F3E00587B}" type="slidenum">
              <a:rPr kumimoji="0" lang="en-US" sz="18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1938771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855DC3E-0670-40D2-AAD7-04764DBC9426}"/>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ndParaRPr>
          </a:p>
        </p:txBody>
      </p:sp>
      <p:sp>
        <p:nvSpPr>
          <p:cNvPr id="6" name="Rectangle 5">
            <a:extLst>
              <a:ext uri="{FF2B5EF4-FFF2-40B4-BE49-F238E27FC236}">
                <a16:creationId xmlns:a16="http://schemas.microsoft.com/office/drawing/2014/main" id="{0FCAED78-60B3-4646-AC59-2173980C531D}"/>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ndParaRPr>
          </a:p>
        </p:txBody>
      </p:sp>
      <p:sp>
        <p:nvSpPr>
          <p:cNvPr id="7" name="Rectangle 6">
            <a:extLst>
              <a:ext uri="{FF2B5EF4-FFF2-40B4-BE49-F238E27FC236}">
                <a16:creationId xmlns:a16="http://schemas.microsoft.com/office/drawing/2014/main" id="{A489D322-5BE0-4046-9303-3EF82B936A5F}"/>
              </a:ext>
            </a:extLst>
          </p:cNvPr>
          <p:cNvSpPr>
            <a:spLocks noGrp="1" noChangeArrowheads="1"/>
          </p:cNvSpPr>
          <p:nvPr>
            <p:ph type="sldNum" sz="quarter" idx="12"/>
          </p:nvPr>
        </p:nvSpPr>
        <p:spPr>
          <a:ln/>
        </p:spPr>
        <p:txBody>
          <a:bodyPr/>
          <a:lstStyle>
            <a:lvl1pPr>
              <a:defRPr/>
            </a:lvl1pPr>
          </a:lstStyle>
          <a:p>
            <a:pPr>
              <a:defRPr/>
            </a:pPr>
            <a:fld id="{977E39AD-74C5-4B29-B144-AB2539C5E2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2321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62295D8-6821-4B05-8173-1DE40453409C}"/>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ndParaRPr>
          </a:p>
        </p:txBody>
      </p:sp>
      <p:sp>
        <p:nvSpPr>
          <p:cNvPr id="6" name="Rectangle 5">
            <a:extLst>
              <a:ext uri="{FF2B5EF4-FFF2-40B4-BE49-F238E27FC236}">
                <a16:creationId xmlns:a16="http://schemas.microsoft.com/office/drawing/2014/main" id="{B2D6EA76-B477-4EB0-A9A4-1A2CDE72596D}"/>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ndParaRPr>
          </a:p>
        </p:txBody>
      </p:sp>
      <p:sp>
        <p:nvSpPr>
          <p:cNvPr id="7" name="Rectangle 6">
            <a:extLst>
              <a:ext uri="{FF2B5EF4-FFF2-40B4-BE49-F238E27FC236}">
                <a16:creationId xmlns:a16="http://schemas.microsoft.com/office/drawing/2014/main" id="{23D8C5C9-2B3B-4BA5-97CE-2D476662B04C}"/>
              </a:ext>
            </a:extLst>
          </p:cNvPr>
          <p:cNvSpPr>
            <a:spLocks noGrp="1" noChangeArrowheads="1"/>
          </p:cNvSpPr>
          <p:nvPr>
            <p:ph type="sldNum" sz="quarter" idx="12"/>
          </p:nvPr>
        </p:nvSpPr>
        <p:spPr>
          <a:ln/>
        </p:spPr>
        <p:txBody>
          <a:bodyPr/>
          <a:lstStyle>
            <a:lvl1pPr>
              <a:defRPr/>
            </a:lvl1pPr>
          </a:lstStyle>
          <a:p>
            <a:pPr>
              <a:defRPr/>
            </a:pPr>
            <a:fld id="{1547C120-77C7-40C8-90E7-740BAA01BFF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65785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8224E1-57EF-417E-BA59-6AB7563E93C9}"/>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ndParaRPr>
          </a:p>
        </p:txBody>
      </p:sp>
      <p:sp>
        <p:nvSpPr>
          <p:cNvPr id="5" name="Rectangle 5">
            <a:extLst>
              <a:ext uri="{FF2B5EF4-FFF2-40B4-BE49-F238E27FC236}">
                <a16:creationId xmlns:a16="http://schemas.microsoft.com/office/drawing/2014/main" id="{B24331AC-DE84-4E20-9D5A-51F13A52CC1E}"/>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ndParaRPr>
          </a:p>
        </p:txBody>
      </p:sp>
      <p:sp>
        <p:nvSpPr>
          <p:cNvPr id="6" name="Rectangle 6">
            <a:extLst>
              <a:ext uri="{FF2B5EF4-FFF2-40B4-BE49-F238E27FC236}">
                <a16:creationId xmlns:a16="http://schemas.microsoft.com/office/drawing/2014/main" id="{77A049D8-C365-4339-B3B8-4C9835EE78FA}"/>
              </a:ext>
            </a:extLst>
          </p:cNvPr>
          <p:cNvSpPr>
            <a:spLocks noGrp="1" noChangeArrowheads="1"/>
          </p:cNvSpPr>
          <p:nvPr>
            <p:ph type="sldNum" sz="quarter" idx="12"/>
          </p:nvPr>
        </p:nvSpPr>
        <p:spPr>
          <a:ln/>
        </p:spPr>
        <p:txBody>
          <a:bodyPr/>
          <a:lstStyle>
            <a:lvl1pPr>
              <a:defRPr/>
            </a:lvl1pPr>
          </a:lstStyle>
          <a:p>
            <a:pPr>
              <a:defRPr/>
            </a:pPr>
            <a:fld id="{A7902A79-504B-4AB2-98FF-D0868C619F6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4355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DED48E-D143-40FB-B558-1B49BD362EC0}"/>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ndParaRPr>
          </a:p>
        </p:txBody>
      </p:sp>
      <p:sp>
        <p:nvSpPr>
          <p:cNvPr id="5" name="Rectangle 5">
            <a:extLst>
              <a:ext uri="{FF2B5EF4-FFF2-40B4-BE49-F238E27FC236}">
                <a16:creationId xmlns:a16="http://schemas.microsoft.com/office/drawing/2014/main" id="{574AF7B0-36E2-4892-8148-3CD445D1A420}"/>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ndParaRPr>
          </a:p>
        </p:txBody>
      </p:sp>
      <p:sp>
        <p:nvSpPr>
          <p:cNvPr id="6" name="Rectangle 6">
            <a:extLst>
              <a:ext uri="{FF2B5EF4-FFF2-40B4-BE49-F238E27FC236}">
                <a16:creationId xmlns:a16="http://schemas.microsoft.com/office/drawing/2014/main" id="{9867318D-2DF1-4F03-BD3E-2FFDA11A1F83}"/>
              </a:ext>
            </a:extLst>
          </p:cNvPr>
          <p:cNvSpPr>
            <a:spLocks noGrp="1" noChangeArrowheads="1"/>
          </p:cNvSpPr>
          <p:nvPr>
            <p:ph type="sldNum" sz="quarter" idx="12"/>
          </p:nvPr>
        </p:nvSpPr>
        <p:spPr>
          <a:ln/>
        </p:spPr>
        <p:txBody>
          <a:bodyPr/>
          <a:lstStyle>
            <a:lvl1pPr>
              <a:defRPr/>
            </a:lvl1pPr>
          </a:lstStyle>
          <a:p>
            <a:pPr>
              <a:defRPr/>
            </a:pPr>
            <a:fld id="{42D90CE1-FC62-46BC-9854-7D0E913B8FB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745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24461" y="3793068"/>
            <a:ext cx="6795913" cy="1684868"/>
          </a:xfrm>
          <a:prstGeom prst="rect">
            <a:avLst/>
          </a:prstGeom>
        </p:spPr>
        <p:txBody>
          <a:bodyPr>
            <a:noAutofit/>
          </a:bodyPr>
          <a:lstStyle>
            <a:lvl1pPr marL="0" indent="0" algn="l">
              <a:lnSpc>
                <a:spcPts val="3600"/>
              </a:lnSpc>
              <a:buNone/>
              <a:defRPr sz="3000" b="0" cap="none" spc="0" baseline="0">
                <a:solidFill>
                  <a:schemeClr val="tx1">
                    <a:lumMod val="50000"/>
                    <a:lumOff val="50000"/>
                  </a:schemeClr>
                </a:solidFill>
                <a:latin typeface="Roboto Condensed Light" pitchFamily="2" charset="0"/>
                <a:ea typeface="Roboto Condensed Light"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4024462" y="333633"/>
            <a:ext cx="6795913" cy="3459435"/>
          </a:xfrm>
          <a:prstGeom prst="rect">
            <a:avLst/>
          </a:prstGeom>
        </p:spPr>
        <p:txBody>
          <a:bodyPr anchor="b" anchorCtr="0">
            <a:normAutofit/>
          </a:bodyPr>
          <a:lstStyle>
            <a:lvl1pPr algn="l">
              <a:lnSpc>
                <a:spcPts val="4800"/>
              </a:lnSpc>
              <a:defRPr sz="4200" b="1" cap="none" spc="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36809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6814"/>
            <a:ext cx="8128000" cy="1143000"/>
          </a:xfrm>
        </p:spPr>
        <p:txBody>
          <a:bodyPr/>
          <a:lstStyle/>
          <a:p>
            <a:r>
              <a:rPr lang="en-US"/>
              <a:t>Click to edit Master title style</a:t>
            </a:r>
            <a:endParaRPr lang="en-US" dirty="0"/>
          </a:p>
        </p:txBody>
      </p:sp>
      <p:sp>
        <p:nvSpPr>
          <p:cNvPr id="3" name="Rectangle: Rounded Corners 2"/>
          <p:cNvSpPr/>
          <p:nvPr userDrawn="1"/>
        </p:nvSpPr>
        <p:spPr>
          <a:xfrm>
            <a:off x="0" y="1221177"/>
            <a:ext cx="12192000" cy="106189"/>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4">
            <a:extLst>
              <a:ext uri="{FF2B5EF4-FFF2-40B4-BE49-F238E27FC236}">
                <a16:creationId xmlns:a16="http://schemas.microsoft.com/office/drawing/2014/main" id="{9DEAC6FC-54B3-4AB7-B42E-F1847D21CBE8}"/>
              </a:ext>
            </a:extLst>
          </p:cNvPr>
          <p:cNvSpPr>
            <a:spLocks noGrp="1"/>
          </p:cNvSpPr>
          <p:nvPr>
            <p:ph type="sldNum" sz="quarter" idx="4"/>
          </p:nvPr>
        </p:nvSpPr>
        <p:spPr>
          <a:xfrm>
            <a:off x="10615353" y="0"/>
            <a:ext cx="1576648" cy="436529"/>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r>
              <a:rPr lang="en-US" dirty="0">
                <a:solidFill>
                  <a:prstClr val="black">
                    <a:tint val="75000"/>
                  </a:prstClr>
                </a:solidFill>
              </a:rPr>
              <a:t>APQC-2019</a:t>
            </a:r>
          </a:p>
        </p:txBody>
      </p:sp>
    </p:spTree>
    <p:extLst>
      <p:ext uri="{BB962C8B-B14F-4D97-AF65-F5344CB8AC3E}">
        <p14:creationId xmlns:p14="http://schemas.microsoft.com/office/powerpoint/2010/main" val="28073965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67112" y="1557867"/>
            <a:ext cx="6795913" cy="2235200"/>
          </a:xfrm>
        </p:spPr>
        <p:txBody>
          <a:bodyPr anchor="b" anchorCtr="0">
            <a:noAutofit/>
          </a:bodyPr>
          <a:lstStyle>
            <a:lvl1pPr algn="l">
              <a:lnSpc>
                <a:spcPts val="3600"/>
              </a:lnSpc>
              <a:defRPr b="1" cap="all" spc="150">
                <a:solidFill>
                  <a:schemeClr val="tx1">
                    <a:lumMod val="50000"/>
                    <a:lumOff val="50000"/>
                  </a:schemeClr>
                </a:solidFill>
              </a:defRPr>
            </a:lvl1pPr>
          </a:lstStyle>
          <a:p>
            <a:r>
              <a:rPr lang="en-US" dirty="0"/>
              <a:t>Click to edit Master title style</a:t>
            </a:r>
          </a:p>
        </p:txBody>
      </p:sp>
      <p:sp>
        <p:nvSpPr>
          <p:cNvPr id="3" name="Subtitle 2"/>
          <p:cNvSpPr>
            <a:spLocks noGrp="1"/>
          </p:cNvSpPr>
          <p:nvPr>
            <p:ph type="subTitle" idx="1"/>
          </p:nvPr>
        </p:nvSpPr>
        <p:spPr>
          <a:xfrm>
            <a:off x="4967110" y="4275669"/>
            <a:ext cx="6795913" cy="1202267"/>
          </a:xfrm>
        </p:spPr>
        <p:txBody>
          <a:bodyPr>
            <a:noAutofit/>
          </a:bodyPr>
          <a:lstStyle>
            <a:lvl1pPr marL="0" indent="0" algn="l">
              <a:lnSpc>
                <a:spcPts val="2100"/>
              </a:lnSpc>
              <a:buNone/>
              <a:defRPr sz="1800" cap="all" spc="300">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5107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7112" y="1557867"/>
            <a:ext cx="6795913" cy="2235200"/>
          </a:xfrm>
        </p:spPr>
        <p:txBody>
          <a:bodyPr anchor="b" anchorCtr="0">
            <a:noAutofit/>
          </a:bodyPr>
          <a:lstStyle>
            <a:lvl1pPr algn="l">
              <a:lnSpc>
                <a:spcPts val="3600"/>
              </a:lnSpc>
              <a:defRPr b="1" cap="all" spc="150">
                <a:solidFill>
                  <a:schemeClr val="tx1">
                    <a:lumMod val="50000"/>
                    <a:lumOff val="50000"/>
                  </a:schemeClr>
                </a:solidFill>
              </a:defRPr>
            </a:lvl1pPr>
          </a:lstStyle>
          <a:p>
            <a:r>
              <a:rPr lang="en-US" dirty="0"/>
              <a:t>Click to edit Master title SLIDE</a:t>
            </a:r>
          </a:p>
        </p:txBody>
      </p:sp>
      <p:sp>
        <p:nvSpPr>
          <p:cNvPr id="3" name="Subtitle 2"/>
          <p:cNvSpPr>
            <a:spLocks noGrp="1"/>
          </p:cNvSpPr>
          <p:nvPr>
            <p:ph type="subTitle" idx="1"/>
          </p:nvPr>
        </p:nvSpPr>
        <p:spPr>
          <a:xfrm>
            <a:off x="4967110" y="4275669"/>
            <a:ext cx="6795913" cy="1202267"/>
          </a:xfrm>
        </p:spPr>
        <p:txBody>
          <a:bodyPr>
            <a:noAutofit/>
          </a:bodyPr>
          <a:lstStyle>
            <a:lvl1pPr marL="0" indent="0" algn="l">
              <a:lnSpc>
                <a:spcPts val="2100"/>
              </a:lnSpc>
              <a:buNone/>
              <a:defRPr sz="1800" cap="all" spc="300">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27130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D178019-C439-4E91-AEA9-062C206F8E90}" type="slidenum">
              <a:rPr lang="en-US"/>
              <a:pPr>
                <a:defRPr/>
              </a:pPr>
              <a:t>‹#›</a:t>
            </a:fld>
            <a:endParaRPr lang="en-US"/>
          </a:p>
        </p:txBody>
      </p:sp>
    </p:spTree>
    <p:extLst>
      <p:ext uri="{BB962C8B-B14F-4D97-AF65-F5344CB8AC3E}">
        <p14:creationId xmlns:p14="http://schemas.microsoft.com/office/powerpoint/2010/main" val="20881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SzPct val="120000"/>
              <a:defRPr sz="2800"/>
            </a:lvl1pPr>
            <a:lvl2pPr>
              <a:defRPr sz="24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9B9E78F-ABFD-44CE-894E-3D6432B5FCE3}" type="slidenum">
              <a:rPr lang="en-US"/>
              <a:pPr>
                <a:defRPr/>
              </a:pPr>
              <a:t>‹#›</a:t>
            </a:fld>
            <a:endParaRPr lang="en-US"/>
          </a:p>
        </p:txBody>
      </p:sp>
    </p:spTree>
    <p:extLst>
      <p:ext uri="{BB962C8B-B14F-4D97-AF65-F5344CB8AC3E}">
        <p14:creationId xmlns:p14="http://schemas.microsoft.com/office/powerpoint/2010/main" val="2627913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67112" y="1557867"/>
            <a:ext cx="6795913" cy="2235200"/>
          </a:xfrm>
        </p:spPr>
        <p:txBody>
          <a:bodyPr anchor="b" anchorCtr="0">
            <a:noAutofit/>
          </a:bodyPr>
          <a:lstStyle>
            <a:lvl1pPr algn="l">
              <a:lnSpc>
                <a:spcPts val="3600"/>
              </a:lnSpc>
              <a:defRPr b="1" cap="all" spc="150">
                <a:solidFill>
                  <a:schemeClr val="tx1">
                    <a:lumMod val="50000"/>
                    <a:lumOff val="50000"/>
                  </a:schemeClr>
                </a:solidFill>
              </a:defRPr>
            </a:lvl1pPr>
          </a:lstStyle>
          <a:p>
            <a:r>
              <a:rPr lang="en-US" dirty="0"/>
              <a:t>Click to edit Master title style</a:t>
            </a:r>
          </a:p>
        </p:txBody>
      </p:sp>
      <p:sp>
        <p:nvSpPr>
          <p:cNvPr id="3" name="Subtitle 2"/>
          <p:cNvSpPr>
            <a:spLocks noGrp="1"/>
          </p:cNvSpPr>
          <p:nvPr>
            <p:ph type="subTitle" idx="1"/>
          </p:nvPr>
        </p:nvSpPr>
        <p:spPr>
          <a:xfrm>
            <a:off x="4967110" y="4275669"/>
            <a:ext cx="6795913" cy="1202267"/>
          </a:xfrm>
        </p:spPr>
        <p:txBody>
          <a:bodyPr>
            <a:noAutofit/>
          </a:bodyPr>
          <a:lstStyle>
            <a:lvl1pPr marL="0" indent="0" algn="l">
              <a:lnSpc>
                <a:spcPts val="2100"/>
              </a:lnSpc>
              <a:buNone/>
              <a:defRPr sz="1800" cap="all" spc="300">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7012349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jpg"/><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jpg"/><Relationship Id="rId5" Type="http://schemas.openxmlformats.org/officeDocument/2006/relationships/theme" Target="../theme/theme4.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49203"/>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l" defTabSz="342900" rtl="0" eaLnBrk="1" latinLnBrk="0" hangingPunct="1">
        <a:spcBef>
          <a:spcPct val="0"/>
        </a:spcBef>
        <a:buNone/>
        <a:defRPr sz="3600" b="1" kern="1200">
          <a:solidFill>
            <a:srgbClr val="857437"/>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934883"/>
      </p:ext>
    </p:extLst>
  </p:cSld>
  <p:clrMap bg1="lt1" tx1="dk1" bg2="lt2" tx2="dk2" accent1="accent1" accent2="accent2" accent3="accent3" accent4="accent4" accent5="accent5" accent6="accent6" hlink="hlink" folHlink="folHlink"/>
  <p:sldLayoutIdLst>
    <p:sldLayoutId id="2147483716" r:id="rId1"/>
    <p:sldLayoutId id="2147483717" r:id="rId2"/>
  </p:sldLayoutIdLst>
  <p:txStyles>
    <p:titleStyle>
      <a:lvl1pPr algn="l" defTabSz="342900" rtl="0" eaLnBrk="1" latinLnBrk="0" hangingPunct="1">
        <a:spcBef>
          <a:spcPct val="0"/>
        </a:spcBef>
        <a:buNone/>
        <a:defRPr sz="3600" b="1" kern="1200">
          <a:solidFill>
            <a:srgbClr val="857437"/>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128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167461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2" r:id="rId3"/>
    <p:sldLayoutId id="2147483723" r:id="rId4"/>
  </p:sldLayoutIdLst>
  <p:hf hdr="0" ftr="0" dt="0"/>
  <p:txStyles>
    <p:titleStyle>
      <a:lvl1pPr algn="l" defTabSz="342900" rtl="0" eaLnBrk="1" latinLnBrk="0" hangingPunct="1">
        <a:spcBef>
          <a:spcPct val="0"/>
        </a:spcBef>
        <a:buNone/>
        <a:defRPr sz="27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128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638080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Lst>
  <p:hf hdr="0" ftr="0" dt="0"/>
  <p:txStyles>
    <p:titleStyle>
      <a:lvl1pPr algn="l" defTabSz="342900" rtl="0" eaLnBrk="1" latinLnBrk="0" hangingPunct="1">
        <a:spcBef>
          <a:spcPct val="0"/>
        </a:spcBef>
        <a:buNone/>
        <a:defRPr sz="27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3358D33-81AB-4A1D-A75A-36441215D20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2E96A43-0F8B-47AC-8A93-304C4197E6DF}"/>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D6FB18D-737A-4287-9F43-0BD049BCBEA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n-lt"/>
              </a:defRPr>
            </a:lvl1pPr>
          </a:lstStyle>
          <a:p>
            <a:pPr>
              <a:defRPr/>
            </a:pPr>
            <a:endParaRPr lang="en-US" altLang="en-US">
              <a:solidFill>
                <a:srgbClr val="000000"/>
              </a:solidFill>
              <a:latin typeface="Times New Roman"/>
            </a:endParaRPr>
          </a:p>
        </p:txBody>
      </p:sp>
      <p:sp>
        <p:nvSpPr>
          <p:cNvPr id="1029" name="Rectangle 5">
            <a:extLst>
              <a:ext uri="{FF2B5EF4-FFF2-40B4-BE49-F238E27FC236}">
                <a16:creationId xmlns:a16="http://schemas.microsoft.com/office/drawing/2014/main" id="{01C32C9C-8F2F-4F3F-9387-92C759A9569F}"/>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mn-lt"/>
              </a:defRPr>
            </a:lvl1pPr>
          </a:lstStyle>
          <a:p>
            <a:pPr>
              <a:defRPr/>
            </a:pPr>
            <a:endParaRPr lang="en-US" altLang="en-US">
              <a:solidFill>
                <a:srgbClr val="000000"/>
              </a:solidFill>
              <a:latin typeface="Times New Roman"/>
            </a:endParaRPr>
          </a:p>
        </p:txBody>
      </p:sp>
      <p:sp>
        <p:nvSpPr>
          <p:cNvPr id="1030" name="Rectangle 6">
            <a:extLst>
              <a:ext uri="{FF2B5EF4-FFF2-40B4-BE49-F238E27FC236}">
                <a16:creationId xmlns:a16="http://schemas.microsoft.com/office/drawing/2014/main" id="{49799BCD-402A-4E41-8D3D-9F19CC962315}"/>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solidFill>
                  <a:schemeClr val="tx1"/>
                </a:solidFill>
                <a:latin typeface="Times New Roman" panose="02020603050405020304" pitchFamily="18" charset="0"/>
              </a:defRPr>
            </a:lvl1pPr>
          </a:lstStyle>
          <a:p>
            <a:pPr>
              <a:defRPr/>
            </a:pPr>
            <a:fld id="{52AE9752-CD2D-4FAB-A438-53CA5676A32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381956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file:///C:\WINDOWS\Desktop\REAL%20Millionaire%20Template\mill_lets_see.wav" TargetMode="External"/><Relationship Id="rId7" Type="http://schemas.openxmlformats.org/officeDocument/2006/relationships/image" Target="../media/image7.png"/><Relationship Id="rId2" Type="http://schemas.openxmlformats.org/officeDocument/2006/relationships/audio" Target="file:///C:\WINDOWS\Desktop\REAL%20Millionaire%20Template\millionaire1.wav" TargetMode="External"/><Relationship Id="rId1" Type="http://schemas.microsoft.com/office/2007/relationships/media" Target="file:///C:\WINDOWS\Desktop\REAL%20Millionaire%20Template\millionaire1.wav" TargetMode="External"/><Relationship Id="rId6" Type="http://schemas.openxmlformats.org/officeDocument/2006/relationships/notesSlide" Target="../notesSlides/notesSlide2.xml"/><Relationship Id="rId5" Type="http://schemas.openxmlformats.org/officeDocument/2006/relationships/slideLayout" Target="../slideLayouts/slideLayout19.xml"/><Relationship Id="rId4" Type="http://schemas.openxmlformats.org/officeDocument/2006/relationships/audio" Target="file:///C:\WINDOWS\Desktop\REAL%20Millionaire%20Template\mill_lets_see.wa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E66134-3B68-CA46-9583-81F439EB81A2}"/>
              </a:ext>
            </a:extLst>
          </p:cNvPr>
          <p:cNvSpPr>
            <a:spLocks noGrp="1"/>
          </p:cNvSpPr>
          <p:nvPr>
            <p:ph type="subTitle" idx="1"/>
          </p:nvPr>
        </p:nvSpPr>
        <p:spPr>
          <a:xfrm>
            <a:off x="4024461" y="4518624"/>
            <a:ext cx="6795913" cy="1684868"/>
          </a:xfrm>
        </p:spPr>
        <p:txBody>
          <a:bodyPr/>
          <a:lstStyle/>
          <a:p>
            <a:r>
              <a:rPr lang="en-US" b="1" dirty="0">
                <a:solidFill>
                  <a:schemeClr val="tx1">
                    <a:lumMod val="65000"/>
                    <a:lumOff val="35000"/>
                  </a:schemeClr>
                </a:solidFill>
              </a:rPr>
              <a:t>Swamit Tannu</a:t>
            </a:r>
          </a:p>
          <a:p>
            <a:r>
              <a:rPr lang="en-US" dirty="0">
                <a:solidFill>
                  <a:schemeClr val="tx1">
                    <a:lumMod val="65000"/>
                    <a:lumOff val="35000"/>
                  </a:schemeClr>
                </a:solidFill>
              </a:rPr>
              <a:t>Moinuddin Qureshi</a:t>
            </a:r>
          </a:p>
        </p:txBody>
      </p:sp>
      <p:sp>
        <p:nvSpPr>
          <p:cNvPr id="2" name="Title 1">
            <a:extLst>
              <a:ext uri="{FF2B5EF4-FFF2-40B4-BE49-F238E27FC236}">
                <a16:creationId xmlns:a16="http://schemas.microsoft.com/office/drawing/2014/main" id="{9C0E95FB-AFDA-C24E-BDC1-87184FFF62A0}"/>
              </a:ext>
            </a:extLst>
          </p:cNvPr>
          <p:cNvSpPr>
            <a:spLocks noGrp="1"/>
          </p:cNvSpPr>
          <p:nvPr>
            <p:ph type="ctrTitle"/>
          </p:nvPr>
        </p:nvSpPr>
        <p:spPr>
          <a:xfrm>
            <a:off x="3686401" y="484833"/>
            <a:ext cx="8399334" cy="3459435"/>
          </a:xfrm>
          <a:prstGeom prst="rect">
            <a:avLst/>
          </a:prstGeom>
        </p:spPr>
        <p:txBody>
          <a:bodyPr wrap="square">
            <a:normAutofit/>
          </a:bodyPr>
          <a:lstStyle/>
          <a:p>
            <a:r>
              <a:rPr lang="en-US" dirty="0">
                <a:solidFill>
                  <a:schemeClr val="tx1"/>
                </a:solidFill>
              </a:rPr>
              <a:t>Ensemble of Diverse Mappings: </a:t>
            </a:r>
            <a:r>
              <a:rPr lang="en-US" sz="3200" b="0" dirty="0">
                <a:solidFill>
                  <a:schemeClr val="tx1"/>
                </a:solidFill>
              </a:rPr>
              <a:t>Improving Reliability of Quantum Computers by Orchestrating Dissimilar Mistakes</a:t>
            </a:r>
            <a:endParaRPr lang="en-US" dirty="0">
              <a:solidFill>
                <a:schemeClr val="tx1"/>
              </a:solidFill>
            </a:endParaRPr>
          </a:p>
        </p:txBody>
      </p:sp>
      <p:pic>
        <p:nvPicPr>
          <p:cNvPr id="4" name="Picture 4" descr="Related image">
            <a:extLst>
              <a:ext uri="{FF2B5EF4-FFF2-40B4-BE49-F238E27FC236}">
                <a16:creationId xmlns:a16="http://schemas.microsoft.com/office/drawing/2014/main" id="{4811B36F-2206-4008-A076-E235EA0F4E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63" r="10340"/>
          <a:stretch/>
        </p:blipFill>
        <p:spPr bwMode="auto">
          <a:xfrm>
            <a:off x="10284890" y="4518624"/>
            <a:ext cx="1653756" cy="2090784"/>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blob:https://web.whatsapp.com/ee175618-29f7-4481-824a-d78536ae3528">
            <a:extLst>
              <a:ext uri="{FF2B5EF4-FFF2-40B4-BE49-F238E27FC236}">
                <a16:creationId xmlns:a16="http://schemas.microsoft.com/office/drawing/2014/main" id="{FDC5F2E2-70C7-459D-BB3A-83B5B76278B3}"/>
              </a:ext>
            </a:extLst>
          </p:cNvPr>
          <p:cNvSpPr>
            <a:spLocks noChangeAspect="1" noChangeArrowheads="1"/>
          </p:cNvSpPr>
          <p:nvPr/>
        </p:nvSpPr>
        <p:spPr bwMode="auto">
          <a:xfrm>
            <a:off x="11437330" y="487208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person standing in front of a sign&#10;&#10;Description automatically generated">
            <a:extLst>
              <a:ext uri="{FF2B5EF4-FFF2-40B4-BE49-F238E27FC236}">
                <a16:creationId xmlns:a16="http://schemas.microsoft.com/office/drawing/2014/main" id="{871DF1DB-4129-4625-8D59-05D5D0B79E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235" t="12989" r="33399" b="18529"/>
          <a:stretch/>
        </p:blipFill>
        <p:spPr>
          <a:xfrm>
            <a:off x="8689428" y="4518624"/>
            <a:ext cx="1398946" cy="2090784"/>
          </a:xfrm>
          <a:prstGeom prst="rect">
            <a:avLst/>
          </a:prstGeom>
        </p:spPr>
      </p:pic>
    </p:spTree>
    <p:extLst>
      <p:ext uri="{BB962C8B-B14F-4D97-AF65-F5344CB8AC3E}">
        <p14:creationId xmlns:p14="http://schemas.microsoft.com/office/powerpoint/2010/main" val="354502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CE30-6DE7-45BF-90B1-E12064D9F94A}"/>
              </a:ext>
            </a:extLst>
          </p:cNvPr>
          <p:cNvSpPr>
            <a:spLocks noGrp="1"/>
          </p:cNvSpPr>
          <p:nvPr>
            <p:ph type="title"/>
          </p:nvPr>
        </p:nvSpPr>
        <p:spPr>
          <a:xfrm>
            <a:off x="609599" y="196814"/>
            <a:ext cx="10936016" cy="1143000"/>
          </a:xfrm>
        </p:spPr>
        <p:txBody>
          <a:bodyPr>
            <a:noAutofit/>
          </a:bodyPr>
          <a:lstStyle/>
          <a:p>
            <a:r>
              <a:rPr lang="en-US" sz="4400" b="1" dirty="0">
                <a:solidFill>
                  <a:srgbClr val="857437"/>
                </a:solidFill>
              </a:rPr>
              <a:t>Limited Connectivity and the Mapping Policy</a:t>
            </a:r>
          </a:p>
        </p:txBody>
      </p:sp>
      <p:sp>
        <p:nvSpPr>
          <p:cNvPr id="3" name="Slide Number Placeholder 2">
            <a:extLst>
              <a:ext uri="{FF2B5EF4-FFF2-40B4-BE49-F238E27FC236}">
                <a16:creationId xmlns:a16="http://schemas.microsoft.com/office/drawing/2014/main" id="{94B6C7D6-21F8-4CD5-8C04-8D0FEBEDCAC2}"/>
              </a:ext>
            </a:extLst>
          </p:cNvPr>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AE2DB5-4517-4C79-AADE-245F3E00587B}" type="slidenum">
              <a:rPr kumimoji="0" lang="en-US" sz="24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24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15" name="Thought Bubble: Cloud 14">
            <a:extLst>
              <a:ext uri="{FF2B5EF4-FFF2-40B4-BE49-F238E27FC236}">
                <a16:creationId xmlns:a16="http://schemas.microsoft.com/office/drawing/2014/main" id="{4E4713AE-3156-4E90-9B36-D9C26566F345}"/>
              </a:ext>
            </a:extLst>
          </p:cNvPr>
          <p:cNvSpPr/>
          <p:nvPr/>
        </p:nvSpPr>
        <p:spPr>
          <a:xfrm>
            <a:off x="8788261" y="1571080"/>
            <a:ext cx="748300" cy="868680"/>
          </a:xfrm>
          <a:prstGeom prst="cloudCallout">
            <a:avLst>
              <a:gd name="adj1" fmla="val -27083"/>
              <a:gd name="adj2" fmla="val 79605"/>
            </a:avLst>
          </a:prstGeom>
          <a:solidFill>
            <a:schemeClr val="bg2">
              <a:lumMod val="90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A</a:t>
            </a: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6" name="Thought Bubble: Cloud 15">
            <a:extLst>
              <a:ext uri="{FF2B5EF4-FFF2-40B4-BE49-F238E27FC236}">
                <a16:creationId xmlns:a16="http://schemas.microsoft.com/office/drawing/2014/main" id="{C48F739E-C365-44E4-B1A1-21B32F47456D}"/>
              </a:ext>
            </a:extLst>
          </p:cNvPr>
          <p:cNvSpPr/>
          <p:nvPr/>
        </p:nvSpPr>
        <p:spPr>
          <a:xfrm>
            <a:off x="11107839" y="3656211"/>
            <a:ext cx="748295" cy="868680"/>
          </a:xfrm>
          <a:prstGeom prst="cloudCallout">
            <a:avLst>
              <a:gd name="adj1" fmla="val -32215"/>
              <a:gd name="adj2" fmla="val 71695"/>
            </a:avLst>
          </a:prstGeom>
          <a:solidFill>
            <a:schemeClr val="bg2">
              <a:lumMod val="90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B</a:t>
            </a: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7" name="Thought Bubble: Cloud 16">
            <a:extLst>
              <a:ext uri="{FF2B5EF4-FFF2-40B4-BE49-F238E27FC236}">
                <a16:creationId xmlns:a16="http://schemas.microsoft.com/office/drawing/2014/main" id="{DEED80C5-3A36-41A1-A6E8-577A749620F1}"/>
              </a:ext>
            </a:extLst>
          </p:cNvPr>
          <p:cNvSpPr/>
          <p:nvPr/>
        </p:nvSpPr>
        <p:spPr>
          <a:xfrm>
            <a:off x="10029284" y="1845461"/>
            <a:ext cx="748300" cy="868680"/>
          </a:xfrm>
          <a:prstGeom prst="cloudCallout">
            <a:avLst>
              <a:gd name="adj1" fmla="val 35051"/>
              <a:gd name="adj2" fmla="val 83173"/>
            </a:avLst>
          </a:prstGeom>
          <a:solidFill>
            <a:schemeClr val="bg2">
              <a:lumMod val="90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C</a:t>
            </a: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D7D8BD80-5BEA-460F-B70F-03AE363B0D10}"/>
              </a:ext>
            </a:extLst>
          </p:cNvPr>
          <p:cNvSpPr/>
          <p:nvPr/>
        </p:nvSpPr>
        <p:spPr>
          <a:xfrm>
            <a:off x="899490" y="2554510"/>
            <a:ext cx="2403222" cy="175432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CNOT A,C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CNOT B,C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CNOT A,B</a:t>
            </a:r>
            <a:endParaRPr kumimoji="0" lang="en-US" sz="36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9" name="Rectangle 18">
            <a:extLst>
              <a:ext uri="{FF2B5EF4-FFF2-40B4-BE49-F238E27FC236}">
                <a16:creationId xmlns:a16="http://schemas.microsoft.com/office/drawing/2014/main" id="{1981D075-BF59-4C36-B667-D38CD5B8E922}"/>
              </a:ext>
            </a:extLst>
          </p:cNvPr>
          <p:cNvSpPr/>
          <p:nvPr/>
        </p:nvSpPr>
        <p:spPr>
          <a:xfrm>
            <a:off x="4882959" y="2274838"/>
            <a:ext cx="2403222" cy="2308324"/>
          </a:xfrm>
          <a:prstGeom prst="rect">
            <a:avLst/>
          </a:prstGeom>
        </p:spPr>
        <p:txBody>
          <a:bodyPr wrap="none">
            <a:spAutoFit/>
          </a:bodyPr>
          <a:lstStyle/>
          <a:p>
            <a:pPr lvl="0">
              <a:defRPr/>
            </a:pPr>
            <a:r>
              <a:rPr lang="en-US" sz="3600" dirty="0">
                <a:solidFill>
                  <a:prstClr val="black"/>
                </a:solidFill>
                <a:latin typeface="Courier New" panose="02070309020205020404" pitchFamily="49" charset="0"/>
                <a:cs typeface="Courier New" panose="02070309020205020404" pitchFamily="49" charset="0"/>
              </a:rPr>
              <a:t>CNOT A,C</a:t>
            </a:r>
          </a:p>
          <a:p>
            <a:pPr lvl="0">
              <a:defRPr/>
            </a:pPr>
            <a:r>
              <a:rPr lang="en-US" sz="3600" dirty="0">
                <a:solidFill>
                  <a:prstClr val="black"/>
                </a:solidFill>
                <a:latin typeface="Courier New" panose="02070309020205020404" pitchFamily="49" charset="0"/>
                <a:cs typeface="Courier New" panose="02070309020205020404" pitchFamily="49" charset="0"/>
              </a:rPr>
              <a:t>CNOT B,C</a:t>
            </a:r>
            <a:endParaRPr kumimoji="0" lang="en-US" sz="36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SWAP B,C</a:t>
            </a:r>
          </a:p>
          <a:p>
            <a:pPr>
              <a:defRPr/>
            </a:pPr>
            <a:r>
              <a:rPr lang="en-US" sz="3600" dirty="0">
                <a:solidFill>
                  <a:prstClr val="black"/>
                </a:solidFill>
                <a:latin typeface="Courier New" panose="02070309020205020404" pitchFamily="49" charset="0"/>
                <a:cs typeface="Courier New" panose="02070309020205020404" pitchFamily="49" charset="0"/>
              </a:rPr>
              <a:t>CNOT A,B</a:t>
            </a:r>
            <a:endParaRPr lang="en-US" sz="3600" dirty="0">
              <a:solidFill>
                <a:prstClr val="black"/>
              </a:solidFill>
            </a:endParaRPr>
          </a:p>
        </p:txBody>
      </p:sp>
      <p:sp>
        <p:nvSpPr>
          <p:cNvPr id="25" name="Rectangle: Rounded Corners 24">
            <a:extLst>
              <a:ext uri="{FF2B5EF4-FFF2-40B4-BE49-F238E27FC236}">
                <a16:creationId xmlns:a16="http://schemas.microsoft.com/office/drawing/2014/main" id="{E8432743-31E1-4468-A6AB-57AF410379A8}"/>
              </a:ext>
            </a:extLst>
          </p:cNvPr>
          <p:cNvSpPr/>
          <p:nvPr/>
        </p:nvSpPr>
        <p:spPr>
          <a:xfrm>
            <a:off x="0" y="6243577"/>
            <a:ext cx="12192000" cy="568320"/>
          </a:xfrm>
          <a:prstGeom prst="roundRect">
            <a:avLst>
              <a:gd name="adj" fmla="val 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Compiler insert SWAPs </a:t>
            </a:r>
            <a:r>
              <a:rPr kumimoji="0" lang="en-US" sz="2800" b="1" i="0" u="none" strike="noStrike" kern="1200" cap="none" spc="0" normalizeH="0" baseline="0" noProof="0" dirty="0">
                <a:ln>
                  <a:noFill/>
                </a:ln>
                <a:solidFill>
                  <a:prstClr val="white"/>
                </a:solidFill>
                <a:effectLst/>
                <a:uLnTx/>
                <a:uFillTx/>
                <a:latin typeface="Calibri"/>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uLnTx/>
                <a:uFillTx/>
                <a:latin typeface="Calibri"/>
                <a:ea typeface="+mn-ea"/>
                <a:cs typeface="+mn-cs"/>
              </a:rPr>
              <a:t> SWAPs are extra instructions which can also fail</a:t>
            </a:r>
          </a:p>
        </p:txBody>
      </p:sp>
      <p:grpSp>
        <p:nvGrpSpPr>
          <p:cNvPr id="27" name="Group 26">
            <a:extLst>
              <a:ext uri="{FF2B5EF4-FFF2-40B4-BE49-F238E27FC236}">
                <a16:creationId xmlns:a16="http://schemas.microsoft.com/office/drawing/2014/main" id="{1049A3B5-E354-42F4-A881-90485FA89E5E}"/>
              </a:ext>
            </a:extLst>
          </p:cNvPr>
          <p:cNvGrpSpPr/>
          <p:nvPr/>
        </p:nvGrpSpPr>
        <p:grpSpPr>
          <a:xfrm>
            <a:off x="8619125" y="2764568"/>
            <a:ext cx="2678049" cy="2371559"/>
            <a:chOff x="6046189" y="2519457"/>
            <a:chExt cx="2825631" cy="2484890"/>
          </a:xfrm>
        </p:grpSpPr>
        <p:grpSp>
          <p:nvGrpSpPr>
            <p:cNvPr id="28" name="Group 27">
              <a:extLst>
                <a:ext uri="{FF2B5EF4-FFF2-40B4-BE49-F238E27FC236}">
                  <a16:creationId xmlns:a16="http://schemas.microsoft.com/office/drawing/2014/main" id="{941E66F7-0266-4A1B-8197-FED5DF38ABCF}"/>
                </a:ext>
              </a:extLst>
            </p:cNvPr>
            <p:cNvGrpSpPr/>
            <p:nvPr/>
          </p:nvGrpSpPr>
          <p:grpSpPr>
            <a:xfrm>
              <a:off x="6046189" y="2519457"/>
              <a:ext cx="2825631" cy="2484890"/>
              <a:chOff x="7299826" y="2478408"/>
              <a:chExt cx="2521400" cy="2511018"/>
            </a:xfrm>
          </p:grpSpPr>
          <p:grpSp>
            <p:nvGrpSpPr>
              <p:cNvPr id="36" name="Group 35">
                <a:extLst>
                  <a:ext uri="{FF2B5EF4-FFF2-40B4-BE49-F238E27FC236}">
                    <a16:creationId xmlns:a16="http://schemas.microsoft.com/office/drawing/2014/main" id="{70E841EC-93A7-4B86-B251-8D30837ED077}"/>
                  </a:ext>
                </a:extLst>
              </p:cNvPr>
              <p:cNvGrpSpPr/>
              <p:nvPr/>
            </p:nvGrpSpPr>
            <p:grpSpPr>
              <a:xfrm>
                <a:off x="7299826" y="2478408"/>
                <a:ext cx="2521400" cy="2511018"/>
                <a:chOff x="7379936" y="2128204"/>
                <a:chExt cx="2085130" cy="1992014"/>
              </a:xfrm>
            </p:grpSpPr>
            <p:sp>
              <p:nvSpPr>
                <p:cNvPr id="40" name="Oval 39">
                  <a:extLst>
                    <a:ext uri="{FF2B5EF4-FFF2-40B4-BE49-F238E27FC236}">
                      <a16:creationId xmlns:a16="http://schemas.microsoft.com/office/drawing/2014/main" id="{2025CCD0-1A65-45EB-9388-A5DE41D1EB48}"/>
                    </a:ext>
                  </a:extLst>
                </p:cNvPr>
                <p:cNvSpPr/>
                <p:nvPr/>
              </p:nvSpPr>
              <p:spPr>
                <a:xfrm>
                  <a:off x="7379936" y="2128205"/>
                  <a:ext cx="582627" cy="590719"/>
                </a:xfrm>
                <a:prstGeom prst="ellipse">
                  <a:avLst/>
                </a:prstGeom>
                <a:solidFill>
                  <a:srgbClr val="FEE59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Q1</a:t>
                  </a:r>
                  <a:endParaRPr kumimoji="0" lang="en-US" sz="2300" b="0" i="0" u="none" strike="noStrike" kern="1200" cap="none" spc="0" normalizeH="0" baseline="-25000" noProof="0" dirty="0">
                    <a:ln>
                      <a:noFill/>
                    </a:ln>
                    <a:solidFill>
                      <a:prstClr val="black"/>
                    </a:solidFill>
                    <a:effectLst/>
                    <a:uLnTx/>
                    <a:uFillTx/>
                    <a:latin typeface="Calibri"/>
                    <a:ea typeface="+mn-ea"/>
                    <a:cs typeface="+mn-cs"/>
                  </a:endParaRPr>
                </a:p>
              </p:txBody>
            </p:sp>
            <p:sp>
              <p:nvSpPr>
                <p:cNvPr id="41" name="Oval 40">
                  <a:extLst>
                    <a:ext uri="{FF2B5EF4-FFF2-40B4-BE49-F238E27FC236}">
                      <a16:creationId xmlns:a16="http://schemas.microsoft.com/office/drawing/2014/main" id="{99E949BF-D33C-4C7A-9BF8-68995F7F8535}"/>
                    </a:ext>
                  </a:extLst>
                </p:cNvPr>
                <p:cNvSpPr/>
                <p:nvPr/>
              </p:nvSpPr>
              <p:spPr>
                <a:xfrm>
                  <a:off x="8882439" y="2128204"/>
                  <a:ext cx="582627" cy="590719"/>
                </a:xfrm>
                <a:prstGeom prst="ellipse">
                  <a:avLst/>
                </a:prstGeom>
                <a:solidFill>
                  <a:srgbClr val="FEE599"/>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Q2</a:t>
                  </a:r>
                </a:p>
              </p:txBody>
            </p:sp>
            <p:sp>
              <p:nvSpPr>
                <p:cNvPr id="42" name="Oval 41">
                  <a:extLst>
                    <a:ext uri="{FF2B5EF4-FFF2-40B4-BE49-F238E27FC236}">
                      <a16:creationId xmlns:a16="http://schemas.microsoft.com/office/drawing/2014/main" id="{0D064B7A-9BE0-4902-8ED8-A6C3789A54A7}"/>
                    </a:ext>
                  </a:extLst>
                </p:cNvPr>
                <p:cNvSpPr/>
                <p:nvPr/>
              </p:nvSpPr>
              <p:spPr>
                <a:xfrm>
                  <a:off x="8882439" y="3529499"/>
                  <a:ext cx="582627" cy="590719"/>
                </a:xfrm>
                <a:prstGeom prst="ellipse">
                  <a:avLst/>
                </a:prstGeom>
                <a:solidFill>
                  <a:srgbClr val="FEE599"/>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Q3</a:t>
                  </a:r>
                </a:p>
              </p:txBody>
            </p:sp>
            <p:sp>
              <p:nvSpPr>
                <p:cNvPr id="43" name="Oval 42">
                  <a:extLst>
                    <a:ext uri="{FF2B5EF4-FFF2-40B4-BE49-F238E27FC236}">
                      <a16:creationId xmlns:a16="http://schemas.microsoft.com/office/drawing/2014/main" id="{3C34ECE2-CAA9-44AD-A6F0-1C3F48C04EB1}"/>
                    </a:ext>
                  </a:extLst>
                </p:cNvPr>
                <p:cNvSpPr/>
                <p:nvPr/>
              </p:nvSpPr>
              <p:spPr>
                <a:xfrm>
                  <a:off x="7379936" y="3507897"/>
                  <a:ext cx="582627" cy="590719"/>
                </a:xfrm>
                <a:prstGeom prst="ellipse">
                  <a:avLst/>
                </a:prstGeom>
                <a:solidFill>
                  <a:srgbClr val="FEE599"/>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Q4</a:t>
                  </a:r>
                </a:p>
              </p:txBody>
            </p:sp>
          </p:grpSp>
          <p:cxnSp>
            <p:nvCxnSpPr>
              <p:cNvPr id="37" name="Straight Connector 36">
                <a:extLst>
                  <a:ext uri="{FF2B5EF4-FFF2-40B4-BE49-F238E27FC236}">
                    <a16:creationId xmlns:a16="http://schemas.microsoft.com/office/drawing/2014/main" id="{BE7E8181-3B05-4FB0-999A-B03ABD7AA6D5}"/>
                  </a:ext>
                </a:extLst>
              </p:cNvPr>
              <p:cNvCxnSpPr>
                <a:cxnSpLocks/>
                <a:stCxn id="40" idx="6"/>
                <a:endCxn id="41" idx="2"/>
              </p:cNvCxnSpPr>
              <p:nvPr/>
            </p:nvCxnSpPr>
            <p:spPr>
              <a:xfrm flipV="1">
                <a:off x="8004356" y="2850721"/>
                <a:ext cx="1112340" cy="1"/>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00EEC456-0984-4027-A6E3-6BEB4CA86B68}"/>
                  </a:ext>
                </a:extLst>
              </p:cNvPr>
              <p:cNvCxnSpPr>
                <a:cxnSpLocks/>
                <a:stCxn id="40" idx="4"/>
              </p:cNvCxnSpPr>
              <p:nvPr/>
            </p:nvCxnSpPr>
            <p:spPr>
              <a:xfrm>
                <a:off x="7652091" y="3223035"/>
                <a:ext cx="0" cy="1021765"/>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17655991-FC3B-4FF0-8146-992A56FDA60D}"/>
                  </a:ext>
                </a:extLst>
              </p:cNvPr>
              <p:cNvCxnSpPr>
                <a:cxnSpLocks/>
              </p:cNvCxnSpPr>
              <p:nvPr/>
            </p:nvCxnSpPr>
            <p:spPr>
              <a:xfrm>
                <a:off x="9473222" y="3214210"/>
                <a:ext cx="0" cy="1021765"/>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29" name="Straight Connector 28">
              <a:extLst>
                <a:ext uri="{FF2B5EF4-FFF2-40B4-BE49-F238E27FC236}">
                  <a16:creationId xmlns:a16="http://schemas.microsoft.com/office/drawing/2014/main" id="{4FF2DDC5-435C-4606-93DC-AFC06103ED10}"/>
                </a:ext>
              </a:extLst>
            </p:cNvPr>
            <p:cNvCxnSpPr>
              <a:cxnSpLocks/>
            </p:cNvCxnSpPr>
            <p:nvPr/>
          </p:nvCxnSpPr>
          <p:spPr>
            <a:xfrm flipV="1">
              <a:off x="6835727" y="4608020"/>
              <a:ext cx="1246555" cy="1"/>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4991B3FD-24C7-4B5A-B6E8-0586A96A20BD}"/>
              </a:ext>
            </a:extLst>
          </p:cNvPr>
          <p:cNvGrpSpPr/>
          <p:nvPr/>
        </p:nvGrpSpPr>
        <p:grpSpPr>
          <a:xfrm>
            <a:off x="-133845" y="3644453"/>
            <a:ext cx="4276836" cy="1495380"/>
            <a:chOff x="-336042" y="2392790"/>
            <a:chExt cx="4276836" cy="1495380"/>
          </a:xfrm>
        </p:grpSpPr>
        <p:pic>
          <p:nvPicPr>
            <p:cNvPr id="45" name="Picture 4" descr="Image result for red cross wrong">
              <a:extLst>
                <a:ext uri="{FF2B5EF4-FFF2-40B4-BE49-F238E27FC236}">
                  <a16:creationId xmlns:a16="http://schemas.microsoft.com/office/drawing/2014/main" id="{DCBE3DAE-3B2B-4C23-90DB-A90E74C599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39" y="2392790"/>
              <a:ext cx="710042" cy="70057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8FF4AF-F617-4A5C-B436-4BAC2F56C055}"/>
                </a:ext>
              </a:extLst>
            </p:cNvPr>
            <p:cNvSpPr txBox="1"/>
            <p:nvPr/>
          </p:nvSpPr>
          <p:spPr>
            <a:xfrm>
              <a:off x="-336042" y="3057173"/>
              <a:ext cx="4276836"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Not Possible no coupling link</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dirty="0">
                  <a:solidFill>
                    <a:prstClr val="black"/>
                  </a:solidFill>
                  <a:latin typeface="Calibri"/>
                </a:rPr>
                <a:t>Between A and B</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D14DE51D-2375-4B67-B612-F257342562A3}"/>
              </a:ext>
            </a:extLst>
          </p:cNvPr>
          <p:cNvGrpSpPr/>
          <p:nvPr/>
        </p:nvGrpSpPr>
        <p:grpSpPr>
          <a:xfrm>
            <a:off x="4336698" y="3933721"/>
            <a:ext cx="3538444" cy="1506829"/>
            <a:chOff x="4336698" y="3933721"/>
            <a:chExt cx="3538444" cy="1506829"/>
          </a:xfrm>
        </p:grpSpPr>
        <p:sp>
          <p:nvSpPr>
            <p:cNvPr id="48" name="TextBox 47">
              <a:extLst>
                <a:ext uri="{FF2B5EF4-FFF2-40B4-BE49-F238E27FC236}">
                  <a16:creationId xmlns:a16="http://schemas.microsoft.com/office/drawing/2014/main" id="{57844C37-DD0E-4F76-B5FC-0D241870558A}"/>
                </a:ext>
              </a:extLst>
            </p:cNvPr>
            <p:cNvSpPr txBox="1"/>
            <p:nvPr/>
          </p:nvSpPr>
          <p:spPr>
            <a:xfrm>
              <a:off x="4336698" y="4609553"/>
              <a:ext cx="3538444"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link between A and B, </a:t>
              </a:r>
              <a:r>
                <a:rPr kumimoji="0" lang="en-US" sz="24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CNOT</a:t>
              </a:r>
              <a:r>
                <a:rPr kumimoji="0" lang="en-US" sz="2400" b="1" i="0" u="none" strike="noStrike" kern="1200" cap="none" spc="0" normalizeH="0" baseline="0" noProof="0" dirty="0">
                  <a:ln>
                    <a:noFill/>
                  </a:ln>
                  <a:solidFill>
                    <a:prstClr val="black"/>
                  </a:solidFill>
                  <a:effectLst/>
                  <a:uLnTx/>
                  <a:uFillTx/>
                  <a:latin typeface="Calibri"/>
                  <a:ea typeface="+mn-ea"/>
                  <a:cs typeface="+mn-cs"/>
                </a:rPr>
                <a:t> can be performed</a:t>
              </a:r>
            </a:p>
          </p:txBody>
        </p:sp>
        <p:pic>
          <p:nvPicPr>
            <p:cNvPr id="49" name="Picture 2" descr="Image result for green tick">
              <a:extLst>
                <a:ext uri="{FF2B5EF4-FFF2-40B4-BE49-F238E27FC236}">
                  <a16:creationId xmlns:a16="http://schemas.microsoft.com/office/drawing/2014/main" id="{E79C367E-924A-4ABE-BE73-5CD06485E3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7863" y="3933721"/>
              <a:ext cx="657450" cy="65745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0CD7A31F-5A66-4367-B88C-CB57A07D5FA2}"/>
              </a:ext>
            </a:extLst>
          </p:cNvPr>
          <p:cNvSpPr/>
          <p:nvPr/>
        </p:nvSpPr>
        <p:spPr>
          <a:xfrm>
            <a:off x="7926471" y="5228525"/>
            <a:ext cx="4063356"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SWAP facilitate data movement</a:t>
            </a:r>
            <a:endPar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Tree>
    <p:custDataLst>
      <p:tags r:id="rId1"/>
    </p:custDataLst>
    <p:extLst>
      <p:ext uri="{BB962C8B-B14F-4D97-AF65-F5344CB8AC3E}">
        <p14:creationId xmlns:p14="http://schemas.microsoft.com/office/powerpoint/2010/main" val="1758308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grpId="0" nodeType="clickEffect">
                                  <p:stCondLst>
                                    <p:cond delay="0"/>
                                  </p:stCondLst>
                                  <p:childTnLst>
                                    <p:animMotion origin="layout" path="M -0.00013 -0.00024 L -0.02617 0.06875 C -0.03203 0.08287 -0.03529 0.10601 -0.03555 0.12963 C -0.03503 0.15416 -0.03203 0.17592 -0.02617 0.19004 L -0.00013 0.26226 " pathEditMode="relative" rAng="5400000" ptsTypes="AAAAA">
                                      <p:cBhvr>
                                        <p:cTn id="14" dur="2000" fill="hold"/>
                                        <p:tgtEl>
                                          <p:spTgt spid="17"/>
                                        </p:tgtEl>
                                        <p:attrNameLst>
                                          <p:attrName>ppt_x</p:attrName>
                                          <p:attrName>ppt_y</p:attrName>
                                        </p:attrNameLst>
                                      </p:cBhvr>
                                      <p:rCtr x="-1771" y="13125"/>
                                    </p:animMotion>
                                  </p:childTnLst>
                                </p:cTn>
                              </p:par>
                              <p:par>
                                <p:cTn id="15" presetID="37" presetClass="path" presetSubtype="0" accel="50000" decel="50000" fill="hold" grpId="0" nodeType="withEffect">
                                  <p:stCondLst>
                                    <p:cond delay="0"/>
                                  </p:stCondLst>
                                  <p:childTnLst>
                                    <p:animMotion origin="layout" path="M -0.00976 -0.24606 L 0.03919 -0.18472 C 0.05026 -0.17268 0.05664 -0.15301 0.05846 -0.13101 C 0.05872 -0.10648 0.05391 -0.08564 0.04349 -0.07014 L -6.25E-7 -3.7037E-6 " pathEditMode="relative" rAng="15960000" ptsTypes="AAAAA">
                                      <p:cBhvr>
                                        <p:cTn id="16" dur="2000" spd="-100000" fill="hold"/>
                                        <p:tgtEl>
                                          <p:spTgt spid="16"/>
                                        </p:tgtEl>
                                        <p:attrNameLst>
                                          <p:attrName>ppt_x</p:attrName>
                                          <p:attrName>ppt_y</p:attrName>
                                        </p:attrNameLst>
                                      </p:cBhvr>
                                      <p:rCtr x="3659" y="11921"/>
                                    </p:animMotion>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5"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26E0-9464-4A82-BBB4-BF6675DD6283}"/>
              </a:ext>
            </a:extLst>
          </p:cNvPr>
          <p:cNvSpPr>
            <a:spLocks noGrp="1"/>
          </p:cNvSpPr>
          <p:nvPr>
            <p:ph type="title"/>
          </p:nvPr>
        </p:nvSpPr>
        <p:spPr>
          <a:xfrm>
            <a:off x="202258" y="235412"/>
            <a:ext cx="9881062" cy="1143000"/>
          </a:xfrm>
        </p:spPr>
        <p:txBody>
          <a:bodyPr/>
          <a:lstStyle/>
          <a:p>
            <a:r>
              <a:rPr lang="en-US" sz="4400" dirty="0"/>
              <a:t>Qubit Mapping Policies</a:t>
            </a:r>
          </a:p>
        </p:txBody>
      </p:sp>
      <p:sp>
        <p:nvSpPr>
          <p:cNvPr id="22" name="Rectangle: Rounded Corners 21">
            <a:extLst>
              <a:ext uri="{FF2B5EF4-FFF2-40B4-BE49-F238E27FC236}">
                <a16:creationId xmlns:a16="http://schemas.microsoft.com/office/drawing/2014/main" id="{B6268122-1C04-4412-B2BE-9E89E853E7CD}"/>
              </a:ext>
            </a:extLst>
          </p:cNvPr>
          <p:cNvSpPr/>
          <p:nvPr/>
        </p:nvSpPr>
        <p:spPr>
          <a:xfrm>
            <a:off x="0" y="6053559"/>
            <a:ext cx="12192000" cy="804442"/>
          </a:xfrm>
          <a:prstGeom prst="roundRect">
            <a:avLst>
              <a:gd name="adj" fmla="val 0"/>
            </a:avLst>
          </a:prstGeom>
          <a:solidFill>
            <a:schemeClr val="tx1">
              <a:lumMod val="75000"/>
              <a:lumOff val="2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All of the above use same mapping for all trials</a:t>
            </a:r>
          </a:p>
        </p:txBody>
      </p:sp>
      <p:grpSp>
        <p:nvGrpSpPr>
          <p:cNvPr id="18" name="Group 17">
            <a:extLst>
              <a:ext uri="{FF2B5EF4-FFF2-40B4-BE49-F238E27FC236}">
                <a16:creationId xmlns:a16="http://schemas.microsoft.com/office/drawing/2014/main" id="{EB1E8EB6-4FE4-44C6-813B-9447DC3B0A57}"/>
              </a:ext>
            </a:extLst>
          </p:cNvPr>
          <p:cNvGrpSpPr/>
          <p:nvPr/>
        </p:nvGrpSpPr>
        <p:grpSpPr>
          <a:xfrm>
            <a:off x="6418159" y="1455564"/>
            <a:ext cx="5550062" cy="4339075"/>
            <a:chOff x="6614932" y="1386114"/>
            <a:chExt cx="5550062" cy="4339075"/>
          </a:xfrm>
        </p:grpSpPr>
        <p:sp>
          <p:nvSpPr>
            <p:cNvPr id="8" name="Rectangle 7">
              <a:extLst>
                <a:ext uri="{FF2B5EF4-FFF2-40B4-BE49-F238E27FC236}">
                  <a16:creationId xmlns:a16="http://schemas.microsoft.com/office/drawing/2014/main" id="{58790F34-3F75-4B03-A193-2D0457705973}"/>
                </a:ext>
              </a:extLst>
            </p:cNvPr>
            <p:cNvSpPr/>
            <p:nvPr/>
          </p:nvSpPr>
          <p:spPr>
            <a:xfrm>
              <a:off x="6614932" y="1908760"/>
              <a:ext cx="5550062" cy="3816429"/>
            </a:xfrm>
            <a:prstGeom prst="rect">
              <a:avLst/>
            </a:prstGeom>
            <a:ln w="28575">
              <a:solidFill>
                <a:schemeClr val="tx1"/>
              </a:solidFill>
            </a:ln>
          </p:spPr>
          <p:txBody>
            <a:bodyPr wrap="square">
              <a:spAutoFit/>
            </a:bodyPr>
            <a:lstStyle/>
            <a:p>
              <a:r>
                <a:rPr lang="en-US" sz="2200" dirty="0"/>
                <a:t>Tannu et. al (2018) [Georgia Tech] </a:t>
              </a:r>
            </a:p>
            <a:p>
              <a:endParaRPr lang="en-US" sz="2200" dirty="0"/>
            </a:p>
            <a:p>
              <a:r>
                <a:rPr lang="en-US" sz="2200" dirty="0"/>
                <a:t>Murli et. al (2019) [Princeton]</a:t>
              </a:r>
            </a:p>
            <a:p>
              <a:endParaRPr lang="en-US" sz="2200" dirty="0"/>
            </a:p>
            <a:p>
              <a:r>
                <a:rPr lang="en-US" sz="2200" dirty="0" err="1"/>
                <a:t>Nishio</a:t>
              </a:r>
              <a:r>
                <a:rPr lang="en-US" sz="2200" dirty="0"/>
                <a:t> et. al (2019) [Keio]</a:t>
              </a:r>
            </a:p>
            <a:p>
              <a:endParaRPr lang="en-US" sz="2200" dirty="0"/>
            </a:p>
            <a:p>
              <a:r>
                <a:rPr lang="en-US" sz="2200" dirty="0"/>
                <a:t>Sadlier et. al. (2019) [Oak Ridge]</a:t>
              </a:r>
            </a:p>
            <a:p>
              <a:endParaRPr lang="en-US" sz="2200" dirty="0"/>
            </a:p>
            <a:p>
              <a:r>
                <a:rPr lang="en-US" sz="2200" dirty="0" err="1"/>
                <a:t>Venturelli</a:t>
              </a:r>
              <a:r>
                <a:rPr lang="en-US" sz="2200" dirty="0"/>
                <a:t> et. al (2019) [NASA]</a:t>
              </a:r>
            </a:p>
            <a:p>
              <a:endParaRPr lang="en-US" sz="2200" dirty="0"/>
            </a:p>
            <a:p>
              <a:r>
                <a:rPr lang="en-US" sz="2200" dirty="0"/>
                <a:t>Ash- Saki et. al (2019) [PSU] … </a:t>
              </a:r>
              <a:r>
                <a:rPr lang="en-US" sz="2000" dirty="0"/>
                <a:t>many more</a:t>
              </a:r>
              <a:endParaRPr lang="en-US" sz="2200" dirty="0"/>
            </a:p>
          </p:txBody>
        </p:sp>
        <p:sp>
          <p:nvSpPr>
            <p:cNvPr id="10" name="TextBox 9">
              <a:extLst>
                <a:ext uri="{FF2B5EF4-FFF2-40B4-BE49-F238E27FC236}">
                  <a16:creationId xmlns:a16="http://schemas.microsoft.com/office/drawing/2014/main" id="{9C155E1F-3F75-4EE7-92F7-D5CD13459AD7}"/>
                </a:ext>
              </a:extLst>
            </p:cNvPr>
            <p:cNvSpPr txBox="1"/>
            <p:nvPr/>
          </p:nvSpPr>
          <p:spPr>
            <a:xfrm>
              <a:off x="6614932" y="1386114"/>
              <a:ext cx="5548189" cy="523220"/>
            </a:xfrm>
            <a:prstGeom prst="rect">
              <a:avLst/>
            </a:prstGeom>
            <a:solidFill>
              <a:srgbClr val="FEE599"/>
            </a:solidFill>
            <a:ln w="19050">
              <a:solidFill>
                <a:schemeClr val="tx1"/>
              </a:solidFill>
              <a:prstDash val="solid"/>
            </a:ln>
          </p:spPr>
          <p:txBody>
            <a:bodyPr wrap="square" rtlCol="0">
              <a:spAutoFit/>
            </a:bodyPr>
            <a:lstStyle/>
            <a:p>
              <a:pPr algn="ctr"/>
              <a:r>
                <a:rPr lang="en-US" sz="2800" b="1" dirty="0">
                  <a:solidFill>
                    <a:srgbClr val="0C0F0E"/>
                  </a:solidFill>
                </a:rPr>
                <a:t>Variability Aware Mapping</a:t>
              </a:r>
            </a:p>
          </p:txBody>
        </p:sp>
      </p:grpSp>
      <p:grpSp>
        <p:nvGrpSpPr>
          <p:cNvPr id="25" name="Group 24">
            <a:extLst>
              <a:ext uri="{FF2B5EF4-FFF2-40B4-BE49-F238E27FC236}">
                <a16:creationId xmlns:a16="http://schemas.microsoft.com/office/drawing/2014/main" id="{AD350889-0AB2-420F-9109-3AFD3E43575C}"/>
              </a:ext>
            </a:extLst>
          </p:cNvPr>
          <p:cNvGrpSpPr/>
          <p:nvPr/>
        </p:nvGrpSpPr>
        <p:grpSpPr>
          <a:xfrm>
            <a:off x="202258" y="1431840"/>
            <a:ext cx="5703165" cy="4339649"/>
            <a:chOff x="144383" y="1431840"/>
            <a:chExt cx="5703165" cy="4339649"/>
          </a:xfrm>
        </p:grpSpPr>
        <p:sp>
          <p:nvSpPr>
            <p:cNvPr id="23" name="Rectangle 22">
              <a:extLst>
                <a:ext uri="{FF2B5EF4-FFF2-40B4-BE49-F238E27FC236}">
                  <a16:creationId xmlns:a16="http://schemas.microsoft.com/office/drawing/2014/main" id="{A1DCB1B7-ABFF-46BA-813C-D7A952F17D14}"/>
                </a:ext>
              </a:extLst>
            </p:cNvPr>
            <p:cNvSpPr/>
            <p:nvPr/>
          </p:nvSpPr>
          <p:spPr>
            <a:xfrm>
              <a:off x="144384" y="1955060"/>
              <a:ext cx="5703164" cy="3816429"/>
            </a:xfrm>
            <a:prstGeom prst="rect">
              <a:avLst/>
            </a:prstGeom>
            <a:ln w="28575">
              <a:solidFill>
                <a:schemeClr val="tx1"/>
              </a:solidFill>
            </a:ln>
          </p:spPr>
          <p:txBody>
            <a:bodyPr wrap="square">
              <a:spAutoFit/>
            </a:bodyPr>
            <a:lstStyle/>
            <a:p>
              <a:r>
                <a:rPr lang="en-US" sz="2200" dirty="0" err="1"/>
                <a:t>Maslov</a:t>
              </a:r>
              <a:r>
                <a:rPr lang="en-US" sz="2200" dirty="0"/>
                <a:t> et. al (2007) [U Waterloo] </a:t>
              </a:r>
            </a:p>
            <a:p>
              <a:endParaRPr lang="en-US" sz="2200" dirty="0"/>
            </a:p>
            <a:p>
              <a:r>
                <a:rPr lang="en-US" sz="2200" dirty="0" err="1"/>
                <a:t>Shafaei</a:t>
              </a:r>
              <a:r>
                <a:rPr lang="en-US" sz="2200" dirty="0"/>
                <a:t> et. al (2013) [USC]</a:t>
              </a:r>
            </a:p>
            <a:p>
              <a:endParaRPr lang="en-US" sz="2200" dirty="0"/>
            </a:p>
            <a:p>
              <a:r>
                <a:rPr lang="en-US" sz="2200" dirty="0"/>
                <a:t>Paler et. al (2014) [JKU]</a:t>
              </a:r>
            </a:p>
            <a:p>
              <a:endParaRPr lang="en-US" sz="2200" dirty="0"/>
            </a:p>
            <a:p>
              <a:r>
                <a:rPr lang="en-US" sz="2200" dirty="0" err="1"/>
                <a:t>Siraichi</a:t>
              </a:r>
              <a:r>
                <a:rPr lang="en-US" sz="2200" dirty="0"/>
                <a:t> et. al. (2018) [FUMG]</a:t>
              </a:r>
            </a:p>
            <a:p>
              <a:endParaRPr lang="en-US" sz="2200" dirty="0"/>
            </a:p>
            <a:p>
              <a:r>
                <a:rPr lang="en-US" sz="2200" dirty="0"/>
                <a:t>Li et. al (2019) [UCSB]</a:t>
              </a:r>
            </a:p>
            <a:p>
              <a:endParaRPr lang="en-US" sz="2200" dirty="0"/>
            </a:p>
            <a:p>
              <a:r>
                <a:rPr lang="en-US" sz="2200" dirty="0" err="1"/>
                <a:t>Itoko</a:t>
              </a:r>
              <a:r>
                <a:rPr lang="en-US" sz="2200" dirty="0"/>
                <a:t>  et. al (2019) [IBM] … many more</a:t>
              </a:r>
            </a:p>
          </p:txBody>
        </p:sp>
        <p:sp>
          <p:nvSpPr>
            <p:cNvPr id="24" name="TextBox 23">
              <a:extLst>
                <a:ext uri="{FF2B5EF4-FFF2-40B4-BE49-F238E27FC236}">
                  <a16:creationId xmlns:a16="http://schemas.microsoft.com/office/drawing/2014/main" id="{1FD7DE81-3166-4AAA-85BE-B8D80231EBC5}"/>
                </a:ext>
              </a:extLst>
            </p:cNvPr>
            <p:cNvSpPr txBox="1"/>
            <p:nvPr/>
          </p:nvSpPr>
          <p:spPr>
            <a:xfrm>
              <a:off x="144383" y="1431840"/>
              <a:ext cx="5703165" cy="523220"/>
            </a:xfrm>
            <a:prstGeom prst="rect">
              <a:avLst/>
            </a:prstGeom>
            <a:solidFill>
              <a:srgbClr val="FEE599"/>
            </a:solidFill>
            <a:ln w="19050">
              <a:solidFill>
                <a:schemeClr val="tx1"/>
              </a:solidFill>
              <a:prstDash val="solid"/>
            </a:ln>
          </p:spPr>
          <p:txBody>
            <a:bodyPr wrap="square" rtlCol="0">
              <a:spAutoFit/>
            </a:bodyPr>
            <a:lstStyle/>
            <a:p>
              <a:pPr algn="ctr"/>
              <a:r>
                <a:rPr lang="en-US" sz="2800" b="1" dirty="0">
                  <a:solidFill>
                    <a:srgbClr val="0C0F0E"/>
                  </a:solidFill>
                </a:rPr>
                <a:t>SWAP Minimizing Mapping         </a:t>
              </a:r>
            </a:p>
          </p:txBody>
        </p:sp>
      </p:grpSp>
      <p:sp>
        <p:nvSpPr>
          <p:cNvPr id="3" name="Rectangle 2">
            <a:extLst>
              <a:ext uri="{FF2B5EF4-FFF2-40B4-BE49-F238E27FC236}">
                <a16:creationId xmlns:a16="http://schemas.microsoft.com/office/drawing/2014/main" id="{8EE9B0B1-CB7A-4353-BDC9-ABA040E67942}"/>
              </a:ext>
            </a:extLst>
          </p:cNvPr>
          <p:cNvSpPr/>
          <p:nvPr/>
        </p:nvSpPr>
        <p:spPr>
          <a:xfrm>
            <a:off x="6286579" y="1444439"/>
            <a:ext cx="6096000" cy="4456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1F8C803-4A47-41DA-9ADD-EB2EB3C70837}"/>
              </a:ext>
            </a:extLst>
          </p:cNvPr>
          <p:cNvSpPr/>
          <p:nvPr/>
        </p:nvSpPr>
        <p:spPr>
          <a:xfrm>
            <a:off x="6516726" y="2471934"/>
            <a:ext cx="5351054" cy="3288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2">
            <a:extLst>
              <a:ext uri="{FF2B5EF4-FFF2-40B4-BE49-F238E27FC236}">
                <a16:creationId xmlns:a16="http://schemas.microsoft.com/office/drawing/2014/main" id="{DD9B4B94-891B-40F2-9EAD-9473BE25510B}"/>
              </a:ext>
            </a:extLst>
          </p:cNvPr>
          <p:cNvSpPr>
            <a:spLocks noGrp="1"/>
          </p:cNvSpPr>
          <p:nvPr>
            <p:ph type="sldNum" sz="quarter" idx="4"/>
          </p:nvPr>
        </p:nvSpPr>
        <p:spPr>
          <a:xfrm>
            <a:off x="11545615" y="0"/>
            <a:ext cx="646386" cy="436529"/>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AE2DB5-4517-4C79-AADE-245F3E00587B}" type="slidenum">
              <a:rPr kumimoji="0" lang="en-US" sz="24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24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013350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4CAE66-66E1-47E4-89D0-94335A4DB676}"/>
              </a:ext>
            </a:extLst>
          </p:cNvPr>
          <p:cNvSpPr txBox="1">
            <a:spLocks/>
          </p:cNvSpPr>
          <p:nvPr/>
        </p:nvSpPr>
        <p:spPr>
          <a:xfrm>
            <a:off x="4278986" y="911573"/>
            <a:ext cx="4542141" cy="2898761"/>
          </a:xfrm>
          <a:prstGeom prst="rect">
            <a:avLst/>
          </a:prstGeom>
          <a:ln w="38100">
            <a:noFill/>
          </a:ln>
        </p:spPr>
        <p:txBody>
          <a:bodyPr vert="horz" lIns="91440" tIns="45720" rIns="91440" bIns="45720" rtlCol="0" anchor="ctr">
            <a:normAutofit/>
          </a:bodyPr>
          <a:lstStyle>
            <a:lvl1pPr algn="l" defTabSz="342900" rtl="0" eaLnBrk="1" latinLnBrk="0" hangingPunct="1">
              <a:spcBef>
                <a:spcPct val="0"/>
              </a:spcBef>
              <a:buNone/>
              <a:defRPr sz="2700" kern="1200">
                <a:solidFill>
                  <a:schemeClr val="tx1"/>
                </a:solidFill>
                <a:latin typeface="+mj-lt"/>
                <a:ea typeface="+mj-ea"/>
                <a:cs typeface="+mj-cs"/>
              </a:defRPr>
            </a:lvl1pPr>
          </a:lstStyle>
          <a:p>
            <a:pPr algn="ctr" fontAlgn="auto">
              <a:spcAft>
                <a:spcPts val="0"/>
              </a:spcAft>
            </a:pPr>
            <a:endParaRPr lang="en-US" sz="3200" dirty="0">
              <a:solidFill>
                <a:schemeClr val="bg2">
                  <a:lumMod val="90000"/>
                </a:schemeClr>
              </a:solidFill>
            </a:endParaRPr>
          </a:p>
        </p:txBody>
      </p:sp>
      <p:cxnSp>
        <p:nvCxnSpPr>
          <p:cNvPr id="5" name="Straight Arrow Connector 4">
            <a:extLst>
              <a:ext uri="{FF2B5EF4-FFF2-40B4-BE49-F238E27FC236}">
                <a16:creationId xmlns:a16="http://schemas.microsoft.com/office/drawing/2014/main" id="{06687F1B-230C-4712-9CF1-080D2C26471F}"/>
              </a:ext>
            </a:extLst>
          </p:cNvPr>
          <p:cNvCxnSpPr>
            <a:cxnSpLocks/>
          </p:cNvCxnSpPr>
          <p:nvPr/>
        </p:nvCxnSpPr>
        <p:spPr>
          <a:xfrm>
            <a:off x="7712231" y="2451763"/>
            <a:ext cx="389597" cy="0"/>
          </a:xfrm>
          <a:prstGeom prst="straightConnector1">
            <a:avLst/>
          </a:prstGeom>
          <a:ln w="57150">
            <a:solidFill>
              <a:schemeClr val="bg2"/>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7207AD5B-3643-4D4D-BEE4-4A0A10F388B1}"/>
              </a:ext>
            </a:extLst>
          </p:cNvPr>
          <p:cNvSpPr/>
          <p:nvPr/>
        </p:nvSpPr>
        <p:spPr>
          <a:xfrm>
            <a:off x="-13857" y="-403218"/>
            <a:ext cx="12205857" cy="7261218"/>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bg1"/>
              </a:solidFill>
            </a:endParaRPr>
          </a:p>
        </p:txBody>
      </p:sp>
      <p:cxnSp>
        <p:nvCxnSpPr>
          <p:cNvPr id="14" name="Straight Arrow Connector 13">
            <a:extLst>
              <a:ext uri="{FF2B5EF4-FFF2-40B4-BE49-F238E27FC236}">
                <a16:creationId xmlns:a16="http://schemas.microsoft.com/office/drawing/2014/main" id="{670029AC-F4BB-4D9E-BB52-43E79C64891D}"/>
              </a:ext>
            </a:extLst>
          </p:cNvPr>
          <p:cNvCxnSpPr>
            <a:cxnSpLocks/>
          </p:cNvCxnSpPr>
          <p:nvPr/>
        </p:nvCxnSpPr>
        <p:spPr>
          <a:xfrm>
            <a:off x="974823" y="1053810"/>
            <a:ext cx="0" cy="537777"/>
          </a:xfrm>
          <a:prstGeom prst="straightConnector1">
            <a:avLst/>
          </a:prstGeom>
          <a:ln w="57150">
            <a:solidFill>
              <a:schemeClr val="bg2"/>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descr=" 8">
            <a:extLst>
              <a:ext uri="{FF2B5EF4-FFF2-40B4-BE49-F238E27FC236}">
                <a16:creationId xmlns:a16="http://schemas.microsoft.com/office/drawing/2014/main" id="{738CC70E-A413-4953-94D5-1EE05B4D698A}"/>
              </a:ext>
            </a:extLst>
          </p:cNvPr>
          <p:cNvSpPr txBox="1"/>
          <p:nvPr/>
        </p:nvSpPr>
        <p:spPr>
          <a:xfrm>
            <a:off x="149324" y="124529"/>
            <a:ext cx="165099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u="none" strike="noStrike" kern="1200" cap="none" spc="0" normalizeH="0" baseline="0" noProof="0" dirty="0">
                <a:ln>
                  <a:noFill/>
                </a:ln>
                <a:solidFill>
                  <a:schemeClr val="bg1"/>
                </a:solidFill>
                <a:effectLst/>
                <a:uLnTx/>
                <a:uFillTx/>
                <a:latin typeface="+mn-lt"/>
                <a:ea typeface="+mn-ea"/>
                <a:cs typeface="+mn-cs"/>
              </a:rPr>
              <a:t>Quantum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u="none" strike="noStrike" kern="1200" cap="none" spc="0" normalizeH="0" baseline="0" noProof="0" dirty="0">
                <a:ln>
                  <a:noFill/>
                </a:ln>
                <a:solidFill>
                  <a:schemeClr val="bg1"/>
                </a:solidFill>
                <a:effectLst/>
                <a:uLnTx/>
                <a:uFillTx/>
                <a:latin typeface="+mn-lt"/>
                <a:ea typeface="+mn-ea"/>
                <a:cs typeface="+mn-cs"/>
              </a:rPr>
              <a:t>Program</a:t>
            </a:r>
          </a:p>
        </p:txBody>
      </p:sp>
      <p:sp>
        <p:nvSpPr>
          <p:cNvPr id="48" name="Thought Bubble: Cloud 47">
            <a:extLst>
              <a:ext uri="{FF2B5EF4-FFF2-40B4-BE49-F238E27FC236}">
                <a16:creationId xmlns:a16="http://schemas.microsoft.com/office/drawing/2014/main" id="{DD08713B-A292-4D30-A0F5-F96B6FAEEE0E}"/>
              </a:ext>
            </a:extLst>
          </p:cNvPr>
          <p:cNvSpPr/>
          <p:nvPr/>
        </p:nvSpPr>
        <p:spPr>
          <a:xfrm>
            <a:off x="7389889" y="-19553"/>
            <a:ext cx="3217557" cy="1295216"/>
          </a:xfrm>
          <a:prstGeom prst="cloudCallout">
            <a:avLst>
              <a:gd name="adj1" fmla="val -94634"/>
              <a:gd name="adj2" fmla="val 91621"/>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Correlated Errors</a:t>
            </a:r>
          </a:p>
        </p:txBody>
      </p:sp>
      <p:grpSp>
        <p:nvGrpSpPr>
          <p:cNvPr id="49" name="Group 48">
            <a:extLst>
              <a:ext uri="{FF2B5EF4-FFF2-40B4-BE49-F238E27FC236}">
                <a16:creationId xmlns:a16="http://schemas.microsoft.com/office/drawing/2014/main" id="{36DDAA00-8D01-4A52-ADB1-9C706ABF612D}"/>
              </a:ext>
            </a:extLst>
          </p:cNvPr>
          <p:cNvGrpSpPr/>
          <p:nvPr/>
        </p:nvGrpSpPr>
        <p:grpSpPr>
          <a:xfrm>
            <a:off x="8106859" y="1422334"/>
            <a:ext cx="2500587" cy="2256807"/>
            <a:chOff x="7866986" y="3116598"/>
            <a:chExt cx="2500587" cy="2256807"/>
          </a:xfrm>
        </p:grpSpPr>
        <p:grpSp>
          <p:nvGrpSpPr>
            <p:cNvPr id="50" name="Group 49">
              <a:extLst>
                <a:ext uri="{FF2B5EF4-FFF2-40B4-BE49-F238E27FC236}">
                  <a16:creationId xmlns:a16="http://schemas.microsoft.com/office/drawing/2014/main" id="{16AF3619-DCCB-448C-BA63-93443A979634}"/>
                </a:ext>
              </a:extLst>
            </p:cNvPr>
            <p:cNvGrpSpPr/>
            <p:nvPr/>
          </p:nvGrpSpPr>
          <p:grpSpPr>
            <a:xfrm>
              <a:off x="8376151" y="3116598"/>
              <a:ext cx="1991422" cy="1742349"/>
              <a:chOff x="9113135" y="1850783"/>
              <a:chExt cx="3538190" cy="2058058"/>
            </a:xfrm>
          </p:grpSpPr>
          <p:grpSp>
            <p:nvGrpSpPr>
              <p:cNvPr id="53" name="Group 52">
                <a:extLst>
                  <a:ext uri="{FF2B5EF4-FFF2-40B4-BE49-F238E27FC236}">
                    <a16:creationId xmlns:a16="http://schemas.microsoft.com/office/drawing/2014/main" id="{61036399-E7F3-4683-878B-5D087C55BB6C}"/>
                  </a:ext>
                </a:extLst>
              </p:cNvPr>
              <p:cNvGrpSpPr/>
              <p:nvPr/>
            </p:nvGrpSpPr>
            <p:grpSpPr>
              <a:xfrm>
                <a:off x="9113135" y="1850783"/>
                <a:ext cx="3538190" cy="2058058"/>
                <a:chOff x="9603967" y="2053355"/>
                <a:chExt cx="2556387" cy="1764409"/>
              </a:xfrm>
            </p:grpSpPr>
            <p:cxnSp>
              <p:nvCxnSpPr>
                <p:cNvPr id="60" name="Straight Arrow Connector 59">
                  <a:extLst>
                    <a:ext uri="{FF2B5EF4-FFF2-40B4-BE49-F238E27FC236}">
                      <a16:creationId xmlns:a16="http://schemas.microsoft.com/office/drawing/2014/main" id="{05904F1D-E2DF-420A-AF96-43CF0F0E0F27}"/>
                    </a:ext>
                  </a:extLst>
                </p:cNvPr>
                <p:cNvCxnSpPr/>
                <p:nvPr/>
              </p:nvCxnSpPr>
              <p:spPr>
                <a:xfrm>
                  <a:off x="9603967" y="3801969"/>
                  <a:ext cx="2556387" cy="0"/>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AF66ED93-16B1-4FCE-BCB1-A356CBCD1028}"/>
                    </a:ext>
                  </a:extLst>
                </p:cNvPr>
                <p:cNvCxnSpPr>
                  <a:cxnSpLocks/>
                </p:cNvCxnSpPr>
                <p:nvPr/>
              </p:nvCxnSpPr>
              <p:spPr>
                <a:xfrm flipV="1">
                  <a:off x="9610415" y="2053355"/>
                  <a:ext cx="0" cy="1764409"/>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07D32AC1-2F1A-4B89-8E5B-B7F41389D5EB}"/>
                  </a:ext>
                </a:extLst>
              </p:cNvPr>
              <p:cNvGrpSpPr/>
              <p:nvPr/>
            </p:nvGrpSpPr>
            <p:grpSpPr>
              <a:xfrm>
                <a:off x="9212485" y="2198160"/>
                <a:ext cx="2686549" cy="1654324"/>
                <a:chOff x="9212485" y="2207587"/>
                <a:chExt cx="2686549" cy="1654324"/>
              </a:xfrm>
            </p:grpSpPr>
            <p:sp>
              <p:nvSpPr>
                <p:cNvPr id="55" name="Rectangle 54">
                  <a:extLst>
                    <a:ext uri="{FF2B5EF4-FFF2-40B4-BE49-F238E27FC236}">
                      <a16:creationId xmlns:a16="http://schemas.microsoft.com/office/drawing/2014/main" id="{28C8FAC1-A488-43B6-B895-25741FA59808}"/>
                    </a:ext>
                  </a:extLst>
                </p:cNvPr>
                <p:cNvSpPr/>
                <p:nvPr/>
              </p:nvSpPr>
              <p:spPr>
                <a:xfrm>
                  <a:off x="10298321" y="2718205"/>
                  <a:ext cx="524302" cy="1120963"/>
                </a:xfrm>
                <a:prstGeom prst="rect">
                  <a:avLst/>
                </a:prstGeom>
                <a:solidFill>
                  <a:srgbClr val="00B050"/>
                </a:solidFill>
                <a:ln>
                  <a:solidFill>
                    <a:srgbClr val="07FD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F09ED84C-B2C0-40A1-B2AA-2C4F334813A0}"/>
                    </a:ext>
                  </a:extLst>
                </p:cNvPr>
                <p:cNvSpPr/>
                <p:nvPr/>
              </p:nvSpPr>
              <p:spPr>
                <a:xfrm>
                  <a:off x="9755876" y="2207587"/>
                  <a:ext cx="530120" cy="1654324"/>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1D6B30BF-1A0E-490C-BB8F-CC41637D5729}"/>
                    </a:ext>
                  </a:extLst>
                </p:cNvPr>
                <p:cNvSpPr/>
                <p:nvPr/>
              </p:nvSpPr>
              <p:spPr>
                <a:xfrm>
                  <a:off x="9212485" y="2885297"/>
                  <a:ext cx="530120" cy="976612"/>
                </a:xfrm>
                <a:prstGeom prst="rect">
                  <a:avLst/>
                </a:prstGeom>
                <a:solidFill>
                  <a:srgbClr val="FF0000">
                    <a:alpha val="33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216E78DD-F00E-4060-A22C-E591D5A995D0}"/>
                    </a:ext>
                  </a:extLst>
                </p:cNvPr>
                <p:cNvSpPr/>
                <p:nvPr/>
              </p:nvSpPr>
              <p:spPr>
                <a:xfrm>
                  <a:off x="10830709" y="2887716"/>
                  <a:ext cx="530120" cy="974193"/>
                </a:xfrm>
                <a:prstGeom prst="rect">
                  <a:avLst/>
                </a:prstGeom>
                <a:solidFill>
                  <a:srgbClr val="FF0000">
                    <a:alpha val="33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D1376CBD-9669-401A-BDD6-A466306AA46B}"/>
                    </a:ext>
                  </a:extLst>
                </p:cNvPr>
                <p:cNvSpPr/>
                <p:nvPr/>
              </p:nvSpPr>
              <p:spPr>
                <a:xfrm>
                  <a:off x="11368914" y="3084283"/>
                  <a:ext cx="530120" cy="769658"/>
                </a:xfrm>
                <a:prstGeom prst="rect">
                  <a:avLst/>
                </a:prstGeom>
                <a:solidFill>
                  <a:srgbClr val="FF0000">
                    <a:alpha val="33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51" name="TextBox 50">
              <a:extLst>
                <a:ext uri="{FF2B5EF4-FFF2-40B4-BE49-F238E27FC236}">
                  <a16:creationId xmlns:a16="http://schemas.microsoft.com/office/drawing/2014/main" id="{502D47CC-EE2C-4A8D-B43E-0C986F83AD95}"/>
                </a:ext>
              </a:extLst>
            </p:cNvPr>
            <p:cNvSpPr txBox="1"/>
            <p:nvPr/>
          </p:nvSpPr>
          <p:spPr>
            <a:xfrm>
              <a:off x="8581254" y="4911740"/>
              <a:ext cx="1107996" cy="461665"/>
            </a:xfrm>
            <a:prstGeom prst="rect">
              <a:avLst/>
            </a:prstGeom>
            <a:noFill/>
          </p:spPr>
          <p:txBody>
            <a:bodyPr wrap="none" rtlCol="0">
              <a:spAutoFit/>
            </a:bodyPr>
            <a:lstStyle/>
            <a:p>
              <a:pPr algn="ctr"/>
              <a:r>
                <a:rPr lang="en-US" sz="2400" dirty="0">
                  <a:solidFill>
                    <a:schemeClr val="bg1"/>
                  </a:solidFill>
                  <a:latin typeface="+mj-lt"/>
                </a:rPr>
                <a:t>Output</a:t>
              </a:r>
            </a:p>
          </p:txBody>
        </p:sp>
        <p:sp>
          <p:nvSpPr>
            <p:cNvPr id="52" name="TextBox 51">
              <a:extLst>
                <a:ext uri="{FF2B5EF4-FFF2-40B4-BE49-F238E27FC236}">
                  <a16:creationId xmlns:a16="http://schemas.microsoft.com/office/drawing/2014/main" id="{1FDDA11E-2B79-46AD-A299-158C8302B240}"/>
                </a:ext>
              </a:extLst>
            </p:cNvPr>
            <p:cNvSpPr txBox="1"/>
            <p:nvPr/>
          </p:nvSpPr>
          <p:spPr>
            <a:xfrm rot="16200000">
              <a:off x="7285737" y="3845755"/>
              <a:ext cx="1624163" cy="461665"/>
            </a:xfrm>
            <a:prstGeom prst="rect">
              <a:avLst/>
            </a:prstGeom>
            <a:noFill/>
          </p:spPr>
          <p:txBody>
            <a:bodyPr wrap="none" rtlCol="0">
              <a:spAutoFit/>
            </a:bodyPr>
            <a:lstStyle/>
            <a:p>
              <a:pPr algn="ctr"/>
              <a:r>
                <a:rPr lang="en-US" sz="2400" dirty="0">
                  <a:solidFill>
                    <a:schemeClr val="bg1"/>
                  </a:solidFill>
                  <a:latin typeface="+mj-lt"/>
                </a:rPr>
                <a:t>Probability</a:t>
              </a:r>
            </a:p>
          </p:txBody>
        </p:sp>
      </p:grpSp>
      <p:grpSp>
        <p:nvGrpSpPr>
          <p:cNvPr id="69" name="Group 68">
            <a:extLst>
              <a:ext uri="{FF2B5EF4-FFF2-40B4-BE49-F238E27FC236}">
                <a16:creationId xmlns:a16="http://schemas.microsoft.com/office/drawing/2014/main" id="{0AFDA2A2-9A77-435C-8885-970C5D92B004}"/>
              </a:ext>
            </a:extLst>
          </p:cNvPr>
          <p:cNvGrpSpPr/>
          <p:nvPr/>
        </p:nvGrpSpPr>
        <p:grpSpPr>
          <a:xfrm>
            <a:off x="328205" y="1766594"/>
            <a:ext cx="1369869" cy="1366213"/>
            <a:chOff x="7192652" y="1876573"/>
            <a:chExt cx="2262433" cy="2188487"/>
          </a:xfrm>
        </p:grpSpPr>
        <p:sp>
          <p:nvSpPr>
            <p:cNvPr id="70" name="Oval 69">
              <a:extLst>
                <a:ext uri="{FF2B5EF4-FFF2-40B4-BE49-F238E27FC236}">
                  <a16:creationId xmlns:a16="http://schemas.microsoft.com/office/drawing/2014/main" id="{A34EBEBC-5A1B-4761-96F6-B818D2ED179F}"/>
                </a:ext>
              </a:extLst>
            </p:cNvPr>
            <p:cNvSpPr/>
            <p:nvPr/>
          </p:nvSpPr>
          <p:spPr>
            <a:xfrm>
              <a:off x="8065227" y="1988332"/>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7B92E4C8-4A1E-4521-BE9A-CE1DFEA867F1}"/>
                </a:ext>
              </a:extLst>
            </p:cNvPr>
            <p:cNvSpPr/>
            <p:nvPr/>
          </p:nvSpPr>
          <p:spPr>
            <a:xfrm>
              <a:off x="8784233" y="1958874"/>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F9ECF1C1-CECF-4C4C-8C5F-A3166089C401}"/>
                </a:ext>
              </a:extLst>
            </p:cNvPr>
            <p:cNvSpPr/>
            <p:nvPr/>
          </p:nvSpPr>
          <p:spPr>
            <a:xfrm>
              <a:off x="7346221" y="2727815"/>
              <a:ext cx="545126" cy="53643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6A7DF14-CA38-444D-86A6-A82823B8F67B}"/>
                </a:ext>
              </a:extLst>
            </p:cNvPr>
            <p:cNvSpPr/>
            <p:nvPr/>
          </p:nvSpPr>
          <p:spPr>
            <a:xfrm>
              <a:off x="8065227" y="2727815"/>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4" name="Oval 73">
              <a:extLst>
                <a:ext uri="{FF2B5EF4-FFF2-40B4-BE49-F238E27FC236}">
                  <a16:creationId xmlns:a16="http://schemas.microsoft.com/office/drawing/2014/main" id="{799CFB06-0C2A-430F-A30F-4A03A25AF9DF}"/>
                </a:ext>
              </a:extLst>
            </p:cNvPr>
            <p:cNvSpPr/>
            <p:nvPr/>
          </p:nvSpPr>
          <p:spPr>
            <a:xfrm>
              <a:off x="8784233" y="2698357"/>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5" name="Oval 74">
              <a:extLst>
                <a:ext uri="{FF2B5EF4-FFF2-40B4-BE49-F238E27FC236}">
                  <a16:creationId xmlns:a16="http://schemas.microsoft.com/office/drawing/2014/main" id="{7A9870C8-9BF6-40E5-B95F-1FEA0824AE2D}"/>
                </a:ext>
              </a:extLst>
            </p:cNvPr>
            <p:cNvSpPr/>
            <p:nvPr/>
          </p:nvSpPr>
          <p:spPr>
            <a:xfrm>
              <a:off x="7346221" y="3446322"/>
              <a:ext cx="545126" cy="53643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5BCAF682-6571-4CDE-9546-25AD3A6EE344}"/>
                </a:ext>
              </a:extLst>
            </p:cNvPr>
            <p:cNvSpPr/>
            <p:nvPr/>
          </p:nvSpPr>
          <p:spPr>
            <a:xfrm>
              <a:off x="8065227" y="3446322"/>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7" name="Oval 76">
              <a:extLst>
                <a:ext uri="{FF2B5EF4-FFF2-40B4-BE49-F238E27FC236}">
                  <a16:creationId xmlns:a16="http://schemas.microsoft.com/office/drawing/2014/main" id="{564EDBAF-844C-46B8-B46D-B41C50B9FF1B}"/>
                </a:ext>
              </a:extLst>
            </p:cNvPr>
            <p:cNvSpPr/>
            <p:nvPr/>
          </p:nvSpPr>
          <p:spPr>
            <a:xfrm>
              <a:off x="8784233" y="3416864"/>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8" name="Oval 77">
              <a:extLst>
                <a:ext uri="{FF2B5EF4-FFF2-40B4-BE49-F238E27FC236}">
                  <a16:creationId xmlns:a16="http://schemas.microsoft.com/office/drawing/2014/main" id="{3432C11A-3EEF-49BF-B16A-3C1661D9E113}"/>
                </a:ext>
              </a:extLst>
            </p:cNvPr>
            <p:cNvSpPr/>
            <p:nvPr/>
          </p:nvSpPr>
          <p:spPr>
            <a:xfrm>
              <a:off x="7346220" y="1988333"/>
              <a:ext cx="545127" cy="53643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BF8A465F-0651-439C-9C0D-6B3982FECFAF}"/>
                </a:ext>
              </a:extLst>
            </p:cNvPr>
            <p:cNvSpPr/>
            <p:nvPr/>
          </p:nvSpPr>
          <p:spPr>
            <a:xfrm>
              <a:off x="7192652" y="1876573"/>
              <a:ext cx="2262433" cy="2188487"/>
            </a:xfrm>
            <a:prstGeom prst="rect">
              <a:avLst/>
            </a:prstGeom>
            <a:noFill/>
            <a:ln w="76200">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6" name="TextBox 85" descr=" 8">
            <a:extLst>
              <a:ext uri="{FF2B5EF4-FFF2-40B4-BE49-F238E27FC236}">
                <a16:creationId xmlns:a16="http://schemas.microsoft.com/office/drawing/2014/main" id="{0F6F3D02-F03F-4E3E-8299-0B5D3CCC1EA3}"/>
              </a:ext>
            </a:extLst>
          </p:cNvPr>
          <p:cNvSpPr txBox="1"/>
          <p:nvPr/>
        </p:nvSpPr>
        <p:spPr>
          <a:xfrm>
            <a:off x="218631" y="3171716"/>
            <a:ext cx="165099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u="none" strike="noStrike" kern="1200" cap="none" spc="0" normalizeH="0" baseline="0" noProof="0" dirty="0">
                <a:ln>
                  <a:noFill/>
                </a:ln>
                <a:solidFill>
                  <a:schemeClr val="bg1"/>
                </a:solidFill>
                <a:effectLst/>
                <a:uLnTx/>
                <a:uFillTx/>
                <a:latin typeface="+mn-lt"/>
                <a:ea typeface="+mn-ea"/>
                <a:cs typeface="+mn-cs"/>
              </a:rPr>
              <a:t>Quantum Computer</a:t>
            </a:r>
          </a:p>
        </p:txBody>
      </p:sp>
      <p:grpSp>
        <p:nvGrpSpPr>
          <p:cNvPr id="105" name="Group 104">
            <a:extLst>
              <a:ext uri="{FF2B5EF4-FFF2-40B4-BE49-F238E27FC236}">
                <a16:creationId xmlns:a16="http://schemas.microsoft.com/office/drawing/2014/main" id="{2BF0BABF-6AE8-4EF7-A3EC-A7A499ADB3E1}"/>
              </a:ext>
            </a:extLst>
          </p:cNvPr>
          <p:cNvGrpSpPr/>
          <p:nvPr/>
        </p:nvGrpSpPr>
        <p:grpSpPr>
          <a:xfrm>
            <a:off x="1837523" y="1847969"/>
            <a:ext cx="2070368" cy="2197210"/>
            <a:chOff x="1837523" y="1847969"/>
            <a:chExt cx="2070368" cy="2197210"/>
          </a:xfrm>
        </p:grpSpPr>
        <p:cxnSp>
          <p:nvCxnSpPr>
            <p:cNvPr id="81" name="Straight Arrow Connector 80">
              <a:extLst>
                <a:ext uri="{FF2B5EF4-FFF2-40B4-BE49-F238E27FC236}">
                  <a16:creationId xmlns:a16="http://schemas.microsoft.com/office/drawing/2014/main" id="{18B93B9D-F6B9-44D2-9BA5-36CF2BBCCB9D}"/>
                </a:ext>
              </a:extLst>
            </p:cNvPr>
            <p:cNvCxnSpPr>
              <a:cxnSpLocks/>
            </p:cNvCxnSpPr>
            <p:nvPr/>
          </p:nvCxnSpPr>
          <p:spPr>
            <a:xfrm>
              <a:off x="1837523" y="2465442"/>
              <a:ext cx="410292" cy="11509"/>
            </a:xfrm>
            <a:prstGeom prst="straightConnector1">
              <a:avLst/>
            </a:prstGeom>
            <a:ln w="57150">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nvGrpSpPr>
            <p:cNvPr id="100" name="Group 99">
              <a:extLst>
                <a:ext uri="{FF2B5EF4-FFF2-40B4-BE49-F238E27FC236}">
                  <a16:creationId xmlns:a16="http://schemas.microsoft.com/office/drawing/2014/main" id="{DA666D0B-9B8A-4202-8F9C-EDDEB1D51D75}"/>
                </a:ext>
              </a:extLst>
            </p:cNvPr>
            <p:cNvGrpSpPr/>
            <p:nvPr/>
          </p:nvGrpSpPr>
          <p:grpSpPr>
            <a:xfrm>
              <a:off x="2256893" y="1847969"/>
              <a:ext cx="1650998" cy="2197210"/>
              <a:chOff x="2256893" y="1847969"/>
              <a:chExt cx="1650998" cy="2197210"/>
            </a:xfrm>
          </p:grpSpPr>
          <p:grpSp>
            <p:nvGrpSpPr>
              <p:cNvPr id="87" name="Group 86">
                <a:extLst>
                  <a:ext uri="{FF2B5EF4-FFF2-40B4-BE49-F238E27FC236}">
                    <a16:creationId xmlns:a16="http://schemas.microsoft.com/office/drawing/2014/main" id="{39A18068-3599-4D06-A359-7C204FE123EA}"/>
                  </a:ext>
                </a:extLst>
              </p:cNvPr>
              <p:cNvGrpSpPr/>
              <p:nvPr/>
            </p:nvGrpSpPr>
            <p:grpSpPr>
              <a:xfrm>
                <a:off x="2389028" y="1847969"/>
                <a:ext cx="1369869" cy="1366213"/>
                <a:chOff x="7192652" y="1876573"/>
                <a:chExt cx="2262433" cy="2188487"/>
              </a:xfrm>
            </p:grpSpPr>
            <p:sp>
              <p:nvSpPr>
                <p:cNvPr id="88" name="Oval 87">
                  <a:extLst>
                    <a:ext uri="{FF2B5EF4-FFF2-40B4-BE49-F238E27FC236}">
                      <a16:creationId xmlns:a16="http://schemas.microsoft.com/office/drawing/2014/main" id="{7F7E9A73-2C49-404D-90E7-D14E2475BD1C}"/>
                    </a:ext>
                  </a:extLst>
                </p:cNvPr>
                <p:cNvSpPr/>
                <p:nvPr/>
              </p:nvSpPr>
              <p:spPr>
                <a:xfrm>
                  <a:off x="8065227" y="1988332"/>
                  <a:ext cx="545126" cy="536436"/>
                </a:xfrm>
                <a:prstGeom prst="ellipse">
                  <a:avLst/>
                </a:prstGeom>
                <a:solidFill>
                  <a:srgbClr val="00B050">
                    <a:alpha val="7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818F7788-2F0E-44E7-A72A-9A07C9CEF4AB}"/>
                    </a:ext>
                  </a:extLst>
                </p:cNvPr>
                <p:cNvSpPr/>
                <p:nvPr/>
              </p:nvSpPr>
              <p:spPr>
                <a:xfrm>
                  <a:off x="8784233" y="1958874"/>
                  <a:ext cx="545126" cy="536436"/>
                </a:xfrm>
                <a:prstGeom prst="ellipse">
                  <a:avLst/>
                </a:prstGeom>
                <a:solidFill>
                  <a:srgbClr val="00B050">
                    <a:alpha val="7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BE9A387D-5E53-4B7B-A0EA-070746C3505B}"/>
                    </a:ext>
                  </a:extLst>
                </p:cNvPr>
                <p:cNvSpPr/>
                <p:nvPr/>
              </p:nvSpPr>
              <p:spPr>
                <a:xfrm>
                  <a:off x="7346221" y="2727815"/>
                  <a:ext cx="545126" cy="536436"/>
                </a:xfrm>
                <a:prstGeom prst="ellipse">
                  <a:avLst/>
                </a:prstGeom>
                <a:solidFill>
                  <a:srgbClr val="FF0000">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0D4E5F6C-5BB9-4FC4-BF33-ED8A8E203391}"/>
                    </a:ext>
                  </a:extLst>
                </p:cNvPr>
                <p:cNvSpPr/>
                <p:nvPr/>
              </p:nvSpPr>
              <p:spPr>
                <a:xfrm>
                  <a:off x="8065227" y="2727815"/>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A</a:t>
                  </a:r>
                </a:p>
              </p:txBody>
            </p:sp>
            <p:sp>
              <p:nvSpPr>
                <p:cNvPr id="92" name="Oval 91">
                  <a:extLst>
                    <a:ext uri="{FF2B5EF4-FFF2-40B4-BE49-F238E27FC236}">
                      <a16:creationId xmlns:a16="http://schemas.microsoft.com/office/drawing/2014/main" id="{30827E42-E91B-4686-9327-2D034979FA00}"/>
                    </a:ext>
                  </a:extLst>
                </p:cNvPr>
                <p:cNvSpPr/>
                <p:nvPr/>
              </p:nvSpPr>
              <p:spPr>
                <a:xfrm>
                  <a:off x="8784233" y="2698357"/>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B</a:t>
                  </a:r>
                </a:p>
              </p:txBody>
            </p:sp>
            <p:sp>
              <p:nvSpPr>
                <p:cNvPr id="93" name="Oval 92">
                  <a:extLst>
                    <a:ext uri="{FF2B5EF4-FFF2-40B4-BE49-F238E27FC236}">
                      <a16:creationId xmlns:a16="http://schemas.microsoft.com/office/drawing/2014/main" id="{D45EF81C-0FDE-44B0-AB1C-DFD34BACDBF8}"/>
                    </a:ext>
                  </a:extLst>
                </p:cNvPr>
                <p:cNvSpPr/>
                <p:nvPr/>
              </p:nvSpPr>
              <p:spPr>
                <a:xfrm>
                  <a:off x="7346221" y="3446322"/>
                  <a:ext cx="545126" cy="536436"/>
                </a:xfrm>
                <a:prstGeom prst="ellipse">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00C71221-04CA-4745-9159-9368F5AB9191}"/>
                    </a:ext>
                  </a:extLst>
                </p:cNvPr>
                <p:cNvSpPr/>
                <p:nvPr/>
              </p:nvSpPr>
              <p:spPr>
                <a:xfrm>
                  <a:off x="8065227" y="3446322"/>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C</a:t>
                  </a:r>
                </a:p>
              </p:txBody>
            </p:sp>
            <p:sp>
              <p:nvSpPr>
                <p:cNvPr id="95" name="Oval 94">
                  <a:extLst>
                    <a:ext uri="{FF2B5EF4-FFF2-40B4-BE49-F238E27FC236}">
                      <a16:creationId xmlns:a16="http://schemas.microsoft.com/office/drawing/2014/main" id="{7F815198-702A-4E1B-9769-C36961773A7A}"/>
                    </a:ext>
                  </a:extLst>
                </p:cNvPr>
                <p:cNvSpPr/>
                <p:nvPr/>
              </p:nvSpPr>
              <p:spPr>
                <a:xfrm>
                  <a:off x="8784233" y="3416864"/>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D</a:t>
                  </a:r>
                </a:p>
              </p:txBody>
            </p:sp>
            <p:sp>
              <p:nvSpPr>
                <p:cNvPr id="96" name="Oval 95">
                  <a:extLst>
                    <a:ext uri="{FF2B5EF4-FFF2-40B4-BE49-F238E27FC236}">
                      <a16:creationId xmlns:a16="http://schemas.microsoft.com/office/drawing/2014/main" id="{214A7DCB-4F28-45F0-ABEA-8A9B908734FF}"/>
                    </a:ext>
                  </a:extLst>
                </p:cNvPr>
                <p:cNvSpPr/>
                <p:nvPr/>
              </p:nvSpPr>
              <p:spPr>
                <a:xfrm>
                  <a:off x="7346220" y="1988333"/>
                  <a:ext cx="545127" cy="536435"/>
                </a:xfrm>
                <a:prstGeom prst="ellipse">
                  <a:avLst/>
                </a:prstGeom>
                <a:solidFill>
                  <a:srgbClr val="FF0000">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29928084-1BD1-4A35-9D7C-4AAD3790B7E4}"/>
                    </a:ext>
                  </a:extLst>
                </p:cNvPr>
                <p:cNvSpPr/>
                <p:nvPr/>
              </p:nvSpPr>
              <p:spPr>
                <a:xfrm>
                  <a:off x="7192652" y="1876573"/>
                  <a:ext cx="2262433" cy="2188487"/>
                </a:xfrm>
                <a:prstGeom prst="rect">
                  <a:avLst/>
                </a:prstGeom>
                <a:noFill/>
                <a:ln w="76200">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8" name="TextBox 97" descr=" 8">
                <a:extLst>
                  <a:ext uri="{FF2B5EF4-FFF2-40B4-BE49-F238E27FC236}">
                    <a16:creationId xmlns:a16="http://schemas.microsoft.com/office/drawing/2014/main" id="{B65417DB-8DF7-465D-B1E6-E8FD8FBC9473}"/>
                  </a:ext>
                </a:extLst>
              </p:cNvPr>
              <p:cNvSpPr txBox="1"/>
              <p:nvPr/>
            </p:nvSpPr>
            <p:spPr>
              <a:xfrm>
                <a:off x="2256893" y="3214182"/>
                <a:ext cx="165099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u="none" strike="noStrike" kern="1200" cap="none" spc="0" normalizeH="0" baseline="0" noProof="0" dirty="0">
                    <a:ln>
                      <a:noFill/>
                    </a:ln>
                    <a:solidFill>
                      <a:schemeClr val="bg1"/>
                    </a:solidFill>
                    <a:effectLst/>
                    <a:uLnTx/>
                    <a:uFillTx/>
                    <a:latin typeface="+mn-lt"/>
                    <a:ea typeface="+mn-ea"/>
                    <a:cs typeface="+mn-cs"/>
                  </a:rPr>
                  <a:t>Best Mapping</a:t>
                </a:r>
              </a:p>
            </p:txBody>
          </p:sp>
        </p:grpSp>
      </p:grpSp>
      <p:cxnSp>
        <p:nvCxnSpPr>
          <p:cNvPr id="99" name="Straight Arrow Connector 98">
            <a:extLst>
              <a:ext uri="{FF2B5EF4-FFF2-40B4-BE49-F238E27FC236}">
                <a16:creationId xmlns:a16="http://schemas.microsoft.com/office/drawing/2014/main" id="{13442C6D-C055-469E-9A3F-7E3B21B1558B}"/>
              </a:ext>
            </a:extLst>
          </p:cNvPr>
          <p:cNvCxnSpPr>
            <a:cxnSpLocks/>
          </p:cNvCxnSpPr>
          <p:nvPr/>
        </p:nvCxnSpPr>
        <p:spPr>
          <a:xfrm>
            <a:off x="3922391" y="2479668"/>
            <a:ext cx="410292" cy="11509"/>
          </a:xfrm>
          <a:prstGeom prst="straightConnector1">
            <a:avLst/>
          </a:prstGeom>
          <a:ln w="57150">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nvGrpSpPr>
          <p:cNvPr id="109" name="Group 108">
            <a:extLst>
              <a:ext uri="{FF2B5EF4-FFF2-40B4-BE49-F238E27FC236}">
                <a16:creationId xmlns:a16="http://schemas.microsoft.com/office/drawing/2014/main" id="{A217DBC0-CD43-4450-98A9-16D66ABA1BFF}"/>
              </a:ext>
            </a:extLst>
          </p:cNvPr>
          <p:cNvGrpSpPr/>
          <p:nvPr/>
        </p:nvGrpSpPr>
        <p:grpSpPr>
          <a:xfrm>
            <a:off x="758425" y="5201695"/>
            <a:ext cx="11019152" cy="1569660"/>
            <a:chOff x="758425" y="5201695"/>
            <a:chExt cx="11019152" cy="1569660"/>
          </a:xfrm>
        </p:grpSpPr>
        <p:grpSp>
          <p:nvGrpSpPr>
            <p:cNvPr id="108" name="Group 107">
              <a:extLst>
                <a:ext uri="{FF2B5EF4-FFF2-40B4-BE49-F238E27FC236}">
                  <a16:creationId xmlns:a16="http://schemas.microsoft.com/office/drawing/2014/main" id="{7F111C73-BB52-4D40-90A8-A5E24F127A43}"/>
                </a:ext>
              </a:extLst>
            </p:cNvPr>
            <p:cNvGrpSpPr/>
            <p:nvPr/>
          </p:nvGrpSpPr>
          <p:grpSpPr>
            <a:xfrm>
              <a:off x="4220803" y="5447916"/>
              <a:ext cx="7556774" cy="1077218"/>
              <a:chOff x="4220803" y="5447916"/>
              <a:chExt cx="7556774" cy="1077218"/>
            </a:xfrm>
          </p:grpSpPr>
          <p:sp>
            <p:nvSpPr>
              <p:cNvPr id="63" name="Rectangle 62">
                <a:extLst>
                  <a:ext uri="{FF2B5EF4-FFF2-40B4-BE49-F238E27FC236}">
                    <a16:creationId xmlns:a16="http://schemas.microsoft.com/office/drawing/2014/main" id="{E376C6D4-FCC9-4C0B-946F-7279E0F7A24A}"/>
                  </a:ext>
                </a:extLst>
              </p:cNvPr>
              <p:cNvSpPr/>
              <p:nvPr/>
            </p:nvSpPr>
            <p:spPr>
              <a:xfrm>
                <a:off x="4220803" y="5447916"/>
                <a:ext cx="2210862" cy="1077218"/>
              </a:xfrm>
              <a:prstGeom prst="rect">
                <a:avLst/>
              </a:prstGeom>
            </p:spPr>
            <p:txBody>
              <a:bodyPr wrap="none">
                <a:spAutoFit/>
              </a:bodyPr>
              <a:lstStyle/>
              <a:p>
                <a:pPr algn="ctr"/>
                <a:r>
                  <a:rPr lang="en-US" sz="3200" dirty="0">
                    <a:solidFill>
                      <a:schemeClr val="bg1"/>
                    </a:solidFill>
                    <a:sym typeface="Wingdings" panose="05000000000000000000" pitchFamily="2" charset="2"/>
                  </a:rPr>
                  <a:t>Correlated </a:t>
                </a:r>
              </a:p>
              <a:p>
                <a:pPr algn="ctr"/>
                <a:r>
                  <a:rPr lang="en-US" sz="3200" dirty="0">
                    <a:solidFill>
                      <a:schemeClr val="bg1"/>
                    </a:solidFill>
                    <a:sym typeface="Wingdings" panose="05000000000000000000" pitchFamily="2" charset="2"/>
                  </a:rPr>
                  <a:t>Errors</a:t>
                </a:r>
                <a:endParaRPr lang="en-US" sz="3200" dirty="0">
                  <a:solidFill>
                    <a:schemeClr val="bg1"/>
                  </a:solidFill>
                </a:endParaRPr>
              </a:p>
            </p:txBody>
          </p:sp>
          <p:sp>
            <p:nvSpPr>
              <p:cNvPr id="64" name="Rectangle 63">
                <a:extLst>
                  <a:ext uri="{FF2B5EF4-FFF2-40B4-BE49-F238E27FC236}">
                    <a16:creationId xmlns:a16="http://schemas.microsoft.com/office/drawing/2014/main" id="{8938B928-0E60-4C27-B84D-9DB8891EB333}"/>
                  </a:ext>
                </a:extLst>
              </p:cNvPr>
              <p:cNvSpPr/>
              <p:nvPr/>
            </p:nvSpPr>
            <p:spPr>
              <a:xfrm>
                <a:off x="7587006" y="5447916"/>
                <a:ext cx="4190571" cy="1077218"/>
              </a:xfrm>
              <a:prstGeom prst="rect">
                <a:avLst/>
              </a:prstGeom>
              <a:ln w="12700">
                <a:solidFill>
                  <a:schemeClr val="bg2">
                    <a:lumMod val="75000"/>
                  </a:schemeClr>
                </a:solidFill>
                <a:prstDash val="dash"/>
              </a:ln>
            </p:spPr>
            <p:txBody>
              <a:bodyPr wrap="none">
                <a:spAutoFit/>
              </a:bodyPr>
              <a:lstStyle/>
              <a:p>
                <a:r>
                  <a:rPr lang="en-US" sz="3200" dirty="0">
                    <a:solidFill>
                      <a:schemeClr val="bg1"/>
                    </a:solidFill>
                  </a:rPr>
                  <a:t>Incorrect output more </a:t>
                </a:r>
              </a:p>
              <a:p>
                <a:r>
                  <a:rPr lang="en-US" sz="3200" dirty="0">
                    <a:solidFill>
                      <a:schemeClr val="bg1"/>
                    </a:solidFill>
                  </a:rPr>
                  <a:t>probable than correct </a:t>
                </a:r>
              </a:p>
            </p:txBody>
          </p:sp>
          <p:cxnSp>
            <p:nvCxnSpPr>
              <p:cNvPr id="66" name="Straight Arrow Connector 65">
                <a:extLst>
                  <a:ext uri="{FF2B5EF4-FFF2-40B4-BE49-F238E27FC236}">
                    <a16:creationId xmlns:a16="http://schemas.microsoft.com/office/drawing/2014/main" id="{01A85ED8-D52A-4D28-A764-23F2918EE593}"/>
                  </a:ext>
                </a:extLst>
              </p:cNvPr>
              <p:cNvCxnSpPr>
                <a:cxnSpLocks/>
              </p:cNvCxnSpPr>
              <p:nvPr/>
            </p:nvCxnSpPr>
            <p:spPr>
              <a:xfrm>
                <a:off x="6795610" y="5986525"/>
                <a:ext cx="604199" cy="0"/>
              </a:xfrm>
              <a:prstGeom prst="straightConnector1">
                <a:avLst/>
              </a:prstGeom>
              <a:ln w="5715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62" name="Rectangle 61">
              <a:extLst>
                <a:ext uri="{FF2B5EF4-FFF2-40B4-BE49-F238E27FC236}">
                  <a16:creationId xmlns:a16="http://schemas.microsoft.com/office/drawing/2014/main" id="{13EA936D-76B9-4CFE-8D20-DA71697A17A3}"/>
                </a:ext>
              </a:extLst>
            </p:cNvPr>
            <p:cNvSpPr/>
            <p:nvPr/>
          </p:nvSpPr>
          <p:spPr>
            <a:xfrm>
              <a:off x="758425" y="5201695"/>
              <a:ext cx="2460930" cy="1569660"/>
            </a:xfrm>
            <a:prstGeom prst="rect">
              <a:avLst/>
            </a:prstGeom>
          </p:spPr>
          <p:txBody>
            <a:bodyPr wrap="none">
              <a:spAutoFit/>
            </a:bodyPr>
            <a:lstStyle/>
            <a:p>
              <a:pPr algn="ctr"/>
              <a:r>
                <a:rPr lang="en-US" sz="3200" dirty="0">
                  <a:solidFill>
                    <a:schemeClr val="bg1"/>
                  </a:solidFill>
                </a:rPr>
                <a:t>Same </a:t>
              </a:r>
            </a:p>
            <a:p>
              <a:pPr algn="ctr"/>
              <a:r>
                <a:rPr lang="en-US" sz="3200" dirty="0">
                  <a:solidFill>
                    <a:schemeClr val="bg1"/>
                  </a:solidFill>
                </a:rPr>
                <a:t>Mapping for </a:t>
              </a:r>
            </a:p>
            <a:p>
              <a:pPr algn="ctr"/>
              <a:r>
                <a:rPr lang="en-US" sz="3200" dirty="0">
                  <a:solidFill>
                    <a:schemeClr val="bg1"/>
                  </a:solidFill>
                </a:rPr>
                <a:t>N Trials</a:t>
              </a:r>
            </a:p>
          </p:txBody>
        </p:sp>
        <p:cxnSp>
          <p:nvCxnSpPr>
            <p:cNvPr id="65" name="Straight Arrow Connector 64">
              <a:extLst>
                <a:ext uri="{FF2B5EF4-FFF2-40B4-BE49-F238E27FC236}">
                  <a16:creationId xmlns:a16="http://schemas.microsoft.com/office/drawing/2014/main" id="{A092445D-1081-4ECB-9045-B44C386AF152}"/>
                </a:ext>
              </a:extLst>
            </p:cNvPr>
            <p:cNvCxnSpPr>
              <a:cxnSpLocks/>
            </p:cNvCxnSpPr>
            <p:nvPr/>
          </p:nvCxnSpPr>
          <p:spPr>
            <a:xfrm>
              <a:off x="3370695" y="5986525"/>
              <a:ext cx="604199" cy="0"/>
            </a:xfrm>
            <a:prstGeom prst="straightConnector1">
              <a:avLst/>
            </a:prstGeom>
            <a:ln w="5715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06" name="Group 105">
            <a:extLst>
              <a:ext uri="{FF2B5EF4-FFF2-40B4-BE49-F238E27FC236}">
                <a16:creationId xmlns:a16="http://schemas.microsoft.com/office/drawing/2014/main" id="{ADBBD89A-6DCA-4F3C-AC5A-3D13CB9248A6}"/>
              </a:ext>
            </a:extLst>
          </p:cNvPr>
          <p:cNvGrpSpPr/>
          <p:nvPr/>
        </p:nvGrpSpPr>
        <p:grpSpPr>
          <a:xfrm>
            <a:off x="4602474" y="319325"/>
            <a:ext cx="2576742" cy="4178212"/>
            <a:chOff x="4602474" y="319325"/>
            <a:chExt cx="2576742" cy="4178212"/>
          </a:xfrm>
        </p:grpSpPr>
        <p:grpSp>
          <p:nvGrpSpPr>
            <p:cNvPr id="7" name="Group 6">
              <a:extLst>
                <a:ext uri="{FF2B5EF4-FFF2-40B4-BE49-F238E27FC236}">
                  <a16:creationId xmlns:a16="http://schemas.microsoft.com/office/drawing/2014/main" id="{544A2D3C-C816-427C-82AF-B29D6D538FC1}"/>
                </a:ext>
              </a:extLst>
            </p:cNvPr>
            <p:cNvGrpSpPr/>
            <p:nvPr/>
          </p:nvGrpSpPr>
          <p:grpSpPr>
            <a:xfrm>
              <a:off x="4638965" y="319325"/>
              <a:ext cx="1044717" cy="958073"/>
              <a:chOff x="7192652" y="1876573"/>
              <a:chExt cx="2262433" cy="2188487"/>
            </a:xfrm>
          </p:grpSpPr>
          <p:sp>
            <p:nvSpPr>
              <p:cNvPr id="36" name="Oval 35">
                <a:extLst>
                  <a:ext uri="{FF2B5EF4-FFF2-40B4-BE49-F238E27FC236}">
                    <a16:creationId xmlns:a16="http://schemas.microsoft.com/office/drawing/2014/main" id="{7AFAC32A-C9F0-45D1-9D73-F0E2EAC4AB04}"/>
                  </a:ext>
                </a:extLst>
              </p:cNvPr>
              <p:cNvSpPr/>
              <p:nvPr/>
            </p:nvSpPr>
            <p:spPr>
              <a:xfrm>
                <a:off x="8065227" y="1988332"/>
                <a:ext cx="545126" cy="536436"/>
              </a:xfrm>
              <a:prstGeom prst="ellipse">
                <a:avLst/>
              </a:prstGeom>
              <a:solidFill>
                <a:srgbClr val="00B050">
                  <a:alpha val="7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2DFF241-90AE-4149-98F6-F9C61C61E465}"/>
                  </a:ext>
                </a:extLst>
              </p:cNvPr>
              <p:cNvSpPr/>
              <p:nvPr/>
            </p:nvSpPr>
            <p:spPr>
              <a:xfrm>
                <a:off x="8784233" y="1958874"/>
                <a:ext cx="545126" cy="536436"/>
              </a:xfrm>
              <a:prstGeom prst="ellipse">
                <a:avLst/>
              </a:prstGeom>
              <a:solidFill>
                <a:srgbClr val="00B050">
                  <a:alpha val="7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047A75E-7F31-47C2-812C-C7EC33E6A79A}"/>
                  </a:ext>
                </a:extLst>
              </p:cNvPr>
              <p:cNvSpPr/>
              <p:nvPr/>
            </p:nvSpPr>
            <p:spPr>
              <a:xfrm>
                <a:off x="7346221" y="2727815"/>
                <a:ext cx="545126" cy="536436"/>
              </a:xfrm>
              <a:prstGeom prst="ellipse">
                <a:avLst/>
              </a:prstGeom>
              <a:solidFill>
                <a:srgbClr val="FF0000">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593A864-548D-4CD1-BB5B-F568F82CAB34}"/>
                  </a:ext>
                </a:extLst>
              </p:cNvPr>
              <p:cNvSpPr/>
              <p:nvPr/>
            </p:nvSpPr>
            <p:spPr>
              <a:xfrm>
                <a:off x="8065227" y="2727815"/>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A</a:t>
                </a:r>
              </a:p>
            </p:txBody>
          </p:sp>
          <p:sp>
            <p:nvSpPr>
              <p:cNvPr id="40" name="Oval 39">
                <a:extLst>
                  <a:ext uri="{FF2B5EF4-FFF2-40B4-BE49-F238E27FC236}">
                    <a16:creationId xmlns:a16="http://schemas.microsoft.com/office/drawing/2014/main" id="{C7E3B778-6B3E-4282-9294-B6F0056E7355}"/>
                  </a:ext>
                </a:extLst>
              </p:cNvPr>
              <p:cNvSpPr/>
              <p:nvPr/>
            </p:nvSpPr>
            <p:spPr>
              <a:xfrm>
                <a:off x="8784233" y="2698357"/>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B</a:t>
                </a:r>
              </a:p>
            </p:txBody>
          </p:sp>
          <p:sp>
            <p:nvSpPr>
              <p:cNvPr id="41" name="Oval 40">
                <a:extLst>
                  <a:ext uri="{FF2B5EF4-FFF2-40B4-BE49-F238E27FC236}">
                    <a16:creationId xmlns:a16="http://schemas.microsoft.com/office/drawing/2014/main" id="{D7EA8993-9895-4835-B849-8B043C3678AE}"/>
                  </a:ext>
                </a:extLst>
              </p:cNvPr>
              <p:cNvSpPr/>
              <p:nvPr/>
            </p:nvSpPr>
            <p:spPr>
              <a:xfrm>
                <a:off x="7346221" y="3446322"/>
                <a:ext cx="545126" cy="536436"/>
              </a:xfrm>
              <a:prstGeom prst="ellipse">
                <a:avLst/>
              </a:prstGeom>
              <a:solidFill>
                <a:srgbClr val="FF0000">
                  <a:alpha val="3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A8D1C4E-3993-48F4-9EEB-412AFD7D5784}"/>
                  </a:ext>
                </a:extLst>
              </p:cNvPr>
              <p:cNvSpPr/>
              <p:nvPr/>
            </p:nvSpPr>
            <p:spPr>
              <a:xfrm>
                <a:off x="8065227" y="3446322"/>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C</a:t>
                </a:r>
              </a:p>
            </p:txBody>
          </p:sp>
          <p:sp>
            <p:nvSpPr>
              <p:cNvPr id="43" name="Oval 42">
                <a:extLst>
                  <a:ext uri="{FF2B5EF4-FFF2-40B4-BE49-F238E27FC236}">
                    <a16:creationId xmlns:a16="http://schemas.microsoft.com/office/drawing/2014/main" id="{CBDA8A5E-8FC6-487C-8B65-BE15AD59A3F7}"/>
                  </a:ext>
                </a:extLst>
              </p:cNvPr>
              <p:cNvSpPr/>
              <p:nvPr/>
            </p:nvSpPr>
            <p:spPr>
              <a:xfrm>
                <a:off x="8784233" y="3416864"/>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D</a:t>
                </a:r>
              </a:p>
            </p:txBody>
          </p:sp>
          <p:sp>
            <p:nvSpPr>
              <p:cNvPr id="44" name="Oval 43">
                <a:extLst>
                  <a:ext uri="{FF2B5EF4-FFF2-40B4-BE49-F238E27FC236}">
                    <a16:creationId xmlns:a16="http://schemas.microsoft.com/office/drawing/2014/main" id="{B65ED9C4-A5A2-42E5-8256-5437A91EC421}"/>
                  </a:ext>
                </a:extLst>
              </p:cNvPr>
              <p:cNvSpPr/>
              <p:nvPr/>
            </p:nvSpPr>
            <p:spPr>
              <a:xfrm>
                <a:off x="7346220" y="1988333"/>
                <a:ext cx="545127" cy="536435"/>
              </a:xfrm>
              <a:prstGeom prst="ellipse">
                <a:avLst/>
              </a:prstGeom>
              <a:solidFill>
                <a:srgbClr val="FF0000">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77AB2CA-EB3D-4BD2-AF54-D8FFF4D54E55}"/>
                  </a:ext>
                </a:extLst>
              </p:cNvPr>
              <p:cNvSpPr/>
              <p:nvPr/>
            </p:nvSpPr>
            <p:spPr>
              <a:xfrm>
                <a:off x="7192652" y="1876573"/>
                <a:ext cx="2262433" cy="2188487"/>
              </a:xfrm>
              <a:prstGeom prst="rect">
                <a:avLst/>
              </a:prstGeom>
              <a:noFill/>
              <a:ln w="76200">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41282230-DEB4-4A11-B4B8-276418A130E9}"/>
                </a:ext>
              </a:extLst>
            </p:cNvPr>
            <p:cNvSpPr txBox="1"/>
            <p:nvPr/>
          </p:nvSpPr>
          <p:spPr>
            <a:xfrm>
              <a:off x="5813308" y="608420"/>
              <a:ext cx="1001319" cy="398108"/>
            </a:xfrm>
            <a:prstGeom prst="rect">
              <a:avLst/>
            </a:prstGeom>
            <a:noFill/>
          </p:spPr>
          <p:txBody>
            <a:bodyPr wrap="none" rtlCol="0">
              <a:spAutoFit/>
            </a:bodyPr>
            <a:lstStyle/>
            <a:p>
              <a:r>
                <a:rPr lang="en-US" dirty="0">
                  <a:solidFill>
                    <a:schemeClr val="bg1"/>
                  </a:solidFill>
                </a:rPr>
                <a:t>Trial 1</a:t>
              </a:r>
            </a:p>
          </p:txBody>
        </p:sp>
        <p:grpSp>
          <p:nvGrpSpPr>
            <p:cNvPr id="68" name="Group 67">
              <a:extLst>
                <a:ext uri="{FF2B5EF4-FFF2-40B4-BE49-F238E27FC236}">
                  <a16:creationId xmlns:a16="http://schemas.microsoft.com/office/drawing/2014/main" id="{1333FA58-AE61-4E64-B525-EA215F444AAE}"/>
                </a:ext>
              </a:extLst>
            </p:cNvPr>
            <p:cNvGrpSpPr/>
            <p:nvPr/>
          </p:nvGrpSpPr>
          <p:grpSpPr>
            <a:xfrm>
              <a:off x="4638965" y="1600248"/>
              <a:ext cx="2148723" cy="958073"/>
              <a:chOff x="3720727" y="1577099"/>
              <a:chExt cx="2148723" cy="958073"/>
            </a:xfrm>
          </p:grpSpPr>
          <p:grpSp>
            <p:nvGrpSpPr>
              <p:cNvPr id="8" name="Group 7">
                <a:extLst>
                  <a:ext uri="{FF2B5EF4-FFF2-40B4-BE49-F238E27FC236}">
                    <a16:creationId xmlns:a16="http://schemas.microsoft.com/office/drawing/2014/main" id="{76295129-B58F-4A4F-8108-1BC210955F2D}"/>
                  </a:ext>
                </a:extLst>
              </p:cNvPr>
              <p:cNvGrpSpPr/>
              <p:nvPr/>
            </p:nvGrpSpPr>
            <p:grpSpPr>
              <a:xfrm>
                <a:off x="3720727" y="1577099"/>
                <a:ext cx="1044717" cy="958073"/>
                <a:chOff x="7192652" y="1876573"/>
                <a:chExt cx="2262433" cy="2188487"/>
              </a:xfrm>
            </p:grpSpPr>
            <p:sp>
              <p:nvSpPr>
                <p:cNvPr id="26" name="Oval 25">
                  <a:extLst>
                    <a:ext uri="{FF2B5EF4-FFF2-40B4-BE49-F238E27FC236}">
                      <a16:creationId xmlns:a16="http://schemas.microsoft.com/office/drawing/2014/main" id="{0F8D006F-214A-4B94-95E5-B29B2D212F31}"/>
                    </a:ext>
                  </a:extLst>
                </p:cNvPr>
                <p:cNvSpPr/>
                <p:nvPr/>
              </p:nvSpPr>
              <p:spPr>
                <a:xfrm>
                  <a:off x="8065227" y="1988332"/>
                  <a:ext cx="545126" cy="536436"/>
                </a:xfrm>
                <a:prstGeom prst="ellipse">
                  <a:avLst/>
                </a:prstGeom>
                <a:solidFill>
                  <a:srgbClr val="00B05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B3F5F36-EC45-4086-BFC0-CE94598E3134}"/>
                    </a:ext>
                  </a:extLst>
                </p:cNvPr>
                <p:cNvSpPr/>
                <p:nvPr/>
              </p:nvSpPr>
              <p:spPr>
                <a:xfrm>
                  <a:off x="8784233" y="1958874"/>
                  <a:ext cx="545126" cy="536436"/>
                </a:xfrm>
                <a:prstGeom prst="ellipse">
                  <a:avLst/>
                </a:prstGeom>
                <a:solidFill>
                  <a:srgbClr val="00B050">
                    <a:alpha val="4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867CA8C-8B92-45E8-A8BF-7E3C2206E898}"/>
                    </a:ext>
                  </a:extLst>
                </p:cNvPr>
                <p:cNvSpPr/>
                <p:nvPr/>
              </p:nvSpPr>
              <p:spPr>
                <a:xfrm>
                  <a:off x="7346221" y="2727815"/>
                  <a:ext cx="545126" cy="536436"/>
                </a:xfrm>
                <a:prstGeom prst="ellipse">
                  <a:avLst/>
                </a:prstGeom>
                <a:solidFill>
                  <a:srgbClr val="FF0000">
                    <a:alpha val="3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AF1549C-7825-4214-84EA-A97382268C9A}"/>
                    </a:ext>
                  </a:extLst>
                </p:cNvPr>
                <p:cNvSpPr/>
                <p:nvPr/>
              </p:nvSpPr>
              <p:spPr>
                <a:xfrm>
                  <a:off x="8065227" y="2727815"/>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A</a:t>
                  </a:r>
                </a:p>
              </p:txBody>
            </p:sp>
            <p:sp>
              <p:nvSpPr>
                <p:cNvPr id="30" name="Oval 29">
                  <a:extLst>
                    <a:ext uri="{FF2B5EF4-FFF2-40B4-BE49-F238E27FC236}">
                      <a16:creationId xmlns:a16="http://schemas.microsoft.com/office/drawing/2014/main" id="{D7156820-ADF5-4E0E-8698-1447D92E8BD2}"/>
                    </a:ext>
                  </a:extLst>
                </p:cNvPr>
                <p:cNvSpPr/>
                <p:nvPr/>
              </p:nvSpPr>
              <p:spPr>
                <a:xfrm>
                  <a:off x="8784233" y="2698357"/>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B</a:t>
                  </a:r>
                </a:p>
              </p:txBody>
            </p:sp>
            <p:sp>
              <p:nvSpPr>
                <p:cNvPr id="31" name="Oval 30">
                  <a:extLst>
                    <a:ext uri="{FF2B5EF4-FFF2-40B4-BE49-F238E27FC236}">
                      <a16:creationId xmlns:a16="http://schemas.microsoft.com/office/drawing/2014/main" id="{BB4B53F1-0A6E-43B1-BF6F-25B049976976}"/>
                    </a:ext>
                  </a:extLst>
                </p:cNvPr>
                <p:cNvSpPr/>
                <p:nvPr/>
              </p:nvSpPr>
              <p:spPr>
                <a:xfrm>
                  <a:off x="7346221" y="3446322"/>
                  <a:ext cx="545126" cy="536436"/>
                </a:xfrm>
                <a:prstGeom prst="ellipse">
                  <a:avLst/>
                </a:prstGeom>
                <a:solidFill>
                  <a:srgbClr val="FF0000">
                    <a:alpha val="4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C0F4D37-96C1-4720-B2D6-D8B2495F5EFF}"/>
                    </a:ext>
                  </a:extLst>
                </p:cNvPr>
                <p:cNvSpPr/>
                <p:nvPr/>
              </p:nvSpPr>
              <p:spPr>
                <a:xfrm>
                  <a:off x="8065227" y="3446322"/>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C</a:t>
                  </a:r>
                </a:p>
              </p:txBody>
            </p:sp>
            <p:sp>
              <p:nvSpPr>
                <p:cNvPr id="33" name="Oval 32">
                  <a:extLst>
                    <a:ext uri="{FF2B5EF4-FFF2-40B4-BE49-F238E27FC236}">
                      <a16:creationId xmlns:a16="http://schemas.microsoft.com/office/drawing/2014/main" id="{1E88BA18-975F-4233-8747-062E97790902}"/>
                    </a:ext>
                  </a:extLst>
                </p:cNvPr>
                <p:cNvSpPr/>
                <p:nvPr/>
              </p:nvSpPr>
              <p:spPr>
                <a:xfrm>
                  <a:off x="8784233" y="3416864"/>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D</a:t>
                  </a:r>
                </a:p>
              </p:txBody>
            </p:sp>
            <p:sp>
              <p:nvSpPr>
                <p:cNvPr id="34" name="Oval 33">
                  <a:extLst>
                    <a:ext uri="{FF2B5EF4-FFF2-40B4-BE49-F238E27FC236}">
                      <a16:creationId xmlns:a16="http://schemas.microsoft.com/office/drawing/2014/main" id="{54C053B4-1A9B-4ED4-A574-5DF25E461C02}"/>
                    </a:ext>
                  </a:extLst>
                </p:cNvPr>
                <p:cNvSpPr/>
                <p:nvPr/>
              </p:nvSpPr>
              <p:spPr>
                <a:xfrm>
                  <a:off x="7346220" y="1988333"/>
                  <a:ext cx="545127" cy="536435"/>
                </a:xfrm>
                <a:prstGeom prst="ellipse">
                  <a:avLst/>
                </a:prstGeom>
                <a:solidFill>
                  <a:srgbClr val="FF0000">
                    <a:alpha val="3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8BEF594-7B50-4ED7-8F28-DC1CAF5A046E}"/>
                    </a:ext>
                  </a:extLst>
                </p:cNvPr>
                <p:cNvSpPr/>
                <p:nvPr/>
              </p:nvSpPr>
              <p:spPr>
                <a:xfrm>
                  <a:off x="7192652" y="1876573"/>
                  <a:ext cx="2262433" cy="2188487"/>
                </a:xfrm>
                <a:prstGeom prst="rect">
                  <a:avLst/>
                </a:prstGeom>
                <a:noFill/>
                <a:ln w="76200">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C2510418-9085-471E-AB85-CFA631946A5F}"/>
                  </a:ext>
                </a:extLst>
              </p:cNvPr>
              <p:cNvSpPr txBox="1"/>
              <p:nvPr/>
            </p:nvSpPr>
            <p:spPr>
              <a:xfrm>
                <a:off x="4868131" y="1991231"/>
                <a:ext cx="1001319" cy="398108"/>
              </a:xfrm>
              <a:prstGeom prst="rect">
                <a:avLst/>
              </a:prstGeom>
              <a:noFill/>
            </p:spPr>
            <p:txBody>
              <a:bodyPr wrap="none" rtlCol="0">
                <a:spAutoFit/>
              </a:bodyPr>
              <a:lstStyle/>
              <a:p>
                <a:r>
                  <a:rPr lang="en-US" dirty="0">
                    <a:solidFill>
                      <a:schemeClr val="bg1"/>
                    </a:solidFill>
                  </a:rPr>
                  <a:t>Trial 2</a:t>
                </a:r>
              </a:p>
            </p:txBody>
          </p:sp>
        </p:grpSp>
        <p:grpSp>
          <p:nvGrpSpPr>
            <p:cNvPr id="104" name="Group 103">
              <a:extLst>
                <a:ext uri="{FF2B5EF4-FFF2-40B4-BE49-F238E27FC236}">
                  <a16:creationId xmlns:a16="http://schemas.microsoft.com/office/drawing/2014/main" id="{19B85CB6-F599-4561-8F36-86B2E963C0D1}"/>
                </a:ext>
              </a:extLst>
            </p:cNvPr>
            <p:cNvGrpSpPr/>
            <p:nvPr/>
          </p:nvGrpSpPr>
          <p:grpSpPr>
            <a:xfrm>
              <a:off x="4602474" y="2271196"/>
              <a:ext cx="2576742" cy="2226341"/>
              <a:chOff x="4602474" y="2271196"/>
              <a:chExt cx="2576742" cy="2226341"/>
            </a:xfrm>
          </p:grpSpPr>
          <p:sp>
            <p:nvSpPr>
              <p:cNvPr id="10" name="Rectangle 9">
                <a:extLst>
                  <a:ext uri="{FF2B5EF4-FFF2-40B4-BE49-F238E27FC236}">
                    <a16:creationId xmlns:a16="http://schemas.microsoft.com/office/drawing/2014/main" id="{346AE680-5B4E-4BE3-AB68-8B0FC2699814}"/>
                  </a:ext>
                </a:extLst>
              </p:cNvPr>
              <p:cNvSpPr/>
              <p:nvPr/>
            </p:nvSpPr>
            <p:spPr>
              <a:xfrm>
                <a:off x="4602474" y="2692063"/>
                <a:ext cx="1117696" cy="646331"/>
              </a:xfrm>
              <a:prstGeom prst="rect">
                <a:avLst/>
              </a:prstGeom>
            </p:spPr>
            <p:txBody>
              <a:bodyPr wrap="square">
                <a:spAutoFit/>
              </a:bodyPr>
              <a:lstStyle/>
              <a:p>
                <a:pPr algn="ctr"/>
                <a:endParaRPr lang="en-US" b="1" dirty="0">
                  <a:solidFill>
                    <a:schemeClr val="bg1"/>
                  </a:solidFill>
                </a:endParaRPr>
              </a:p>
              <a:p>
                <a:pPr algn="ctr"/>
                <a:endParaRPr lang="en-US" b="1" dirty="0">
                  <a:solidFill>
                    <a:schemeClr val="bg1"/>
                  </a:solidFill>
                </a:endParaRPr>
              </a:p>
            </p:txBody>
          </p:sp>
          <p:grpSp>
            <p:nvGrpSpPr>
              <p:cNvPr id="67" name="Group 66">
                <a:extLst>
                  <a:ext uri="{FF2B5EF4-FFF2-40B4-BE49-F238E27FC236}">
                    <a16:creationId xmlns:a16="http://schemas.microsoft.com/office/drawing/2014/main" id="{942ADD50-AD89-4728-AB54-7C2BA74DE64C}"/>
                  </a:ext>
                </a:extLst>
              </p:cNvPr>
              <p:cNvGrpSpPr/>
              <p:nvPr/>
            </p:nvGrpSpPr>
            <p:grpSpPr>
              <a:xfrm>
                <a:off x="4638965" y="3539464"/>
                <a:ext cx="2210692" cy="958073"/>
                <a:chOff x="3720727" y="3516315"/>
                <a:chExt cx="2210692" cy="958073"/>
              </a:xfrm>
            </p:grpSpPr>
            <p:grpSp>
              <p:nvGrpSpPr>
                <p:cNvPr id="9" name="Group 8">
                  <a:extLst>
                    <a:ext uri="{FF2B5EF4-FFF2-40B4-BE49-F238E27FC236}">
                      <a16:creationId xmlns:a16="http://schemas.microsoft.com/office/drawing/2014/main" id="{637D8A2F-1A72-48F1-B2BD-660F215F6A13}"/>
                    </a:ext>
                  </a:extLst>
                </p:cNvPr>
                <p:cNvGrpSpPr/>
                <p:nvPr/>
              </p:nvGrpSpPr>
              <p:grpSpPr>
                <a:xfrm>
                  <a:off x="3720727" y="3516315"/>
                  <a:ext cx="1044717" cy="958073"/>
                  <a:chOff x="7192652" y="1876573"/>
                  <a:chExt cx="2262433" cy="2188487"/>
                </a:xfrm>
              </p:grpSpPr>
              <p:sp>
                <p:nvSpPr>
                  <p:cNvPr id="16" name="Oval 15">
                    <a:extLst>
                      <a:ext uri="{FF2B5EF4-FFF2-40B4-BE49-F238E27FC236}">
                        <a16:creationId xmlns:a16="http://schemas.microsoft.com/office/drawing/2014/main" id="{0DD9B400-8318-44A9-9BD6-2B9BB4B27856}"/>
                      </a:ext>
                    </a:extLst>
                  </p:cNvPr>
                  <p:cNvSpPr/>
                  <p:nvPr/>
                </p:nvSpPr>
                <p:spPr>
                  <a:xfrm>
                    <a:off x="8065227" y="1988332"/>
                    <a:ext cx="545126" cy="536436"/>
                  </a:xfrm>
                  <a:prstGeom prst="ellipse">
                    <a:avLst/>
                  </a:prstGeom>
                  <a:solidFill>
                    <a:srgbClr val="00B050">
                      <a:alpha val="4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C178FC1-E95E-4A58-91CD-3DDFB6B96D14}"/>
                      </a:ext>
                    </a:extLst>
                  </p:cNvPr>
                  <p:cNvSpPr/>
                  <p:nvPr/>
                </p:nvSpPr>
                <p:spPr>
                  <a:xfrm>
                    <a:off x="8784233" y="1958874"/>
                    <a:ext cx="545126" cy="536436"/>
                  </a:xfrm>
                  <a:prstGeom prst="ellipse">
                    <a:avLst/>
                  </a:prstGeom>
                  <a:solidFill>
                    <a:srgbClr val="00B050">
                      <a:alpha val="4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7B2A439-5B14-41EB-B9D2-DA4B019CEAA9}"/>
                      </a:ext>
                    </a:extLst>
                  </p:cNvPr>
                  <p:cNvSpPr/>
                  <p:nvPr/>
                </p:nvSpPr>
                <p:spPr>
                  <a:xfrm>
                    <a:off x="7346221" y="2727815"/>
                    <a:ext cx="545126" cy="536436"/>
                  </a:xfrm>
                  <a:prstGeom prst="ellipse">
                    <a:avLst/>
                  </a:prstGeom>
                  <a:solidFill>
                    <a:srgbClr val="FF0000">
                      <a:alpha val="4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51DC606-B772-4E37-B997-CAE288A04D92}"/>
                      </a:ext>
                    </a:extLst>
                  </p:cNvPr>
                  <p:cNvSpPr/>
                  <p:nvPr/>
                </p:nvSpPr>
                <p:spPr>
                  <a:xfrm>
                    <a:off x="8065227" y="2727815"/>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A</a:t>
                    </a:r>
                  </a:p>
                </p:txBody>
              </p:sp>
              <p:sp>
                <p:nvSpPr>
                  <p:cNvPr id="20" name="Oval 19">
                    <a:extLst>
                      <a:ext uri="{FF2B5EF4-FFF2-40B4-BE49-F238E27FC236}">
                        <a16:creationId xmlns:a16="http://schemas.microsoft.com/office/drawing/2014/main" id="{BEBC6BBD-DF68-4E2D-A18F-AA03AF44713A}"/>
                      </a:ext>
                    </a:extLst>
                  </p:cNvPr>
                  <p:cNvSpPr/>
                  <p:nvPr/>
                </p:nvSpPr>
                <p:spPr>
                  <a:xfrm>
                    <a:off x="8784233" y="2698357"/>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B</a:t>
                    </a:r>
                  </a:p>
                </p:txBody>
              </p:sp>
              <p:sp>
                <p:nvSpPr>
                  <p:cNvPr id="21" name="Oval 20">
                    <a:extLst>
                      <a:ext uri="{FF2B5EF4-FFF2-40B4-BE49-F238E27FC236}">
                        <a16:creationId xmlns:a16="http://schemas.microsoft.com/office/drawing/2014/main" id="{195E159B-B63B-4022-BD91-289D546224CA}"/>
                      </a:ext>
                    </a:extLst>
                  </p:cNvPr>
                  <p:cNvSpPr/>
                  <p:nvPr/>
                </p:nvSpPr>
                <p:spPr>
                  <a:xfrm>
                    <a:off x="7346221" y="3446322"/>
                    <a:ext cx="545126" cy="536436"/>
                  </a:xfrm>
                  <a:prstGeom prst="ellipse">
                    <a:avLst/>
                  </a:prstGeom>
                  <a:solidFill>
                    <a:srgbClr val="FF00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C4D1B99-115A-44B3-A62F-64ADA84159C3}"/>
                      </a:ext>
                    </a:extLst>
                  </p:cNvPr>
                  <p:cNvSpPr/>
                  <p:nvPr/>
                </p:nvSpPr>
                <p:spPr>
                  <a:xfrm>
                    <a:off x="8065227" y="3446322"/>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C</a:t>
                    </a:r>
                  </a:p>
                </p:txBody>
              </p:sp>
              <p:sp>
                <p:nvSpPr>
                  <p:cNvPr id="23" name="Oval 22">
                    <a:extLst>
                      <a:ext uri="{FF2B5EF4-FFF2-40B4-BE49-F238E27FC236}">
                        <a16:creationId xmlns:a16="http://schemas.microsoft.com/office/drawing/2014/main" id="{F83F3D92-0C7E-4D4D-8A2E-43023A07A284}"/>
                      </a:ext>
                    </a:extLst>
                  </p:cNvPr>
                  <p:cNvSpPr/>
                  <p:nvPr/>
                </p:nvSpPr>
                <p:spPr>
                  <a:xfrm>
                    <a:off x="8784233" y="3416864"/>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D</a:t>
                    </a:r>
                  </a:p>
                </p:txBody>
              </p:sp>
              <p:sp>
                <p:nvSpPr>
                  <p:cNvPr id="24" name="Oval 23">
                    <a:extLst>
                      <a:ext uri="{FF2B5EF4-FFF2-40B4-BE49-F238E27FC236}">
                        <a16:creationId xmlns:a16="http://schemas.microsoft.com/office/drawing/2014/main" id="{410AAF16-36C4-4F06-BD53-1C0085F7C6C2}"/>
                      </a:ext>
                    </a:extLst>
                  </p:cNvPr>
                  <p:cNvSpPr/>
                  <p:nvPr/>
                </p:nvSpPr>
                <p:spPr>
                  <a:xfrm>
                    <a:off x="7346220" y="1988333"/>
                    <a:ext cx="545127" cy="536435"/>
                  </a:xfrm>
                  <a:prstGeom prst="ellipse">
                    <a:avLst/>
                  </a:prstGeom>
                  <a:solidFill>
                    <a:srgbClr val="FF0000">
                      <a:alpha val="4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3D8E91E-F76A-4D42-B927-F606B07F01B1}"/>
                      </a:ext>
                    </a:extLst>
                  </p:cNvPr>
                  <p:cNvSpPr/>
                  <p:nvPr/>
                </p:nvSpPr>
                <p:spPr>
                  <a:xfrm>
                    <a:off x="7192652" y="1876573"/>
                    <a:ext cx="2262433" cy="2188487"/>
                  </a:xfrm>
                  <a:prstGeom prst="rect">
                    <a:avLst/>
                  </a:prstGeom>
                  <a:noFill/>
                  <a:ln w="76200">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D22342BF-4CE2-4BBF-9EB4-F12903C58484}"/>
                    </a:ext>
                  </a:extLst>
                </p:cNvPr>
                <p:cNvSpPr txBox="1"/>
                <p:nvPr/>
              </p:nvSpPr>
              <p:spPr>
                <a:xfrm>
                  <a:off x="4882965" y="3800081"/>
                  <a:ext cx="1048454" cy="398108"/>
                </a:xfrm>
                <a:prstGeom prst="rect">
                  <a:avLst/>
                </a:prstGeom>
                <a:noFill/>
              </p:spPr>
              <p:txBody>
                <a:bodyPr wrap="none" rtlCol="0">
                  <a:spAutoFit/>
                </a:bodyPr>
                <a:lstStyle/>
                <a:p>
                  <a:r>
                    <a:rPr lang="en-US" dirty="0">
                      <a:solidFill>
                        <a:schemeClr val="bg1"/>
                      </a:solidFill>
                    </a:rPr>
                    <a:t>Trial N</a:t>
                  </a:r>
                </a:p>
              </p:txBody>
            </p:sp>
          </p:grpSp>
          <p:cxnSp>
            <p:nvCxnSpPr>
              <p:cNvPr id="47" name="Straight Arrow Connector 46">
                <a:extLst>
                  <a:ext uri="{FF2B5EF4-FFF2-40B4-BE49-F238E27FC236}">
                    <a16:creationId xmlns:a16="http://schemas.microsoft.com/office/drawing/2014/main" id="{390F8E69-32C4-44EB-ACD8-86D819FD4E8D}"/>
                  </a:ext>
                </a:extLst>
              </p:cNvPr>
              <p:cNvCxnSpPr>
                <a:cxnSpLocks/>
              </p:cNvCxnSpPr>
              <p:nvPr/>
            </p:nvCxnSpPr>
            <p:spPr>
              <a:xfrm>
                <a:off x="6789619" y="2271196"/>
                <a:ext cx="389597" cy="0"/>
              </a:xfrm>
              <a:prstGeom prst="straightConnector1">
                <a:avLst/>
              </a:prstGeom>
              <a:ln w="57150">
                <a:solidFill>
                  <a:schemeClr val="bg2"/>
                </a:solidFill>
                <a:tailEnd type="triangle"/>
              </a:ln>
            </p:spPr>
            <p:style>
              <a:lnRef idx="2">
                <a:schemeClr val="accent1"/>
              </a:lnRef>
              <a:fillRef idx="0">
                <a:schemeClr val="accent1"/>
              </a:fillRef>
              <a:effectRef idx="1">
                <a:schemeClr val="accent1"/>
              </a:effectRef>
              <a:fontRef idx="minor">
                <a:schemeClr val="tx1"/>
              </a:fontRef>
            </p:style>
          </p:cxnSp>
          <p:sp>
            <p:nvSpPr>
              <p:cNvPr id="103" name="Rectangle 102">
                <a:extLst>
                  <a:ext uri="{FF2B5EF4-FFF2-40B4-BE49-F238E27FC236}">
                    <a16:creationId xmlns:a16="http://schemas.microsoft.com/office/drawing/2014/main" id="{216F9E93-27F2-4B0A-AA2F-239F91C506EE}"/>
                  </a:ext>
                </a:extLst>
              </p:cNvPr>
              <p:cNvSpPr/>
              <p:nvPr/>
            </p:nvSpPr>
            <p:spPr>
              <a:xfrm>
                <a:off x="5090947" y="2743869"/>
                <a:ext cx="269626" cy="707886"/>
              </a:xfrm>
              <a:prstGeom prst="rect">
                <a:avLst/>
              </a:prstGeom>
            </p:spPr>
            <p:txBody>
              <a:bodyPr wrap="none">
                <a:spAutoFit/>
              </a:bodyPr>
              <a:lstStyle/>
              <a:p>
                <a:r>
                  <a:rPr lang="en-US" sz="2000" b="1" dirty="0">
                    <a:solidFill>
                      <a:schemeClr val="bg1"/>
                    </a:solidFill>
                  </a:rPr>
                  <a:t>:</a:t>
                </a:r>
              </a:p>
              <a:p>
                <a:r>
                  <a:rPr lang="en-US" sz="2000" b="1" dirty="0">
                    <a:solidFill>
                      <a:schemeClr val="bg1"/>
                    </a:solidFill>
                  </a:rPr>
                  <a:t>:</a:t>
                </a:r>
                <a:endParaRPr lang="en-US" sz="2000" b="1" dirty="0"/>
              </a:p>
            </p:txBody>
          </p:sp>
        </p:grpSp>
      </p:grpSp>
      <p:sp>
        <p:nvSpPr>
          <p:cNvPr id="101" name="Slide Number Placeholder 2">
            <a:extLst>
              <a:ext uri="{FF2B5EF4-FFF2-40B4-BE49-F238E27FC236}">
                <a16:creationId xmlns:a16="http://schemas.microsoft.com/office/drawing/2014/main" id="{685E8BCF-D47B-4E38-B1AC-8F9CD683D8AD}"/>
              </a:ext>
            </a:extLst>
          </p:cNvPr>
          <p:cNvSpPr>
            <a:spLocks noGrp="1"/>
          </p:cNvSpPr>
          <p:nvPr>
            <p:ph type="sldNum" sz="quarter" idx="4"/>
          </p:nvPr>
        </p:nvSpPr>
        <p:spPr>
          <a:xfrm>
            <a:off x="11545615" y="0"/>
            <a:ext cx="646386" cy="436529"/>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AE2DB5-4517-4C79-AADE-245F3E00587B}" type="slidenum">
              <a:rPr kumimoji="0" lang="en-US" sz="2400" b="0" i="0" u="none" strike="noStrike" kern="1200" cap="none" spc="0" normalizeH="0" baseline="0" noProof="0" smtClean="0">
                <a:ln>
                  <a:noFill/>
                </a:ln>
                <a:solidFill>
                  <a:schemeClr val="bg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2400" b="0" i="0" u="none" strike="noStrike" kern="1200" cap="none" spc="0" normalizeH="0" baseline="0" noProof="0" dirty="0">
              <a:ln>
                <a:noFill/>
              </a:ln>
              <a:solidFill>
                <a:schemeClr val="bg1"/>
              </a:solidFill>
              <a:effectLst/>
              <a:uLnTx/>
              <a:uFillTx/>
              <a:latin typeface="Arial" charset="0"/>
              <a:ea typeface="+mn-ea"/>
              <a:cs typeface="+mn-cs"/>
            </a:endParaRPr>
          </a:p>
        </p:txBody>
      </p:sp>
    </p:spTree>
    <p:extLst>
      <p:ext uri="{BB962C8B-B14F-4D97-AF65-F5344CB8AC3E}">
        <p14:creationId xmlns:p14="http://schemas.microsoft.com/office/powerpoint/2010/main" val="1646525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1E7A-7EAB-465D-8831-76A3B17E3080}"/>
              </a:ext>
            </a:extLst>
          </p:cNvPr>
          <p:cNvSpPr>
            <a:spLocks noGrp="1"/>
          </p:cNvSpPr>
          <p:nvPr>
            <p:ph type="title"/>
          </p:nvPr>
        </p:nvSpPr>
        <p:spPr>
          <a:xfrm>
            <a:off x="2031999" y="124814"/>
            <a:ext cx="8128000" cy="1143000"/>
          </a:xfrm>
        </p:spPr>
        <p:txBody>
          <a:bodyPr/>
          <a:lstStyle/>
          <a:p>
            <a:pPr algn="ctr"/>
            <a:r>
              <a:rPr lang="en-US" sz="4800" dirty="0"/>
              <a:t>Goal</a:t>
            </a:r>
          </a:p>
        </p:txBody>
      </p:sp>
      <p:sp>
        <p:nvSpPr>
          <p:cNvPr id="5" name="TextBox 4">
            <a:extLst>
              <a:ext uri="{FF2B5EF4-FFF2-40B4-BE49-F238E27FC236}">
                <a16:creationId xmlns:a16="http://schemas.microsoft.com/office/drawing/2014/main" id="{CB36D32C-1C3A-4053-8708-E365ECB3320C}"/>
              </a:ext>
            </a:extLst>
          </p:cNvPr>
          <p:cNvSpPr txBox="1"/>
          <p:nvPr/>
        </p:nvSpPr>
        <p:spPr>
          <a:xfrm>
            <a:off x="0" y="0"/>
            <a:ext cx="12192001" cy="8248412"/>
          </a:xfrm>
          <a:prstGeom prst="rect">
            <a:avLst/>
          </a:prstGeom>
          <a:solidFill>
            <a:schemeClr val="tx1">
              <a:lumMod val="85000"/>
              <a:lumOff val="15000"/>
            </a:schemeClr>
          </a:solidFill>
        </p:spPr>
        <p:txBody>
          <a:bodyPr wrap="square" rtlCol="0">
            <a:spAutoFit/>
          </a:bodyPr>
          <a:lstStyle/>
          <a:p>
            <a:pPr lvl="0" algn="ctr">
              <a:defRPr/>
            </a:pPr>
            <a:endParaRPr lang="en-US" sz="4800" dirty="0">
              <a:solidFill>
                <a:schemeClr val="bg1"/>
              </a:solidFill>
            </a:endParaRPr>
          </a:p>
          <a:p>
            <a:pPr lvl="0" algn="ctr">
              <a:defRPr/>
            </a:pPr>
            <a:r>
              <a:rPr lang="en-US" sz="6000" b="1" dirty="0">
                <a:solidFill>
                  <a:schemeClr val="bg1"/>
                </a:solidFill>
              </a:rPr>
              <a:t>Goal</a:t>
            </a:r>
            <a:endParaRPr lang="en-US" sz="4800" b="1" dirty="0">
              <a:solidFill>
                <a:schemeClr val="bg1"/>
              </a:solidFill>
            </a:endParaRPr>
          </a:p>
          <a:p>
            <a:pPr lvl="0" algn="ctr">
              <a:defRPr/>
            </a:pPr>
            <a:endParaRPr lang="en-US" sz="4800" dirty="0">
              <a:solidFill>
                <a:schemeClr val="bg1"/>
              </a:solidFill>
            </a:endParaRPr>
          </a:p>
          <a:p>
            <a:pPr lvl="0" algn="ctr">
              <a:defRPr/>
            </a:pPr>
            <a:r>
              <a:rPr lang="en-US" sz="4800" dirty="0">
                <a:solidFill>
                  <a:schemeClr val="bg1"/>
                </a:solidFill>
              </a:rPr>
              <a:t>Design Mapping Policy that Mitigate Correlated Errors to Improve Inference</a:t>
            </a:r>
          </a:p>
          <a:p>
            <a:pPr lvl="0" algn="ctr">
              <a:defRPr/>
            </a:pPr>
            <a:endParaRPr lang="en-US" sz="4800" b="1" dirty="0">
              <a:solidFill>
                <a:schemeClr val="bg1"/>
              </a:solidFill>
            </a:endParaRPr>
          </a:p>
          <a:p>
            <a:pPr lvl="0" algn="ctr">
              <a:defRPr/>
            </a:pPr>
            <a:endParaRPr lang="en-US" sz="11500" b="1" dirty="0">
              <a:solidFill>
                <a:schemeClr val="bg1"/>
              </a:solidFill>
            </a:endParaRPr>
          </a:p>
          <a:p>
            <a:pPr lvl="0" algn="ctr">
              <a:defRPr/>
            </a:pPr>
            <a:endParaRPr lang="en-US" sz="11500" b="1" dirty="0">
              <a:solidFill>
                <a:schemeClr val="bg1"/>
              </a:solidFill>
            </a:endParaRPr>
          </a:p>
        </p:txBody>
      </p:sp>
    </p:spTree>
    <p:extLst>
      <p:ext uri="{BB962C8B-B14F-4D97-AF65-F5344CB8AC3E}">
        <p14:creationId xmlns:p14="http://schemas.microsoft.com/office/powerpoint/2010/main" val="101336295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E84FD-59B7-4D51-AB4C-F3C7F67ADD70}"/>
              </a:ext>
            </a:extLst>
          </p:cNvPr>
          <p:cNvSpPr>
            <a:spLocks noGrp="1"/>
          </p:cNvSpPr>
          <p:nvPr>
            <p:ph type="title"/>
          </p:nvPr>
        </p:nvSpPr>
        <p:spPr>
          <a:xfrm>
            <a:off x="541867" y="337427"/>
            <a:ext cx="11582400" cy="1143000"/>
          </a:xfrm>
        </p:spPr>
        <p:txBody>
          <a:bodyPr/>
          <a:lstStyle/>
          <a:p>
            <a:r>
              <a:rPr lang="en-US" dirty="0"/>
              <a:t>Can We Suppress Incorrect Answers with Diversity?</a:t>
            </a:r>
          </a:p>
        </p:txBody>
      </p:sp>
      <p:pic>
        <p:nvPicPr>
          <p:cNvPr id="3" name="Picture 2">
            <a:extLst>
              <a:ext uri="{FF2B5EF4-FFF2-40B4-BE49-F238E27FC236}">
                <a16:creationId xmlns:a16="http://schemas.microsoft.com/office/drawing/2014/main" id="{BCE27CCC-58F0-48EF-A09D-EFEC9C69C204}"/>
              </a:ext>
            </a:extLst>
          </p:cNvPr>
          <p:cNvPicPr>
            <a:picLocks noChangeAspect="1"/>
          </p:cNvPicPr>
          <p:nvPr/>
        </p:nvPicPr>
        <p:blipFill>
          <a:blip r:embed="rId3"/>
          <a:stretch>
            <a:fillRect/>
          </a:stretch>
        </p:blipFill>
        <p:spPr>
          <a:xfrm>
            <a:off x="0" y="2484866"/>
            <a:ext cx="10045521" cy="2755100"/>
          </a:xfrm>
          <a:prstGeom prst="rect">
            <a:avLst/>
          </a:prstGeom>
        </p:spPr>
      </p:pic>
      <p:pic>
        <p:nvPicPr>
          <p:cNvPr id="4" name="Picture 3">
            <a:extLst>
              <a:ext uri="{FF2B5EF4-FFF2-40B4-BE49-F238E27FC236}">
                <a16:creationId xmlns:a16="http://schemas.microsoft.com/office/drawing/2014/main" id="{C9C8A483-AC06-4F33-B3C0-919160391935}"/>
              </a:ext>
            </a:extLst>
          </p:cNvPr>
          <p:cNvPicPr>
            <a:picLocks noChangeAspect="1"/>
          </p:cNvPicPr>
          <p:nvPr/>
        </p:nvPicPr>
        <p:blipFill>
          <a:blip r:embed="rId4"/>
          <a:stretch>
            <a:fillRect/>
          </a:stretch>
        </p:blipFill>
        <p:spPr>
          <a:xfrm>
            <a:off x="9966960" y="2524326"/>
            <a:ext cx="2225040" cy="2715640"/>
          </a:xfrm>
          <a:prstGeom prst="rect">
            <a:avLst/>
          </a:prstGeom>
        </p:spPr>
      </p:pic>
      <p:sp>
        <p:nvSpPr>
          <p:cNvPr id="5" name="Rectangle 4">
            <a:extLst>
              <a:ext uri="{FF2B5EF4-FFF2-40B4-BE49-F238E27FC236}">
                <a16:creationId xmlns:a16="http://schemas.microsoft.com/office/drawing/2014/main" id="{EBA1AA27-C0C2-4239-99C1-B420FA12BADE}"/>
              </a:ext>
            </a:extLst>
          </p:cNvPr>
          <p:cNvSpPr/>
          <p:nvPr/>
        </p:nvSpPr>
        <p:spPr>
          <a:xfrm>
            <a:off x="4328160" y="5025425"/>
            <a:ext cx="3068320" cy="5219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52C963B6-71CF-4681-B69F-4DE7A88D0447}"/>
              </a:ext>
            </a:extLst>
          </p:cNvPr>
          <p:cNvSpPr/>
          <p:nvPr/>
        </p:nvSpPr>
        <p:spPr>
          <a:xfrm>
            <a:off x="4079240" y="2524326"/>
            <a:ext cx="2646680" cy="25010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BB6D369E-401F-45A0-BF8B-BA75D9706052}"/>
              </a:ext>
            </a:extLst>
          </p:cNvPr>
          <p:cNvSpPr/>
          <p:nvPr/>
        </p:nvSpPr>
        <p:spPr>
          <a:xfrm>
            <a:off x="6649720" y="2484866"/>
            <a:ext cx="2225040" cy="25405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55732A09-5C72-44E3-9D53-F1D10FE63E08}"/>
              </a:ext>
            </a:extLst>
          </p:cNvPr>
          <p:cNvSpPr/>
          <p:nvPr/>
        </p:nvSpPr>
        <p:spPr>
          <a:xfrm>
            <a:off x="8798560" y="2563786"/>
            <a:ext cx="3220720" cy="25010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Slide Number Placeholder 2">
            <a:extLst>
              <a:ext uri="{FF2B5EF4-FFF2-40B4-BE49-F238E27FC236}">
                <a16:creationId xmlns:a16="http://schemas.microsoft.com/office/drawing/2014/main" id="{893CF94D-C95E-4107-8788-073E24C3E16E}"/>
              </a:ext>
            </a:extLst>
          </p:cNvPr>
          <p:cNvSpPr>
            <a:spLocks noGrp="1"/>
          </p:cNvSpPr>
          <p:nvPr>
            <p:ph type="sldNum" sz="quarter" idx="4"/>
          </p:nvPr>
        </p:nvSpPr>
        <p:spPr>
          <a:xfrm>
            <a:off x="11545615" y="0"/>
            <a:ext cx="646386" cy="436529"/>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AE2DB5-4517-4C79-AADE-245F3E00587B}" type="slidenum">
              <a:rPr kumimoji="0" lang="en-US" sz="24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24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615106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EADA2B-D52C-4D45-8DCE-E7868ECDE256}"/>
              </a:ext>
            </a:extLst>
          </p:cNvPr>
          <p:cNvSpPr/>
          <p:nvPr/>
        </p:nvSpPr>
        <p:spPr>
          <a:xfrm>
            <a:off x="3308899" y="2358104"/>
            <a:ext cx="606972" cy="579296"/>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ectangle 134" descr=" 4">
            <a:extLst>
              <a:ext uri="{FF2B5EF4-FFF2-40B4-BE49-F238E27FC236}">
                <a16:creationId xmlns:a16="http://schemas.microsoft.com/office/drawing/2014/main" id="{0E8CCED2-380E-4554-AF82-77B0C28E11DE}"/>
              </a:ext>
            </a:extLst>
          </p:cNvPr>
          <p:cNvSpPr/>
          <p:nvPr/>
        </p:nvSpPr>
        <p:spPr>
          <a:xfrm>
            <a:off x="-2" y="-93677"/>
            <a:ext cx="12192000" cy="6942841"/>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D6D31-D145-485E-A555-8682444633A0}"/>
              </a:ext>
            </a:extLst>
          </p:cNvPr>
          <p:cNvSpPr>
            <a:spLocks noGrp="1"/>
          </p:cNvSpPr>
          <p:nvPr>
            <p:ph type="title"/>
          </p:nvPr>
        </p:nvSpPr>
        <p:spPr>
          <a:xfrm>
            <a:off x="1441958" y="124109"/>
            <a:ext cx="9448800" cy="1143000"/>
          </a:xfrm>
          <a:solidFill>
            <a:srgbClr val="FFC000"/>
          </a:solidFill>
        </p:spPr>
        <p:txBody>
          <a:bodyPr/>
          <a:lstStyle/>
          <a:p>
            <a:pPr algn="ctr"/>
            <a:r>
              <a:rPr lang="en-US" sz="4000" dirty="0">
                <a:solidFill>
                  <a:srgbClr val="FFC000"/>
                </a:solidFill>
              </a:rPr>
              <a:t>Ensemble of Diverse Mapping: Design</a:t>
            </a:r>
          </a:p>
        </p:txBody>
      </p:sp>
      <p:grpSp>
        <p:nvGrpSpPr>
          <p:cNvPr id="154" name="Group 153">
            <a:extLst>
              <a:ext uri="{FF2B5EF4-FFF2-40B4-BE49-F238E27FC236}">
                <a16:creationId xmlns:a16="http://schemas.microsoft.com/office/drawing/2014/main" id="{C930E1E3-4935-4CB9-A6F2-80D5BBBA60A4}"/>
              </a:ext>
            </a:extLst>
          </p:cNvPr>
          <p:cNvGrpSpPr/>
          <p:nvPr/>
        </p:nvGrpSpPr>
        <p:grpSpPr>
          <a:xfrm>
            <a:off x="2867978" y="2378800"/>
            <a:ext cx="1531188" cy="3412879"/>
            <a:chOff x="2867978" y="2378800"/>
            <a:chExt cx="1531188" cy="3412879"/>
          </a:xfrm>
        </p:grpSpPr>
        <p:grpSp>
          <p:nvGrpSpPr>
            <p:cNvPr id="62" name="Group 61">
              <a:extLst>
                <a:ext uri="{FF2B5EF4-FFF2-40B4-BE49-F238E27FC236}">
                  <a16:creationId xmlns:a16="http://schemas.microsoft.com/office/drawing/2014/main" id="{2D91ECFF-2249-4318-BA32-22328D7CD433}"/>
                </a:ext>
              </a:extLst>
            </p:cNvPr>
            <p:cNvGrpSpPr/>
            <p:nvPr/>
          </p:nvGrpSpPr>
          <p:grpSpPr>
            <a:xfrm>
              <a:off x="3059473" y="2378800"/>
              <a:ext cx="1135819" cy="2355353"/>
              <a:chOff x="6994025" y="2629734"/>
              <a:chExt cx="1394680" cy="2655510"/>
            </a:xfrm>
            <a:solidFill>
              <a:schemeClr val="bg2">
                <a:lumMod val="50000"/>
              </a:schemeClr>
            </a:solidFill>
          </p:grpSpPr>
          <p:cxnSp>
            <p:nvCxnSpPr>
              <p:cNvPr id="27" name="Straight Arrow Connector 26">
                <a:extLst>
                  <a:ext uri="{FF2B5EF4-FFF2-40B4-BE49-F238E27FC236}">
                    <a16:creationId xmlns:a16="http://schemas.microsoft.com/office/drawing/2014/main" id="{A5D95FE4-0750-4AF8-A74C-439011D6C85E}"/>
                  </a:ext>
                </a:extLst>
              </p:cNvPr>
              <p:cNvCxnSpPr>
                <a:cxnSpLocks/>
              </p:cNvCxnSpPr>
              <p:nvPr/>
            </p:nvCxnSpPr>
            <p:spPr>
              <a:xfrm>
                <a:off x="6994025" y="3917461"/>
                <a:ext cx="245867" cy="0"/>
              </a:xfrm>
              <a:prstGeom prst="straightConnector1">
                <a:avLst/>
              </a:prstGeom>
              <a:grpFill/>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nvGrpSpPr>
              <p:cNvPr id="40" name="Group 39">
                <a:extLst>
                  <a:ext uri="{FF2B5EF4-FFF2-40B4-BE49-F238E27FC236}">
                    <a16:creationId xmlns:a16="http://schemas.microsoft.com/office/drawing/2014/main" id="{9F045D68-4F5D-40BE-A450-5EB58C837FA1}"/>
                  </a:ext>
                </a:extLst>
              </p:cNvPr>
              <p:cNvGrpSpPr/>
              <p:nvPr/>
            </p:nvGrpSpPr>
            <p:grpSpPr>
              <a:xfrm>
                <a:off x="7351045" y="2629734"/>
                <a:ext cx="643812" cy="2655510"/>
                <a:chOff x="5316892" y="2010090"/>
                <a:chExt cx="1256963" cy="2655510"/>
              </a:xfrm>
              <a:grpFill/>
            </p:grpSpPr>
            <p:sp>
              <p:nvSpPr>
                <p:cNvPr id="41" name="Oval 40">
                  <a:extLst>
                    <a:ext uri="{FF2B5EF4-FFF2-40B4-BE49-F238E27FC236}">
                      <a16:creationId xmlns:a16="http://schemas.microsoft.com/office/drawing/2014/main" id="{ACA808A6-3B9C-4D17-97CB-ABB7ABC04849}"/>
                    </a:ext>
                  </a:extLst>
                </p:cNvPr>
                <p:cNvSpPr/>
                <p:nvPr/>
              </p:nvSpPr>
              <p:spPr>
                <a:xfrm>
                  <a:off x="5316892" y="2010090"/>
                  <a:ext cx="1256959" cy="58333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E1</a:t>
                  </a:r>
                </a:p>
              </p:txBody>
            </p:sp>
            <p:sp>
              <p:nvSpPr>
                <p:cNvPr id="42" name="Oval 41">
                  <a:extLst>
                    <a:ext uri="{FF2B5EF4-FFF2-40B4-BE49-F238E27FC236}">
                      <a16:creationId xmlns:a16="http://schemas.microsoft.com/office/drawing/2014/main" id="{FC740265-4E3D-4DC0-A8B9-07E5C54DE3C5}"/>
                    </a:ext>
                  </a:extLst>
                </p:cNvPr>
                <p:cNvSpPr/>
                <p:nvPr/>
              </p:nvSpPr>
              <p:spPr>
                <a:xfrm>
                  <a:off x="5316896" y="2708061"/>
                  <a:ext cx="1256959" cy="561600"/>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E2</a:t>
                  </a:r>
                </a:p>
              </p:txBody>
            </p:sp>
            <p:sp>
              <p:nvSpPr>
                <p:cNvPr id="43" name="Oval 42">
                  <a:extLst>
                    <a:ext uri="{FF2B5EF4-FFF2-40B4-BE49-F238E27FC236}">
                      <a16:creationId xmlns:a16="http://schemas.microsoft.com/office/drawing/2014/main" id="{072558BC-B77A-4495-AC28-44A1BF7E83AA}"/>
                    </a:ext>
                  </a:extLst>
                </p:cNvPr>
                <p:cNvSpPr/>
                <p:nvPr/>
              </p:nvSpPr>
              <p:spPr>
                <a:xfrm>
                  <a:off x="5316896" y="3406031"/>
                  <a:ext cx="1256959" cy="561600"/>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E3</a:t>
                  </a:r>
                </a:p>
              </p:txBody>
            </p:sp>
            <p:sp>
              <p:nvSpPr>
                <p:cNvPr id="44" name="Oval 43">
                  <a:extLst>
                    <a:ext uri="{FF2B5EF4-FFF2-40B4-BE49-F238E27FC236}">
                      <a16:creationId xmlns:a16="http://schemas.microsoft.com/office/drawing/2014/main" id="{00871086-6287-44A9-AFDE-0A2792206607}"/>
                    </a:ext>
                  </a:extLst>
                </p:cNvPr>
                <p:cNvSpPr/>
                <p:nvPr/>
              </p:nvSpPr>
              <p:spPr>
                <a:xfrm>
                  <a:off x="5316896" y="4104000"/>
                  <a:ext cx="1256959" cy="561600"/>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E4</a:t>
                  </a:r>
                </a:p>
              </p:txBody>
            </p:sp>
          </p:grpSp>
          <p:cxnSp>
            <p:nvCxnSpPr>
              <p:cNvPr id="46" name="Straight Arrow Connector 45">
                <a:extLst>
                  <a:ext uri="{FF2B5EF4-FFF2-40B4-BE49-F238E27FC236}">
                    <a16:creationId xmlns:a16="http://schemas.microsoft.com/office/drawing/2014/main" id="{1D814F82-EB91-4F23-B45E-6ED9086623DF}"/>
                  </a:ext>
                </a:extLst>
              </p:cNvPr>
              <p:cNvCxnSpPr>
                <a:cxnSpLocks/>
              </p:cNvCxnSpPr>
              <p:nvPr/>
            </p:nvCxnSpPr>
            <p:spPr>
              <a:xfrm>
                <a:off x="8142838" y="3917460"/>
                <a:ext cx="245867" cy="0"/>
              </a:xfrm>
              <a:prstGeom prst="straightConnector1">
                <a:avLst/>
              </a:prstGeom>
              <a:grpFill/>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sp>
          <p:nvSpPr>
            <p:cNvPr id="65" name="TextBox 64">
              <a:extLst>
                <a:ext uri="{FF2B5EF4-FFF2-40B4-BE49-F238E27FC236}">
                  <a16:creationId xmlns:a16="http://schemas.microsoft.com/office/drawing/2014/main" id="{70164C9B-9236-42E3-8B2F-1E3329F6B4AC}"/>
                </a:ext>
              </a:extLst>
            </p:cNvPr>
            <p:cNvSpPr txBox="1"/>
            <p:nvPr/>
          </p:nvSpPr>
          <p:spPr>
            <a:xfrm>
              <a:off x="2867978" y="4868349"/>
              <a:ext cx="1531188" cy="923330"/>
            </a:xfrm>
            <a:prstGeom prst="rect">
              <a:avLst/>
            </a:prstGeom>
            <a:noFill/>
          </p:spPr>
          <p:txBody>
            <a:bodyPr wrap="none" rtlCol="0">
              <a:spAutoFit/>
            </a:bodyPr>
            <a:lstStyle/>
            <a:p>
              <a:pPr algn="ctr"/>
              <a:r>
                <a:rPr lang="en-US" i="1" dirty="0">
                  <a:solidFill>
                    <a:schemeClr val="bg1"/>
                  </a:solidFill>
                </a:rPr>
                <a:t>Ensemble of </a:t>
              </a:r>
            </a:p>
            <a:p>
              <a:pPr algn="ctr"/>
              <a:r>
                <a:rPr lang="en-US" i="1" dirty="0">
                  <a:solidFill>
                    <a:schemeClr val="bg1"/>
                  </a:solidFill>
                </a:rPr>
                <a:t>Quantum </a:t>
              </a:r>
            </a:p>
            <a:p>
              <a:pPr algn="ctr"/>
              <a:r>
                <a:rPr lang="en-US" i="1" dirty="0">
                  <a:solidFill>
                    <a:schemeClr val="bg1"/>
                  </a:solidFill>
                </a:rPr>
                <a:t>Executables</a:t>
              </a:r>
            </a:p>
          </p:txBody>
        </p:sp>
      </p:grpSp>
      <p:grpSp>
        <p:nvGrpSpPr>
          <p:cNvPr id="149" name="Group 148">
            <a:extLst>
              <a:ext uri="{FF2B5EF4-FFF2-40B4-BE49-F238E27FC236}">
                <a16:creationId xmlns:a16="http://schemas.microsoft.com/office/drawing/2014/main" id="{63FAEA51-5382-437C-83C1-3C13C7B557AC}"/>
              </a:ext>
            </a:extLst>
          </p:cNvPr>
          <p:cNvGrpSpPr/>
          <p:nvPr/>
        </p:nvGrpSpPr>
        <p:grpSpPr>
          <a:xfrm>
            <a:off x="6648687" y="1181323"/>
            <a:ext cx="986252" cy="1208024"/>
            <a:chOff x="6648687" y="1181323"/>
            <a:chExt cx="986252" cy="1208024"/>
          </a:xfrm>
        </p:grpSpPr>
        <p:grpSp>
          <p:nvGrpSpPr>
            <p:cNvPr id="69" name="Group 68">
              <a:extLst>
                <a:ext uri="{FF2B5EF4-FFF2-40B4-BE49-F238E27FC236}">
                  <a16:creationId xmlns:a16="http://schemas.microsoft.com/office/drawing/2014/main" id="{D4349B5A-DDC4-412B-8DF0-5645522CCDD4}"/>
                </a:ext>
              </a:extLst>
            </p:cNvPr>
            <p:cNvGrpSpPr/>
            <p:nvPr/>
          </p:nvGrpSpPr>
          <p:grpSpPr>
            <a:xfrm>
              <a:off x="6648687" y="1211181"/>
              <a:ext cx="986252" cy="1178166"/>
              <a:chOff x="9544103" y="2053355"/>
              <a:chExt cx="2559407" cy="1764409"/>
            </a:xfrm>
          </p:grpSpPr>
          <p:cxnSp>
            <p:nvCxnSpPr>
              <p:cNvPr id="75" name="Straight Arrow Connector 74">
                <a:extLst>
                  <a:ext uri="{FF2B5EF4-FFF2-40B4-BE49-F238E27FC236}">
                    <a16:creationId xmlns:a16="http://schemas.microsoft.com/office/drawing/2014/main" id="{EC51F88B-F7DD-4B6C-9491-36F26EA7B3F1}"/>
                  </a:ext>
                </a:extLst>
              </p:cNvPr>
              <p:cNvCxnSpPr/>
              <p:nvPr/>
            </p:nvCxnSpPr>
            <p:spPr>
              <a:xfrm>
                <a:off x="9547123" y="3801969"/>
                <a:ext cx="2556387" cy="0"/>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5BD62A2B-B9F1-4428-ADFB-053DEA0DADDF}"/>
                  </a:ext>
                </a:extLst>
              </p:cNvPr>
              <p:cNvCxnSpPr>
                <a:cxnSpLocks/>
              </p:cNvCxnSpPr>
              <p:nvPr/>
            </p:nvCxnSpPr>
            <p:spPr>
              <a:xfrm flipV="1">
                <a:off x="9544103" y="2053355"/>
                <a:ext cx="0" cy="1764409"/>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70" name="Group 69">
              <a:extLst>
                <a:ext uri="{FF2B5EF4-FFF2-40B4-BE49-F238E27FC236}">
                  <a16:creationId xmlns:a16="http://schemas.microsoft.com/office/drawing/2014/main" id="{FD32A359-CB9C-4D6E-ABB1-FCE45CB92C2C}"/>
                </a:ext>
              </a:extLst>
            </p:cNvPr>
            <p:cNvGrpSpPr/>
            <p:nvPr/>
          </p:nvGrpSpPr>
          <p:grpSpPr>
            <a:xfrm flipV="1">
              <a:off x="6721127" y="1181323"/>
              <a:ext cx="692153" cy="1167539"/>
              <a:chOff x="13094668" y="3847501"/>
              <a:chExt cx="1178503" cy="1280920"/>
            </a:xfrm>
          </p:grpSpPr>
          <p:sp>
            <p:nvSpPr>
              <p:cNvPr id="71" name="Rectangle 70">
                <a:extLst>
                  <a:ext uri="{FF2B5EF4-FFF2-40B4-BE49-F238E27FC236}">
                    <a16:creationId xmlns:a16="http://schemas.microsoft.com/office/drawing/2014/main" id="{713008C8-2B0C-4545-9735-ED293D250D60}"/>
                  </a:ext>
                </a:extLst>
              </p:cNvPr>
              <p:cNvSpPr/>
              <p:nvPr/>
            </p:nvSpPr>
            <p:spPr>
              <a:xfrm>
                <a:off x="13396301" y="3847501"/>
                <a:ext cx="251302" cy="914400"/>
              </a:xfrm>
              <a:prstGeom prst="rect">
                <a:avLst/>
              </a:prstGeom>
              <a:solidFill>
                <a:srgbClr val="07FD5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A43DB760-7058-41CA-8C5C-FE20B2A010BC}"/>
                  </a:ext>
                </a:extLst>
              </p:cNvPr>
              <p:cNvSpPr/>
              <p:nvPr/>
            </p:nvSpPr>
            <p:spPr>
              <a:xfrm>
                <a:off x="14021868" y="3848261"/>
                <a:ext cx="251303" cy="61185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FA1B8AEB-D2C7-413B-803D-0360A23207BF}"/>
                  </a:ext>
                </a:extLst>
              </p:cNvPr>
              <p:cNvSpPr/>
              <p:nvPr/>
            </p:nvSpPr>
            <p:spPr>
              <a:xfrm>
                <a:off x="13705367" y="3848261"/>
                <a:ext cx="251303" cy="128016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0A0D0120-3C0C-48E4-A65B-169AA4B28091}"/>
                  </a:ext>
                </a:extLst>
              </p:cNvPr>
              <p:cNvSpPr/>
              <p:nvPr/>
            </p:nvSpPr>
            <p:spPr>
              <a:xfrm>
                <a:off x="13094668" y="3848261"/>
                <a:ext cx="251303" cy="61185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50" name="Group 149">
            <a:extLst>
              <a:ext uri="{FF2B5EF4-FFF2-40B4-BE49-F238E27FC236}">
                <a16:creationId xmlns:a16="http://schemas.microsoft.com/office/drawing/2014/main" id="{C91CB707-FF8F-42F4-BABD-E37BE2EE6EDE}"/>
              </a:ext>
            </a:extLst>
          </p:cNvPr>
          <p:cNvGrpSpPr/>
          <p:nvPr/>
        </p:nvGrpSpPr>
        <p:grpSpPr>
          <a:xfrm>
            <a:off x="6636829" y="2598030"/>
            <a:ext cx="986252" cy="1035444"/>
            <a:chOff x="6636829" y="2598030"/>
            <a:chExt cx="986252" cy="1035444"/>
          </a:xfrm>
        </p:grpSpPr>
        <p:grpSp>
          <p:nvGrpSpPr>
            <p:cNvPr id="78" name="Group 77">
              <a:extLst>
                <a:ext uri="{FF2B5EF4-FFF2-40B4-BE49-F238E27FC236}">
                  <a16:creationId xmlns:a16="http://schemas.microsoft.com/office/drawing/2014/main" id="{7CDDFBC6-2E21-405A-B083-B7E6A94BE335}"/>
                </a:ext>
              </a:extLst>
            </p:cNvPr>
            <p:cNvGrpSpPr/>
            <p:nvPr/>
          </p:nvGrpSpPr>
          <p:grpSpPr>
            <a:xfrm>
              <a:off x="6636829" y="2598030"/>
              <a:ext cx="986252" cy="1035444"/>
              <a:chOff x="9544103" y="2053355"/>
              <a:chExt cx="2559407" cy="1764409"/>
            </a:xfrm>
          </p:grpSpPr>
          <p:cxnSp>
            <p:nvCxnSpPr>
              <p:cNvPr id="84" name="Straight Arrow Connector 83">
                <a:extLst>
                  <a:ext uri="{FF2B5EF4-FFF2-40B4-BE49-F238E27FC236}">
                    <a16:creationId xmlns:a16="http://schemas.microsoft.com/office/drawing/2014/main" id="{4FF76EEA-3D30-4A76-9C7E-C9D46C783125}"/>
                  </a:ext>
                </a:extLst>
              </p:cNvPr>
              <p:cNvCxnSpPr/>
              <p:nvPr/>
            </p:nvCxnSpPr>
            <p:spPr>
              <a:xfrm>
                <a:off x="9547123" y="3801969"/>
                <a:ext cx="2556387" cy="0"/>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044865A3-756F-4367-8ED6-9AB010418813}"/>
                  </a:ext>
                </a:extLst>
              </p:cNvPr>
              <p:cNvCxnSpPr>
                <a:cxnSpLocks/>
              </p:cNvCxnSpPr>
              <p:nvPr/>
            </p:nvCxnSpPr>
            <p:spPr>
              <a:xfrm flipV="1">
                <a:off x="9544103" y="2053355"/>
                <a:ext cx="0" cy="1764409"/>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79" name="Group 78">
              <a:extLst>
                <a:ext uri="{FF2B5EF4-FFF2-40B4-BE49-F238E27FC236}">
                  <a16:creationId xmlns:a16="http://schemas.microsoft.com/office/drawing/2014/main" id="{327711D2-CCD6-4560-BF10-3F44BAD8B2BC}"/>
                </a:ext>
              </a:extLst>
            </p:cNvPr>
            <p:cNvGrpSpPr/>
            <p:nvPr/>
          </p:nvGrpSpPr>
          <p:grpSpPr>
            <a:xfrm flipV="1">
              <a:off x="6709269" y="2753322"/>
              <a:ext cx="692153" cy="844571"/>
              <a:chOff x="13094668" y="3847501"/>
              <a:chExt cx="1178503" cy="1054306"/>
            </a:xfrm>
          </p:grpSpPr>
          <p:sp>
            <p:nvSpPr>
              <p:cNvPr id="80" name="Rectangle 79">
                <a:extLst>
                  <a:ext uri="{FF2B5EF4-FFF2-40B4-BE49-F238E27FC236}">
                    <a16:creationId xmlns:a16="http://schemas.microsoft.com/office/drawing/2014/main" id="{8E9EEFF3-451C-4C1C-8C07-E8F5079C1479}"/>
                  </a:ext>
                </a:extLst>
              </p:cNvPr>
              <p:cNvSpPr/>
              <p:nvPr/>
            </p:nvSpPr>
            <p:spPr>
              <a:xfrm>
                <a:off x="13407750" y="3847501"/>
                <a:ext cx="251303" cy="914400"/>
              </a:xfrm>
              <a:prstGeom prst="rect">
                <a:avLst/>
              </a:prstGeom>
              <a:solidFill>
                <a:srgbClr val="07FD5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B2B12079-A22E-45E9-BDA9-543B2FBB43DF}"/>
                  </a:ext>
                </a:extLst>
              </p:cNvPr>
              <p:cNvSpPr/>
              <p:nvPr/>
            </p:nvSpPr>
            <p:spPr>
              <a:xfrm>
                <a:off x="14021868" y="3848261"/>
                <a:ext cx="251303" cy="61185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161552A0-6B74-4DBC-ACCD-C103FD3E5095}"/>
                  </a:ext>
                </a:extLst>
              </p:cNvPr>
              <p:cNvSpPr/>
              <p:nvPr/>
            </p:nvSpPr>
            <p:spPr>
              <a:xfrm>
                <a:off x="13720235" y="3848262"/>
                <a:ext cx="236435" cy="1053545"/>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4985DCB5-3FC8-4B09-B1E7-9641711B6186}"/>
                  </a:ext>
                </a:extLst>
              </p:cNvPr>
              <p:cNvSpPr/>
              <p:nvPr/>
            </p:nvSpPr>
            <p:spPr>
              <a:xfrm>
                <a:off x="13094668" y="3848261"/>
                <a:ext cx="251303" cy="61185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53" name="Group 152">
            <a:extLst>
              <a:ext uri="{FF2B5EF4-FFF2-40B4-BE49-F238E27FC236}">
                <a16:creationId xmlns:a16="http://schemas.microsoft.com/office/drawing/2014/main" id="{22D2003C-6427-4D6F-9288-CF58055054D5}"/>
              </a:ext>
            </a:extLst>
          </p:cNvPr>
          <p:cNvGrpSpPr/>
          <p:nvPr/>
        </p:nvGrpSpPr>
        <p:grpSpPr>
          <a:xfrm>
            <a:off x="6336925" y="3853390"/>
            <a:ext cx="1531188" cy="3013746"/>
            <a:chOff x="6336925" y="3853390"/>
            <a:chExt cx="1531188" cy="3013746"/>
          </a:xfrm>
        </p:grpSpPr>
        <p:sp>
          <p:nvSpPr>
            <p:cNvPr id="66" name="TextBox 65">
              <a:extLst>
                <a:ext uri="{FF2B5EF4-FFF2-40B4-BE49-F238E27FC236}">
                  <a16:creationId xmlns:a16="http://schemas.microsoft.com/office/drawing/2014/main" id="{633D92B9-3F07-4EED-94CF-17667F554269}"/>
                </a:ext>
              </a:extLst>
            </p:cNvPr>
            <p:cNvSpPr txBox="1"/>
            <p:nvPr/>
          </p:nvSpPr>
          <p:spPr>
            <a:xfrm>
              <a:off x="6336925" y="6220805"/>
              <a:ext cx="1531188" cy="646331"/>
            </a:xfrm>
            <a:prstGeom prst="rect">
              <a:avLst/>
            </a:prstGeom>
            <a:noFill/>
          </p:spPr>
          <p:txBody>
            <a:bodyPr wrap="none" rtlCol="0">
              <a:spAutoFit/>
            </a:bodyPr>
            <a:lstStyle/>
            <a:p>
              <a:pPr algn="ctr"/>
              <a:r>
                <a:rPr lang="en-US" i="1" dirty="0">
                  <a:solidFill>
                    <a:schemeClr val="bg1"/>
                  </a:solidFill>
                </a:rPr>
                <a:t>Ensemble of </a:t>
              </a:r>
            </a:p>
            <a:p>
              <a:pPr algn="ctr"/>
              <a:r>
                <a:rPr lang="en-US" i="1" dirty="0">
                  <a:solidFill>
                    <a:schemeClr val="bg1"/>
                  </a:solidFill>
                </a:rPr>
                <a:t>Output PDF</a:t>
              </a:r>
            </a:p>
          </p:txBody>
        </p:sp>
        <p:grpSp>
          <p:nvGrpSpPr>
            <p:cNvPr id="151" name="Group 150">
              <a:extLst>
                <a:ext uri="{FF2B5EF4-FFF2-40B4-BE49-F238E27FC236}">
                  <a16:creationId xmlns:a16="http://schemas.microsoft.com/office/drawing/2014/main" id="{4D1B0D8C-A2FE-453B-85AC-9096468218B1}"/>
                </a:ext>
              </a:extLst>
            </p:cNvPr>
            <p:cNvGrpSpPr/>
            <p:nvPr/>
          </p:nvGrpSpPr>
          <p:grpSpPr>
            <a:xfrm>
              <a:off x="6637411" y="3853390"/>
              <a:ext cx="986252" cy="1035444"/>
              <a:chOff x="6637411" y="3853390"/>
              <a:chExt cx="986252" cy="1035444"/>
            </a:xfrm>
          </p:grpSpPr>
          <p:grpSp>
            <p:nvGrpSpPr>
              <p:cNvPr id="87" name="Group 86">
                <a:extLst>
                  <a:ext uri="{FF2B5EF4-FFF2-40B4-BE49-F238E27FC236}">
                    <a16:creationId xmlns:a16="http://schemas.microsoft.com/office/drawing/2014/main" id="{746CB5C2-ED88-4F57-8BAA-BA6A8A02E466}"/>
                  </a:ext>
                </a:extLst>
              </p:cNvPr>
              <p:cNvGrpSpPr/>
              <p:nvPr/>
            </p:nvGrpSpPr>
            <p:grpSpPr>
              <a:xfrm>
                <a:off x="6637411" y="3853390"/>
                <a:ext cx="986252" cy="1035444"/>
                <a:chOff x="9544103" y="2053355"/>
                <a:chExt cx="2559407" cy="1764409"/>
              </a:xfrm>
            </p:grpSpPr>
            <p:cxnSp>
              <p:nvCxnSpPr>
                <p:cNvPr id="93" name="Straight Arrow Connector 92">
                  <a:extLst>
                    <a:ext uri="{FF2B5EF4-FFF2-40B4-BE49-F238E27FC236}">
                      <a16:creationId xmlns:a16="http://schemas.microsoft.com/office/drawing/2014/main" id="{2CE614BE-2B2D-49A1-82A3-5742416B92D0}"/>
                    </a:ext>
                  </a:extLst>
                </p:cNvPr>
                <p:cNvCxnSpPr/>
                <p:nvPr/>
              </p:nvCxnSpPr>
              <p:spPr>
                <a:xfrm>
                  <a:off x="9547123" y="3801969"/>
                  <a:ext cx="2556387" cy="0"/>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90BC68E6-8E2A-4977-8A0E-70FA0B3212EC}"/>
                    </a:ext>
                  </a:extLst>
                </p:cNvPr>
                <p:cNvCxnSpPr>
                  <a:cxnSpLocks/>
                </p:cNvCxnSpPr>
                <p:nvPr/>
              </p:nvCxnSpPr>
              <p:spPr>
                <a:xfrm flipV="1">
                  <a:off x="9544103" y="2053355"/>
                  <a:ext cx="0" cy="1764409"/>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89" name="Rectangle 88">
                <a:extLst>
                  <a:ext uri="{FF2B5EF4-FFF2-40B4-BE49-F238E27FC236}">
                    <a16:creationId xmlns:a16="http://schemas.microsoft.com/office/drawing/2014/main" id="{D1EFC1F1-6439-46F4-B0DB-C719BABBCC6F}"/>
                  </a:ext>
                </a:extLst>
              </p:cNvPr>
              <p:cNvSpPr/>
              <p:nvPr/>
            </p:nvSpPr>
            <p:spPr>
              <a:xfrm flipV="1">
                <a:off x="6887005" y="4120756"/>
                <a:ext cx="147594" cy="732497"/>
              </a:xfrm>
              <a:prstGeom prst="rect">
                <a:avLst/>
              </a:prstGeom>
              <a:solidFill>
                <a:srgbClr val="07FD5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81D5E9A6-0B9B-4999-AB53-DECA9C7A230E}"/>
                  </a:ext>
                </a:extLst>
              </p:cNvPr>
              <p:cNvSpPr/>
              <p:nvPr/>
            </p:nvSpPr>
            <p:spPr>
              <a:xfrm flipV="1">
                <a:off x="7254410" y="4362511"/>
                <a:ext cx="147594" cy="490134"/>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2F780456-6E87-4C3A-8EEC-71C8CFA73597}"/>
                  </a:ext>
                </a:extLst>
              </p:cNvPr>
              <p:cNvSpPr/>
              <p:nvPr/>
            </p:nvSpPr>
            <p:spPr>
              <a:xfrm flipV="1">
                <a:off x="7077256" y="4362507"/>
                <a:ext cx="147594" cy="490135"/>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8C475EAB-1C3F-4E0E-BB91-7234B17E68BB}"/>
                  </a:ext>
                </a:extLst>
              </p:cNvPr>
              <p:cNvSpPr/>
              <p:nvPr/>
            </p:nvSpPr>
            <p:spPr>
              <a:xfrm flipV="1">
                <a:off x="6718583" y="4008682"/>
                <a:ext cx="138862" cy="843963"/>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2" name="Group 151">
              <a:extLst>
                <a:ext uri="{FF2B5EF4-FFF2-40B4-BE49-F238E27FC236}">
                  <a16:creationId xmlns:a16="http://schemas.microsoft.com/office/drawing/2014/main" id="{D5665E20-6DBC-418E-B389-A27620982E40}"/>
                </a:ext>
              </a:extLst>
            </p:cNvPr>
            <p:cNvGrpSpPr/>
            <p:nvPr/>
          </p:nvGrpSpPr>
          <p:grpSpPr>
            <a:xfrm>
              <a:off x="6698621" y="5062603"/>
              <a:ext cx="986252" cy="1035444"/>
              <a:chOff x="6698621" y="5062603"/>
              <a:chExt cx="986252" cy="1035444"/>
            </a:xfrm>
          </p:grpSpPr>
          <p:grpSp>
            <p:nvGrpSpPr>
              <p:cNvPr id="96" name="Group 95">
                <a:extLst>
                  <a:ext uri="{FF2B5EF4-FFF2-40B4-BE49-F238E27FC236}">
                    <a16:creationId xmlns:a16="http://schemas.microsoft.com/office/drawing/2014/main" id="{DF3AAE42-B5E3-4D48-876D-EC4156ED259C}"/>
                  </a:ext>
                </a:extLst>
              </p:cNvPr>
              <p:cNvGrpSpPr/>
              <p:nvPr/>
            </p:nvGrpSpPr>
            <p:grpSpPr>
              <a:xfrm>
                <a:off x="6698621" y="5062603"/>
                <a:ext cx="986252" cy="1035444"/>
                <a:chOff x="9544103" y="2053355"/>
                <a:chExt cx="2559407" cy="1764409"/>
              </a:xfrm>
            </p:grpSpPr>
            <p:cxnSp>
              <p:nvCxnSpPr>
                <p:cNvPr id="102" name="Straight Arrow Connector 101">
                  <a:extLst>
                    <a:ext uri="{FF2B5EF4-FFF2-40B4-BE49-F238E27FC236}">
                      <a16:creationId xmlns:a16="http://schemas.microsoft.com/office/drawing/2014/main" id="{4D573915-C93F-4DA9-8111-689F26396F9B}"/>
                    </a:ext>
                  </a:extLst>
                </p:cNvPr>
                <p:cNvCxnSpPr/>
                <p:nvPr/>
              </p:nvCxnSpPr>
              <p:spPr>
                <a:xfrm>
                  <a:off x="9547123" y="3801969"/>
                  <a:ext cx="2556387" cy="0"/>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3" name="Straight Arrow Connector 102">
                  <a:extLst>
                    <a:ext uri="{FF2B5EF4-FFF2-40B4-BE49-F238E27FC236}">
                      <a16:creationId xmlns:a16="http://schemas.microsoft.com/office/drawing/2014/main" id="{62EA7AEA-B1D3-4A5D-BC5C-ECB771492BFC}"/>
                    </a:ext>
                  </a:extLst>
                </p:cNvPr>
                <p:cNvCxnSpPr>
                  <a:cxnSpLocks/>
                </p:cNvCxnSpPr>
                <p:nvPr/>
              </p:nvCxnSpPr>
              <p:spPr>
                <a:xfrm flipV="1">
                  <a:off x="9544103" y="2053355"/>
                  <a:ext cx="0" cy="1764409"/>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97" name="Group 96">
                <a:extLst>
                  <a:ext uri="{FF2B5EF4-FFF2-40B4-BE49-F238E27FC236}">
                    <a16:creationId xmlns:a16="http://schemas.microsoft.com/office/drawing/2014/main" id="{D86F4F4E-6AF6-4E46-9A8D-4ABE8D17D763}"/>
                  </a:ext>
                </a:extLst>
              </p:cNvPr>
              <p:cNvGrpSpPr/>
              <p:nvPr/>
            </p:nvGrpSpPr>
            <p:grpSpPr>
              <a:xfrm flipV="1">
                <a:off x="6773069" y="5217892"/>
                <a:ext cx="681412" cy="844573"/>
                <a:chOff x="13098087" y="3847502"/>
                <a:chExt cx="1160214" cy="1054308"/>
              </a:xfrm>
            </p:grpSpPr>
            <p:sp>
              <p:nvSpPr>
                <p:cNvPr id="98" name="Rectangle 97">
                  <a:extLst>
                    <a:ext uri="{FF2B5EF4-FFF2-40B4-BE49-F238E27FC236}">
                      <a16:creationId xmlns:a16="http://schemas.microsoft.com/office/drawing/2014/main" id="{09090496-0A71-428A-B87F-8079DEDFDAC7}"/>
                    </a:ext>
                  </a:extLst>
                </p:cNvPr>
                <p:cNvSpPr/>
                <p:nvPr/>
              </p:nvSpPr>
              <p:spPr>
                <a:xfrm>
                  <a:off x="13407749" y="3847502"/>
                  <a:ext cx="251277" cy="678793"/>
                </a:xfrm>
                <a:prstGeom prst="rect">
                  <a:avLst/>
                </a:prstGeom>
                <a:solidFill>
                  <a:srgbClr val="07FD5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DF969DC3-1FF0-49D8-9D3E-A1F16339D5BB}"/>
                    </a:ext>
                  </a:extLst>
                </p:cNvPr>
                <p:cNvSpPr/>
                <p:nvPr/>
              </p:nvSpPr>
              <p:spPr>
                <a:xfrm>
                  <a:off x="14021868" y="3848261"/>
                  <a:ext cx="236433" cy="1053549"/>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94ACB65C-5FF3-44F6-87CD-41CC39A9650F}"/>
                    </a:ext>
                  </a:extLst>
                </p:cNvPr>
                <p:cNvSpPr/>
                <p:nvPr/>
              </p:nvSpPr>
              <p:spPr>
                <a:xfrm>
                  <a:off x="13720235" y="3848266"/>
                  <a:ext cx="236433" cy="468203"/>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6C6B811E-5876-4BBD-B7C0-EE38A2FDE22D}"/>
                    </a:ext>
                  </a:extLst>
                </p:cNvPr>
                <p:cNvSpPr/>
                <p:nvPr/>
              </p:nvSpPr>
              <p:spPr>
                <a:xfrm>
                  <a:off x="13098087" y="3848261"/>
                  <a:ext cx="236435" cy="105354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cxnSp>
        <p:nvCxnSpPr>
          <p:cNvPr id="108" name="Straight Arrow Connector 107">
            <a:extLst>
              <a:ext uri="{FF2B5EF4-FFF2-40B4-BE49-F238E27FC236}">
                <a16:creationId xmlns:a16="http://schemas.microsoft.com/office/drawing/2014/main" id="{611D8B2A-BD63-4DCA-B2C5-C8536072498C}"/>
              </a:ext>
            </a:extLst>
          </p:cNvPr>
          <p:cNvCxnSpPr>
            <a:cxnSpLocks/>
          </p:cNvCxnSpPr>
          <p:nvPr/>
        </p:nvCxnSpPr>
        <p:spPr>
          <a:xfrm flipV="1">
            <a:off x="5465744" y="3495999"/>
            <a:ext cx="804447" cy="205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nvGrpSpPr>
          <p:cNvPr id="118" name="Group 117">
            <a:extLst>
              <a:ext uri="{FF2B5EF4-FFF2-40B4-BE49-F238E27FC236}">
                <a16:creationId xmlns:a16="http://schemas.microsoft.com/office/drawing/2014/main" id="{D2593C56-6002-4469-93D9-E7ACE353AD32}"/>
              </a:ext>
            </a:extLst>
          </p:cNvPr>
          <p:cNvGrpSpPr/>
          <p:nvPr/>
        </p:nvGrpSpPr>
        <p:grpSpPr>
          <a:xfrm>
            <a:off x="1119151" y="2384855"/>
            <a:ext cx="916519" cy="2355353"/>
            <a:chOff x="7351045" y="2629734"/>
            <a:chExt cx="1037660" cy="2655510"/>
          </a:xfrm>
          <a:solidFill>
            <a:srgbClr val="92D050"/>
          </a:solidFill>
        </p:grpSpPr>
        <p:grpSp>
          <p:nvGrpSpPr>
            <p:cNvPr id="120" name="Group 119">
              <a:extLst>
                <a:ext uri="{FF2B5EF4-FFF2-40B4-BE49-F238E27FC236}">
                  <a16:creationId xmlns:a16="http://schemas.microsoft.com/office/drawing/2014/main" id="{6F359042-CEE7-4203-BE0B-3F1439D05010}"/>
                </a:ext>
              </a:extLst>
            </p:cNvPr>
            <p:cNvGrpSpPr/>
            <p:nvPr/>
          </p:nvGrpSpPr>
          <p:grpSpPr>
            <a:xfrm>
              <a:off x="7351045" y="2629734"/>
              <a:ext cx="643812" cy="2655510"/>
              <a:chOff x="5316892" y="2010090"/>
              <a:chExt cx="1256963" cy="2655510"/>
            </a:xfrm>
            <a:grpFill/>
          </p:grpSpPr>
          <p:sp>
            <p:nvSpPr>
              <p:cNvPr id="122" name="Oval 121">
                <a:extLst>
                  <a:ext uri="{FF2B5EF4-FFF2-40B4-BE49-F238E27FC236}">
                    <a16:creationId xmlns:a16="http://schemas.microsoft.com/office/drawing/2014/main" id="{2AE0A3F9-97A4-4BFA-8DE3-9446A16956BE}"/>
                  </a:ext>
                </a:extLst>
              </p:cNvPr>
              <p:cNvSpPr/>
              <p:nvPr/>
            </p:nvSpPr>
            <p:spPr>
              <a:xfrm>
                <a:off x="5316892" y="2010090"/>
                <a:ext cx="1256959" cy="58333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M1</a:t>
                </a:r>
              </a:p>
            </p:txBody>
          </p:sp>
          <p:sp>
            <p:nvSpPr>
              <p:cNvPr id="123" name="Oval 122">
                <a:extLst>
                  <a:ext uri="{FF2B5EF4-FFF2-40B4-BE49-F238E27FC236}">
                    <a16:creationId xmlns:a16="http://schemas.microsoft.com/office/drawing/2014/main" id="{77C5A0D5-8818-4CC3-9409-50C91D624AAA}"/>
                  </a:ext>
                </a:extLst>
              </p:cNvPr>
              <p:cNvSpPr/>
              <p:nvPr/>
            </p:nvSpPr>
            <p:spPr>
              <a:xfrm>
                <a:off x="5316896" y="2708061"/>
                <a:ext cx="1256959" cy="561600"/>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M2</a:t>
                </a:r>
              </a:p>
            </p:txBody>
          </p:sp>
          <p:sp>
            <p:nvSpPr>
              <p:cNvPr id="124" name="Oval 123">
                <a:extLst>
                  <a:ext uri="{FF2B5EF4-FFF2-40B4-BE49-F238E27FC236}">
                    <a16:creationId xmlns:a16="http://schemas.microsoft.com/office/drawing/2014/main" id="{A1580FAE-6358-4820-8DF8-8F9FB5D94617}"/>
                  </a:ext>
                </a:extLst>
              </p:cNvPr>
              <p:cNvSpPr/>
              <p:nvPr/>
            </p:nvSpPr>
            <p:spPr>
              <a:xfrm>
                <a:off x="5316896" y="3406031"/>
                <a:ext cx="1256959" cy="561600"/>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M3</a:t>
                </a:r>
              </a:p>
            </p:txBody>
          </p:sp>
          <p:sp>
            <p:nvSpPr>
              <p:cNvPr id="125" name="Oval 124">
                <a:extLst>
                  <a:ext uri="{FF2B5EF4-FFF2-40B4-BE49-F238E27FC236}">
                    <a16:creationId xmlns:a16="http://schemas.microsoft.com/office/drawing/2014/main" id="{45109AC8-2F73-4FA2-AF96-CEABA6CB34D1}"/>
                  </a:ext>
                </a:extLst>
              </p:cNvPr>
              <p:cNvSpPr/>
              <p:nvPr/>
            </p:nvSpPr>
            <p:spPr>
              <a:xfrm>
                <a:off x="5316897" y="4104000"/>
                <a:ext cx="1256958" cy="561600"/>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M4</a:t>
                </a:r>
              </a:p>
            </p:txBody>
          </p:sp>
        </p:grpSp>
        <p:cxnSp>
          <p:nvCxnSpPr>
            <p:cNvPr id="121" name="Straight Arrow Connector 120">
              <a:extLst>
                <a:ext uri="{FF2B5EF4-FFF2-40B4-BE49-F238E27FC236}">
                  <a16:creationId xmlns:a16="http://schemas.microsoft.com/office/drawing/2014/main" id="{913893F0-D951-490F-A9FC-E8E20A06112E}"/>
                </a:ext>
              </a:extLst>
            </p:cNvPr>
            <p:cNvCxnSpPr>
              <a:cxnSpLocks/>
            </p:cNvCxnSpPr>
            <p:nvPr/>
          </p:nvCxnSpPr>
          <p:spPr>
            <a:xfrm>
              <a:off x="8142838" y="3917460"/>
              <a:ext cx="245867" cy="0"/>
            </a:xfrm>
            <a:prstGeom prst="straightConnector1">
              <a:avLst/>
            </a:prstGeom>
            <a:grpFill/>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sp>
        <p:nvSpPr>
          <p:cNvPr id="134" name="TextBox 133">
            <a:extLst>
              <a:ext uri="{FF2B5EF4-FFF2-40B4-BE49-F238E27FC236}">
                <a16:creationId xmlns:a16="http://schemas.microsoft.com/office/drawing/2014/main" id="{E22DCC8B-CC34-4DFC-94DC-EA2ED25D387C}"/>
              </a:ext>
            </a:extLst>
          </p:cNvPr>
          <p:cNvSpPr txBox="1"/>
          <p:nvPr/>
        </p:nvSpPr>
        <p:spPr>
          <a:xfrm>
            <a:off x="676364" y="4905834"/>
            <a:ext cx="1531188" cy="646331"/>
          </a:xfrm>
          <a:prstGeom prst="rect">
            <a:avLst/>
          </a:prstGeom>
          <a:noFill/>
        </p:spPr>
        <p:txBody>
          <a:bodyPr wrap="none" rtlCol="0">
            <a:spAutoFit/>
          </a:bodyPr>
          <a:lstStyle/>
          <a:p>
            <a:pPr algn="ctr"/>
            <a:r>
              <a:rPr lang="en-US" i="1" dirty="0">
                <a:solidFill>
                  <a:schemeClr val="bg1"/>
                </a:solidFill>
              </a:rPr>
              <a:t>Ensemble of </a:t>
            </a:r>
          </a:p>
          <a:p>
            <a:pPr algn="ctr"/>
            <a:r>
              <a:rPr lang="en-US" i="1" dirty="0">
                <a:solidFill>
                  <a:schemeClr val="bg1"/>
                </a:solidFill>
              </a:rPr>
              <a:t>Qubit Maps</a:t>
            </a:r>
          </a:p>
        </p:txBody>
      </p:sp>
      <p:sp>
        <p:nvSpPr>
          <p:cNvPr id="36" name="Rectangle 35">
            <a:extLst>
              <a:ext uri="{FF2B5EF4-FFF2-40B4-BE49-F238E27FC236}">
                <a16:creationId xmlns:a16="http://schemas.microsoft.com/office/drawing/2014/main" id="{8B356BA5-314C-432C-B95E-206D410EDD5F}"/>
              </a:ext>
            </a:extLst>
          </p:cNvPr>
          <p:cNvSpPr/>
          <p:nvPr/>
        </p:nvSpPr>
        <p:spPr>
          <a:xfrm>
            <a:off x="2015581" y="3206912"/>
            <a:ext cx="1047603" cy="635259"/>
          </a:xfrm>
          <a:prstGeom prst="rect">
            <a:avLst/>
          </a:prstGeom>
          <a:solidFill>
            <a:srgbClr val="FEE59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Compile</a:t>
            </a:r>
          </a:p>
        </p:txBody>
      </p:sp>
      <p:grpSp>
        <p:nvGrpSpPr>
          <p:cNvPr id="148" name="Group 147">
            <a:extLst>
              <a:ext uri="{FF2B5EF4-FFF2-40B4-BE49-F238E27FC236}">
                <a16:creationId xmlns:a16="http://schemas.microsoft.com/office/drawing/2014/main" id="{BFF44490-3B2D-47C0-8B2F-95505972A4C3}"/>
              </a:ext>
            </a:extLst>
          </p:cNvPr>
          <p:cNvGrpSpPr/>
          <p:nvPr/>
        </p:nvGrpSpPr>
        <p:grpSpPr>
          <a:xfrm>
            <a:off x="7668743" y="1906737"/>
            <a:ext cx="4018138" cy="3736908"/>
            <a:chOff x="7668743" y="1906737"/>
            <a:chExt cx="4018138" cy="3736908"/>
          </a:xfrm>
        </p:grpSpPr>
        <p:cxnSp>
          <p:nvCxnSpPr>
            <p:cNvPr id="57" name="Straight Arrow Connector 56">
              <a:extLst>
                <a:ext uri="{FF2B5EF4-FFF2-40B4-BE49-F238E27FC236}">
                  <a16:creationId xmlns:a16="http://schemas.microsoft.com/office/drawing/2014/main" id="{5FF3B100-6D98-48CB-83C0-A11E71A35C69}"/>
                </a:ext>
              </a:extLst>
            </p:cNvPr>
            <p:cNvCxnSpPr>
              <a:cxnSpLocks/>
              <a:endCxn id="139" idx="1"/>
            </p:cNvCxnSpPr>
            <p:nvPr/>
          </p:nvCxnSpPr>
          <p:spPr>
            <a:xfrm>
              <a:off x="7768650" y="3262624"/>
              <a:ext cx="2033836" cy="515607"/>
            </a:xfrm>
            <a:prstGeom prst="straightConnector1">
              <a:avLst/>
            </a:prstGeom>
            <a:ln>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7DD5568E-4E95-4D3B-BF7F-8A88B718B4B6}"/>
                </a:ext>
              </a:extLst>
            </p:cNvPr>
            <p:cNvCxnSpPr>
              <a:cxnSpLocks/>
            </p:cNvCxnSpPr>
            <p:nvPr/>
          </p:nvCxnSpPr>
          <p:spPr>
            <a:xfrm flipV="1">
              <a:off x="7721740" y="3960677"/>
              <a:ext cx="2048332" cy="691039"/>
            </a:xfrm>
            <a:prstGeom prst="straightConnector1">
              <a:avLst/>
            </a:prstGeom>
            <a:ln>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46705150-766C-48EB-A527-462FB81A1B5C}"/>
                </a:ext>
              </a:extLst>
            </p:cNvPr>
            <p:cNvCxnSpPr>
              <a:cxnSpLocks/>
              <a:endCxn id="139" idx="4"/>
            </p:cNvCxnSpPr>
            <p:nvPr/>
          </p:nvCxnSpPr>
          <p:spPr>
            <a:xfrm flipV="1">
              <a:off x="7819059" y="4081247"/>
              <a:ext cx="2108612" cy="1562398"/>
            </a:xfrm>
            <a:prstGeom prst="straightConnector1">
              <a:avLst/>
            </a:prstGeom>
            <a:ln>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F01D5103-9412-4B38-B901-03A722A94C85}"/>
                </a:ext>
              </a:extLst>
            </p:cNvPr>
            <p:cNvCxnSpPr>
              <a:cxnSpLocks/>
            </p:cNvCxnSpPr>
            <p:nvPr/>
          </p:nvCxnSpPr>
          <p:spPr>
            <a:xfrm>
              <a:off x="7668743" y="1906737"/>
              <a:ext cx="2258928" cy="1819505"/>
            </a:xfrm>
            <a:prstGeom prst="straightConnector1">
              <a:avLst/>
            </a:prstGeom>
            <a:ln>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109" name="Group 108">
              <a:extLst>
                <a:ext uri="{FF2B5EF4-FFF2-40B4-BE49-F238E27FC236}">
                  <a16:creationId xmlns:a16="http://schemas.microsoft.com/office/drawing/2014/main" id="{E05C1252-90F4-44AD-98E6-E8D542E7ECF8}"/>
                </a:ext>
              </a:extLst>
            </p:cNvPr>
            <p:cNvGrpSpPr/>
            <p:nvPr/>
          </p:nvGrpSpPr>
          <p:grpSpPr>
            <a:xfrm>
              <a:off x="10700629" y="3327063"/>
              <a:ext cx="986252" cy="1035444"/>
              <a:chOff x="8735406" y="1893565"/>
              <a:chExt cx="1679254" cy="1292579"/>
            </a:xfrm>
          </p:grpSpPr>
          <p:grpSp>
            <p:nvGrpSpPr>
              <p:cNvPr id="110" name="Group 109">
                <a:extLst>
                  <a:ext uri="{FF2B5EF4-FFF2-40B4-BE49-F238E27FC236}">
                    <a16:creationId xmlns:a16="http://schemas.microsoft.com/office/drawing/2014/main" id="{0B9F2ED8-3160-447F-A62B-DC625F3965C0}"/>
                  </a:ext>
                </a:extLst>
              </p:cNvPr>
              <p:cNvGrpSpPr/>
              <p:nvPr/>
            </p:nvGrpSpPr>
            <p:grpSpPr>
              <a:xfrm>
                <a:off x="8735406" y="1893565"/>
                <a:ext cx="1679254" cy="1292579"/>
                <a:chOff x="9544103" y="2053355"/>
                <a:chExt cx="2559407" cy="1764409"/>
              </a:xfrm>
            </p:grpSpPr>
            <p:cxnSp>
              <p:nvCxnSpPr>
                <p:cNvPr id="116" name="Straight Arrow Connector 115">
                  <a:extLst>
                    <a:ext uri="{FF2B5EF4-FFF2-40B4-BE49-F238E27FC236}">
                      <a16:creationId xmlns:a16="http://schemas.microsoft.com/office/drawing/2014/main" id="{432AF593-2728-4366-9F96-DAB11252325E}"/>
                    </a:ext>
                  </a:extLst>
                </p:cNvPr>
                <p:cNvCxnSpPr/>
                <p:nvPr/>
              </p:nvCxnSpPr>
              <p:spPr>
                <a:xfrm>
                  <a:off x="9547123" y="3801969"/>
                  <a:ext cx="2556387" cy="0"/>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F26707AD-973C-4CFD-85E2-E2FD889BB735}"/>
                    </a:ext>
                  </a:extLst>
                </p:cNvPr>
                <p:cNvCxnSpPr>
                  <a:cxnSpLocks/>
                </p:cNvCxnSpPr>
                <p:nvPr/>
              </p:nvCxnSpPr>
              <p:spPr>
                <a:xfrm flipV="1">
                  <a:off x="9544103" y="2053355"/>
                  <a:ext cx="0" cy="1764409"/>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111" name="Group 110">
                <a:extLst>
                  <a:ext uri="{FF2B5EF4-FFF2-40B4-BE49-F238E27FC236}">
                    <a16:creationId xmlns:a16="http://schemas.microsoft.com/office/drawing/2014/main" id="{84B7EC08-D088-4BF6-8A9E-D2C86C933706}"/>
                  </a:ext>
                </a:extLst>
              </p:cNvPr>
              <p:cNvGrpSpPr/>
              <p:nvPr/>
            </p:nvGrpSpPr>
            <p:grpSpPr>
              <a:xfrm flipV="1">
                <a:off x="8873614" y="2227327"/>
                <a:ext cx="1163635" cy="914400"/>
                <a:chOff x="13109536" y="3847501"/>
                <a:chExt cx="1163635" cy="914400"/>
              </a:xfrm>
            </p:grpSpPr>
            <p:sp>
              <p:nvSpPr>
                <p:cNvPr id="112" name="Rectangle 111">
                  <a:extLst>
                    <a:ext uri="{FF2B5EF4-FFF2-40B4-BE49-F238E27FC236}">
                      <a16:creationId xmlns:a16="http://schemas.microsoft.com/office/drawing/2014/main" id="{73828351-70BD-443B-8FE9-737D321DB951}"/>
                    </a:ext>
                  </a:extLst>
                </p:cNvPr>
                <p:cNvSpPr/>
                <p:nvPr/>
              </p:nvSpPr>
              <p:spPr>
                <a:xfrm>
                  <a:off x="13396301" y="3847501"/>
                  <a:ext cx="251302" cy="914400"/>
                </a:xfrm>
                <a:prstGeom prst="rect">
                  <a:avLst/>
                </a:prstGeom>
                <a:solidFill>
                  <a:srgbClr val="07FD5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50A065BB-8B4C-4C6A-AC67-19D4FF0CAC3A}"/>
                    </a:ext>
                  </a:extLst>
                </p:cNvPr>
                <p:cNvSpPr/>
                <p:nvPr/>
              </p:nvSpPr>
              <p:spPr>
                <a:xfrm>
                  <a:off x="14021868" y="3848261"/>
                  <a:ext cx="251303" cy="61185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F287CB50-C183-445D-B596-987AC09FB76B}"/>
                    </a:ext>
                  </a:extLst>
                </p:cNvPr>
                <p:cNvSpPr/>
                <p:nvPr/>
              </p:nvSpPr>
              <p:spPr>
                <a:xfrm>
                  <a:off x="13720235" y="3848264"/>
                  <a:ext cx="251303" cy="611852"/>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Rectangle 114">
                  <a:extLst>
                    <a:ext uri="{FF2B5EF4-FFF2-40B4-BE49-F238E27FC236}">
                      <a16:creationId xmlns:a16="http://schemas.microsoft.com/office/drawing/2014/main" id="{995E6993-08A1-4C2E-93AA-D758BB0445D4}"/>
                    </a:ext>
                  </a:extLst>
                </p:cNvPr>
                <p:cNvSpPr/>
                <p:nvPr/>
              </p:nvSpPr>
              <p:spPr>
                <a:xfrm>
                  <a:off x="13109536" y="3848261"/>
                  <a:ext cx="236057" cy="684195"/>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38" name="Group 137">
              <a:extLst>
                <a:ext uri="{FF2B5EF4-FFF2-40B4-BE49-F238E27FC236}">
                  <a16:creationId xmlns:a16="http://schemas.microsoft.com/office/drawing/2014/main" id="{8F797350-F9C2-44C7-BD27-9777EF46F4C5}"/>
                </a:ext>
              </a:extLst>
            </p:cNvPr>
            <p:cNvGrpSpPr/>
            <p:nvPr/>
          </p:nvGrpSpPr>
          <p:grpSpPr>
            <a:xfrm>
              <a:off x="9750633" y="3726242"/>
              <a:ext cx="808776" cy="355005"/>
              <a:chOff x="10012243" y="3513555"/>
              <a:chExt cx="1026755" cy="512168"/>
            </a:xfrm>
          </p:grpSpPr>
          <p:sp>
            <p:nvSpPr>
              <p:cNvPr id="139" name="Flowchart: Or 138">
                <a:extLst>
                  <a:ext uri="{FF2B5EF4-FFF2-40B4-BE49-F238E27FC236}">
                    <a16:creationId xmlns:a16="http://schemas.microsoft.com/office/drawing/2014/main" id="{0AFD06A0-D3DF-4217-ADDC-B53C5F1E7845}"/>
                  </a:ext>
                </a:extLst>
              </p:cNvPr>
              <p:cNvSpPr/>
              <p:nvPr/>
            </p:nvSpPr>
            <p:spPr>
              <a:xfrm>
                <a:off x="10012243" y="3513555"/>
                <a:ext cx="449506" cy="512168"/>
              </a:xfrm>
              <a:prstGeom prst="flowChartOr">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0" name="Straight Arrow Connector 139">
                <a:extLst>
                  <a:ext uri="{FF2B5EF4-FFF2-40B4-BE49-F238E27FC236}">
                    <a16:creationId xmlns:a16="http://schemas.microsoft.com/office/drawing/2014/main" id="{40F98DE8-D971-4019-A7F0-6CCD4852A585}"/>
                  </a:ext>
                </a:extLst>
              </p:cNvPr>
              <p:cNvCxnSpPr>
                <a:cxnSpLocks/>
              </p:cNvCxnSpPr>
              <p:nvPr/>
            </p:nvCxnSpPr>
            <p:spPr>
              <a:xfrm>
                <a:off x="10454581" y="3769639"/>
                <a:ext cx="584417" cy="0"/>
              </a:xfrm>
              <a:prstGeom prst="straightConnector1">
                <a:avLst/>
              </a:prstGeom>
              <a:ln w="38100">
                <a:solidFill>
                  <a:schemeClr val="bg1"/>
                </a:solidFill>
                <a:tailEnd type="triangle"/>
              </a:ln>
              <a:effectLst/>
            </p:spPr>
            <p:style>
              <a:lnRef idx="2">
                <a:schemeClr val="dk1"/>
              </a:lnRef>
              <a:fillRef idx="0">
                <a:schemeClr val="dk1"/>
              </a:fillRef>
              <a:effectRef idx="1">
                <a:schemeClr val="dk1"/>
              </a:effectRef>
              <a:fontRef idx="minor">
                <a:schemeClr val="tx1"/>
              </a:fontRef>
            </p:style>
          </p:cxnSp>
        </p:grpSp>
      </p:grpSp>
      <p:pic>
        <p:nvPicPr>
          <p:cNvPr id="107" name="Picture 106">
            <a:extLst>
              <a:ext uri="{FF2B5EF4-FFF2-40B4-BE49-F238E27FC236}">
                <a16:creationId xmlns:a16="http://schemas.microsoft.com/office/drawing/2014/main" id="{79D65872-B114-429B-B119-C5E0D7E6E0C5}"/>
              </a:ext>
            </a:extLst>
          </p:cNvPr>
          <p:cNvPicPr>
            <a:picLocks noChangeAspect="1"/>
          </p:cNvPicPr>
          <p:nvPr/>
        </p:nvPicPr>
        <p:blipFill>
          <a:blip r:embed="rId3"/>
          <a:stretch>
            <a:fillRect/>
          </a:stretch>
        </p:blipFill>
        <p:spPr>
          <a:xfrm>
            <a:off x="4493510" y="3033899"/>
            <a:ext cx="907265" cy="984618"/>
          </a:xfrm>
          <a:prstGeom prst="rect">
            <a:avLst/>
          </a:prstGeom>
        </p:spPr>
      </p:pic>
      <p:sp>
        <p:nvSpPr>
          <p:cNvPr id="155" name="Oval 154">
            <a:extLst>
              <a:ext uri="{FF2B5EF4-FFF2-40B4-BE49-F238E27FC236}">
                <a16:creationId xmlns:a16="http://schemas.microsoft.com/office/drawing/2014/main" id="{4EC23EDB-0E74-4F16-AE18-2FD5E8B3834D}"/>
              </a:ext>
            </a:extLst>
          </p:cNvPr>
          <p:cNvSpPr/>
          <p:nvPr/>
        </p:nvSpPr>
        <p:spPr>
          <a:xfrm>
            <a:off x="3360721" y="2370676"/>
            <a:ext cx="524315" cy="517403"/>
          </a:xfrm>
          <a:prstGeom prst="ellipse">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E1</a:t>
            </a:r>
          </a:p>
        </p:txBody>
      </p:sp>
      <p:sp>
        <p:nvSpPr>
          <p:cNvPr id="88" name="Oval 87">
            <a:extLst>
              <a:ext uri="{FF2B5EF4-FFF2-40B4-BE49-F238E27FC236}">
                <a16:creationId xmlns:a16="http://schemas.microsoft.com/office/drawing/2014/main" id="{BA84BEC5-80B6-49B1-8950-F5631581BADC}"/>
              </a:ext>
            </a:extLst>
          </p:cNvPr>
          <p:cNvSpPr/>
          <p:nvPr/>
        </p:nvSpPr>
        <p:spPr>
          <a:xfrm>
            <a:off x="3339072" y="2981617"/>
            <a:ext cx="524315" cy="517403"/>
          </a:xfrm>
          <a:prstGeom prst="ellipse">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E2</a:t>
            </a:r>
          </a:p>
        </p:txBody>
      </p:sp>
      <p:sp>
        <p:nvSpPr>
          <p:cNvPr id="95" name="Oval 94">
            <a:extLst>
              <a:ext uri="{FF2B5EF4-FFF2-40B4-BE49-F238E27FC236}">
                <a16:creationId xmlns:a16="http://schemas.microsoft.com/office/drawing/2014/main" id="{D65AAF89-FB26-4DF3-BBA9-DBFB74799F2A}"/>
              </a:ext>
            </a:extLst>
          </p:cNvPr>
          <p:cNvSpPr/>
          <p:nvPr/>
        </p:nvSpPr>
        <p:spPr>
          <a:xfrm>
            <a:off x="3350227" y="3590343"/>
            <a:ext cx="524315" cy="517403"/>
          </a:xfrm>
          <a:prstGeom prst="ellipse">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E3</a:t>
            </a:r>
          </a:p>
        </p:txBody>
      </p:sp>
      <p:sp>
        <p:nvSpPr>
          <p:cNvPr id="119" name="Oval 118">
            <a:extLst>
              <a:ext uri="{FF2B5EF4-FFF2-40B4-BE49-F238E27FC236}">
                <a16:creationId xmlns:a16="http://schemas.microsoft.com/office/drawing/2014/main" id="{7B966199-E231-40BD-B609-1BCA2B50A286}"/>
              </a:ext>
            </a:extLst>
          </p:cNvPr>
          <p:cNvSpPr/>
          <p:nvPr/>
        </p:nvSpPr>
        <p:spPr>
          <a:xfrm>
            <a:off x="3341341" y="4234096"/>
            <a:ext cx="524315" cy="517403"/>
          </a:xfrm>
          <a:prstGeom prst="ellipse">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E4</a:t>
            </a:r>
          </a:p>
        </p:txBody>
      </p:sp>
      <p:sp>
        <p:nvSpPr>
          <p:cNvPr id="4" name="TextBox 3">
            <a:extLst>
              <a:ext uri="{FF2B5EF4-FFF2-40B4-BE49-F238E27FC236}">
                <a16:creationId xmlns:a16="http://schemas.microsoft.com/office/drawing/2014/main" id="{F90BAECF-C050-4A7D-9A7B-236E3003519F}"/>
              </a:ext>
            </a:extLst>
          </p:cNvPr>
          <p:cNvSpPr txBox="1"/>
          <p:nvPr/>
        </p:nvSpPr>
        <p:spPr>
          <a:xfrm>
            <a:off x="4145072" y="2261486"/>
            <a:ext cx="1668689" cy="647882"/>
          </a:xfrm>
          <a:prstGeom prst="rect">
            <a:avLst/>
          </a:prstGeom>
          <a:noFill/>
        </p:spPr>
        <p:txBody>
          <a:bodyPr wrap="square" rtlCol="0">
            <a:spAutoFit/>
          </a:bodyPr>
          <a:lstStyle/>
          <a:p>
            <a:pPr algn="ctr"/>
            <a:r>
              <a:rPr lang="en-US" dirty="0">
                <a:solidFill>
                  <a:schemeClr val="bg1"/>
                </a:solidFill>
              </a:rPr>
              <a:t>Run for  N/4 Trials</a:t>
            </a:r>
          </a:p>
        </p:txBody>
      </p:sp>
      <p:sp>
        <p:nvSpPr>
          <p:cNvPr id="126" name="Slide Number Placeholder 2">
            <a:extLst>
              <a:ext uri="{FF2B5EF4-FFF2-40B4-BE49-F238E27FC236}">
                <a16:creationId xmlns:a16="http://schemas.microsoft.com/office/drawing/2014/main" id="{1D0B6394-FB6E-40CE-B1F0-3A5BB22E10AC}"/>
              </a:ext>
            </a:extLst>
          </p:cNvPr>
          <p:cNvSpPr>
            <a:spLocks noGrp="1"/>
          </p:cNvSpPr>
          <p:nvPr>
            <p:ph type="sldNum" sz="quarter" idx="4"/>
          </p:nvPr>
        </p:nvSpPr>
        <p:spPr>
          <a:xfrm>
            <a:off x="11545615" y="0"/>
            <a:ext cx="646386" cy="436529"/>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AE2DB5-4517-4C79-AADE-245F3E00587B}" type="slidenum">
              <a:rPr kumimoji="0" lang="en-US" sz="24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24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302158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4.58333E-6 -3.33333E-6 L 0.10612 0.12176 " pathEditMode="relative" rAng="0" ptsTypes="AA">
                                      <p:cBhvr>
                                        <p:cTn id="12" dur="2000" fill="hold"/>
                                        <p:tgtEl>
                                          <p:spTgt spid="155"/>
                                        </p:tgtEl>
                                        <p:attrNameLst>
                                          <p:attrName>ppt_x</p:attrName>
                                          <p:attrName>ppt_y</p:attrName>
                                        </p:attrNameLst>
                                      </p:cBhvr>
                                      <p:rCtr x="5299" y="6088"/>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0" nodeType="clickEffect">
                                  <p:stCondLst>
                                    <p:cond delay="0"/>
                                  </p:stCondLst>
                                  <p:childTnLst>
                                    <p:animMotion origin="layout" path="M -2.5E-6 -3.7037E-6 L 0.10716 0.03149 " pathEditMode="relative" rAng="0" ptsTypes="AA">
                                      <p:cBhvr>
                                        <p:cTn id="24" dur="2000" fill="hold"/>
                                        <p:tgtEl>
                                          <p:spTgt spid="88"/>
                                        </p:tgtEl>
                                        <p:attrNameLst>
                                          <p:attrName>ppt_x</p:attrName>
                                          <p:attrName>ppt_y</p:attrName>
                                        </p:attrNameLst>
                                      </p:cBhvr>
                                      <p:rCtr x="5352" y="1574"/>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p:bldP spid="88"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4C4C4-A0A4-452C-97DE-5538410BE719}"/>
              </a:ext>
            </a:extLst>
          </p:cNvPr>
          <p:cNvSpPr>
            <a:spLocks noGrp="1"/>
          </p:cNvSpPr>
          <p:nvPr>
            <p:ph type="title"/>
          </p:nvPr>
        </p:nvSpPr>
        <p:spPr>
          <a:xfrm>
            <a:off x="530086" y="265932"/>
            <a:ext cx="10771187" cy="1143000"/>
          </a:xfrm>
        </p:spPr>
        <p:txBody>
          <a:bodyPr>
            <a:normAutofit fontScale="90000"/>
          </a:bodyPr>
          <a:lstStyle/>
          <a:p>
            <a:r>
              <a:rPr lang="en-US" sz="4600" dirty="0"/>
              <a:t>Figure of Merit: Inference Strength (IST)</a:t>
            </a:r>
          </a:p>
        </p:txBody>
      </p:sp>
      <p:sp>
        <p:nvSpPr>
          <p:cNvPr id="32" name="Rectangle: Rounded Corners 31">
            <a:extLst>
              <a:ext uri="{FF2B5EF4-FFF2-40B4-BE49-F238E27FC236}">
                <a16:creationId xmlns:a16="http://schemas.microsoft.com/office/drawing/2014/main" id="{70A7B22E-1C2A-4751-8535-8C15A89D8A57}"/>
              </a:ext>
            </a:extLst>
          </p:cNvPr>
          <p:cNvSpPr/>
          <p:nvPr/>
        </p:nvSpPr>
        <p:spPr>
          <a:xfrm>
            <a:off x="-8870" y="6378792"/>
            <a:ext cx="12267262" cy="517390"/>
          </a:xfrm>
          <a:prstGeom prst="roundRect">
            <a:avLst>
              <a:gd name="adj" fmla="val 0"/>
            </a:avLst>
          </a:prstGeom>
          <a:solidFill>
            <a:schemeClr val="tx1"/>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IST captures quality of inference. IST &gt; 1  ensures correct answer is strongest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51595BC-61F1-4668-B70B-BE2FC801BEB8}"/>
                  </a:ext>
                </a:extLst>
              </p:cNvPr>
              <p:cNvSpPr txBox="1"/>
              <p:nvPr/>
            </p:nvSpPr>
            <p:spPr>
              <a:xfrm>
                <a:off x="1873543" y="1848120"/>
                <a:ext cx="8834380" cy="1038489"/>
              </a:xfrm>
              <a:prstGeom prst="rect">
                <a:avLst/>
              </a:prstGeom>
              <a:solidFill>
                <a:schemeClr val="bg2"/>
              </a:solidFill>
              <a:ln w="28575">
                <a:solidFill>
                  <a:schemeClr val="tx1"/>
                </a:solidFill>
              </a:ln>
            </p:spPr>
            <p:txBody>
              <a:bodyPr wrap="square" rtlCol="0">
                <a:spAutoFit/>
              </a:bodyPr>
              <a:lstStyle/>
              <a:p>
                <a:r>
                  <a:rPr lang="en-US" sz="800" b="1" dirty="0">
                    <a:latin typeface="+mn-lt"/>
                  </a:rPr>
                  <a:t> </a:t>
                </a:r>
              </a:p>
              <a:p>
                <a:r>
                  <a:rPr lang="en-US" sz="2400" i="1" dirty="0">
                    <a:latin typeface="Cambria Math" panose="02040503050406030204" pitchFamily="18" charset="0"/>
                    <a:ea typeface="Cambria Math" panose="02040503050406030204" pitchFamily="18" charset="0"/>
                  </a:rPr>
                  <a:t>IST</a:t>
                </a:r>
                <a:r>
                  <a:rPr lang="en-US" sz="2800" b="1" dirty="0">
                    <a:latin typeface="Cambria Math" panose="02040503050406030204" pitchFamily="18" charset="0"/>
                    <a:ea typeface="Cambria Math" panose="02040503050406030204" pitchFamily="18" charset="0"/>
                  </a:rPr>
                  <a:t> </a:t>
                </a:r>
                <a:r>
                  <a:rPr lang="en-US" sz="2800" b="1" i="1" dirty="0">
                    <a:latin typeface="Cambria Math" panose="02040503050406030204" pitchFamily="18" charset="0"/>
                    <a:ea typeface="Cambria Math" panose="02040503050406030204" pitchFamily="18" charset="0"/>
                  </a:rPr>
                  <a:t>=</a:t>
                </a:r>
                <a:r>
                  <a:rPr lang="en-US" sz="2800" b="1" dirty="0">
                    <a:latin typeface="+mn-lt"/>
                  </a:rPr>
                  <a:t> </a:t>
                </a:r>
                <a14:m>
                  <m:oMath xmlns:m="http://schemas.openxmlformats.org/officeDocument/2006/math">
                    <m:f>
                      <m:fPr>
                        <m:ctrlPr>
                          <a:rPr lang="en-US" sz="2800" b="1" i="1" smtClean="0">
                            <a:latin typeface="Cambria Math" panose="02040503050406030204" pitchFamily="18" charset="0"/>
                          </a:rPr>
                        </m:ctrlPr>
                      </m:fPr>
                      <m:num>
                        <m:r>
                          <a:rPr lang="en-US" sz="2800" b="1" i="1" smtClean="0">
                            <a:latin typeface="Cambria Math" panose="02040503050406030204" pitchFamily="18" charset="0"/>
                          </a:rPr>
                          <m:t>𝑷𝒓𝒐𝒃𝒂𝒃𝒊𝒍𝒊𝒕𝒚</m:t>
                        </m:r>
                        <m:r>
                          <a:rPr lang="en-US" sz="2800" b="1" i="1" smtClean="0">
                            <a:latin typeface="Cambria Math" panose="02040503050406030204" pitchFamily="18" charset="0"/>
                          </a:rPr>
                          <m:t> </m:t>
                        </m:r>
                        <m:r>
                          <a:rPr lang="en-US" sz="2800" b="1" i="1" smtClean="0">
                            <a:latin typeface="Cambria Math" panose="02040503050406030204" pitchFamily="18" charset="0"/>
                          </a:rPr>
                          <m:t>𝒐𝒇</m:t>
                        </m:r>
                        <m:r>
                          <a:rPr lang="en-US" sz="2800" b="1" i="1" smtClean="0">
                            <a:latin typeface="Cambria Math" panose="02040503050406030204" pitchFamily="18" charset="0"/>
                          </a:rPr>
                          <m:t> </m:t>
                        </m:r>
                        <m:r>
                          <a:rPr lang="en-US" sz="2800" b="1" i="1" smtClean="0">
                            <a:latin typeface="Cambria Math" panose="02040503050406030204" pitchFamily="18" charset="0"/>
                          </a:rPr>
                          <m:t>𝑬𝒓𝒐𝒓𝒓</m:t>
                        </m:r>
                        <m:r>
                          <a:rPr lang="en-US" sz="2800" b="1" i="1" smtClean="0">
                            <a:latin typeface="Cambria Math" panose="02040503050406030204" pitchFamily="18" charset="0"/>
                          </a:rPr>
                          <m:t> </m:t>
                        </m:r>
                        <m:r>
                          <a:rPr lang="en-US" sz="2800" b="1" i="1" smtClean="0">
                            <a:latin typeface="Cambria Math" panose="02040503050406030204" pitchFamily="18" charset="0"/>
                          </a:rPr>
                          <m:t>𝑭𝒓𝒆𝒆</m:t>
                        </m:r>
                        <m:r>
                          <a:rPr lang="en-US" sz="2800" b="1" i="1" smtClean="0">
                            <a:latin typeface="Cambria Math" panose="02040503050406030204" pitchFamily="18" charset="0"/>
                          </a:rPr>
                          <m:t> </m:t>
                        </m:r>
                        <m:r>
                          <a:rPr lang="en-US" sz="2800" b="1" i="1" smtClean="0">
                            <a:latin typeface="Cambria Math" panose="02040503050406030204" pitchFamily="18" charset="0"/>
                          </a:rPr>
                          <m:t>𝑶𝒖𝒕𝒑𝒖𝒕</m:t>
                        </m:r>
                      </m:num>
                      <m:den>
                        <m:r>
                          <a:rPr lang="en-US" sz="2800" b="1" i="1" smtClean="0">
                            <a:latin typeface="Cambria Math" panose="02040503050406030204" pitchFamily="18" charset="0"/>
                          </a:rPr>
                          <m:t>𝑷𝒓𝒐𝒃𝒂𝒃𝒊𝒍𝒊𝒕𝒚</m:t>
                        </m:r>
                        <m:r>
                          <a:rPr lang="en-US" sz="2800" b="1" i="1" smtClean="0">
                            <a:latin typeface="Cambria Math" panose="02040503050406030204" pitchFamily="18" charset="0"/>
                          </a:rPr>
                          <m:t> </m:t>
                        </m:r>
                        <m:r>
                          <a:rPr lang="en-US" sz="2800" b="1" i="1" smtClean="0">
                            <a:latin typeface="Cambria Math" panose="02040503050406030204" pitchFamily="18" charset="0"/>
                          </a:rPr>
                          <m:t>𝒐𝒇</m:t>
                        </m:r>
                        <m:r>
                          <a:rPr lang="en-US" sz="2800" b="1" i="1" smtClean="0">
                            <a:latin typeface="Cambria Math" panose="02040503050406030204" pitchFamily="18" charset="0"/>
                          </a:rPr>
                          <m:t> </m:t>
                        </m:r>
                        <m:r>
                          <a:rPr lang="en-US" sz="2800" b="1" i="1" smtClean="0">
                            <a:latin typeface="Cambria Math" panose="02040503050406030204" pitchFamily="18" charset="0"/>
                          </a:rPr>
                          <m:t>𝑬𝒓𝒓𝒐𝒏𝒆𝒐𝒖𝒔</m:t>
                        </m:r>
                        <m:r>
                          <a:rPr lang="en-US" sz="2800" b="1" i="1" smtClean="0">
                            <a:latin typeface="Cambria Math" panose="02040503050406030204" pitchFamily="18" charset="0"/>
                          </a:rPr>
                          <m:t> </m:t>
                        </m:r>
                        <m:r>
                          <a:rPr lang="en-US" sz="2800" b="1" i="1" smtClean="0">
                            <a:latin typeface="Cambria Math" panose="02040503050406030204" pitchFamily="18" charset="0"/>
                          </a:rPr>
                          <m:t>𝑶𝒖𝒕𝒑𝒖𝒕</m:t>
                        </m:r>
                        <m:r>
                          <a:rPr lang="en-US" sz="2800" b="1" i="1" smtClean="0">
                            <a:latin typeface="Cambria Math" panose="02040503050406030204" pitchFamily="18" charset="0"/>
                          </a:rPr>
                          <m:t> </m:t>
                        </m:r>
                        <m:r>
                          <a:rPr lang="en-US" sz="2800" b="1" i="1" smtClean="0">
                            <a:latin typeface="Cambria Math" panose="02040503050406030204" pitchFamily="18" charset="0"/>
                          </a:rPr>
                          <m:t>𝒘𝒊𝒕𝒉</m:t>
                        </m:r>
                        <m:r>
                          <a:rPr lang="en-US" sz="2800" b="1" i="1" smtClean="0">
                            <a:latin typeface="Cambria Math" panose="02040503050406030204" pitchFamily="18" charset="0"/>
                          </a:rPr>
                          <m:t> </m:t>
                        </m:r>
                        <m:r>
                          <a:rPr lang="en-US" sz="2800" b="1" i="1" smtClean="0">
                            <a:latin typeface="Cambria Math" panose="02040503050406030204" pitchFamily="18" charset="0"/>
                          </a:rPr>
                          <m:t>𝑯𝒊𝒈𝒉𝒆𝒔𝒕</m:t>
                        </m:r>
                        <m:r>
                          <a:rPr lang="en-US" sz="2800" b="1" i="1" smtClean="0">
                            <a:latin typeface="Cambria Math" panose="02040503050406030204" pitchFamily="18" charset="0"/>
                          </a:rPr>
                          <m:t> </m:t>
                        </m:r>
                        <m:r>
                          <a:rPr lang="en-US" sz="2800" b="1" i="1" smtClean="0">
                            <a:latin typeface="Cambria Math" panose="02040503050406030204" pitchFamily="18" charset="0"/>
                          </a:rPr>
                          <m:t>𝑭𝒓𝒆𝒒𝒖𝒆𝒏𝒄𝒚</m:t>
                        </m:r>
                      </m:den>
                    </m:f>
                  </m:oMath>
                </a14:m>
                <a:endParaRPr lang="en-US" sz="2800" b="1" dirty="0">
                  <a:latin typeface="+mn-lt"/>
                </a:endParaRPr>
              </a:p>
              <a:p>
                <a:endParaRPr lang="en-US" sz="800" b="1" dirty="0">
                  <a:latin typeface="+mn-lt"/>
                </a:endParaRPr>
              </a:p>
            </p:txBody>
          </p:sp>
        </mc:Choice>
        <mc:Fallback xmlns="">
          <p:sp>
            <p:nvSpPr>
              <p:cNvPr id="4" name="TextBox 3">
                <a:extLst>
                  <a:ext uri="{FF2B5EF4-FFF2-40B4-BE49-F238E27FC236}">
                    <a16:creationId xmlns:a16="http://schemas.microsoft.com/office/drawing/2014/main" id="{051595BC-61F1-4668-B70B-BE2FC801BEB8}"/>
                  </a:ext>
                </a:extLst>
              </p:cNvPr>
              <p:cNvSpPr txBox="1">
                <a:spLocks noRot="1" noChangeAspect="1" noMove="1" noResize="1" noEditPoints="1" noAdjustHandles="1" noChangeArrowheads="1" noChangeShapeType="1" noTextEdit="1"/>
              </p:cNvSpPr>
              <p:nvPr/>
            </p:nvSpPr>
            <p:spPr>
              <a:xfrm>
                <a:off x="1873543" y="1848120"/>
                <a:ext cx="8834380" cy="1038489"/>
              </a:xfrm>
              <a:prstGeom prst="rect">
                <a:avLst/>
              </a:prstGeom>
              <a:blipFill>
                <a:blip r:embed="rId3"/>
                <a:stretch>
                  <a:fillRect l="-893"/>
                </a:stretch>
              </a:blipFill>
              <a:ln w="28575">
                <a:solidFill>
                  <a:schemeClr val="tx1"/>
                </a:solidFill>
              </a:ln>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718F9BD9-365F-4339-B54C-88F09A938506}"/>
              </a:ext>
            </a:extLst>
          </p:cNvPr>
          <p:cNvGrpSpPr/>
          <p:nvPr/>
        </p:nvGrpSpPr>
        <p:grpSpPr>
          <a:xfrm>
            <a:off x="1816558" y="5712415"/>
            <a:ext cx="3710789" cy="383408"/>
            <a:chOff x="5188469" y="4541881"/>
            <a:chExt cx="4645342" cy="383408"/>
          </a:xfrm>
        </p:grpSpPr>
        <p:cxnSp>
          <p:nvCxnSpPr>
            <p:cNvPr id="35" name="Straight Connector 34">
              <a:extLst>
                <a:ext uri="{FF2B5EF4-FFF2-40B4-BE49-F238E27FC236}">
                  <a16:creationId xmlns:a16="http://schemas.microsoft.com/office/drawing/2014/main" id="{A22C3B9E-8EB1-47E0-A77C-64AE85840902}"/>
                </a:ext>
              </a:extLst>
            </p:cNvPr>
            <p:cNvCxnSpPr/>
            <p:nvPr/>
          </p:nvCxnSpPr>
          <p:spPr>
            <a:xfrm>
              <a:off x="5188469" y="4541881"/>
              <a:ext cx="4645342" cy="140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7A46B5A4-E78A-41F3-8E33-D17E9BB7B119}"/>
                </a:ext>
              </a:extLst>
            </p:cNvPr>
            <p:cNvSpPr txBox="1"/>
            <p:nvPr/>
          </p:nvSpPr>
          <p:spPr>
            <a:xfrm>
              <a:off x="5481555" y="4555957"/>
              <a:ext cx="42381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a:t>
              </a:r>
            </a:p>
          </p:txBody>
        </p:sp>
        <p:sp>
          <p:nvSpPr>
            <p:cNvPr id="37" name="TextBox 36">
              <a:extLst>
                <a:ext uri="{FF2B5EF4-FFF2-40B4-BE49-F238E27FC236}">
                  <a16:creationId xmlns:a16="http://schemas.microsoft.com/office/drawing/2014/main" id="{B684C31C-CEF4-42B8-BF1D-4BFEB24955EC}"/>
                </a:ext>
              </a:extLst>
            </p:cNvPr>
            <p:cNvSpPr txBox="1"/>
            <p:nvPr/>
          </p:nvSpPr>
          <p:spPr>
            <a:xfrm>
              <a:off x="6706436" y="4555957"/>
              <a:ext cx="42381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B</a:t>
              </a:r>
            </a:p>
          </p:txBody>
        </p:sp>
        <p:sp>
          <p:nvSpPr>
            <p:cNvPr id="38" name="TextBox 37">
              <a:extLst>
                <a:ext uri="{FF2B5EF4-FFF2-40B4-BE49-F238E27FC236}">
                  <a16:creationId xmlns:a16="http://schemas.microsoft.com/office/drawing/2014/main" id="{5265C00E-956D-4784-BD01-1D220FFC9428}"/>
                </a:ext>
              </a:extLst>
            </p:cNvPr>
            <p:cNvSpPr txBox="1"/>
            <p:nvPr/>
          </p:nvSpPr>
          <p:spPr>
            <a:xfrm>
              <a:off x="7860635" y="4555957"/>
              <a:ext cx="43987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C</a:t>
              </a:r>
            </a:p>
          </p:txBody>
        </p:sp>
        <p:sp>
          <p:nvSpPr>
            <p:cNvPr id="39" name="TextBox 38">
              <a:extLst>
                <a:ext uri="{FF2B5EF4-FFF2-40B4-BE49-F238E27FC236}">
                  <a16:creationId xmlns:a16="http://schemas.microsoft.com/office/drawing/2014/main" id="{00BBD629-7E0E-4145-9C7C-270E94FC4E2A}"/>
                </a:ext>
              </a:extLst>
            </p:cNvPr>
            <p:cNvSpPr txBox="1"/>
            <p:nvPr/>
          </p:nvSpPr>
          <p:spPr>
            <a:xfrm>
              <a:off x="9044512" y="4555957"/>
              <a:ext cx="43987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D</a:t>
              </a:r>
            </a:p>
          </p:txBody>
        </p:sp>
      </p:grpSp>
      <p:sp>
        <p:nvSpPr>
          <p:cNvPr id="40" name="Rectangle 39">
            <a:extLst>
              <a:ext uri="{FF2B5EF4-FFF2-40B4-BE49-F238E27FC236}">
                <a16:creationId xmlns:a16="http://schemas.microsoft.com/office/drawing/2014/main" id="{CBD4AB3E-81F1-4B33-B93B-8E89F7239DF7}"/>
              </a:ext>
            </a:extLst>
          </p:cNvPr>
          <p:cNvSpPr/>
          <p:nvPr/>
        </p:nvSpPr>
        <p:spPr>
          <a:xfrm>
            <a:off x="1962408" y="4537284"/>
            <a:ext cx="583071" cy="1171180"/>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35%</a:t>
            </a:r>
          </a:p>
        </p:txBody>
      </p:sp>
      <p:sp>
        <p:nvSpPr>
          <p:cNvPr id="41" name="Rectangle 40">
            <a:extLst>
              <a:ext uri="{FF2B5EF4-FFF2-40B4-BE49-F238E27FC236}">
                <a16:creationId xmlns:a16="http://schemas.microsoft.com/office/drawing/2014/main" id="{CBD4AB3E-81F1-4B33-B93B-8E89F7239DF7}"/>
              </a:ext>
            </a:extLst>
          </p:cNvPr>
          <p:cNvSpPr/>
          <p:nvPr/>
        </p:nvSpPr>
        <p:spPr>
          <a:xfrm>
            <a:off x="2902456" y="5114626"/>
            <a:ext cx="583071" cy="591745"/>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10%</a:t>
            </a:r>
          </a:p>
        </p:txBody>
      </p:sp>
      <p:sp>
        <p:nvSpPr>
          <p:cNvPr id="42" name="Rectangle 41">
            <a:extLst>
              <a:ext uri="{FF2B5EF4-FFF2-40B4-BE49-F238E27FC236}">
                <a16:creationId xmlns:a16="http://schemas.microsoft.com/office/drawing/2014/main" id="{CBD4AB3E-81F1-4B33-B93B-8E89F7239DF7}"/>
              </a:ext>
            </a:extLst>
          </p:cNvPr>
          <p:cNvSpPr/>
          <p:nvPr/>
        </p:nvSpPr>
        <p:spPr>
          <a:xfrm>
            <a:off x="3862964" y="5296076"/>
            <a:ext cx="583071" cy="430735"/>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5%</a:t>
            </a:r>
          </a:p>
        </p:txBody>
      </p:sp>
      <p:sp>
        <p:nvSpPr>
          <p:cNvPr id="44" name="Rectangle 43">
            <a:extLst>
              <a:ext uri="{FF2B5EF4-FFF2-40B4-BE49-F238E27FC236}">
                <a16:creationId xmlns:a16="http://schemas.microsoft.com/office/drawing/2014/main" id="{CBD4AB3E-81F1-4B33-B93B-8E89F7239DF7}"/>
              </a:ext>
            </a:extLst>
          </p:cNvPr>
          <p:cNvSpPr/>
          <p:nvPr/>
        </p:nvSpPr>
        <p:spPr>
          <a:xfrm>
            <a:off x="4753591" y="4202707"/>
            <a:ext cx="583071" cy="152225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40%</a:t>
            </a:r>
          </a:p>
        </p:txBody>
      </p:sp>
      <p:sp>
        <p:nvSpPr>
          <p:cNvPr id="28" name="TextBox 27">
            <a:extLst>
              <a:ext uri="{FF2B5EF4-FFF2-40B4-BE49-F238E27FC236}">
                <a16:creationId xmlns:a16="http://schemas.microsoft.com/office/drawing/2014/main" id="{73DAFF99-CA2E-4805-8244-0EEF3821F9E1}"/>
              </a:ext>
            </a:extLst>
          </p:cNvPr>
          <p:cNvSpPr txBox="1"/>
          <p:nvPr/>
        </p:nvSpPr>
        <p:spPr>
          <a:xfrm>
            <a:off x="2640814" y="3768631"/>
            <a:ext cx="1992327" cy="400110"/>
          </a:xfrm>
          <a:prstGeom prst="rect">
            <a:avLst/>
          </a:prstGeom>
          <a:solidFill>
            <a:schemeClr val="tx1"/>
          </a:solidFill>
          <a:ln w="28575">
            <a:solidFill>
              <a:schemeClr val="tx1"/>
            </a:solidFill>
          </a:ln>
        </p:spPr>
        <p:txBody>
          <a:bodyPr wrap="square" rtlCol="0">
            <a:spAutoFit/>
          </a:bodyPr>
          <a:lstStyle/>
          <a:p>
            <a:pPr algn="ctr"/>
            <a:r>
              <a:rPr lang="en-US" sz="2000" b="1" dirty="0">
                <a:solidFill>
                  <a:schemeClr val="bg1"/>
                </a:solidFill>
                <a:latin typeface="+mn-lt"/>
              </a:rPr>
              <a:t>PST = 0.35</a:t>
            </a:r>
          </a:p>
        </p:txBody>
      </p:sp>
      <p:grpSp>
        <p:nvGrpSpPr>
          <p:cNvPr id="46" name="Group 45">
            <a:extLst>
              <a:ext uri="{FF2B5EF4-FFF2-40B4-BE49-F238E27FC236}">
                <a16:creationId xmlns:a16="http://schemas.microsoft.com/office/drawing/2014/main" id="{718F9BD9-365F-4339-B54C-88F09A938506}"/>
              </a:ext>
            </a:extLst>
          </p:cNvPr>
          <p:cNvGrpSpPr/>
          <p:nvPr/>
        </p:nvGrpSpPr>
        <p:grpSpPr>
          <a:xfrm>
            <a:off x="7973756" y="5699870"/>
            <a:ext cx="3710789" cy="383408"/>
            <a:chOff x="5188469" y="4541881"/>
            <a:chExt cx="4645342" cy="383408"/>
          </a:xfrm>
        </p:grpSpPr>
        <p:cxnSp>
          <p:nvCxnSpPr>
            <p:cNvPr id="47" name="Straight Connector 46">
              <a:extLst>
                <a:ext uri="{FF2B5EF4-FFF2-40B4-BE49-F238E27FC236}">
                  <a16:creationId xmlns:a16="http://schemas.microsoft.com/office/drawing/2014/main" id="{A22C3B9E-8EB1-47E0-A77C-64AE85840902}"/>
                </a:ext>
              </a:extLst>
            </p:cNvPr>
            <p:cNvCxnSpPr/>
            <p:nvPr/>
          </p:nvCxnSpPr>
          <p:spPr>
            <a:xfrm>
              <a:off x="5188469" y="4541881"/>
              <a:ext cx="4645342" cy="140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7A46B5A4-E78A-41F3-8E33-D17E9BB7B119}"/>
                </a:ext>
              </a:extLst>
            </p:cNvPr>
            <p:cNvSpPr txBox="1"/>
            <p:nvPr/>
          </p:nvSpPr>
          <p:spPr>
            <a:xfrm>
              <a:off x="5481555" y="4555957"/>
              <a:ext cx="42381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a:t>
              </a:r>
            </a:p>
          </p:txBody>
        </p:sp>
        <p:sp>
          <p:nvSpPr>
            <p:cNvPr id="49" name="TextBox 48">
              <a:extLst>
                <a:ext uri="{FF2B5EF4-FFF2-40B4-BE49-F238E27FC236}">
                  <a16:creationId xmlns:a16="http://schemas.microsoft.com/office/drawing/2014/main" id="{B684C31C-CEF4-42B8-BF1D-4BFEB24955EC}"/>
                </a:ext>
              </a:extLst>
            </p:cNvPr>
            <p:cNvSpPr txBox="1"/>
            <p:nvPr/>
          </p:nvSpPr>
          <p:spPr>
            <a:xfrm>
              <a:off x="6706436" y="4555957"/>
              <a:ext cx="42381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B</a:t>
              </a:r>
            </a:p>
          </p:txBody>
        </p:sp>
        <p:sp>
          <p:nvSpPr>
            <p:cNvPr id="50" name="TextBox 49">
              <a:extLst>
                <a:ext uri="{FF2B5EF4-FFF2-40B4-BE49-F238E27FC236}">
                  <a16:creationId xmlns:a16="http://schemas.microsoft.com/office/drawing/2014/main" id="{5265C00E-956D-4784-BD01-1D220FFC9428}"/>
                </a:ext>
              </a:extLst>
            </p:cNvPr>
            <p:cNvSpPr txBox="1"/>
            <p:nvPr/>
          </p:nvSpPr>
          <p:spPr>
            <a:xfrm>
              <a:off x="7860635" y="4555957"/>
              <a:ext cx="43987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C</a:t>
              </a:r>
            </a:p>
          </p:txBody>
        </p:sp>
        <p:sp>
          <p:nvSpPr>
            <p:cNvPr id="51" name="TextBox 50">
              <a:extLst>
                <a:ext uri="{FF2B5EF4-FFF2-40B4-BE49-F238E27FC236}">
                  <a16:creationId xmlns:a16="http://schemas.microsoft.com/office/drawing/2014/main" id="{00BBD629-7E0E-4145-9C7C-270E94FC4E2A}"/>
                </a:ext>
              </a:extLst>
            </p:cNvPr>
            <p:cNvSpPr txBox="1"/>
            <p:nvPr/>
          </p:nvSpPr>
          <p:spPr>
            <a:xfrm>
              <a:off x="9044512" y="4555957"/>
              <a:ext cx="43987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D</a:t>
              </a:r>
            </a:p>
          </p:txBody>
        </p:sp>
      </p:grpSp>
      <p:sp>
        <p:nvSpPr>
          <p:cNvPr id="52" name="Rectangle 51">
            <a:extLst>
              <a:ext uri="{FF2B5EF4-FFF2-40B4-BE49-F238E27FC236}">
                <a16:creationId xmlns:a16="http://schemas.microsoft.com/office/drawing/2014/main" id="{CBD4AB3E-81F1-4B33-B93B-8E89F7239DF7}"/>
              </a:ext>
            </a:extLst>
          </p:cNvPr>
          <p:cNvSpPr/>
          <p:nvPr/>
        </p:nvSpPr>
        <p:spPr>
          <a:xfrm>
            <a:off x="8119606" y="4524739"/>
            <a:ext cx="583071" cy="1171180"/>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30%</a:t>
            </a:r>
          </a:p>
        </p:txBody>
      </p:sp>
      <p:sp>
        <p:nvSpPr>
          <p:cNvPr id="53" name="Rectangle 52">
            <a:extLst>
              <a:ext uri="{FF2B5EF4-FFF2-40B4-BE49-F238E27FC236}">
                <a16:creationId xmlns:a16="http://schemas.microsoft.com/office/drawing/2014/main" id="{CBD4AB3E-81F1-4B33-B93B-8E89F7239DF7}"/>
              </a:ext>
            </a:extLst>
          </p:cNvPr>
          <p:cNvSpPr/>
          <p:nvPr/>
        </p:nvSpPr>
        <p:spPr>
          <a:xfrm>
            <a:off x="9059654" y="4883757"/>
            <a:ext cx="583071" cy="81007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25%</a:t>
            </a:r>
          </a:p>
        </p:txBody>
      </p:sp>
      <p:sp>
        <p:nvSpPr>
          <p:cNvPr id="54" name="Rectangle 53">
            <a:extLst>
              <a:ext uri="{FF2B5EF4-FFF2-40B4-BE49-F238E27FC236}">
                <a16:creationId xmlns:a16="http://schemas.microsoft.com/office/drawing/2014/main" id="{CBD4AB3E-81F1-4B33-B93B-8E89F7239DF7}"/>
              </a:ext>
            </a:extLst>
          </p:cNvPr>
          <p:cNvSpPr/>
          <p:nvPr/>
        </p:nvSpPr>
        <p:spPr>
          <a:xfrm>
            <a:off x="10020162" y="5081703"/>
            <a:ext cx="583071" cy="63256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20%</a:t>
            </a:r>
          </a:p>
        </p:txBody>
      </p:sp>
      <p:sp>
        <p:nvSpPr>
          <p:cNvPr id="55" name="Rectangle 54">
            <a:extLst>
              <a:ext uri="{FF2B5EF4-FFF2-40B4-BE49-F238E27FC236}">
                <a16:creationId xmlns:a16="http://schemas.microsoft.com/office/drawing/2014/main" id="{CBD4AB3E-81F1-4B33-B93B-8E89F7239DF7}"/>
              </a:ext>
            </a:extLst>
          </p:cNvPr>
          <p:cNvSpPr/>
          <p:nvPr/>
        </p:nvSpPr>
        <p:spPr>
          <a:xfrm>
            <a:off x="10910789" y="4834270"/>
            <a:ext cx="583071" cy="878145"/>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25%</a:t>
            </a:r>
          </a:p>
        </p:txBody>
      </p:sp>
      <p:grpSp>
        <p:nvGrpSpPr>
          <p:cNvPr id="31" name="Group 30">
            <a:extLst>
              <a:ext uri="{FF2B5EF4-FFF2-40B4-BE49-F238E27FC236}">
                <a16:creationId xmlns:a16="http://schemas.microsoft.com/office/drawing/2014/main" id="{04D7913C-DF92-4F37-A2CD-BC6DADFDD9AD}"/>
              </a:ext>
            </a:extLst>
          </p:cNvPr>
          <p:cNvGrpSpPr/>
          <p:nvPr/>
        </p:nvGrpSpPr>
        <p:grpSpPr>
          <a:xfrm>
            <a:off x="-286082" y="4344239"/>
            <a:ext cx="2361144" cy="1477011"/>
            <a:chOff x="5790821" y="2360714"/>
            <a:chExt cx="2361144" cy="1477011"/>
          </a:xfrm>
        </p:grpSpPr>
        <p:pic>
          <p:nvPicPr>
            <p:cNvPr id="34" name="Picture 4" descr="Image result for Error sign">
              <a:extLst>
                <a:ext uri="{FF2B5EF4-FFF2-40B4-BE49-F238E27FC236}">
                  <a16:creationId xmlns:a16="http://schemas.microsoft.com/office/drawing/2014/main" id="{7DCBA9C3-0312-4BAF-805E-F8EC7C21A0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9497" y="2360714"/>
              <a:ext cx="673004" cy="67300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BE4D8601-90C0-4FC5-B542-DA383BA0BCA7}"/>
                </a:ext>
              </a:extLst>
            </p:cNvPr>
            <p:cNvSpPr txBox="1"/>
            <p:nvPr/>
          </p:nvSpPr>
          <p:spPr>
            <a:xfrm>
              <a:off x="5790821" y="3006728"/>
              <a:ext cx="2361144" cy="830997"/>
            </a:xfrm>
            <a:prstGeom prst="rect">
              <a:avLst/>
            </a:prstGeom>
            <a:noFill/>
            <a:ln>
              <a:noFill/>
            </a:ln>
          </p:spPr>
          <p:txBody>
            <a:bodyPr wrap="square" rtlCol="0">
              <a:spAutoFit/>
            </a:bodyPr>
            <a:lstStyle/>
            <a:p>
              <a:pPr algn="ctr"/>
              <a:r>
                <a:rPr lang="en-US" sz="2400" dirty="0"/>
                <a:t>Incorrect</a:t>
              </a:r>
            </a:p>
            <a:p>
              <a:pPr algn="ctr"/>
              <a:r>
                <a:rPr lang="en-US" sz="2400" dirty="0"/>
                <a:t>Inference</a:t>
              </a:r>
            </a:p>
          </p:txBody>
        </p:sp>
      </p:grpSp>
      <p:grpSp>
        <p:nvGrpSpPr>
          <p:cNvPr id="8" name="Group 7">
            <a:extLst>
              <a:ext uri="{FF2B5EF4-FFF2-40B4-BE49-F238E27FC236}">
                <a16:creationId xmlns:a16="http://schemas.microsoft.com/office/drawing/2014/main" id="{1568CB2E-7B74-4BF9-8069-A2C79B7226AD}"/>
              </a:ext>
            </a:extLst>
          </p:cNvPr>
          <p:cNvGrpSpPr/>
          <p:nvPr/>
        </p:nvGrpSpPr>
        <p:grpSpPr>
          <a:xfrm>
            <a:off x="5949147" y="4556110"/>
            <a:ext cx="2361144" cy="1284767"/>
            <a:chOff x="5949147" y="4479883"/>
            <a:chExt cx="2361144" cy="1284767"/>
          </a:xfrm>
        </p:grpSpPr>
        <p:grpSp>
          <p:nvGrpSpPr>
            <p:cNvPr id="7" name="Group 6">
              <a:extLst>
                <a:ext uri="{FF2B5EF4-FFF2-40B4-BE49-F238E27FC236}">
                  <a16:creationId xmlns:a16="http://schemas.microsoft.com/office/drawing/2014/main" id="{BF5E5B7E-16B7-4D92-BA5C-084BDBC3E63D}"/>
                </a:ext>
              </a:extLst>
            </p:cNvPr>
            <p:cNvGrpSpPr/>
            <p:nvPr/>
          </p:nvGrpSpPr>
          <p:grpSpPr>
            <a:xfrm rot="20763510">
              <a:off x="6741653" y="4479883"/>
              <a:ext cx="796952" cy="471886"/>
              <a:chOff x="5540206" y="4128945"/>
              <a:chExt cx="3036651" cy="986005"/>
            </a:xfrm>
          </p:grpSpPr>
          <p:sp>
            <p:nvSpPr>
              <p:cNvPr id="56" name="Diagonal Stripe 55">
                <a:extLst>
                  <a:ext uri="{FF2B5EF4-FFF2-40B4-BE49-F238E27FC236}">
                    <a16:creationId xmlns:a16="http://schemas.microsoft.com/office/drawing/2014/main" id="{718C8899-B5F8-43EC-9791-595F116F74B2}"/>
                  </a:ext>
                </a:extLst>
              </p:cNvPr>
              <p:cNvSpPr/>
              <p:nvPr/>
            </p:nvSpPr>
            <p:spPr>
              <a:xfrm>
                <a:off x="6514417" y="4128946"/>
                <a:ext cx="2062438" cy="978551"/>
              </a:xfrm>
              <a:prstGeom prst="diagStripe">
                <a:avLst>
                  <a:gd name="adj" fmla="val 81538"/>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7" name="Diagonal Stripe 56">
                <a:extLst>
                  <a:ext uri="{FF2B5EF4-FFF2-40B4-BE49-F238E27FC236}">
                    <a16:creationId xmlns:a16="http://schemas.microsoft.com/office/drawing/2014/main" id="{FE2F09D3-FF97-44D8-B0D4-B9D1A3D11B5A}"/>
                  </a:ext>
                </a:extLst>
              </p:cNvPr>
              <p:cNvSpPr/>
              <p:nvPr/>
            </p:nvSpPr>
            <p:spPr>
              <a:xfrm rot="5400000">
                <a:off x="5694296" y="4339521"/>
                <a:ext cx="621339" cy="929520"/>
              </a:xfrm>
              <a:prstGeom prst="diagStripe">
                <a:avLst>
                  <a:gd name="adj" fmla="val 68535"/>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59" name="TextBox 58">
              <a:extLst>
                <a:ext uri="{FF2B5EF4-FFF2-40B4-BE49-F238E27FC236}">
                  <a16:creationId xmlns:a16="http://schemas.microsoft.com/office/drawing/2014/main" id="{F73B87D0-B865-4DB7-A492-F223BB52C7D9}"/>
                </a:ext>
              </a:extLst>
            </p:cNvPr>
            <p:cNvSpPr txBox="1"/>
            <p:nvPr/>
          </p:nvSpPr>
          <p:spPr>
            <a:xfrm>
              <a:off x="5949147" y="4933653"/>
              <a:ext cx="2361144" cy="830997"/>
            </a:xfrm>
            <a:prstGeom prst="rect">
              <a:avLst/>
            </a:prstGeom>
            <a:noFill/>
            <a:ln>
              <a:noFill/>
            </a:ln>
          </p:spPr>
          <p:txBody>
            <a:bodyPr wrap="square" rtlCol="0">
              <a:spAutoFit/>
            </a:bodyPr>
            <a:lstStyle/>
            <a:p>
              <a:pPr algn="ctr"/>
              <a:r>
                <a:rPr lang="en-US" sz="2400" dirty="0"/>
                <a:t>Correct</a:t>
              </a:r>
            </a:p>
            <a:p>
              <a:pPr algn="ctr"/>
              <a:r>
                <a:rPr lang="en-US" sz="2400" dirty="0"/>
                <a:t>Inference</a:t>
              </a:r>
            </a:p>
          </p:txBody>
        </p:sp>
      </p:grpSp>
      <p:sp>
        <p:nvSpPr>
          <p:cNvPr id="45" name="TextBox 44">
            <a:extLst>
              <a:ext uri="{FF2B5EF4-FFF2-40B4-BE49-F238E27FC236}">
                <a16:creationId xmlns:a16="http://schemas.microsoft.com/office/drawing/2014/main" id="{3E9A6186-6E39-409F-ADA1-9E12D7BA4EAB}"/>
              </a:ext>
            </a:extLst>
          </p:cNvPr>
          <p:cNvSpPr txBox="1"/>
          <p:nvPr/>
        </p:nvSpPr>
        <p:spPr>
          <a:xfrm>
            <a:off x="8918462" y="3768631"/>
            <a:ext cx="1992327" cy="400110"/>
          </a:xfrm>
          <a:prstGeom prst="rect">
            <a:avLst/>
          </a:prstGeom>
          <a:solidFill>
            <a:schemeClr val="tx1"/>
          </a:solidFill>
          <a:ln w="28575">
            <a:solidFill>
              <a:schemeClr val="tx1"/>
            </a:solidFill>
          </a:ln>
        </p:spPr>
        <p:txBody>
          <a:bodyPr wrap="square" rtlCol="0">
            <a:spAutoFit/>
          </a:bodyPr>
          <a:lstStyle/>
          <a:p>
            <a:r>
              <a:rPr lang="en-US" sz="2000" b="1" dirty="0">
                <a:solidFill>
                  <a:schemeClr val="bg1"/>
                </a:solidFill>
                <a:latin typeface="+mn-lt"/>
              </a:rPr>
              <a:t>    PST = 0.30</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C81E16BC-A959-4E94-B818-AC3583BC61E9}"/>
                  </a:ext>
                </a:extLst>
              </p:cNvPr>
              <p:cNvSpPr txBox="1"/>
              <p:nvPr/>
            </p:nvSpPr>
            <p:spPr>
              <a:xfrm>
                <a:off x="2634900" y="3697939"/>
                <a:ext cx="1992327" cy="541495"/>
              </a:xfrm>
              <a:prstGeom prst="rect">
                <a:avLst/>
              </a:prstGeom>
              <a:solidFill>
                <a:schemeClr val="tx1"/>
              </a:solidFill>
              <a:ln w="28575">
                <a:solidFill>
                  <a:schemeClr val="tx1"/>
                </a:solidFill>
              </a:ln>
            </p:spPr>
            <p:txBody>
              <a:bodyPr wrap="square" rtlCol="0">
                <a:spAutoFit/>
              </a:bodyPr>
              <a:lstStyle/>
              <a:p>
                <a:r>
                  <a:rPr lang="en-US" b="1" dirty="0">
                    <a:solidFill>
                      <a:schemeClr val="bg1"/>
                    </a:solidFill>
                    <a:latin typeface="+mn-lt"/>
                  </a:rPr>
                  <a:t>IST</a:t>
                </a:r>
                <a:r>
                  <a:rPr lang="en-US" sz="2000" b="1" dirty="0">
                    <a:solidFill>
                      <a:schemeClr val="bg1"/>
                    </a:solidFill>
                    <a:latin typeface="+mn-lt"/>
                  </a:rPr>
                  <a:t> = </a:t>
                </a:r>
                <a14:m>
                  <m:oMath xmlns:m="http://schemas.openxmlformats.org/officeDocument/2006/math">
                    <m:f>
                      <m:fPr>
                        <m:ctrlPr>
                          <a:rPr lang="en-US" sz="2000" b="1" i="1" smtClean="0">
                            <a:solidFill>
                              <a:schemeClr val="bg1"/>
                            </a:solidFill>
                            <a:latin typeface="Cambria Math" panose="02040503050406030204" pitchFamily="18" charset="0"/>
                          </a:rPr>
                        </m:ctrlPr>
                      </m:fPr>
                      <m:num>
                        <m:r>
                          <a:rPr lang="en-US" sz="2000" b="1" i="1" smtClean="0">
                            <a:solidFill>
                              <a:schemeClr val="bg1"/>
                            </a:solidFill>
                            <a:latin typeface="Cambria Math" panose="02040503050406030204" pitchFamily="18" charset="0"/>
                          </a:rPr>
                          <m:t>𝟎</m:t>
                        </m:r>
                        <m:r>
                          <a:rPr lang="en-US" sz="2000" b="1" i="1" smtClean="0">
                            <a:solidFill>
                              <a:schemeClr val="bg1"/>
                            </a:solidFill>
                            <a:latin typeface="Cambria Math" panose="02040503050406030204" pitchFamily="18" charset="0"/>
                          </a:rPr>
                          <m:t>.</m:t>
                        </m:r>
                        <m:r>
                          <a:rPr lang="en-US" sz="2000" b="1" i="1" smtClean="0">
                            <a:solidFill>
                              <a:schemeClr val="bg1"/>
                            </a:solidFill>
                            <a:latin typeface="Cambria Math" panose="02040503050406030204" pitchFamily="18" charset="0"/>
                          </a:rPr>
                          <m:t>𝟑𝟓</m:t>
                        </m:r>
                      </m:num>
                      <m:den>
                        <m:r>
                          <a:rPr lang="en-US" sz="2000" b="1" i="1" smtClean="0">
                            <a:solidFill>
                              <a:schemeClr val="bg1"/>
                            </a:solidFill>
                            <a:latin typeface="Cambria Math" panose="02040503050406030204" pitchFamily="18" charset="0"/>
                          </a:rPr>
                          <m:t>𝟎</m:t>
                        </m:r>
                        <m:r>
                          <a:rPr lang="en-US" sz="2000" b="1" i="1" smtClean="0">
                            <a:solidFill>
                              <a:schemeClr val="bg1"/>
                            </a:solidFill>
                            <a:latin typeface="Cambria Math" panose="02040503050406030204" pitchFamily="18" charset="0"/>
                          </a:rPr>
                          <m:t>.</m:t>
                        </m:r>
                        <m:r>
                          <a:rPr lang="en-US" sz="2000" b="1" i="1" smtClean="0">
                            <a:solidFill>
                              <a:schemeClr val="bg1"/>
                            </a:solidFill>
                            <a:latin typeface="Cambria Math" panose="02040503050406030204" pitchFamily="18" charset="0"/>
                          </a:rPr>
                          <m:t>𝟒𝟎</m:t>
                        </m:r>
                      </m:den>
                    </m:f>
                  </m:oMath>
                </a14:m>
                <a:r>
                  <a:rPr lang="en-US" sz="2000" b="1" dirty="0">
                    <a:solidFill>
                      <a:schemeClr val="bg1"/>
                    </a:solidFill>
                    <a:latin typeface="+mn-lt"/>
                  </a:rPr>
                  <a:t> = 0.87</a:t>
                </a:r>
              </a:p>
            </p:txBody>
          </p:sp>
        </mc:Choice>
        <mc:Fallback xmlns="">
          <p:sp>
            <p:nvSpPr>
              <p:cNvPr id="58" name="TextBox 57">
                <a:extLst>
                  <a:ext uri="{FF2B5EF4-FFF2-40B4-BE49-F238E27FC236}">
                    <a16:creationId xmlns:a16="http://schemas.microsoft.com/office/drawing/2014/main" id="{C81E16BC-A959-4E94-B818-AC3583BC61E9}"/>
                  </a:ext>
                </a:extLst>
              </p:cNvPr>
              <p:cNvSpPr txBox="1">
                <a:spLocks noRot="1" noChangeAspect="1" noMove="1" noResize="1" noEditPoints="1" noAdjustHandles="1" noChangeArrowheads="1" noChangeShapeType="1" noTextEdit="1"/>
              </p:cNvSpPr>
              <p:nvPr/>
            </p:nvSpPr>
            <p:spPr>
              <a:xfrm>
                <a:off x="2634900" y="3697939"/>
                <a:ext cx="1992327" cy="541495"/>
              </a:xfrm>
              <a:prstGeom prst="rect">
                <a:avLst/>
              </a:prstGeom>
              <a:blipFill>
                <a:blip r:embed="rId5"/>
                <a:stretch>
                  <a:fillRect l="-1807" r="-1807" b="-4301"/>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5C9630C-0281-4877-89DD-BBD2350F982B}"/>
                  </a:ext>
                </a:extLst>
              </p:cNvPr>
              <p:cNvSpPr txBox="1"/>
              <p:nvPr/>
            </p:nvSpPr>
            <p:spPr>
              <a:xfrm>
                <a:off x="8918461" y="3697939"/>
                <a:ext cx="1992327" cy="541495"/>
              </a:xfrm>
              <a:prstGeom prst="rect">
                <a:avLst/>
              </a:prstGeom>
              <a:solidFill>
                <a:schemeClr val="tx1"/>
              </a:solidFill>
              <a:ln w="28575">
                <a:solidFill>
                  <a:schemeClr val="tx1"/>
                </a:solidFill>
              </a:ln>
            </p:spPr>
            <p:txBody>
              <a:bodyPr wrap="square" rtlCol="0">
                <a:spAutoFit/>
              </a:bodyPr>
              <a:lstStyle/>
              <a:p>
                <a:r>
                  <a:rPr lang="en-US" b="1" dirty="0">
                    <a:solidFill>
                      <a:schemeClr val="bg1"/>
                    </a:solidFill>
                    <a:latin typeface="+mn-lt"/>
                  </a:rPr>
                  <a:t>IST</a:t>
                </a:r>
                <a:r>
                  <a:rPr lang="en-US" sz="2000" b="1" dirty="0">
                    <a:solidFill>
                      <a:schemeClr val="bg1"/>
                    </a:solidFill>
                    <a:latin typeface="+mn-lt"/>
                  </a:rPr>
                  <a:t> = </a:t>
                </a:r>
                <a14:m>
                  <m:oMath xmlns:m="http://schemas.openxmlformats.org/officeDocument/2006/math">
                    <m:f>
                      <m:fPr>
                        <m:ctrlPr>
                          <a:rPr lang="en-US" sz="2000" b="1" i="1" smtClean="0">
                            <a:solidFill>
                              <a:schemeClr val="bg1"/>
                            </a:solidFill>
                            <a:latin typeface="Cambria Math" panose="02040503050406030204" pitchFamily="18" charset="0"/>
                          </a:rPr>
                        </m:ctrlPr>
                      </m:fPr>
                      <m:num>
                        <m:r>
                          <a:rPr lang="en-US" sz="2000" b="1" i="1" smtClean="0">
                            <a:solidFill>
                              <a:schemeClr val="bg1"/>
                            </a:solidFill>
                            <a:latin typeface="Cambria Math" panose="02040503050406030204" pitchFamily="18" charset="0"/>
                          </a:rPr>
                          <m:t>𝟎</m:t>
                        </m:r>
                        <m:r>
                          <a:rPr lang="en-US" sz="2000" b="1" i="1" smtClean="0">
                            <a:solidFill>
                              <a:schemeClr val="bg1"/>
                            </a:solidFill>
                            <a:latin typeface="Cambria Math" panose="02040503050406030204" pitchFamily="18" charset="0"/>
                          </a:rPr>
                          <m:t>.</m:t>
                        </m:r>
                        <m:r>
                          <a:rPr lang="en-US" sz="2000" b="1" i="1" smtClean="0">
                            <a:solidFill>
                              <a:schemeClr val="bg1"/>
                            </a:solidFill>
                            <a:latin typeface="Cambria Math" panose="02040503050406030204" pitchFamily="18" charset="0"/>
                          </a:rPr>
                          <m:t>𝟑</m:t>
                        </m:r>
                      </m:num>
                      <m:den>
                        <m:r>
                          <a:rPr lang="en-US" sz="2000" b="1" i="1" smtClean="0">
                            <a:solidFill>
                              <a:schemeClr val="bg1"/>
                            </a:solidFill>
                            <a:latin typeface="Cambria Math" panose="02040503050406030204" pitchFamily="18" charset="0"/>
                          </a:rPr>
                          <m:t>𝟎</m:t>
                        </m:r>
                        <m:r>
                          <a:rPr lang="en-US" sz="2000" b="1" i="1" smtClean="0">
                            <a:solidFill>
                              <a:schemeClr val="bg1"/>
                            </a:solidFill>
                            <a:latin typeface="Cambria Math" panose="02040503050406030204" pitchFamily="18" charset="0"/>
                          </a:rPr>
                          <m:t>.</m:t>
                        </m:r>
                        <m:r>
                          <a:rPr lang="en-US" sz="2000" b="1" i="1" smtClean="0">
                            <a:solidFill>
                              <a:schemeClr val="bg1"/>
                            </a:solidFill>
                            <a:latin typeface="Cambria Math" panose="02040503050406030204" pitchFamily="18" charset="0"/>
                          </a:rPr>
                          <m:t>𝟐𝟓</m:t>
                        </m:r>
                      </m:den>
                    </m:f>
                  </m:oMath>
                </a14:m>
                <a:r>
                  <a:rPr lang="en-US" sz="2000" b="1" dirty="0">
                    <a:solidFill>
                      <a:schemeClr val="bg1"/>
                    </a:solidFill>
                    <a:latin typeface="+mn-lt"/>
                  </a:rPr>
                  <a:t> = 1.25</a:t>
                </a:r>
              </a:p>
            </p:txBody>
          </p:sp>
        </mc:Choice>
        <mc:Fallback xmlns="">
          <p:sp>
            <p:nvSpPr>
              <p:cNvPr id="29" name="TextBox 28">
                <a:extLst>
                  <a:ext uri="{FF2B5EF4-FFF2-40B4-BE49-F238E27FC236}">
                    <a16:creationId xmlns:a16="http://schemas.microsoft.com/office/drawing/2014/main" id="{25C9630C-0281-4877-89DD-BBD2350F982B}"/>
                  </a:ext>
                </a:extLst>
              </p:cNvPr>
              <p:cNvSpPr txBox="1">
                <a:spLocks noRot="1" noChangeAspect="1" noMove="1" noResize="1" noEditPoints="1" noAdjustHandles="1" noChangeArrowheads="1" noChangeShapeType="1" noTextEdit="1"/>
              </p:cNvSpPr>
              <p:nvPr/>
            </p:nvSpPr>
            <p:spPr>
              <a:xfrm>
                <a:off x="8918461" y="3697939"/>
                <a:ext cx="1992327" cy="541495"/>
              </a:xfrm>
              <a:prstGeom prst="rect">
                <a:avLst/>
              </a:prstGeom>
              <a:blipFill>
                <a:blip r:embed="rId6"/>
                <a:stretch>
                  <a:fillRect l="-1807" r="-1807" b="-3226"/>
                </a:stretch>
              </a:blipFill>
              <a:ln w="28575">
                <a:solidFill>
                  <a:schemeClr val="tx1"/>
                </a:solidFill>
              </a:ln>
            </p:spPr>
            <p:txBody>
              <a:bodyPr/>
              <a:lstStyle/>
              <a:p>
                <a:r>
                  <a:rPr lang="en-US">
                    <a:noFill/>
                  </a:rPr>
                  <a:t> </a:t>
                </a:r>
              </a:p>
            </p:txBody>
          </p:sp>
        </mc:Fallback>
      </mc:AlternateContent>
      <p:sp>
        <p:nvSpPr>
          <p:cNvPr id="60" name="Slide Number Placeholder 2">
            <a:extLst>
              <a:ext uri="{FF2B5EF4-FFF2-40B4-BE49-F238E27FC236}">
                <a16:creationId xmlns:a16="http://schemas.microsoft.com/office/drawing/2014/main" id="{A972D066-A4D0-4AFB-9F01-9E519140A692}"/>
              </a:ext>
            </a:extLst>
          </p:cNvPr>
          <p:cNvSpPr>
            <a:spLocks noGrp="1"/>
          </p:cNvSpPr>
          <p:nvPr>
            <p:ph type="sldNum" sz="quarter" idx="4"/>
          </p:nvPr>
        </p:nvSpPr>
        <p:spPr>
          <a:xfrm>
            <a:off x="11545615" y="0"/>
            <a:ext cx="646386" cy="436529"/>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AE2DB5-4517-4C79-AADE-245F3E00587B}" type="slidenum">
              <a:rPr kumimoji="0" lang="en-US" sz="24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24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780772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 grpId="0" animBg="1"/>
      <p:bldP spid="5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142D5-D495-408C-A5B0-693105CFB019}"/>
              </a:ext>
            </a:extLst>
          </p:cNvPr>
          <p:cNvSpPr>
            <a:spLocks noGrp="1"/>
          </p:cNvSpPr>
          <p:nvPr>
            <p:ph type="title"/>
          </p:nvPr>
        </p:nvSpPr>
        <p:spPr>
          <a:xfrm>
            <a:off x="328799" y="238842"/>
            <a:ext cx="11658762" cy="1143000"/>
          </a:xfrm>
        </p:spPr>
        <p:txBody>
          <a:bodyPr>
            <a:noAutofit/>
          </a:bodyPr>
          <a:lstStyle/>
          <a:p>
            <a:r>
              <a:rPr lang="en-US" sz="4000" dirty="0"/>
              <a:t>Ensemble of Diverse Mappings: Experiment</a:t>
            </a:r>
          </a:p>
        </p:txBody>
      </p:sp>
      <p:sp>
        <p:nvSpPr>
          <p:cNvPr id="5" name="Rectangle 4">
            <a:extLst>
              <a:ext uri="{FF2B5EF4-FFF2-40B4-BE49-F238E27FC236}">
                <a16:creationId xmlns:a16="http://schemas.microsoft.com/office/drawing/2014/main" id="{97A55EFB-6102-4118-8727-D1F9505177D1}"/>
              </a:ext>
            </a:extLst>
          </p:cNvPr>
          <p:cNvSpPr/>
          <p:nvPr/>
        </p:nvSpPr>
        <p:spPr>
          <a:xfrm>
            <a:off x="3058160" y="2621280"/>
            <a:ext cx="6096000"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42A70B0-B689-4B1A-97F6-9C93B29BAE09}"/>
              </a:ext>
            </a:extLst>
          </p:cNvPr>
          <p:cNvSpPr/>
          <p:nvPr/>
        </p:nvSpPr>
        <p:spPr>
          <a:xfrm>
            <a:off x="9236" y="6329086"/>
            <a:ext cx="12192000" cy="519800"/>
          </a:xfrm>
          <a:prstGeom prst="roundRect">
            <a:avLst>
              <a:gd name="adj" fmla="val 0"/>
            </a:avLst>
          </a:prstGeom>
          <a:solidFill>
            <a:schemeClr val="tx1">
              <a:lumMod val="75000"/>
              <a:lumOff val="2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chemeClr val="bg1"/>
                </a:solidFill>
                <a:latin typeface="Calibri"/>
              </a:rPr>
              <a:t>With diverse set of mappings we can orchestrate dissimilar mistakes </a:t>
            </a:r>
            <a:endParaRPr kumimoji="0" lang="en-US" sz="2800" b="1" i="0" u="none" strike="noStrike" kern="1200" cap="none" spc="0" normalizeH="0" baseline="0" noProof="0" dirty="0">
              <a:ln>
                <a:noFill/>
              </a:ln>
              <a:solidFill>
                <a:schemeClr val="bg1"/>
              </a:solidFill>
              <a:effectLst/>
              <a:uLnTx/>
              <a:uFillTx/>
              <a:latin typeface="Calibri"/>
              <a:ea typeface="+mn-ea"/>
              <a:cs typeface="+mn-cs"/>
            </a:endParaRPr>
          </a:p>
        </p:txBody>
      </p:sp>
      <p:sp>
        <p:nvSpPr>
          <p:cNvPr id="4" name="TextBox 3">
            <a:extLst>
              <a:ext uri="{FF2B5EF4-FFF2-40B4-BE49-F238E27FC236}">
                <a16:creationId xmlns:a16="http://schemas.microsoft.com/office/drawing/2014/main" id="{7B2075C9-4C98-4509-9CE5-F2EFA44CB546}"/>
              </a:ext>
            </a:extLst>
          </p:cNvPr>
          <p:cNvSpPr txBox="1"/>
          <p:nvPr/>
        </p:nvSpPr>
        <p:spPr>
          <a:xfrm>
            <a:off x="1040268" y="1620684"/>
            <a:ext cx="10750956" cy="461665"/>
          </a:xfrm>
          <a:prstGeom prst="rect">
            <a:avLst/>
          </a:prstGeom>
          <a:noFill/>
        </p:spPr>
        <p:txBody>
          <a:bodyPr wrap="none" rtlCol="0">
            <a:spAutoFit/>
          </a:bodyPr>
          <a:lstStyle/>
          <a:p>
            <a:r>
              <a:rPr lang="en-US" sz="2400" dirty="0">
                <a:latin typeface="Arial Rounded MT Bold" panose="020F0704030504030204" pitchFamily="34" charset="0"/>
              </a:rPr>
              <a:t>EDM  creates four copies of the program using mappings A, B, C, and D</a:t>
            </a:r>
          </a:p>
        </p:txBody>
      </p:sp>
      <p:pic>
        <p:nvPicPr>
          <p:cNvPr id="7" name="Picture 6"/>
          <p:cNvPicPr>
            <a:picLocks noChangeAspect="1"/>
          </p:cNvPicPr>
          <p:nvPr/>
        </p:nvPicPr>
        <p:blipFill>
          <a:blip r:embed="rId3"/>
          <a:stretch>
            <a:fillRect/>
          </a:stretch>
        </p:blipFill>
        <p:spPr>
          <a:xfrm>
            <a:off x="956558" y="2098498"/>
            <a:ext cx="10489161" cy="3845408"/>
          </a:xfrm>
          <a:prstGeom prst="rect">
            <a:avLst/>
          </a:prstGeom>
        </p:spPr>
      </p:pic>
      <p:sp>
        <p:nvSpPr>
          <p:cNvPr id="8" name="Slide Number Placeholder 2">
            <a:extLst>
              <a:ext uri="{FF2B5EF4-FFF2-40B4-BE49-F238E27FC236}">
                <a16:creationId xmlns:a16="http://schemas.microsoft.com/office/drawing/2014/main" id="{DBFADC3F-46B2-4065-9FEC-43B5E45538B6}"/>
              </a:ext>
            </a:extLst>
          </p:cNvPr>
          <p:cNvSpPr>
            <a:spLocks noGrp="1"/>
          </p:cNvSpPr>
          <p:nvPr>
            <p:ph type="sldNum" sz="quarter" idx="4"/>
          </p:nvPr>
        </p:nvSpPr>
        <p:spPr>
          <a:xfrm>
            <a:off x="11545615" y="0"/>
            <a:ext cx="646386" cy="436529"/>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AE2DB5-4517-4C79-AADE-245F3E00587B}" type="slidenum">
              <a:rPr kumimoji="0" lang="en-US" sz="24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24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3" name="Rectangle 2">
            <a:extLst>
              <a:ext uri="{FF2B5EF4-FFF2-40B4-BE49-F238E27FC236}">
                <a16:creationId xmlns:a16="http://schemas.microsoft.com/office/drawing/2014/main" id="{F6095BAF-BB0A-41FE-B89C-98EFD5D5FC5E}"/>
              </a:ext>
            </a:extLst>
          </p:cNvPr>
          <p:cNvSpPr/>
          <p:nvPr/>
        </p:nvSpPr>
        <p:spPr>
          <a:xfrm>
            <a:off x="3208867" y="2679318"/>
            <a:ext cx="5300133" cy="5549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83336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8BC71-AA7A-420D-95B2-F773A09BC4C3}"/>
              </a:ext>
            </a:extLst>
          </p:cNvPr>
          <p:cNvSpPr>
            <a:spLocks noGrp="1"/>
          </p:cNvSpPr>
          <p:nvPr>
            <p:ph type="title"/>
          </p:nvPr>
        </p:nvSpPr>
        <p:spPr>
          <a:xfrm>
            <a:off x="609599" y="196814"/>
            <a:ext cx="9233647" cy="1143000"/>
          </a:xfrm>
        </p:spPr>
        <p:txBody>
          <a:bodyPr/>
          <a:lstStyle/>
          <a:p>
            <a:r>
              <a:rPr lang="en-US" dirty="0"/>
              <a:t>How Many Members in the Ensemble?</a:t>
            </a:r>
          </a:p>
        </p:txBody>
      </p:sp>
      <p:sp>
        <p:nvSpPr>
          <p:cNvPr id="5" name="Rectangle: Rounded Corners 4">
            <a:extLst>
              <a:ext uri="{FF2B5EF4-FFF2-40B4-BE49-F238E27FC236}">
                <a16:creationId xmlns:a16="http://schemas.microsoft.com/office/drawing/2014/main" id="{24C74C30-D843-4A42-A5D7-093A849EE3BA}"/>
              </a:ext>
            </a:extLst>
          </p:cNvPr>
          <p:cNvSpPr/>
          <p:nvPr/>
        </p:nvSpPr>
        <p:spPr>
          <a:xfrm>
            <a:off x="0" y="5952592"/>
            <a:ext cx="12192000" cy="905408"/>
          </a:xfrm>
          <a:prstGeom prst="roundRect">
            <a:avLst>
              <a:gd name="adj" fmla="val 0"/>
            </a:avLst>
          </a:prstGeom>
          <a:solidFill>
            <a:schemeClr val="tx1">
              <a:lumMod val="75000"/>
              <a:lumOff val="2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bg1"/>
                </a:solidFill>
              </a:rPr>
              <a:t>Tradeoff: Increasing ensemble size increases diversity in errors but exposes program to weaker qubits adding more errors</a:t>
            </a:r>
          </a:p>
        </p:txBody>
      </p:sp>
      <p:graphicFrame>
        <p:nvGraphicFramePr>
          <p:cNvPr id="9" name="Chart 8">
            <a:extLst>
              <a:ext uri="{FF2B5EF4-FFF2-40B4-BE49-F238E27FC236}">
                <a16:creationId xmlns:a16="http://schemas.microsoft.com/office/drawing/2014/main" id="{3CCA318D-7028-41F4-B129-50501FC9A472}"/>
              </a:ext>
            </a:extLst>
          </p:cNvPr>
          <p:cNvGraphicFramePr/>
          <p:nvPr>
            <p:extLst>
              <p:ext uri="{D42A27DB-BD31-4B8C-83A1-F6EECF244321}">
                <p14:modId xmlns:p14="http://schemas.microsoft.com/office/powerpoint/2010/main" val="2911332134"/>
              </p:ext>
            </p:extLst>
          </p:nvPr>
        </p:nvGraphicFramePr>
        <p:xfrm>
          <a:off x="1109135" y="1559948"/>
          <a:ext cx="10028622" cy="4438942"/>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0F6A898F-5E03-4AC6-B5E0-EAEBECCDAF59}"/>
              </a:ext>
            </a:extLst>
          </p:cNvPr>
          <p:cNvCxnSpPr>
            <a:cxnSpLocks/>
          </p:cNvCxnSpPr>
          <p:nvPr/>
        </p:nvCxnSpPr>
        <p:spPr>
          <a:xfrm>
            <a:off x="1507068" y="3232223"/>
            <a:ext cx="9525000"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74FF3BA-644B-4EE4-B7B1-904B5AD10CE0}"/>
              </a:ext>
            </a:extLst>
          </p:cNvPr>
          <p:cNvSpPr txBox="1"/>
          <p:nvPr/>
        </p:nvSpPr>
        <p:spPr>
          <a:xfrm rot="16200000">
            <a:off x="-614272" y="2897867"/>
            <a:ext cx="2717411" cy="830997"/>
          </a:xfrm>
          <a:prstGeom prst="rect">
            <a:avLst/>
          </a:prstGeom>
          <a:noFill/>
        </p:spPr>
        <p:txBody>
          <a:bodyPr wrap="none" rtlCol="0">
            <a:spAutoFit/>
          </a:bodyPr>
          <a:lstStyle/>
          <a:p>
            <a:pPr algn="ctr"/>
            <a:r>
              <a:rPr lang="en-US" sz="2400" dirty="0"/>
              <a:t>Inference Strength</a:t>
            </a:r>
          </a:p>
          <a:p>
            <a:pPr algn="ctr"/>
            <a:r>
              <a:rPr lang="en-US" sz="2400" dirty="0"/>
              <a:t>(IST)</a:t>
            </a:r>
          </a:p>
        </p:txBody>
      </p:sp>
      <p:sp>
        <p:nvSpPr>
          <p:cNvPr id="15" name="TextBox 14">
            <a:extLst>
              <a:ext uri="{FF2B5EF4-FFF2-40B4-BE49-F238E27FC236}">
                <a16:creationId xmlns:a16="http://schemas.microsoft.com/office/drawing/2014/main" id="{D66E9512-000C-4079-8A55-76726C6B4A5D}"/>
              </a:ext>
            </a:extLst>
          </p:cNvPr>
          <p:cNvSpPr txBox="1"/>
          <p:nvPr/>
        </p:nvSpPr>
        <p:spPr>
          <a:xfrm>
            <a:off x="6781799" y="2827872"/>
            <a:ext cx="4349973" cy="369332"/>
          </a:xfrm>
          <a:prstGeom prst="rect">
            <a:avLst/>
          </a:prstGeom>
          <a:noFill/>
        </p:spPr>
        <p:txBody>
          <a:bodyPr wrap="none" rtlCol="0">
            <a:spAutoFit/>
          </a:bodyPr>
          <a:lstStyle/>
          <a:p>
            <a:r>
              <a:rPr lang="en-US" dirty="0"/>
              <a:t>IST &gt; 1 </a:t>
            </a:r>
            <a:r>
              <a:rPr lang="en-US" dirty="0">
                <a:sym typeface="Wingdings" panose="05000000000000000000" pitchFamily="2" charset="2"/>
              </a:rPr>
              <a:t> Correct answer is most likely</a:t>
            </a:r>
            <a:endParaRPr lang="en-US" dirty="0"/>
          </a:p>
        </p:txBody>
      </p:sp>
      <p:sp>
        <p:nvSpPr>
          <p:cNvPr id="17" name="Slide Number Placeholder 2">
            <a:extLst>
              <a:ext uri="{FF2B5EF4-FFF2-40B4-BE49-F238E27FC236}">
                <a16:creationId xmlns:a16="http://schemas.microsoft.com/office/drawing/2014/main" id="{820C123E-180A-48E5-BD9F-B4CB0547816E}"/>
              </a:ext>
            </a:extLst>
          </p:cNvPr>
          <p:cNvSpPr>
            <a:spLocks noGrp="1"/>
          </p:cNvSpPr>
          <p:nvPr>
            <p:ph type="sldNum" sz="quarter" idx="4"/>
          </p:nvPr>
        </p:nvSpPr>
        <p:spPr>
          <a:xfrm>
            <a:off x="11545615" y="0"/>
            <a:ext cx="646386" cy="436529"/>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AE2DB5-4517-4C79-AADE-245F3E00587B}" type="slidenum">
              <a:rPr kumimoji="0" lang="en-US" sz="24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24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96128005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5628F-08F2-46ED-AAD3-1859DB1866DB}"/>
              </a:ext>
            </a:extLst>
          </p:cNvPr>
          <p:cNvSpPr>
            <a:spLocks noGrp="1"/>
          </p:cNvSpPr>
          <p:nvPr>
            <p:ph type="title"/>
          </p:nvPr>
        </p:nvSpPr>
        <p:spPr>
          <a:xfrm>
            <a:off x="609600" y="196814"/>
            <a:ext cx="9477600" cy="1143000"/>
          </a:xfrm>
        </p:spPr>
        <p:txBody>
          <a:bodyPr/>
          <a:lstStyle/>
          <a:p>
            <a:r>
              <a:rPr lang="en-US" sz="4000" dirty="0"/>
              <a:t>EDM: Evaluations on IBM-Q14 system </a:t>
            </a:r>
          </a:p>
        </p:txBody>
      </p:sp>
      <p:sp>
        <p:nvSpPr>
          <p:cNvPr id="4" name="Rectangle: Rounded Corners 3">
            <a:extLst>
              <a:ext uri="{FF2B5EF4-FFF2-40B4-BE49-F238E27FC236}">
                <a16:creationId xmlns:a16="http://schemas.microsoft.com/office/drawing/2014/main" id="{A9B4E2C1-78F2-48DE-90A7-D4C7CAA7738B}"/>
              </a:ext>
            </a:extLst>
          </p:cNvPr>
          <p:cNvSpPr/>
          <p:nvPr/>
        </p:nvSpPr>
        <p:spPr>
          <a:xfrm>
            <a:off x="9236" y="6329086"/>
            <a:ext cx="12192000" cy="519800"/>
          </a:xfrm>
          <a:prstGeom prst="roundRect">
            <a:avLst>
              <a:gd name="adj" fmla="val 0"/>
            </a:avLst>
          </a:prstGeom>
          <a:solidFill>
            <a:schemeClr val="tx1">
              <a:lumMod val="75000"/>
              <a:lumOff val="2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chemeClr val="bg1"/>
                </a:solidFill>
                <a:latin typeface="Calibri"/>
              </a:rPr>
              <a:t>For current quantum kernels, EDM improves the IST by up to 1.5x </a:t>
            </a:r>
            <a:endParaRPr kumimoji="0" lang="en-US" sz="3200" b="1" i="0" u="none" strike="noStrike" kern="1200" cap="none" spc="0" normalizeH="0" baseline="0" noProof="0" dirty="0">
              <a:ln>
                <a:noFill/>
              </a:ln>
              <a:solidFill>
                <a:schemeClr val="bg1"/>
              </a:solidFill>
              <a:effectLst/>
              <a:uLnTx/>
              <a:uFillTx/>
              <a:latin typeface="Calibri"/>
            </a:endParaRPr>
          </a:p>
        </p:txBody>
      </p:sp>
      <p:grpSp>
        <p:nvGrpSpPr>
          <p:cNvPr id="11" name="Group 10">
            <a:extLst>
              <a:ext uri="{FF2B5EF4-FFF2-40B4-BE49-F238E27FC236}">
                <a16:creationId xmlns:a16="http://schemas.microsoft.com/office/drawing/2014/main" id="{44D705AB-D6CD-4E89-A606-CC6DFF259294}"/>
              </a:ext>
            </a:extLst>
          </p:cNvPr>
          <p:cNvGrpSpPr/>
          <p:nvPr/>
        </p:nvGrpSpPr>
        <p:grpSpPr>
          <a:xfrm>
            <a:off x="1251017" y="1594907"/>
            <a:ext cx="10050083" cy="4438942"/>
            <a:chOff x="1081689" y="1527174"/>
            <a:chExt cx="10050083" cy="4438942"/>
          </a:xfrm>
        </p:grpSpPr>
        <p:graphicFrame>
          <p:nvGraphicFramePr>
            <p:cNvPr id="8" name="Chart 7">
              <a:extLst>
                <a:ext uri="{FF2B5EF4-FFF2-40B4-BE49-F238E27FC236}">
                  <a16:creationId xmlns:a16="http://schemas.microsoft.com/office/drawing/2014/main" id="{6935B104-0F6C-4697-A8CB-93D2DA397089}"/>
                </a:ext>
              </a:extLst>
            </p:cNvPr>
            <p:cNvGraphicFramePr/>
            <p:nvPr>
              <p:extLst>
                <p:ext uri="{D42A27DB-BD31-4B8C-83A1-F6EECF244321}">
                  <p14:modId xmlns:p14="http://schemas.microsoft.com/office/powerpoint/2010/main" val="1755561893"/>
                </p:ext>
              </p:extLst>
            </p:nvPr>
          </p:nvGraphicFramePr>
          <p:xfrm>
            <a:off x="1081689" y="1527174"/>
            <a:ext cx="10028622" cy="4438942"/>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Connector 8">
              <a:extLst>
                <a:ext uri="{FF2B5EF4-FFF2-40B4-BE49-F238E27FC236}">
                  <a16:creationId xmlns:a16="http://schemas.microsoft.com/office/drawing/2014/main" id="{34387EC2-343F-4EA6-8740-CE42885884F7}"/>
                </a:ext>
              </a:extLst>
            </p:cNvPr>
            <p:cNvCxnSpPr>
              <a:cxnSpLocks/>
            </p:cNvCxnSpPr>
            <p:nvPr/>
          </p:nvCxnSpPr>
          <p:spPr>
            <a:xfrm>
              <a:off x="1507068" y="2893550"/>
              <a:ext cx="9525000"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7A36FC6-396B-4794-8EC7-01BE1EE73B6C}"/>
                </a:ext>
              </a:extLst>
            </p:cNvPr>
            <p:cNvSpPr txBox="1"/>
            <p:nvPr/>
          </p:nvSpPr>
          <p:spPr>
            <a:xfrm>
              <a:off x="6781799" y="2489199"/>
              <a:ext cx="4349973" cy="369332"/>
            </a:xfrm>
            <a:prstGeom prst="rect">
              <a:avLst/>
            </a:prstGeom>
            <a:noFill/>
          </p:spPr>
          <p:txBody>
            <a:bodyPr wrap="none" rtlCol="0">
              <a:spAutoFit/>
            </a:bodyPr>
            <a:lstStyle/>
            <a:p>
              <a:r>
                <a:rPr lang="en-US" dirty="0"/>
                <a:t>IST &gt; 1 </a:t>
              </a:r>
              <a:r>
                <a:rPr lang="en-US" dirty="0">
                  <a:sym typeface="Wingdings" panose="05000000000000000000" pitchFamily="2" charset="2"/>
                </a:rPr>
                <a:t> Correct answer is most likely</a:t>
              </a:r>
              <a:endParaRPr lang="en-US" dirty="0"/>
            </a:p>
          </p:txBody>
        </p:sp>
      </p:grpSp>
      <p:sp>
        <p:nvSpPr>
          <p:cNvPr id="12" name="Slide Number Placeholder 2">
            <a:extLst>
              <a:ext uri="{FF2B5EF4-FFF2-40B4-BE49-F238E27FC236}">
                <a16:creationId xmlns:a16="http://schemas.microsoft.com/office/drawing/2014/main" id="{258DD5E9-5A59-4442-BAE3-169759F91F45}"/>
              </a:ext>
            </a:extLst>
          </p:cNvPr>
          <p:cNvSpPr>
            <a:spLocks noGrp="1"/>
          </p:cNvSpPr>
          <p:nvPr>
            <p:ph type="sldNum" sz="quarter" idx="4"/>
          </p:nvPr>
        </p:nvSpPr>
        <p:spPr>
          <a:xfrm>
            <a:off x="11545615" y="0"/>
            <a:ext cx="646386" cy="436529"/>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AE2DB5-4517-4C79-AADE-245F3E00587B}" type="slidenum">
              <a:rPr kumimoji="0" lang="en-US" sz="24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24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47909423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02" name="Group 14">
            <a:extLst>
              <a:ext uri="{FF2B5EF4-FFF2-40B4-BE49-F238E27FC236}">
                <a16:creationId xmlns:a16="http://schemas.microsoft.com/office/drawing/2014/main" id="{27E0B342-C214-4F0B-8FE1-65D81BF54F36}"/>
              </a:ext>
            </a:extLst>
          </p:cNvPr>
          <p:cNvGrpSpPr>
            <a:grpSpLocks/>
          </p:cNvGrpSpPr>
          <p:nvPr/>
        </p:nvGrpSpPr>
        <p:grpSpPr bwMode="auto">
          <a:xfrm>
            <a:off x="27896" y="2971801"/>
            <a:ext cx="12279086" cy="1447799"/>
            <a:chOff x="0" y="768"/>
            <a:chExt cx="5760" cy="2016"/>
          </a:xfrm>
        </p:grpSpPr>
        <p:sp>
          <p:nvSpPr>
            <p:cNvPr id="8218" name="AutoShape 15">
              <a:extLst>
                <a:ext uri="{FF2B5EF4-FFF2-40B4-BE49-F238E27FC236}">
                  <a16:creationId xmlns:a16="http://schemas.microsoft.com/office/drawing/2014/main" id="{24C4FBA4-8C63-4D9F-85F7-CC7E03A15FA9}"/>
                </a:ext>
              </a:extLst>
            </p:cNvPr>
            <p:cNvSpPr>
              <a:spLocks noChangeArrowheads="1"/>
            </p:cNvSpPr>
            <p:nvPr/>
          </p:nvSpPr>
          <p:spPr bwMode="auto">
            <a:xfrm>
              <a:off x="144" y="768"/>
              <a:ext cx="5472" cy="2016"/>
            </a:xfrm>
            <a:prstGeom prst="hexagon">
              <a:avLst>
                <a:gd name="adj" fmla="val 32446"/>
                <a:gd name="vf" fmla="val 115470"/>
              </a:avLst>
            </a:prstGeom>
            <a:solidFill>
              <a:schemeClr val="tx1"/>
            </a:solidFill>
            <a:ln w="63500">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endParaRPr lang="en-US" altLang="en-US" sz="2400">
                <a:solidFill>
                  <a:srgbClr val="000000"/>
                </a:solidFill>
              </a:endParaRPr>
            </a:p>
          </p:txBody>
        </p:sp>
        <p:sp>
          <p:nvSpPr>
            <p:cNvPr id="8219" name="Line 16">
              <a:extLst>
                <a:ext uri="{FF2B5EF4-FFF2-40B4-BE49-F238E27FC236}">
                  <a16:creationId xmlns:a16="http://schemas.microsoft.com/office/drawing/2014/main" id="{594EBF44-A791-4439-9BA7-05044CC68F21}"/>
                </a:ext>
              </a:extLst>
            </p:cNvPr>
            <p:cNvSpPr>
              <a:spLocks noChangeShapeType="1"/>
            </p:cNvSpPr>
            <p:nvPr/>
          </p:nvSpPr>
          <p:spPr bwMode="auto">
            <a:xfrm>
              <a:off x="5616" y="1776"/>
              <a:ext cx="144" cy="0"/>
            </a:xfrm>
            <a:prstGeom prst="line">
              <a:avLst/>
            </a:prstGeom>
            <a:noFill/>
            <a:ln w="635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000" b="1">
                <a:solidFill>
                  <a:srgbClr val="FFFFFF"/>
                </a:solidFill>
                <a:latin typeface="Arial Rounded MT Bold" panose="020F0704030504030204" pitchFamily="34" charset="0"/>
              </a:endParaRPr>
            </a:p>
          </p:txBody>
        </p:sp>
        <p:sp>
          <p:nvSpPr>
            <p:cNvPr id="8220" name="Line 17">
              <a:extLst>
                <a:ext uri="{FF2B5EF4-FFF2-40B4-BE49-F238E27FC236}">
                  <a16:creationId xmlns:a16="http://schemas.microsoft.com/office/drawing/2014/main" id="{40AB7C96-4BD1-46D9-A0EC-9F1757C80F9D}"/>
                </a:ext>
              </a:extLst>
            </p:cNvPr>
            <p:cNvSpPr>
              <a:spLocks noChangeShapeType="1"/>
            </p:cNvSpPr>
            <p:nvPr/>
          </p:nvSpPr>
          <p:spPr bwMode="auto">
            <a:xfrm>
              <a:off x="0" y="1776"/>
              <a:ext cx="144" cy="0"/>
            </a:xfrm>
            <a:prstGeom prst="line">
              <a:avLst/>
            </a:prstGeom>
            <a:noFill/>
            <a:ln w="635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000" b="1">
                <a:solidFill>
                  <a:srgbClr val="FFFFFF"/>
                </a:solidFill>
                <a:latin typeface="Arial Rounded MT Bold" panose="020F0704030504030204" pitchFamily="34" charset="0"/>
              </a:endParaRPr>
            </a:p>
          </p:txBody>
        </p:sp>
      </p:grpSp>
      <p:sp>
        <p:nvSpPr>
          <p:cNvPr id="5141" name="Text Box 21">
            <a:extLst>
              <a:ext uri="{FF2B5EF4-FFF2-40B4-BE49-F238E27FC236}">
                <a16:creationId xmlns:a16="http://schemas.microsoft.com/office/drawing/2014/main" id="{05551362-CE33-412B-A799-BDFF48F69789}"/>
              </a:ext>
            </a:extLst>
          </p:cNvPr>
          <p:cNvSpPr txBox="1">
            <a:spLocks noChangeArrowheads="1"/>
          </p:cNvSpPr>
          <p:nvPr/>
        </p:nvSpPr>
        <p:spPr bwMode="auto">
          <a:xfrm>
            <a:off x="635066" y="3289610"/>
            <a:ext cx="10816046"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50000"/>
              </a:spcBef>
              <a:buFontTx/>
              <a:buNone/>
            </a:pPr>
            <a:r>
              <a:rPr lang="en-US" altLang="en-US" b="1" dirty="0">
                <a:solidFill>
                  <a:srgbClr val="FFFFFF"/>
                </a:solidFill>
                <a:latin typeface="Arial Rounded MT Bold" panose="020F0704030504030204" pitchFamily="34" charset="0"/>
              </a:rPr>
              <a:t>Where was first MICRO located ? </a:t>
            </a:r>
          </a:p>
        </p:txBody>
      </p:sp>
      <p:grpSp>
        <p:nvGrpSpPr>
          <p:cNvPr id="2" name="Group 1">
            <a:extLst>
              <a:ext uri="{FF2B5EF4-FFF2-40B4-BE49-F238E27FC236}">
                <a16:creationId xmlns:a16="http://schemas.microsoft.com/office/drawing/2014/main" id="{853DC0EE-3429-4BD6-B6C6-7DF8E45E5955}"/>
              </a:ext>
            </a:extLst>
          </p:cNvPr>
          <p:cNvGrpSpPr/>
          <p:nvPr/>
        </p:nvGrpSpPr>
        <p:grpSpPr>
          <a:xfrm>
            <a:off x="0" y="4648200"/>
            <a:ext cx="12192000" cy="1752600"/>
            <a:chOff x="1524000" y="4648200"/>
            <a:chExt cx="9144000" cy="1752600"/>
          </a:xfrm>
        </p:grpSpPr>
        <p:sp>
          <p:nvSpPr>
            <p:cNvPr id="8194" name="AutoShape 6">
              <a:extLst>
                <a:ext uri="{FF2B5EF4-FFF2-40B4-BE49-F238E27FC236}">
                  <a16:creationId xmlns:a16="http://schemas.microsoft.com/office/drawing/2014/main" id="{5B857071-4E7F-4855-A833-26DF76651999}"/>
                </a:ext>
              </a:extLst>
            </p:cNvPr>
            <p:cNvSpPr>
              <a:spLocks noChangeArrowheads="1"/>
            </p:cNvSpPr>
            <p:nvPr/>
          </p:nvSpPr>
          <p:spPr bwMode="auto">
            <a:xfrm>
              <a:off x="2133600" y="4648200"/>
              <a:ext cx="3733800" cy="762000"/>
            </a:xfrm>
            <a:prstGeom prst="hexagon">
              <a:avLst>
                <a:gd name="adj" fmla="val 44576"/>
                <a:gd name="vf" fmla="val 115470"/>
              </a:avLst>
            </a:prstGeom>
            <a:solidFill>
              <a:schemeClr val="tx1"/>
            </a:solidFill>
            <a:ln w="25400">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endParaRPr lang="en-US" altLang="en-US" sz="2400">
                <a:solidFill>
                  <a:srgbClr val="000000"/>
                </a:solidFill>
              </a:endParaRPr>
            </a:p>
          </p:txBody>
        </p:sp>
        <p:sp>
          <p:nvSpPr>
            <p:cNvPr id="5127" name="Text Box 7">
              <a:extLst>
                <a:ext uri="{FF2B5EF4-FFF2-40B4-BE49-F238E27FC236}">
                  <a16:creationId xmlns:a16="http://schemas.microsoft.com/office/drawing/2014/main" id="{2EBE5CC1-97A5-4D41-B8B7-4D8F2D250A3B}"/>
                </a:ext>
              </a:extLst>
            </p:cNvPr>
            <p:cNvSpPr txBox="1">
              <a:spLocks noChangeArrowheads="1"/>
            </p:cNvSpPr>
            <p:nvPr/>
          </p:nvSpPr>
          <p:spPr bwMode="auto">
            <a:xfrm>
              <a:off x="2209801" y="4800600"/>
              <a:ext cx="18222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FontTx/>
                <a:buNone/>
              </a:pPr>
              <a:r>
                <a:rPr lang="en-US" altLang="en-US" sz="2400" dirty="0">
                  <a:solidFill>
                    <a:srgbClr val="FF9933"/>
                  </a:solidFill>
                  <a:latin typeface="Arial Rounded MT Bold" panose="020F0704030504030204" pitchFamily="34" charset="0"/>
                </a:rPr>
                <a:t>A.</a:t>
              </a:r>
              <a:r>
                <a:rPr lang="en-US" altLang="en-US" sz="2400" dirty="0">
                  <a:solidFill>
                    <a:srgbClr val="FFFFFF"/>
                  </a:solidFill>
                  <a:latin typeface="Arial Rounded MT Bold" panose="020F0704030504030204" pitchFamily="34" charset="0"/>
                </a:rPr>
                <a:t> Bedford, MA</a:t>
              </a:r>
            </a:p>
          </p:txBody>
        </p:sp>
        <p:sp>
          <p:nvSpPr>
            <p:cNvPr id="8196" name="Line 8">
              <a:extLst>
                <a:ext uri="{FF2B5EF4-FFF2-40B4-BE49-F238E27FC236}">
                  <a16:creationId xmlns:a16="http://schemas.microsoft.com/office/drawing/2014/main" id="{D611588F-8C10-4C36-A44D-53B0F9C7C45E}"/>
                </a:ext>
              </a:extLst>
            </p:cNvPr>
            <p:cNvSpPr>
              <a:spLocks noChangeShapeType="1"/>
            </p:cNvSpPr>
            <p:nvPr/>
          </p:nvSpPr>
          <p:spPr bwMode="auto">
            <a:xfrm>
              <a:off x="5865814" y="5029200"/>
              <a:ext cx="301625" cy="0"/>
            </a:xfrm>
            <a:prstGeom prst="line">
              <a:avLst/>
            </a:prstGeom>
            <a:noFill/>
            <a:ln w="254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000" b="1">
                <a:solidFill>
                  <a:srgbClr val="FFFFFF"/>
                </a:solidFill>
                <a:latin typeface="Arial Rounded MT Bold" panose="020F0704030504030204" pitchFamily="34" charset="0"/>
              </a:endParaRPr>
            </a:p>
          </p:txBody>
        </p:sp>
        <p:sp>
          <p:nvSpPr>
            <p:cNvPr id="8197" name="Line 9">
              <a:extLst>
                <a:ext uri="{FF2B5EF4-FFF2-40B4-BE49-F238E27FC236}">
                  <a16:creationId xmlns:a16="http://schemas.microsoft.com/office/drawing/2014/main" id="{92E43178-EE23-45AC-8229-4555E3DDD749}"/>
                </a:ext>
              </a:extLst>
            </p:cNvPr>
            <p:cNvSpPr>
              <a:spLocks noChangeShapeType="1"/>
            </p:cNvSpPr>
            <p:nvPr/>
          </p:nvSpPr>
          <p:spPr bwMode="auto">
            <a:xfrm>
              <a:off x="9906000" y="5029200"/>
              <a:ext cx="762000" cy="0"/>
            </a:xfrm>
            <a:prstGeom prst="line">
              <a:avLst/>
            </a:prstGeom>
            <a:noFill/>
            <a:ln w="254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000" b="1">
                <a:solidFill>
                  <a:srgbClr val="FFFFFF"/>
                </a:solidFill>
                <a:latin typeface="Arial Rounded MT Bold" panose="020F0704030504030204" pitchFamily="34" charset="0"/>
              </a:endParaRPr>
            </a:p>
          </p:txBody>
        </p:sp>
        <p:sp>
          <p:nvSpPr>
            <p:cNvPr id="8198" name="Line 10">
              <a:extLst>
                <a:ext uri="{FF2B5EF4-FFF2-40B4-BE49-F238E27FC236}">
                  <a16:creationId xmlns:a16="http://schemas.microsoft.com/office/drawing/2014/main" id="{1D651D10-F731-4958-AE1E-C24D1D8D847A}"/>
                </a:ext>
              </a:extLst>
            </p:cNvPr>
            <p:cNvSpPr>
              <a:spLocks noChangeShapeType="1"/>
            </p:cNvSpPr>
            <p:nvPr/>
          </p:nvSpPr>
          <p:spPr bwMode="auto">
            <a:xfrm flipH="1">
              <a:off x="1524000" y="5029200"/>
              <a:ext cx="609600" cy="0"/>
            </a:xfrm>
            <a:prstGeom prst="line">
              <a:avLst/>
            </a:prstGeom>
            <a:noFill/>
            <a:ln w="254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000" b="1">
                <a:solidFill>
                  <a:srgbClr val="FFFFFF"/>
                </a:solidFill>
                <a:latin typeface="Arial Rounded MT Bold" panose="020F0704030504030204" pitchFamily="34" charset="0"/>
              </a:endParaRPr>
            </a:p>
          </p:txBody>
        </p:sp>
        <p:sp>
          <p:nvSpPr>
            <p:cNvPr id="8199" name="Line 11">
              <a:extLst>
                <a:ext uri="{FF2B5EF4-FFF2-40B4-BE49-F238E27FC236}">
                  <a16:creationId xmlns:a16="http://schemas.microsoft.com/office/drawing/2014/main" id="{9F2B7E38-5D74-47CC-84FA-6E3FDBBAD83B}"/>
                </a:ext>
              </a:extLst>
            </p:cNvPr>
            <p:cNvSpPr>
              <a:spLocks noChangeShapeType="1"/>
            </p:cNvSpPr>
            <p:nvPr/>
          </p:nvSpPr>
          <p:spPr bwMode="auto">
            <a:xfrm flipH="1">
              <a:off x="1524000" y="6019800"/>
              <a:ext cx="609600" cy="0"/>
            </a:xfrm>
            <a:prstGeom prst="line">
              <a:avLst/>
            </a:prstGeom>
            <a:noFill/>
            <a:ln w="254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000" b="1">
                <a:solidFill>
                  <a:srgbClr val="FFFFFF"/>
                </a:solidFill>
                <a:latin typeface="Arial Rounded MT Bold" panose="020F0704030504030204" pitchFamily="34" charset="0"/>
              </a:endParaRPr>
            </a:p>
          </p:txBody>
        </p:sp>
        <p:sp>
          <p:nvSpPr>
            <p:cNvPr id="8200" name="Line 12">
              <a:extLst>
                <a:ext uri="{FF2B5EF4-FFF2-40B4-BE49-F238E27FC236}">
                  <a16:creationId xmlns:a16="http://schemas.microsoft.com/office/drawing/2014/main" id="{1D59CCB3-365D-444A-8D7A-48A85AE0BEC3}"/>
                </a:ext>
              </a:extLst>
            </p:cNvPr>
            <p:cNvSpPr>
              <a:spLocks noChangeShapeType="1"/>
            </p:cNvSpPr>
            <p:nvPr/>
          </p:nvSpPr>
          <p:spPr bwMode="auto">
            <a:xfrm>
              <a:off x="9906000" y="6019800"/>
              <a:ext cx="762000" cy="0"/>
            </a:xfrm>
            <a:prstGeom prst="line">
              <a:avLst/>
            </a:prstGeom>
            <a:noFill/>
            <a:ln w="254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000" b="1">
                <a:solidFill>
                  <a:srgbClr val="FFFFFF"/>
                </a:solidFill>
                <a:latin typeface="Arial Rounded MT Bold" panose="020F0704030504030204" pitchFamily="34" charset="0"/>
              </a:endParaRPr>
            </a:p>
          </p:txBody>
        </p:sp>
        <p:sp>
          <p:nvSpPr>
            <p:cNvPr id="8201" name="Line 13">
              <a:extLst>
                <a:ext uri="{FF2B5EF4-FFF2-40B4-BE49-F238E27FC236}">
                  <a16:creationId xmlns:a16="http://schemas.microsoft.com/office/drawing/2014/main" id="{37D3FD2C-E7CD-4F9D-886A-C607EB79DA73}"/>
                </a:ext>
              </a:extLst>
            </p:cNvPr>
            <p:cNvSpPr>
              <a:spLocks noChangeShapeType="1"/>
            </p:cNvSpPr>
            <p:nvPr/>
          </p:nvSpPr>
          <p:spPr bwMode="auto">
            <a:xfrm>
              <a:off x="5867401" y="6019800"/>
              <a:ext cx="301625" cy="0"/>
            </a:xfrm>
            <a:prstGeom prst="line">
              <a:avLst/>
            </a:prstGeom>
            <a:noFill/>
            <a:ln w="254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000" b="1">
                <a:solidFill>
                  <a:srgbClr val="FFFFFF"/>
                </a:solidFill>
                <a:latin typeface="Arial Rounded MT Bold" panose="020F0704030504030204" pitchFamily="34" charset="0"/>
              </a:endParaRPr>
            </a:p>
          </p:txBody>
        </p:sp>
        <p:sp>
          <p:nvSpPr>
            <p:cNvPr id="8207" name="AutoShape 22">
              <a:extLst>
                <a:ext uri="{FF2B5EF4-FFF2-40B4-BE49-F238E27FC236}">
                  <a16:creationId xmlns:a16="http://schemas.microsoft.com/office/drawing/2014/main" id="{85858136-E68D-4003-AA81-E8B9C1F4DB16}"/>
                </a:ext>
              </a:extLst>
            </p:cNvPr>
            <p:cNvSpPr>
              <a:spLocks noChangeArrowheads="1"/>
            </p:cNvSpPr>
            <p:nvPr/>
          </p:nvSpPr>
          <p:spPr bwMode="auto">
            <a:xfrm>
              <a:off x="6172200" y="4648200"/>
              <a:ext cx="3733800" cy="762000"/>
            </a:xfrm>
            <a:prstGeom prst="hexagon">
              <a:avLst>
                <a:gd name="adj" fmla="val 44576"/>
                <a:gd name="vf" fmla="val 115470"/>
              </a:avLst>
            </a:prstGeom>
            <a:solidFill>
              <a:schemeClr val="tx1"/>
            </a:solidFill>
            <a:ln w="25400">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endParaRPr lang="en-US" altLang="en-US" sz="2400">
                <a:solidFill>
                  <a:srgbClr val="000000"/>
                </a:solidFill>
              </a:endParaRPr>
            </a:p>
          </p:txBody>
        </p:sp>
        <p:sp>
          <p:nvSpPr>
            <p:cNvPr id="5143" name="Text Box 23">
              <a:extLst>
                <a:ext uri="{FF2B5EF4-FFF2-40B4-BE49-F238E27FC236}">
                  <a16:creationId xmlns:a16="http://schemas.microsoft.com/office/drawing/2014/main" id="{7BE611DB-DD04-491B-89D9-5EB94FBBB557}"/>
                </a:ext>
              </a:extLst>
            </p:cNvPr>
            <p:cNvSpPr txBox="1">
              <a:spLocks noChangeArrowheads="1"/>
            </p:cNvSpPr>
            <p:nvPr/>
          </p:nvSpPr>
          <p:spPr bwMode="auto">
            <a:xfrm>
              <a:off x="6248401" y="4800600"/>
              <a:ext cx="175639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FontTx/>
                <a:buNone/>
              </a:pPr>
              <a:r>
                <a:rPr lang="en-US" altLang="en-US" sz="2400" dirty="0">
                  <a:solidFill>
                    <a:srgbClr val="FF9933"/>
                  </a:solidFill>
                  <a:latin typeface="Arial Rounded MT Bold" panose="020F0704030504030204" pitchFamily="34" charset="0"/>
                </a:rPr>
                <a:t>B.</a:t>
              </a:r>
              <a:r>
                <a:rPr lang="en-US" altLang="en-US" sz="2400" dirty="0">
                  <a:solidFill>
                    <a:srgbClr val="FFFFFF"/>
                  </a:solidFill>
                  <a:latin typeface="Arial Rounded MT Bold" panose="020F0704030504030204" pitchFamily="34" charset="0"/>
                </a:rPr>
                <a:t> Phoenix, AZ</a:t>
              </a:r>
            </a:p>
          </p:txBody>
        </p:sp>
        <p:sp>
          <p:nvSpPr>
            <p:cNvPr id="8209" name="AutoShape 24">
              <a:extLst>
                <a:ext uri="{FF2B5EF4-FFF2-40B4-BE49-F238E27FC236}">
                  <a16:creationId xmlns:a16="http://schemas.microsoft.com/office/drawing/2014/main" id="{9B2FF141-F094-4C44-BA9C-1A64CBC36A6B}"/>
                </a:ext>
              </a:extLst>
            </p:cNvPr>
            <p:cNvSpPr>
              <a:spLocks noChangeArrowheads="1"/>
            </p:cNvSpPr>
            <p:nvPr/>
          </p:nvSpPr>
          <p:spPr bwMode="auto">
            <a:xfrm>
              <a:off x="2133600" y="5638800"/>
              <a:ext cx="3733800" cy="762000"/>
            </a:xfrm>
            <a:prstGeom prst="hexagon">
              <a:avLst>
                <a:gd name="adj" fmla="val 44576"/>
                <a:gd name="vf" fmla="val 115470"/>
              </a:avLst>
            </a:prstGeom>
            <a:solidFill>
              <a:schemeClr val="tx1"/>
            </a:solidFill>
            <a:ln w="25400">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endParaRPr lang="en-US" altLang="en-US" sz="2400" dirty="0">
                <a:solidFill>
                  <a:srgbClr val="000000"/>
                </a:solidFill>
              </a:endParaRPr>
            </a:p>
          </p:txBody>
        </p:sp>
        <p:sp>
          <p:nvSpPr>
            <p:cNvPr id="5145" name="Text Box 25">
              <a:extLst>
                <a:ext uri="{FF2B5EF4-FFF2-40B4-BE49-F238E27FC236}">
                  <a16:creationId xmlns:a16="http://schemas.microsoft.com/office/drawing/2014/main" id="{97644D46-5E4E-49BF-B97F-18B238D41EA9}"/>
                </a:ext>
              </a:extLst>
            </p:cNvPr>
            <p:cNvSpPr txBox="1">
              <a:spLocks noChangeArrowheads="1"/>
            </p:cNvSpPr>
            <p:nvPr/>
          </p:nvSpPr>
          <p:spPr bwMode="auto">
            <a:xfrm>
              <a:off x="2209800" y="5791200"/>
              <a:ext cx="295951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FontTx/>
                <a:buNone/>
              </a:pPr>
              <a:r>
                <a:rPr lang="en-US" altLang="en-US" sz="2400" dirty="0">
                  <a:solidFill>
                    <a:srgbClr val="FF9933"/>
                  </a:solidFill>
                  <a:latin typeface="Arial Rounded MT Bold" panose="020F0704030504030204" pitchFamily="34" charset="0"/>
                </a:rPr>
                <a:t>C.</a:t>
              </a:r>
              <a:r>
                <a:rPr lang="en-US" altLang="en-US" sz="2400" dirty="0">
                  <a:solidFill>
                    <a:srgbClr val="FFFFFF"/>
                  </a:solidFill>
                  <a:latin typeface="Arial Rounded MT Bold" panose="020F0704030504030204" pitchFamily="34" charset="0"/>
                </a:rPr>
                <a:t> Urbana-Champaign, IL</a:t>
              </a:r>
            </a:p>
          </p:txBody>
        </p:sp>
        <p:sp>
          <p:nvSpPr>
            <p:cNvPr id="8211" name="AutoShape 26">
              <a:extLst>
                <a:ext uri="{FF2B5EF4-FFF2-40B4-BE49-F238E27FC236}">
                  <a16:creationId xmlns:a16="http://schemas.microsoft.com/office/drawing/2014/main" id="{FEE326E7-6482-4E16-8FB6-7D2736FB5C46}"/>
                </a:ext>
              </a:extLst>
            </p:cNvPr>
            <p:cNvSpPr>
              <a:spLocks noChangeArrowheads="1"/>
            </p:cNvSpPr>
            <p:nvPr/>
          </p:nvSpPr>
          <p:spPr bwMode="auto">
            <a:xfrm>
              <a:off x="6172200" y="5638800"/>
              <a:ext cx="3733800" cy="762000"/>
            </a:xfrm>
            <a:prstGeom prst="hexagon">
              <a:avLst>
                <a:gd name="adj" fmla="val 44576"/>
                <a:gd name="vf" fmla="val 115470"/>
              </a:avLst>
            </a:prstGeom>
            <a:solidFill>
              <a:schemeClr val="tx1"/>
            </a:solidFill>
            <a:ln w="25400">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endParaRPr lang="en-US" altLang="en-US" sz="2400">
                <a:solidFill>
                  <a:srgbClr val="000000"/>
                </a:solidFill>
              </a:endParaRPr>
            </a:p>
          </p:txBody>
        </p:sp>
        <p:sp>
          <p:nvSpPr>
            <p:cNvPr id="5147" name="Text Box 27">
              <a:extLst>
                <a:ext uri="{FF2B5EF4-FFF2-40B4-BE49-F238E27FC236}">
                  <a16:creationId xmlns:a16="http://schemas.microsoft.com/office/drawing/2014/main" id="{60A1EDF5-09E9-40E6-8A67-821B4E5D75E8}"/>
                </a:ext>
              </a:extLst>
            </p:cNvPr>
            <p:cNvSpPr txBox="1">
              <a:spLocks noChangeArrowheads="1"/>
            </p:cNvSpPr>
            <p:nvPr/>
          </p:nvSpPr>
          <p:spPr bwMode="auto">
            <a:xfrm>
              <a:off x="6248400" y="5791200"/>
              <a:ext cx="212072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FontTx/>
                <a:buNone/>
              </a:pPr>
              <a:r>
                <a:rPr lang="en-US" altLang="en-US" sz="2400" dirty="0">
                  <a:solidFill>
                    <a:srgbClr val="FF9933"/>
                  </a:solidFill>
                  <a:latin typeface="Arial Rounded MT Bold" panose="020F0704030504030204" pitchFamily="34" charset="0"/>
                </a:rPr>
                <a:t>D.</a:t>
              </a:r>
              <a:r>
                <a:rPr lang="en-US" altLang="en-US" sz="2400" dirty="0">
                  <a:solidFill>
                    <a:srgbClr val="FFFFFF"/>
                  </a:solidFill>
                  <a:latin typeface="Arial Rounded MT Bold" panose="020F0704030504030204" pitchFamily="34" charset="0"/>
                </a:rPr>
                <a:t> Santa Cruz, CA</a:t>
              </a:r>
            </a:p>
          </p:txBody>
        </p:sp>
      </p:grpSp>
      <p:pic>
        <p:nvPicPr>
          <p:cNvPr id="5152" name="millionaire1.wav">
            <a:hlinkClick r:id="" action="ppaction://media"/>
            <a:extLst>
              <a:ext uri="{FF2B5EF4-FFF2-40B4-BE49-F238E27FC236}">
                <a16:creationId xmlns:a16="http://schemas.microsoft.com/office/drawing/2014/main" id="{3771BECD-D04D-469E-8E8F-F8BA84F82003}"/>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676400" y="1524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5" name="Rectangle 33">
            <a:extLst>
              <a:ext uri="{FF2B5EF4-FFF2-40B4-BE49-F238E27FC236}">
                <a16:creationId xmlns:a16="http://schemas.microsoft.com/office/drawing/2014/main" id="{7C742B96-3E55-4F73-9F7D-9DBF05668109}"/>
              </a:ext>
            </a:extLst>
          </p:cNvPr>
          <p:cNvSpPr>
            <a:spLocks noChangeArrowheads="1"/>
          </p:cNvSpPr>
          <p:nvPr/>
        </p:nvSpPr>
        <p:spPr bwMode="auto">
          <a:xfrm>
            <a:off x="1524000" y="0"/>
            <a:ext cx="6858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FontTx/>
              <a:buNone/>
            </a:pPr>
            <a:endParaRPr lang="en-US" altLang="en-US" sz="2000" b="1">
              <a:solidFill>
                <a:srgbClr val="FFFFFF"/>
              </a:solidFill>
              <a:latin typeface="Arial Rounded MT Bold" panose="020F0704030504030204" pitchFamily="34" charset="0"/>
            </a:endParaRPr>
          </a:p>
        </p:txBody>
      </p:sp>
      <p:pic>
        <p:nvPicPr>
          <p:cNvPr id="5155" name="mill_lets_see.wav">
            <a:hlinkClick r:id="" action="ppaction://media"/>
            <a:extLst>
              <a:ext uri="{FF2B5EF4-FFF2-40B4-BE49-F238E27FC236}">
                <a16:creationId xmlns:a16="http://schemas.microsoft.com/office/drawing/2014/main" id="{E838A6FF-8A1C-450E-B2B7-C1F683E2A55C}"/>
              </a:ext>
            </a:extLst>
          </p:cNvPr>
          <p:cNvPicPr>
            <a:picLocks noRot="1" noChangeAspect="1" noChangeArrowheads="1"/>
          </p:cNvPicPr>
          <p:nvPr>
            <a:audioFile r:link="rId4"/>
            <p:extLst>
              <p:ext uri="{DAA4B4D4-6D71-4841-9C94-3DE7FCFB9230}">
                <p14:media xmlns:p14="http://schemas.microsoft.com/office/powerpoint/2010/main" r:link="rId3"/>
              </p:ext>
            </p:extLst>
          </p:nvPr>
        </p:nvPicPr>
        <p:blipFill>
          <a:blip r:embed="rId7">
            <a:extLst>
              <a:ext uri="{28A0092B-C50C-407E-A947-70E740481C1C}">
                <a14:useLocalDpi xmlns:a14="http://schemas.microsoft.com/office/drawing/2010/main" val="0"/>
              </a:ext>
            </a:extLst>
          </a:blip>
          <a:srcRect/>
          <a:stretch>
            <a:fillRect/>
          </a:stretch>
        </p:blipFill>
        <p:spPr bwMode="auto">
          <a:xfrm>
            <a:off x="10134600" y="2286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7" name="Rectangle 36">
            <a:extLst>
              <a:ext uri="{FF2B5EF4-FFF2-40B4-BE49-F238E27FC236}">
                <a16:creationId xmlns:a16="http://schemas.microsoft.com/office/drawing/2014/main" id="{63CE72D7-50FC-4956-B0DC-4D8A63CA9BF7}"/>
              </a:ext>
            </a:extLst>
          </p:cNvPr>
          <p:cNvSpPr>
            <a:spLocks noChangeArrowheads="1"/>
          </p:cNvSpPr>
          <p:nvPr/>
        </p:nvSpPr>
        <p:spPr bwMode="auto">
          <a:xfrm>
            <a:off x="9980613" y="0"/>
            <a:ext cx="6858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FontTx/>
              <a:buNone/>
            </a:pPr>
            <a:endParaRPr lang="en-US" altLang="en-US" sz="2000" b="1">
              <a:solidFill>
                <a:srgbClr val="FFFFFF"/>
              </a:solidFill>
              <a:latin typeface="Arial Rounded MT Bold" panose="020F0704030504030204" pitchFamily="34" charset="0"/>
            </a:endParaRPr>
          </a:p>
        </p:txBody>
      </p:sp>
      <p:grpSp>
        <p:nvGrpSpPr>
          <p:cNvPr id="3" name="Group 2">
            <a:extLst>
              <a:ext uri="{FF2B5EF4-FFF2-40B4-BE49-F238E27FC236}">
                <a16:creationId xmlns:a16="http://schemas.microsoft.com/office/drawing/2014/main" id="{0BA0EF65-31A9-4596-8EAD-9DD2D21DE80B}"/>
              </a:ext>
            </a:extLst>
          </p:cNvPr>
          <p:cNvGrpSpPr/>
          <p:nvPr/>
        </p:nvGrpSpPr>
        <p:grpSpPr>
          <a:xfrm>
            <a:off x="825872" y="4645960"/>
            <a:ext cx="4978400" cy="762000"/>
            <a:chOff x="550180" y="5773270"/>
            <a:chExt cx="4978400" cy="762000"/>
          </a:xfrm>
        </p:grpSpPr>
        <p:sp>
          <p:nvSpPr>
            <p:cNvPr id="30" name="AutoShape 6">
              <a:extLst>
                <a:ext uri="{FF2B5EF4-FFF2-40B4-BE49-F238E27FC236}">
                  <a16:creationId xmlns:a16="http://schemas.microsoft.com/office/drawing/2014/main" id="{D063DC14-C1A4-4B53-ACF9-E19B3B8CFA79}"/>
                </a:ext>
              </a:extLst>
            </p:cNvPr>
            <p:cNvSpPr>
              <a:spLocks noChangeArrowheads="1"/>
            </p:cNvSpPr>
            <p:nvPr/>
          </p:nvSpPr>
          <p:spPr bwMode="auto">
            <a:xfrm>
              <a:off x="550180" y="5773270"/>
              <a:ext cx="4978400" cy="762000"/>
            </a:xfrm>
            <a:prstGeom prst="hexagon">
              <a:avLst>
                <a:gd name="adj" fmla="val 44576"/>
                <a:gd name="vf" fmla="val 115470"/>
              </a:avLst>
            </a:prstGeom>
            <a:solidFill>
              <a:srgbClr val="00EF00"/>
            </a:solidFill>
            <a:ln w="25400">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endParaRPr lang="en-US" altLang="en-US" sz="2400" dirty="0">
                <a:solidFill>
                  <a:srgbClr val="000000"/>
                </a:solidFill>
              </a:endParaRPr>
            </a:p>
          </p:txBody>
        </p:sp>
        <p:sp>
          <p:nvSpPr>
            <p:cNvPr id="31" name="Text Box 7">
              <a:extLst>
                <a:ext uri="{FF2B5EF4-FFF2-40B4-BE49-F238E27FC236}">
                  <a16:creationId xmlns:a16="http://schemas.microsoft.com/office/drawing/2014/main" id="{CCAA20BC-5752-42F6-B5E5-FD6E6B3AB074}"/>
                </a:ext>
              </a:extLst>
            </p:cNvPr>
            <p:cNvSpPr txBox="1">
              <a:spLocks noChangeArrowheads="1"/>
            </p:cNvSpPr>
            <p:nvPr/>
          </p:nvSpPr>
          <p:spPr bwMode="auto">
            <a:xfrm>
              <a:off x="688599" y="5874416"/>
              <a:ext cx="24297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FontTx/>
                <a:buNone/>
              </a:pPr>
              <a:r>
                <a:rPr lang="en-US" altLang="en-US" sz="2400" dirty="0">
                  <a:solidFill>
                    <a:srgbClr val="FF9933"/>
                  </a:solidFill>
                  <a:latin typeface="Arial Rounded MT Bold" panose="020F0704030504030204" pitchFamily="34" charset="0"/>
                </a:rPr>
                <a:t>A.</a:t>
              </a:r>
              <a:r>
                <a:rPr lang="en-US" altLang="en-US" sz="2400" dirty="0">
                  <a:solidFill>
                    <a:srgbClr val="FFFFFF"/>
                  </a:solidFill>
                  <a:latin typeface="Arial Rounded MT Bold" panose="020F0704030504030204" pitchFamily="34" charset="0"/>
                </a:rPr>
                <a:t> Bedford, MA</a:t>
              </a:r>
            </a:p>
          </p:txBody>
        </p:sp>
      </p:grpSp>
      <p:grpSp>
        <p:nvGrpSpPr>
          <p:cNvPr id="53" name="Group 52">
            <a:extLst>
              <a:ext uri="{FF2B5EF4-FFF2-40B4-BE49-F238E27FC236}">
                <a16:creationId xmlns:a16="http://schemas.microsoft.com/office/drawing/2014/main" id="{C86B0272-0397-44F0-A40C-0D03E326BDA3}"/>
              </a:ext>
            </a:extLst>
          </p:cNvPr>
          <p:cNvGrpSpPr/>
          <p:nvPr/>
        </p:nvGrpSpPr>
        <p:grpSpPr>
          <a:xfrm>
            <a:off x="1435768" y="1171071"/>
            <a:ext cx="5045243" cy="1167067"/>
            <a:chOff x="4788568" y="3388891"/>
            <a:chExt cx="5045243" cy="1167067"/>
          </a:xfrm>
        </p:grpSpPr>
        <p:sp>
          <p:nvSpPr>
            <p:cNvPr id="54" name="Rectangle 53">
              <a:extLst>
                <a:ext uri="{FF2B5EF4-FFF2-40B4-BE49-F238E27FC236}">
                  <a16:creationId xmlns:a16="http://schemas.microsoft.com/office/drawing/2014/main" id="{D465D6BB-A8E9-4BAF-94D0-4721BFCDC9F1}"/>
                </a:ext>
              </a:extLst>
            </p:cNvPr>
            <p:cNvSpPr/>
            <p:nvPr/>
          </p:nvSpPr>
          <p:spPr>
            <a:xfrm>
              <a:off x="5366084" y="3388893"/>
              <a:ext cx="729916" cy="1143001"/>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FFFFFF"/>
                  </a:solidFill>
                  <a:latin typeface="Arial Rounded MT Bold" panose="020F0704030504030204" pitchFamily="34" charset="0"/>
                </a:rPr>
                <a:t>20%</a:t>
              </a:r>
            </a:p>
          </p:txBody>
        </p:sp>
        <p:sp>
          <p:nvSpPr>
            <p:cNvPr id="55" name="Rectangle 54">
              <a:extLst>
                <a:ext uri="{FF2B5EF4-FFF2-40B4-BE49-F238E27FC236}">
                  <a16:creationId xmlns:a16="http://schemas.microsoft.com/office/drawing/2014/main" id="{9BBF26C1-D514-49E6-9A9B-214D99728B6D}"/>
                </a:ext>
              </a:extLst>
            </p:cNvPr>
            <p:cNvSpPr/>
            <p:nvPr/>
          </p:nvSpPr>
          <p:spPr>
            <a:xfrm>
              <a:off x="6529137" y="3388893"/>
              <a:ext cx="729916" cy="114300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Rounded MT Bold" panose="020F0704030504030204" pitchFamily="34" charset="0"/>
              </a:endParaRPr>
            </a:p>
            <a:p>
              <a:pPr algn="ctr"/>
              <a:r>
                <a:rPr lang="en-US" dirty="0">
                  <a:solidFill>
                    <a:srgbClr val="FFFFFF"/>
                  </a:solidFill>
                  <a:latin typeface="Arial Rounded MT Bold" panose="020F0704030504030204" pitchFamily="34" charset="0"/>
                </a:rPr>
                <a:t>20%</a:t>
              </a:r>
            </a:p>
            <a:p>
              <a:pPr algn="ctr"/>
              <a:endParaRPr lang="en-US" dirty="0">
                <a:solidFill>
                  <a:srgbClr val="FFFFFF"/>
                </a:solidFill>
                <a:latin typeface="Times New Roman"/>
              </a:endParaRPr>
            </a:p>
          </p:txBody>
        </p:sp>
        <p:sp>
          <p:nvSpPr>
            <p:cNvPr id="56" name="Rectangle 55">
              <a:extLst>
                <a:ext uri="{FF2B5EF4-FFF2-40B4-BE49-F238E27FC236}">
                  <a16:creationId xmlns:a16="http://schemas.microsoft.com/office/drawing/2014/main" id="{D290166E-0F6C-4BE5-BC27-DC5329514D23}"/>
                </a:ext>
              </a:extLst>
            </p:cNvPr>
            <p:cNvSpPr/>
            <p:nvPr/>
          </p:nvSpPr>
          <p:spPr>
            <a:xfrm>
              <a:off x="7692190" y="3388893"/>
              <a:ext cx="729916" cy="114300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Rounded MT Bold" panose="020F0704030504030204" pitchFamily="34" charset="0"/>
              </a:endParaRPr>
            </a:p>
            <a:p>
              <a:pPr algn="ctr"/>
              <a:r>
                <a:rPr lang="en-US" dirty="0">
                  <a:solidFill>
                    <a:srgbClr val="FFFFFF"/>
                  </a:solidFill>
                  <a:latin typeface="Arial Rounded MT Bold" panose="020F0704030504030204" pitchFamily="34" charset="0"/>
                </a:rPr>
                <a:t>20%</a:t>
              </a:r>
            </a:p>
            <a:p>
              <a:pPr algn="ctr"/>
              <a:endParaRPr lang="en-US" dirty="0">
                <a:solidFill>
                  <a:srgbClr val="FFFFFF"/>
                </a:solidFill>
                <a:latin typeface="Times New Roman"/>
              </a:endParaRPr>
            </a:p>
          </p:txBody>
        </p:sp>
        <p:sp>
          <p:nvSpPr>
            <p:cNvPr id="57" name="Rectangle 56">
              <a:extLst>
                <a:ext uri="{FF2B5EF4-FFF2-40B4-BE49-F238E27FC236}">
                  <a16:creationId xmlns:a16="http://schemas.microsoft.com/office/drawing/2014/main" id="{F13356AD-C1ED-42FF-952B-35F4347110CF}"/>
                </a:ext>
              </a:extLst>
            </p:cNvPr>
            <p:cNvSpPr/>
            <p:nvPr/>
          </p:nvSpPr>
          <p:spPr>
            <a:xfrm>
              <a:off x="8855243" y="3388891"/>
              <a:ext cx="729916" cy="1143003"/>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Times New Roman"/>
                </a:rPr>
                <a:t>20%</a:t>
              </a:r>
            </a:p>
          </p:txBody>
        </p:sp>
        <p:cxnSp>
          <p:nvCxnSpPr>
            <p:cNvPr id="58" name="Straight Connector 57">
              <a:extLst>
                <a:ext uri="{FF2B5EF4-FFF2-40B4-BE49-F238E27FC236}">
                  <a16:creationId xmlns:a16="http://schemas.microsoft.com/office/drawing/2014/main" id="{1172333A-BB14-4F9B-ACA2-FA979A393E15}"/>
                </a:ext>
              </a:extLst>
            </p:cNvPr>
            <p:cNvCxnSpPr/>
            <p:nvPr/>
          </p:nvCxnSpPr>
          <p:spPr>
            <a:xfrm>
              <a:off x="4788568" y="4555958"/>
              <a:ext cx="5045243"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40625F81-236A-49F4-A11F-43FBFB7DA365}"/>
                </a:ext>
              </a:extLst>
            </p:cNvPr>
            <p:cNvSpPr txBox="1"/>
            <p:nvPr/>
          </p:nvSpPr>
          <p:spPr>
            <a:xfrm>
              <a:off x="5561765" y="4162563"/>
              <a:ext cx="338554" cy="369332"/>
            </a:xfrm>
            <a:prstGeom prst="rect">
              <a:avLst/>
            </a:prstGeom>
            <a:noFill/>
          </p:spPr>
          <p:txBody>
            <a:bodyPr wrap="none" rtlCol="0">
              <a:spAutoFit/>
            </a:bodyPr>
            <a:lstStyle/>
            <a:p>
              <a:r>
                <a:rPr lang="en-US" dirty="0">
                  <a:solidFill>
                    <a:srgbClr val="FF0000"/>
                  </a:solidFill>
                </a:rPr>
                <a:t>A</a:t>
              </a:r>
            </a:p>
          </p:txBody>
        </p:sp>
        <p:sp>
          <p:nvSpPr>
            <p:cNvPr id="60" name="TextBox 59">
              <a:extLst>
                <a:ext uri="{FF2B5EF4-FFF2-40B4-BE49-F238E27FC236}">
                  <a16:creationId xmlns:a16="http://schemas.microsoft.com/office/drawing/2014/main" id="{BB1DC2ED-4D83-43DD-A1F4-C83A353E7781}"/>
                </a:ext>
              </a:extLst>
            </p:cNvPr>
            <p:cNvSpPr txBox="1"/>
            <p:nvPr/>
          </p:nvSpPr>
          <p:spPr>
            <a:xfrm>
              <a:off x="6724818" y="4162563"/>
              <a:ext cx="338554" cy="369332"/>
            </a:xfrm>
            <a:prstGeom prst="rect">
              <a:avLst/>
            </a:prstGeom>
            <a:noFill/>
          </p:spPr>
          <p:txBody>
            <a:bodyPr wrap="none" rtlCol="0">
              <a:spAutoFit/>
            </a:bodyPr>
            <a:lstStyle/>
            <a:p>
              <a:r>
                <a:rPr lang="en-US" dirty="0">
                  <a:solidFill>
                    <a:srgbClr val="FF0000"/>
                  </a:solidFill>
                </a:rPr>
                <a:t>B</a:t>
              </a:r>
            </a:p>
          </p:txBody>
        </p:sp>
        <p:sp>
          <p:nvSpPr>
            <p:cNvPr id="61" name="TextBox 60">
              <a:extLst>
                <a:ext uri="{FF2B5EF4-FFF2-40B4-BE49-F238E27FC236}">
                  <a16:creationId xmlns:a16="http://schemas.microsoft.com/office/drawing/2014/main" id="{B9795C0A-CEDC-42DC-BD2E-364B61AA04FB}"/>
                </a:ext>
              </a:extLst>
            </p:cNvPr>
            <p:cNvSpPr txBox="1"/>
            <p:nvPr/>
          </p:nvSpPr>
          <p:spPr>
            <a:xfrm>
              <a:off x="7887871" y="4162563"/>
              <a:ext cx="351378" cy="369332"/>
            </a:xfrm>
            <a:prstGeom prst="rect">
              <a:avLst/>
            </a:prstGeom>
            <a:noFill/>
          </p:spPr>
          <p:txBody>
            <a:bodyPr wrap="none" rtlCol="0">
              <a:spAutoFit/>
            </a:bodyPr>
            <a:lstStyle/>
            <a:p>
              <a:r>
                <a:rPr lang="en-US" dirty="0">
                  <a:solidFill>
                    <a:srgbClr val="FF0000"/>
                  </a:solidFill>
                </a:rPr>
                <a:t>C</a:t>
              </a:r>
            </a:p>
          </p:txBody>
        </p:sp>
        <p:sp>
          <p:nvSpPr>
            <p:cNvPr id="62" name="TextBox 61">
              <a:extLst>
                <a:ext uri="{FF2B5EF4-FFF2-40B4-BE49-F238E27FC236}">
                  <a16:creationId xmlns:a16="http://schemas.microsoft.com/office/drawing/2014/main" id="{6D4D2136-A933-4E9A-89A8-824AF38BD965}"/>
                </a:ext>
              </a:extLst>
            </p:cNvPr>
            <p:cNvSpPr txBox="1"/>
            <p:nvPr/>
          </p:nvSpPr>
          <p:spPr>
            <a:xfrm>
              <a:off x="9044512" y="4162563"/>
              <a:ext cx="351378" cy="369332"/>
            </a:xfrm>
            <a:prstGeom prst="rect">
              <a:avLst/>
            </a:prstGeom>
            <a:noFill/>
          </p:spPr>
          <p:txBody>
            <a:bodyPr wrap="none" rtlCol="0">
              <a:spAutoFit/>
            </a:bodyPr>
            <a:lstStyle/>
            <a:p>
              <a:r>
                <a:rPr lang="en-US" dirty="0">
                  <a:solidFill>
                    <a:srgbClr val="FF0000"/>
                  </a:solidFill>
                </a:rPr>
                <a:t>D</a:t>
              </a:r>
            </a:p>
          </p:txBody>
        </p:sp>
      </p:grpSp>
      <p:grpSp>
        <p:nvGrpSpPr>
          <p:cNvPr id="63" name="Group 62">
            <a:extLst>
              <a:ext uri="{FF2B5EF4-FFF2-40B4-BE49-F238E27FC236}">
                <a16:creationId xmlns:a16="http://schemas.microsoft.com/office/drawing/2014/main" id="{C32FE898-5FCF-4277-8E29-166F02CF1B73}"/>
              </a:ext>
            </a:extLst>
          </p:cNvPr>
          <p:cNvGrpSpPr/>
          <p:nvPr/>
        </p:nvGrpSpPr>
        <p:grpSpPr>
          <a:xfrm>
            <a:off x="1435767" y="256676"/>
            <a:ext cx="5045243" cy="2077449"/>
            <a:chOff x="4788568" y="2478509"/>
            <a:chExt cx="5045243" cy="2077449"/>
          </a:xfrm>
        </p:grpSpPr>
        <p:sp>
          <p:nvSpPr>
            <p:cNvPr id="64" name="Rectangle 63">
              <a:extLst>
                <a:ext uri="{FF2B5EF4-FFF2-40B4-BE49-F238E27FC236}">
                  <a16:creationId xmlns:a16="http://schemas.microsoft.com/office/drawing/2014/main" id="{EE26D65F-9AF8-42F2-A5DC-8891212E529C}"/>
                </a:ext>
              </a:extLst>
            </p:cNvPr>
            <p:cNvSpPr/>
            <p:nvPr/>
          </p:nvSpPr>
          <p:spPr>
            <a:xfrm>
              <a:off x="5366084" y="2478509"/>
              <a:ext cx="729916" cy="2053386"/>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FFFFFF"/>
                  </a:solidFill>
                  <a:latin typeface="Arial Rounded MT Bold" panose="020F0704030504030204" pitchFamily="34" charset="0"/>
                </a:rPr>
                <a:t>40%</a:t>
              </a:r>
            </a:p>
          </p:txBody>
        </p:sp>
        <p:sp>
          <p:nvSpPr>
            <p:cNvPr id="65" name="Rectangle 64">
              <a:extLst>
                <a:ext uri="{FF2B5EF4-FFF2-40B4-BE49-F238E27FC236}">
                  <a16:creationId xmlns:a16="http://schemas.microsoft.com/office/drawing/2014/main" id="{86945AA8-F490-4158-AD75-1340E9ED04E7}"/>
                </a:ext>
              </a:extLst>
            </p:cNvPr>
            <p:cNvSpPr/>
            <p:nvPr/>
          </p:nvSpPr>
          <p:spPr>
            <a:xfrm>
              <a:off x="6529137" y="3388893"/>
              <a:ext cx="729916" cy="114300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Rounded MT Bold" panose="020F0704030504030204" pitchFamily="34" charset="0"/>
              </a:endParaRPr>
            </a:p>
            <a:p>
              <a:pPr algn="ctr"/>
              <a:r>
                <a:rPr lang="en-US" dirty="0">
                  <a:solidFill>
                    <a:srgbClr val="FFFFFF"/>
                  </a:solidFill>
                  <a:latin typeface="Arial Rounded MT Bold" panose="020F0704030504030204" pitchFamily="34" charset="0"/>
                </a:rPr>
                <a:t>20%</a:t>
              </a:r>
            </a:p>
            <a:p>
              <a:pPr algn="ctr"/>
              <a:endParaRPr lang="en-US" dirty="0">
                <a:solidFill>
                  <a:srgbClr val="FFFFFF"/>
                </a:solidFill>
                <a:latin typeface="Times New Roman"/>
              </a:endParaRPr>
            </a:p>
          </p:txBody>
        </p:sp>
        <p:sp>
          <p:nvSpPr>
            <p:cNvPr id="66" name="Rectangle 65">
              <a:extLst>
                <a:ext uri="{FF2B5EF4-FFF2-40B4-BE49-F238E27FC236}">
                  <a16:creationId xmlns:a16="http://schemas.microsoft.com/office/drawing/2014/main" id="{1EBC1135-CD39-4C31-AFD0-AE87DE7E9E72}"/>
                </a:ext>
              </a:extLst>
            </p:cNvPr>
            <p:cNvSpPr/>
            <p:nvPr/>
          </p:nvSpPr>
          <p:spPr>
            <a:xfrm>
              <a:off x="7692190" y="3388893"/>
              <a:ext cx="729916" cy="114300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Rounded MT Bold" panose="020F0704030504030204" pitchFamily="34" charset="0"/>
              </a:endParaRPr>
            </a:p>
            <a:p>
              <a:pPr algn="ctr"/>
              <a:r>
                <a:rPr lang="en-US" dirty="0">
                  <a:solidFill>
                    <a:srgbClr val="FFFFFF"/>
                  </a:solidFill>
                  <a:latin typeface="Arial Rounded MT Bold" panose="020F0704030504030204" pitchFamily="34" charset="0"/>
                </a:rPr>
                <a:t>20%</a:t>
              </a:r>
            </a:p>
            <a:p>
              <a:pPr algn="ctr"/>
              <a:endParaRPr lang="en-US" dirty="0">
                <a:solidFill>
                  <a:srgbClr val="FFFFFF"/>
                </a:solidFill>
                <a:latin typeface="Times New Roman"/>
              </a:endParaRPr>
            </a:p>
          </p:txBody>
        </p:sp>
        <p:sp>
          <p:nvSpPr>
            <p:cNvPr id="67" name="Rectangle 66">
              <a:extLst>
                <a:ext uri="{FF2B5EF4-FFF2-40B4-BE49-F238E27FC236}">
                  <a16:creationId xmlns:a16="http://schemas.microsoft.com/office/drawing/2014/main" id="{24C71C99-B240-4494-AA7B-30947A3228E4}"/>
                </a:ext>
              </a:extLst>
            </p:cNvPr>
            <p:cNvSpPr/>
            <p:nvPr/>
          </p:nvSpPr>
          <p:spPr>
            <a:xfrm>
              <a:off x="8855243" y="3388891"/>
              <a:ext cx="729916" cy="1143003"/>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FFFF"/>
                  </a:solidFill>
                  <a:latin typeface="Arial Rounded MT Bold" panose="020F0704030504030204" pitchFamily="34" charset="0"/>
                </a:rPr>
                <a:t>20%</a:t>
              </a:r>
            </a:p>
          </p:txBody>
        </p:sp>
        <p:cxnSp>
          <p:nvCxnSpPr>
            <p:cNvPr id="68" name="Straight Connector 67">
              <a:extLst>
                <a:ext uri="{FF2B5EF4-FFF2-40B4-BE49-F238E27FC236}">
                  <a16:creationId xmlns:a16="http://schemas.microsoft.com/office/drawing/2014/main" id="{1D50E018-7B97-4EDC-A364-B519D4436072}"/>
                </a:ext>
              </a:extLst>
            </p:cNvPr>
            <p:cNvCxnSpPr/>
            <p:nvPr/>
          </p:nvCxnSpPr>
          <p:spPr>
            <a:xfrm>
              <a:off x="4788568" y="4555958"/>
              <a:ext cx="5045243"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67C19013-1424-478C-9B31-2E2413255683}"/>
                </a:ext>
              </a:extLst>
            </p:cNvPr>
            <p:cNvSpPr txBox="1"/>
            <p:nvPr/>
          </p:nvSpPr>
          <p:spPr>
            <a:xfrm>
              <a:off x="5561765" y="4162563"/>
              <a:ext cx="338554" cy="369332"/>
            </a:xfrm>
            <a:prstGeom prst="rect">
              <a:avLst/>
            </a:prstGeom>
            <a:noFill/>
          </p:spPr>
          <p:txBody>
            <a:bodyPr wrap="none" rtlCol="0">
              <a:spAutoFit/>
            </a:bodyPr>
            <a:lstStyle/>
            <a:p>
              <a:r>
                <a:rPr lang="en-US" dirty="0">
                  <a:solidFill>
                    <a:srgbClr val="FF0000"/>
                  </a:solidFill>
                </a:rPr>
                <a:t>A</a:t>
              </a:r>
            </a:p>
          </p:txBody>
        </p:sp>
        <p:sp>
          <p:nvSpPr>
            <p:cNvPr id="70" name="TextBox 69">
              <a:extLst>
                <a:ext uri="{FF2B5EF4-FFF2-40B4-BE49-F238E27FC236}">
                  <a16:creationId xmlns:a16="http://schemas.microsoft.com/office/drawing/2014/main" id="{62014BC2-F246-444D-A3DE-90959C84CB27}"/>
                </a:ext>
              </a:extLst>
            </p:cNvPr>
            <p:cNvSpPr txBox="1"/>
            <p:nvPr/>
          </p:nvSpPr>
          <p:spPr>
            <a:xfrm>
              <a:off x="6724818" y="4162563"/>
              <a:ext cx="338554" cy="369332"/>
            </a:xfrm>
            <a:prstGeom prst="rect">
              <a:avLst/>
            </a:prstGeom>
            <a:noFill/>
          </p:spPr>
          <p:txBody>
            <a:bodyPr wrap="none" rtlCol="0">
              <a:spAutoFit/>
            </a:bodyPr>
            <a:lstStyle/>
            <a:p>
              <a:r>
                <a:rPr lang="en-US" dirty="0">
                  <a:solidFill>
                    <a:srgbClr val="FF0000"/>
                  </a:solidFill>
                </a:rPr>
                <a:t>B</a:t>
              </a:r>
            </a:p>
          </p:txBody>
        </p:sp>
        <p:sp>
          <p:nvSpPr>
            <p:cNvPr id="71" name="TextBox 70">
              <a:extLst>
                <a:ext uri="{FF2B5EF4-FFF2-40B4-BE49-F238E27FC236}">
                  <a16:creationId xmlns:a16="http://schemas.microsoft.com/office/drawing/2014/main" id="{D4FB5F05-57EB-4768-B366-757740968176}"/>
                </a:ext>
              </a:extLst>
            </p:cNvPr>
            <p:cNvSpPr txBox="1"/>
            <p:nvPr/>
          </p:nvSpPr>
          <p:spPr>
            <a:xfrm>
              <a:off x="7887871" y="4162563"/>
              <a:ext cx="351378" cy="369332"/>
            </a:xfrm>
            <a:prstGeom prst="rect">
              <a:avLst/>
            </a:prstGeom>
            <a:noFill/>
          </p:spPr>
          <p:txBody>
            <a:bodyPr wrap="none" rtlCol="0">
              <a:spAutoFit/>
            </a:bodyPr>
            <a:lstStyle/>
            <a:p>
              <a:r>
                <a:rPr lang="en-US" dirty="0">
                  <a:solidFill>
                    <a:srgbClr val="FF0000"/>
                  </a:solidFill>
                </a:rPr>
                <a:t>C</a:t>
              </a:r>
            </a:p>
          </p:txBody>
        </p:sp>
        <p:sp>
          <p:nvSpPr>
            <p:cNvPr id="72" name="TextBox 71">
              <a:extLst>
                <a:ext uri="{FF2B5EF4-FFF2-40B4-BE49-F238E27FC236}">
                  <a16:creationId xmlns:a16="http://schemas.microsoft.com/office/drawing/2014/main" id="{DCD4D24E-C65F-4DA5-88D8-7560A2C7CB42}"/>
                </a:ext>
              </a:extLst>
            </p:cNvPr>
            <p:cNvSpPr txBox="1"/>
            <p:nvPr/>
          </p:nvSpPr>
          <p:spPr>
            <a:xfrm>
              <a:off x="9044512" y="4162563"/>
              <a:ext cx="351378" cy="369332"/>
            </a:xfrm>
            <a:prstGeom prst="rect">
              <a:avLst/>
            </a:prstGeom>
            <a:noFill/>
          </p:spPr>
          <p:txBody>
            <a:bodyPr wrap="none" rtlCol="0">
              <a:spAutoFit/>
            </a:bodyPr>
            <a:lstStyle/>
            <a:p>
              <a:r>
                <a:rPr lang="en-US" dirty="0">
                  <a:solidFill>
                    <a:srgbClr val="FF0000"/>
                  </a:solidFill>
                </a:rPr>
                <a:t>D</a:t>
              </a:r>
            </a:p>
          </p:txBody>
        </p:sp>
      </p:grpSp>
      <p:pic>
        <p:nvPicPr>
          <p:cNvPr id="4098" name="Picture 2" descr="Image result for ask the audience who wants to be a millionaire">
            <a:extLst>
              <a:ext uri="{FF2B5EF4-FFF2-40B4-BE49-F238E27FC236}">
                <a16:creationId xmlns:a16="http://schemas.microsoft.com/office/drawing/2014/main" id="{AE557355-FFC5-408F-855B-59BDFA071D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8062" y="185737"/>
            <a:ext cx="3267075" cy="2524125"/>
          </a:xfrm>
          <a:prstGeom prst="rect">
            <a:avLst/>
          </a:prstGeom>
          <a:noFill/>
          <a:extLst>
            <a:ext uri="{909E8E84-426E-40dd-AFC4-6F175D3DCCD1}">
              <a14:hiddenFill xmlns=""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9EB7B9F4-F7BE-45CA-93F6-675821D032C2}"/>
              </a:ext>
            </a:extLst>
          </p:cNvPr>
          <p:cNvGrpSpPr/>
          <p:nvPr/>
        </p:nvGrpSpPr>
        <p:grpSpPr>
          <a:xfrm>
            <a:off x="6994831" y="-55213"/>
            <a:ext cx="5197169" cy="2937367"/>
            <a:chOff x="6994831" y="-55213"/>
            <a:chExt cx="5197169" cy="2937367"/>
          </a:xfrm>
        </p:grpSpPr>
        <p:grpSp>
          <p:nvGrpSpPr>
            <p:cNvPr id="51" name="Group 50">
              <a:extLst>
                <a:ext uri="{FF2B5EF4-FFF2-40B4-BE49-F238E27FC236}">
                  <a16:creationId xmlns:a16="http://schemas.microsoft.com/office/drawing/2014/main" id="{B54C65E2-DA75-45DD-8648-0E9AB6DC59F5}"/>
                </a:ext>
              </a:extLst>
            </p:cNvPr>
            <p:cNvGrpSpPr/>
            <p:nvPr/>
          </p:nvGrpSpPr>
          <p:grpSpPr>
            <a:xfrm>
              <a:off x="6994831" y="-55213"/>
              <a:ext cx="5197169" cy="2937367"/>
              <a:chOff x="591915" y="-3153272"/>
              <a:chExt cx="5197169" cy="2937367"/>
            </a:xfrm>
          </p:grpSpPr>
          <p:sp>
            <p:nvSpPr>
              <p:cNvPr id="74" name="Rectangle 73">
                <a:extLst>
                  <a:ext uri="{FF2B5EF4-FFF2-40B4-BE49-F238E27FC236}">
                    <a16:creationId xmlns:a16="http://schemas.microsoft.com/office/drawing/2014/main" id="{56ACDDDB-9E26-4CDB-90AD-9E78E1F0B089}"/>
                  </a:ext>
                </a:extLst>
              </p:cNvPr>
              <p:cNvSpPr/>
              <p:nvPr/>
            </p:nvSpPr>
            <p:spPr bwMode="auto">
              <a:xfrm>
                <a:off x="591915" y="-3153272"/>
                <a:ext cx="5197169" cy="293736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bg1"/>
                  </a:solidFill>
                  <a:effectLst/>
                  <a:latin typeface="Arial Rounded MT Bold" pitchFamily="34" charset="0"/>
                </a:endParaRPr>
              </a:p>
            </p:txBody>
          </p:sp>
          <p:grpSp>
            <p:nvGrpSpPr>
              <p:cNvPr id="75" name="Group 74">
                <a:extLst>
                  <a:ext uri="{FF2B5EF4-FFF2-40B4-BE49-F238E27FC236}">
                    <a16:creationId xmlns:a16="http://schemas.microsoft.com/office/drawing/2014/main" id="{7D7245DE-0639-42D7-8E1D-74072C84A0B5}"/>
                  </a:ext>
                </a:extLst>
              </p:cNvPr>
              <p:cNvGrpSpPr/>
              <p:nvPr/>
            </p:nvGrpSpPr>
            <p:grpSpPr>
              <a:xfrm>
                <a:off x="637816" y="-2823126"/>
                <a:ext cx="2489417" cy="1860602"/>
                <a:chOff x="4119582" y="-2712582"/>
                <a:chExt cx="2173349" cy="1679118"/>
              </a:xfrm>
            </p:grpSpPr>
            <p:pic>
              <p:nvPicPr>
                <p:cNvPr id="79" name="Picture 2" descr="Image result for ask the audience who wants to be a millionaire">
                  <a:extLst>
                    <a:ext uri="{FF2B5EF4-FFF2-40B4-BE49-F238E27FC236}">
                      <a16:creationId xmlns:a16="http://schemas.microsoft.com/office/drawing/2014/main" id="{3044A281-3A21-4274-A31C-9CD9C1CD40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9582" y="-2712582"/>
                  <a:ext cx="2173349" cy="1679118"/>
                </a:xfrm>
                <a:prstGeom prst="rect">
                  <a:avLst/>
                </a:prstGeom>
                <a:solidFill>
                  <a:srgbClr val="7030A0"/>
                </a:solidFill>
                <a:extLst/>
              </p:spPr>
            </p:pic>
            <p:sp>
              <p:nvSpPr>
                <p:cNvPr id="80" name="TextBox 79">
                  <a:extLst>
                    <a:ext uri="{FF2B5EF4-FFF2-40B4-BE49-F238E27FC236}">
                      <a16:creationId xmlns:a16="http://schemas.microsoft.com/office/drawing/2014/main" id="{C5D2C9D9-6103-4CA7-8B11-080C797C80FF}"/>
                    </a:ext>
                  </a:extLst>
                </p:cNvPr>
                <p:cNvSpPr txBox="1"/>
                <p:nvPr/>
              </p:nvSpPr>
              <p:spPr>
                <a:xfrm>
                  <a:off x="4798108" y="-1945410"/>
                  <a:ext cx="990977" cy="646331"/>
                </a:xfrm>
                <a:prstGeom prst="rect">
                  <a:avLst/>
                </a:prstGeom>
                <a:solidFill>
                  <a:schemeClr val="tx1"/>
                </a:solidFill>
              </p:spPr>
              <p:txBody>
                <a:bodyPr wrap="none" rtlCol="0">
                  <a:spAutoFit/>
                </a:bodyPr>
                <a:lstStyle/>
                <a:p>
                  <a:r>
                    <a:rPr lang="en-US" sz="3600" dirty="0">
                      <a:solidFill>
                        <a:schemeClr val="bg1"/>
                      </a:solidFill>
                      <a:latin typeface="Aharoni" panose="02010803020104030203" pitchFamily="2" charset="-79"/>
                      <a:cs typeface="Aharoni" panose="02010803020104030203" pitchFamily="2" charset="-79"/>
                    </a:rPr>
                    <a:t> 80%</a:t>
                  </a:r>
                </a:p>
              </p:txBody>
            </p:sp>
          </p:grpSp>
          <p:grpSp>
            <p:nvGrpSpPr>
              <p:cNvPr id="76" name="Group 75">
                <a:extLst>
                  <a:ext uri="{FF2B5EF4-FFF2-40B4-BE49-F238E27FC236}">
                    <a16:creationId xmlns:a16="http://schemas.microsoft.com/office/drawing/2014/main" id="{1D6540D1-BFE4-4E62-BE10-7D0B99B6AC03}"/>
                  </a:ext>
                </a:extLst>
              </p:cNvPr>
              <p:cNvGrpSpPr/>
              <p:nvPr/>
            </p:nvGrpSpPr>
            <p:grpSpPr>
              <a:xfrm>
                <a:off x="3127233" y="-2840277"/>
                <a:ext cx="2489417" cy="1877753"/>
                <a:chOff x="6481011" y="-2690291"/>
                <a:chExt cx="2144498" cy="1656828"/>
              </a:xfrm>
            </p:grpSpPr>
            <p:pic>
              <p:nvPicPr>
                <p:cNvPr id="77" name="Picture 2" descr="Image result for ask the audience who wants to be a millionaire">
                  <a:extLst>
                    <a:ext uri="{FF2B5EF4-FFF2-40B4-BE49-F238E27FC236}">
                      <a16:creationId xmlns:a16="http://schemas.microsoft.com/office/drawing/2014/main" id="{21B03A42-0B3D-40C8-9461-4D637BCB6A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1011" y="-2690291"/>
                  <a:ext cx="2144498" cy="1656828"/>
                </a:xfrm>
                <a:prstGeom prst="rect">
                  <a:avLst/>
                </a:prstGeom>
                <a:solidFill>
                  <a:srgbClr val="00B050"/>
                </a:solidFill>
                <a:extLst/>
              </p:spPr>
            </p:pic>
            <p:sp>
              <p:nvSpPr>
                <p:cNvPr id="78" name="TextBox 77">
                  <a:extLst>
                    <a:ext uri="{FF2B5EF4-FFF2-40B4-BE49-F238E27FC236}">
                      <a16:creationId xmlns:a16="http://schemas.microsoft.com/office/drawing/2014/main" id="{D4A102B6-2592-4082-88B9-EF8C74BC3E02}"/>
                    </a:ext>
                  </a:extLst>
                </p:cNvPr>
                <p:cNvSpPr txBox="1"/>
                <p:nvPr/>
              </p:nvSpPr>
              <p:spPr>
                <a:xfrm>
                  <a:off x="7057771" y="-1928992"/>
                  <a:ext cx="990977" cy="646331"/>
                </a:xfrm>
                <a:prstGeom prst="rect">
                  <a:avLst/>
                </a:prstGeom>
                <a:solidFill>
                  <a:schemeClr val="tx1"/>
                </a:solidFill>
              </p:spPr>
              <p:txBody>
                <a:bodyPr wrap="none" rtlCol="0">
                  <a:spAutoFit/>
                </a:bodyPr>
                <a:lstStyle/>
                <a:p>
                  <a:r>
                    <a:rPr lang="en-US" sz="3600" dirty="0">
                      <a:solidFill>
                        <a:schemeClr val="bg1"/>
                      </a:solidFill>
                      <a:latin typeface="Aharoni" panose="02010803020104030203" pitchFamily="2" charset="-79"/>
                      <a:cs typeface="Aharoni" panose="02010803020104030203" pitchFamily="2" charset="-79"/>
                    </a:rPr>
                    <a:t> 20%</a:t>
                  </a:r>
                </a:p>
              </p:txBody>
            </p:sp>
          </p:grpSp>
        </p:grpSp>
        <p:sp>
          <p:nvSpPr>
            <p:cNvPr id="52" name="TextBox 51">
              <a:extLst>
                <a:ext uri="{FF2B5EF4-FFF2-40B4-BE49-F238E27FC236}">
                  <a16:creationId xmlns:a16="http://schemas.microsoft.com/office/drawing/2014/main" id="{9CCDF490-865C-4376-AE7C-E518387117FB}"/>
                </a:ext>
              </a:extLst>
            </p:cNvPr>
            <p:cNvSpPr txBox="1"/>
            <p:nvPr/>
          </p:nvSpPr>
          <p:spPr>
            <a:xfrm>
              <a:off x="7404397" y="2172957"/>
              <a:ext cx="1762085" cy="646331"/>
            </a:xfrm>
            <a:prstGeom prst="rect">
              <a:avLst/>
            </a:prstGeom>
            <a:noFill/>
          </p:spPr>
          <p:txBody>
            <a:bodyPr wrap="none" rtlCol="0">
              <a:spAutoFit/>
            </a:bodyPr>
            <a:lstStyle/>
            <a:p>
              <a:pPr algn="ctr"/>
              <a:r>
                <a:rPr lang="en-US" dirty="0">
                  <a:solidFill>
                    <a:schemeClr val="bg1"/>
                  </a:solidFill>
                </a:rPr>
                <a:t>Don’t  Know</a:t>
              </a:r>
            </a:p>
            <a:p>
              <a:pPr algn="ctr"/>
              <a:r>
                <a:rPr lang="en-US" dirty="0">
                  <a:solidFill>
                    <a:schemeClr val="bg1"/>
                  </a:solidFill>
                </a:rPr>
                <a:t>Correct Answer</a:t>
              </a:r>
            </a:p>
          </p:txBody>
        </p:sp>
        <p:sp>
          <p:nvSpPr>
            <p:cNvPr id="73" name="TextBox 72">
              <a:extLst>
                <a:ext uri="{FF2B5EF4-FFF2-40B4-BE49-F238E27FC236}">
                  <a16:creationId xmlns:a16="http://schemas.microsoft.com/office/drawing/2014/main" id="{B6C95998-AF0E-43ED-A767-D8F5A25028BD}"/>
                </a:ext>
              </a:extLst>
            </p:cNvPr>
            <p:cNvSpPr txBox="1"/>
            <p:nvPr/>
          </p:nvSpPr>
          <p:spPr>
            <a:xfrm>
              <a:off x="10034579" y="2142738"/>
              <a:ext cx="1749197" cy="646331"/>
            </a:xfrm>
            <a:prstGeom prst="rect">
              <a:avLst/>
            </a:prstGeom>
            <a:noFill/>
          </p:spPr>
          <p:txBody>
            <a:bodyPr wrap="none" rtlCol="0">
              <a:spAutoFit/>
            </a:bodyPr>
            <a:lstStyle/>
            <a:p>
              <a:pPr algn="ctr"/>
              <a:r>
                <a:rPr lang="en-US" dirty="0">
                  <a:solidFill>
                    <a:schemeClr val="bg1"/>
                  </a:solidFill>
                </a:rPr>
                <a:t>Know </a:t>
              </a:r>
            </a:p>
            <a:p>
              <a:pPr algn="ctr"/>
              <a:r>
                <a:rPr lang="en-US" dirty="0">
                  <a:solidFill>
                    <a:schemeClr val="bg1"/>
                  </a:solidFill>
                </a:rPr>
                <a:t>Correct answer</a:t>
              </a:r>
            </a:p>
          </p:txBody>
        </p:sp>
      </p:grpSp>
    </p:spTree>
    <p:extLst>
      <p:ext uri="{BB962C8B-B14F-4D97-AF65-F5344CB8AC3E}">
        <p14:creationId xmlns:p14="http://schemas.microsoft.com/office/powerpoint/2010/main" val="262949897"/>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155"/>
                                        </p:tgtEl>
                                      </p:cBhvr>
                                    </p:cmd>
                                  </p:childTnLst>
                                </p:cTn>
                              </p:par>
                              <p:par>
                                <p:cTn id="7" presetID="1" presetClass="entr" presetSubtype="0" fill="hold" grpId="0" nodeType="withEffect">
                                  <p:stCondLst>
                                    <p:cond delay="0"/>
                                  </p:stCondLst>
                                  <p:childTnLst>
                                    <p:set>
                                      <p:cBhvr>
                                        <p:cTn id="8" dur="1" fill="hold">
                                          <p:stCondLst>
                                            <p:cond delay="499"/>
                                          </p:stCondLst>
                                        </p:cTn>
                                        <p:tgtEl>
                                          <p:spTgt spid="51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499"/>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5155"/>
                </p:tgtEl>
              </p:cMediaNode>
            </p:audio>
            <p:audio>
              <p:cMediaNode vol="80000">
                <p:cTn id="34" repeatCount="indefinite" fill="hold" display="0">
                  <p:stCondLst>
                    <p:cond delay="indefinite"/>
                  </p:stCondLst>
                  <p:endCondLst>
                    <p:cond evt="onStopAudio" delay="0">
                      <p:tgtEl>
                        <p:sldTgt/>
                      </p:tgtEl>
                    </p:cond>
                  </p:endCondLst>
                </p:cTn>
                <p:tgtEl>
                  <p:spTgt spid="5152"/>
                </p:tgtEl>
              </p:cMediaNode>
            </p:audio>
          </p:childTnLst>
        </p:cTn>
      </p:par>
    </p:tnLst>
    <p:bldLst>
      <p:bldP spid="5141"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descr=" 4">
            <a:extLst>
              <a:ext uri="{FF2B5EF4-FFF2-40B4-BE49-F238E27FC236}">
                <a16:creationId xmlns:a16="http://schemas.microsoft.com/office/drawing/2014/main" id="{0E8CCED2-380E-4554-AF82-77B0C28E11DE}"/>
              </a:ext>
            </a:extLst>
          </p:cNvPr>
          <p:cNvSpPr/>
          <p:nvPr/>
        </p:nvSpPr>
        <p:spPr>
          <a:xfrm>
            <a:off x="-2" y="-101553"/>
            <a:ext cx="12192000" cy="6942841"/>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D6D31-D145-485E-A555-8682444633A0}"/>
              </a:ext>
            </a:extLst>
          </p:cNvPr>
          <p:cNvSpPr>
            <a:spLocks noGrp="1"/>
          </p:cNvSpPr>
          <p:nvPr>
            <p:ph type="title"/>
          </p:nvPr>
        </p:nvSpPr>
        <p:spPr>
          <a:xfrm>
            <a:off x="1501423" y="19339"/>
            <a:ext cx="9448800" cy="1143000"/>
          </a:xfrm>
          <a:solidFill>
            <a:srgbClr val="FFC000"/>
          </a:solidFill>
        </p:spPr>
        <p:txBody>
          <a:bodyPr/>
          <a:lstStyle/>
          <a:p>
            <a:pPr algn="ctr"/>
            <a:r>
              <a:rPr lang="en-US" sz="4000" dirty="0">
                <a:solidFill>
                  <a:srgbClr val="FFC000"/>
                </a:solidFill>
              </a:rPr>
              <a:t>Weighted EDM: Design</a:t>
            </a:r>
          </a:p>
        </p:txBody>
      </p:sp>
      <p:grpSp>
        <p:nvGrpSpPr>
          <p:cNvPr id="154" name="Group 153">
            <a:extLst>
              <a:ext uri="{FF2B5EF4-FFF2-40B4-BE49-F238E27FC236}">
                <a16:creationId xmlns:a16="http://schemas.microsoft.com/office/drawing/2014/main" id="{C930E1E3-4935-4CB9-A6F2-80D5BBBA60A4}"/>
              </a:ext>
            </a:extLst>
          </p:cNvPr>
          <p:cNvGrpSpPr/>
          <p:nvPr/>
        </p:nvGrpSpPr>
        <p:grpSpPr>
          <a:xfrm>
            <a:off x="2867978" y="1913128"/>
            <a:ext cx="1531188" cy="3412879"/>
            <a:chOff x="2867978" y="2378800"/>
            <a:chExt cx="1531188" cy="3412879"/>
          </a:xfrm>
        </p:grpSpPr>
        <p:grpSp>
          <p:nvGrpSpPr>
            <p:cNvPr id="62" name="Group 61">
              <a:extLst>
                <a:ext uri="{FF2B5EF4-FFF2-40B4-BE49-F238E27FC236}">
                  <a16:creationId xmlns:a16="http://schemas.microsoft.com/office/drawing/2014/main" id="{2D91ECFF-2249-4318-BA32-22328D7CD433}"/>
                </a:ext>
              </a:extLst>
            </p:cNvPr>
            <p:cNvGrpSpPr/>
            <p:nvPr/>
          </p:nvGrpSpPr>
          <p:grpSpPr>
            <a:xfrm>
              <a:off x="3059473" y="2378800"/>
              <a:ext cx="1135819" cy="2355353"/>
              <a:chOff x="6994025" y="2629734"/>
              <a:chExt cx="1394680" cy="2655510"/>
            </a:xfrm>
            <a:solidFill>
              <a:schemeClr val="bg2">
                <a:lumMod val="50000"/>
              </a:schemeClr>
            </a:solidFill>
          </p:grpSpPr>
          <p:cxnSp>
            <p:nvCxnSpPr>
              <p:cNvPr id="27" name="Straight Arrow Connector 26">
                <a:extLst>
                  <a:ext uri="{FF2B5EF4-FFF2-40B4-BE49-F238E27FC236}">
                    <a16:creationId xmlns:a16="http://schemas.microsoft.com/office/drawing/2014/main" id="{A5D95FE4-0750-4AF8-A74C-439011D6C85E}"/>
                  </a:ext>
                </a:extLst>
              </p:cNvPr>
              <p:cNvCxnSpPr>
                <a:cxnSpLocks/>
              </p:cNvCxnSpPr>
              <p:nvPr/>
            </p:nvCxnSpPr>
            <p:spPr>
              <a:xfrm>
                <a:off x="6994025" y="3917461"/>
                <a:ext cx="245867" cy="0"/>
              </a:xfrm>
              <a:prstGeom prst="straightConnector1">
                <a:avLst/>
              </a:prstGeom>
              <a:grpFill/>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nvGrpSpPr>
              <p:cNvPr id="40" name="Group 39">
                <a:extLst>
                  <a:ext uri="{FF2B5EF4-FFF2-40B4-BE49-F238E27FC236}">
                    <a16:creationId xmlns:a16="http://schemas.microsoft.com/office/drawing/2014/main" id="{9F045D68-4F5D-40BE-A450-5EB58C837FA1}"/>
                  </a:ext>
                </a:extLst>
              </p:cNvPr>
              <p:cNvGrpSpPr/>
              <p:nvPr/>
            </p:nvGrpSpPr>
            <p:grpSpPr>
              <a:xfrm>
                <a:off x="7351045" y="2629734"/>
                <a:ext cx="643812" cy="2655510"/>
                <a:chOff x="5316892" y="2010090"/>
                <a:chExt cx="1256963" cy="2655510"/>
              </a:xfrm>
              <a:grpFill/>
            </p:grpSpPr>
            <p:sp>
              <p:nvSpPr>
                <p:cNvPr id="41" name="Oval 40">
                  <a:extLst>
                    <a:ext uri="{FF2B5EF4-FFF2-40B4-BE49-F238E27FC236}">
                      <a16:creationId xmlns:a16="http://schemas.microsoft.com/office/drawing/2014/main" id="{ACA808A6-3B9C-4D17-97CB-ABB7ABC04849}"/>
                    </a:ext>
                  </a:extLst>
                </p:cNvPr>
                <p:cNvSpPr/>
                <p:nvPr/>
              </p:nvSpPr>
              <p:spPr>
                <a:xfrm>
                  <a:off x="5316892" y="2010090"/>
                  <a:ext cx="1256959" cy="58333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E1</a:t>
                  </a:r>
                </a:p>
              </p:txBody>
            </p:sp>
            <p:sp>
              <p:nvSpPr>
                <p:cNvPr id="42" name="Oval 41">
                  <a:extLst>
                    <a:ext uri="{FF2B5EF4-FFF2-40B4-BE49-F238E27FC236}">
                      <a16:creationId xmlns:a16="http://schemas.microsoft.com/office/drawing/2014/main" id="{FC740265-4E3D-4DC0-A8B9-07E5C54DE3C5}"/>
                    </a:ext>
                  </a:extLst>
                </p:cNvPr>
                <p:cNvSpPr/>
                <p:nvPr/>
              </p:nvSpPr>
              <p:spPr>
                <a:xfrm>
                  <a:off x="5316896" y="2708061"/>
                  <a:ext cx="1256959" cy="561600"/>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E2</a:t>
                  </a:r>
                </a:p>
              </p:txBody>
            </p:sp>
            <p:sp>
              <p:nvSpPr>
                <p:cNvPr id="43" name="Oval 42">
                  <a:extLst>
                    <a:ext uri="{FF2B5EF4-FFF2-40B4-BE49-F238E27FC236}">
                      <a16:creationId xmlns:a16="http://schemas.microsoft.com/office/drawing/2014/main" id="{072558BC-B77A-4495-AC28-44A1BF7E83AA}"/>
                    </a:ext>
                  </a:extLst>
                </p:cNvPr>
                <p:cNvSpPr/>
                <p:nvPr/>
              </p:nvSpPr>
              <p:spPr>
                <a:xfrm>
                  <a:off x="5316896" y="3406031"/>
                  <a:ext cx="1256959" cy="561600"/>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E3</a:t>
                  </a:r>
                </a:p>
              </p:txBody>
            </p:sp>
            <p:sp>
              <p:nvSpPr>
                <p:cNvPr id="44" name="Oval 43">
                  <a:extLst>
                    <a:ext uri="{FF2B5EF4-FFF2-40B4-BE49-F238E27FC236}">
                      <a16:creationId xmlns:a16="http://schemas.microsoft.com/office/drawing/2014/main" id="{00871086-6287-44A9-AFDE-0A2792206607}"/>
                    </a:ext>
                  </a:extLst>
                </p:cNvPr>
                <p:cNvSpPr/>
                <p:nvPr/>
              </p:nvSpPr>
              <p:spPr>
                <a:xfrm>
                  <a:off x="5316896" y="4104000"/>
                  <a:ext cx="1256959" cy="561600"/>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E4</a:t>
                  </a:r>
                </a:p>
              </p:txBody>
            </p:sp>
          </p:grpSp>
          <p:cxnSp>
            <p:nvCxnSpPr>
              <p:cNvPr id="46" name="Straight Arrow Connector 45">
                <a:extLst>
                  <a:ext uri="{FF2B5EF4-FFF2-40B4-BE49-F238E27FC236}">
                    <a16:creationId xmlns:a16="http://schemas.microsoft.com/office/drawing/2014/main" id="{1D814F82-EB91-4F23-B45E-6ED9086623DF}"/>
                  </a:ext>
                </a:extLst>
              </p:cNvPr>
              <p:cNvCxnSpPr>
                <a:cxnSpLocks/>
              </p:cNvCxnSpPr>
              <p:nvPr/>
            </p:nvCxnSpPr>
            <p:spPr>
              <a:xfrm>
                <a:off x="8142838" y="3917460"/>
                <a:ext cx="245867" cy="0"/>
              </a:xfrm>
              <a:prstGeom prst="straightConnector1">
                <a:avLst/>
              </a:prstGeom>
              <a:grpFill/>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sp>
          <p:nvSpPr>
            <p:cNvPr id="65" name="TextBox 64">
              <a:extLst>
                <a:ext uri="{FF2B5EF4-FFF2-40B4-BE49-F238E27FC236}">
                  <a16:creationId xmlns:a16="http://schemas.microsoft.com/office/drawing/2014/main" id="{70164C9B-9236-42E3-8B2F-1E3329F6B4AC}"/>
                </a:ext>
              </a:extLst>
            </p:cNvPr>
            <p:cNvSpPr txBox="1"/>
            <p:nvPr/>
          </p:nvSpPr>
          <p:spPr>
            <a:xfrm>
              <a:off x="2867978" y="4868349"/>
              <a:ext cx="1531188" cy="923330"/>
            </a:xfrm>
            <a:prstGeom prst="rect">
              <a:avLst/>
            </a:prstGeom>
            <a:noFill/>
          </p:spPr>
          <p:txBody>
            <a:bodyPr wrap="none" rtlCol="0">
              <a:spAutoFit/>
            </a:bodyPr>
            <a:lstStyle/>
            <a:p>
              <a:pPr algn="ctr"/>
              <a:r>
                <a:rPr lang="en-US" i="1" dirty="0">
                  <a:solidFill>
                    <a:schemeClr val="bg1"/>
                  </a:solidFill>
                </a:rPr>
                <a:t>Ensemble of </a:t>
              </a:r>
            </a:p>
            <a:p>
              <a:pPr algn="ctr"/>
              <a:r>
                <a:rPr lang="en-US" i="1" dirty="0">
                  <a:solidFill>
                    <a:schemeClr val="bg1"/>
                  </a:solidFill>
                </a:rPr>
                <a:t>Quantum </a:t>
              </a:r>
            </a:p>
            <a:p>
              <a:pPr algn="ctr"/>
              <a:r>
                <a:rPr lang="en-US" i="1" dirty="0">
                  <a:solidFill>
                    <a:schemeClr val="bg1"/>
                  </a:solidFill>
                </a:rPr>
                <a:t>Executables</a:t>
              </a:r>
            </a:p>
          </p:txBody>
        </p:sp>
      </p:grpSp>
      <p:grpSp>
        <p:nvGrpSpPr>
          <p:cNvPr id="149" name="Group 148">
            <a:extLst>
              <a:ext uri="{FF2B5EF4-FFF2-40B4-BE49-F238E27FC236}">
                <a16:creationId xmlns:a16="http://schemas.microsoft.com/office/drawing/2014/main" id="{63FAEA51-5382-437C-83C1-3C13C7B557AC}"/>
              </a:ext>
            </a:extLst>
          </p:cNvPr>
          <p:cNvGrpSpPr/>
          <p:nvPr/>
        </p:nvGrpSpPr>
        <p:grpSpPr>
          <a:xfrm>
            <a:off x="6648687" y="1133321"/>
            <a:ext cx="986252" cy="790354"/>
            <a:chOff x="6648687" y="1181323"/>
            <a:chExt cx="986252" cy="1208024"/>
          </a:xfrm>
        </p:grpSpPr>
        <p:grpSp>
          <p:nvGrpSpPr>
            <p:cNvPr id="69" name="Group 68">
              <a:extLst>
                <a:ext uri="{FF2B5EF4-FFF2-40B4-BE49-F238E27FC236}">
                  <a16:creationId xmlns:a16="http://schemas.microsoft.com/office/drawing/2014/main" id="{D4349B5A-DDC4-412B-8DF0-5645522CCDD4}"/>
                </a:ext>
              </a:extLst>
            </p:cNvPr>
            <p:cNvGrpSpPr/>
            <p:nvPr/>
          </p:nvGrpSpPr>
          <p:grpSpPr>
            <a:xfrm>
              <a:off x="6648687" y="1211181"/>
              <a:ext cx="986252" cy="1178166"/>
              <a:chOff x="9544103" y="2053355"/>
              <a:chExt cx="2559407" cy="1764409"/>
            </a:xfrm>
          </p:grpSpPr>
          <p:cxnSp>
            <p:nvCxnSpPr>
              <p:cNvPr id="75" name="Straight Arrow Connector 74">
                <a:extLst>
                  <a:ext uri="{FF2B5EF4-FFF2-40B4-BE49-F238E27FC236}">
                    <a16:creationId xmlns:a16="http://schemas.microsoft.com/office/drawing/2014/main" id="{EC51F88B-F7DD-4B6C-9491-36F26EA7B3F1}"/>
                  </a:ext>
                </a:extLst>
              </p:cNvPr>
              <p:cNvCxnSpPr/>
              <p:nvPr/>
            </p:nvCxnSpPr>
            <p:spPr>
              <a:xfrm>
                <a:off x="9547123" y="3801969"/>
                <a:ext cx="2556387" cy="0"/>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5BD62A2B-B9F1-4428-ADFB-053DEA0DADDF}"/>
                  </a:ext>
                </a:extLst>
              </p:cNvPr>
              <p:cNvCxnSpPr>
                <a:cxnSpLocks/>
              </p:cNvCxnSpPr>
              <p:nvPr/>
            </p:nvCxnSpPr>
            <p:spPr>
              <a:xfrm flipV="1">
                <a:off x="9544103" y="2053355"/>
                <a:ext cx="0" cy="1764409"/>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70" name="Group 69">
              <a:extLst>
                <a:ext uri="{FF2B5EF4-FFF2-40B4-BE49-F238E27FC236}">
                  <a16:creationId xmlns:a16="http://schemas.microsoft.com/office/drawing/2014/main" id="{FD32A359-CB9C-4D6E-ABB1-FCE45CB92C2C}"/>
                </a:ext>
              </a:extLst>
            </p:cNvPr>
            <p:cNvGrpSpPr/>
            <p:nvPr/>
          </p:nvGrpSpPr>
          <p:grpSpPr>
            <a:xfrm flipV="1">
              <a:off x="6721127" y="1181323"/>
              <a:ext cx="692153" cy="1167539"/>
              <a:chOff x="13094668" y="3847501"/>
              <a:chExt cx="1178503" cy="1280920"/>
            </a:xfrm>
          </p:grpSpPr>
          <p:sp>
            <p:nvSpPr>
              <p:cNvPr id="71" name="Rectangle 70">
                <a:extLst>
                  <a:ext uri="{FF2B5EF4-FFF2-40B4-BE49-F238E27FC236}">
                    <a16:creationId xmlns:a16="http://schemas.microsoft.com/office/drawing/2014/main" id="{713008C8-2B0C-4545-9735-ED293D250D60}"/>
                  </a:ext>
                </a:extLst>
              </p:cNvPr>
              <p:cNvSpPr/>
              <p:nvPr/>
            </p:nvSpPr>
            <p:spPr>
              <a:xfrm>
                <a:off x="13396301" y="3847501"/>
                <a:ext cx="251302" cy="914400"/>
              </a:xfrm>
              <a:prstGeom prst="rect">
                <a:avLst/>
              </a:prstGeom>
              <a:solidFill>
                <a:srgbClr val="07FD5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A43DB760-7058-41CA-8C5C-FE20B2A010BC}"/>
                  </a:ext>
                </a:extLst>
              </p:cNvPr>
              <p:cNvSpPr/>
              <p:nvPr/>
            </p:nvSpPr>
            <p:spPr>
              <a:xfrm>
                <a:off x="14021868" y="3848261"/>
                <a:ext cx="251303" cy="61185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FA1B8AEB-D2C7-413B-803D-0360A23207BF}"/>
                  </a:ext>
                </a:extLst>
              </p:cNvPr>
              <p:cNvSpPr/>
              <p:nvPr/>
            </p:nvSpPr>
            <p:spPr>
              <a:xfrm>
                <a:off x="13705367" y="3848261"/>
                <a:ext cx="251303" cy="128016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0A0D0120-3C0C-48E4-A65B-169AA4B28091}"/>
                  </a:ext>
                </a:extLst>
              </p:cNvPr>
              <p:cNvSpPr/>
              <p:nvPr/>
            </p:nvSpPr>
            <p:spPr>
              <a:xfrm>
                <a:off x="13094668" y="3848261"/>
                <a:ext cx="251303" cy="61185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50" name="Group 149">
            <a:extLst>
              <a:ext uri="{FF2B5EF4-FFF2-40B4-BE49-F238E27FC236}">
                <a16:creationId xmlns:a16="http://schemas.microsoft.com/office/drawing/2014/main" id="{C91CB707-FF8F-42F4-BABD-E37BE2EE6EDE}"/>
              </a:ext>
            </a:extLst>
          </p:cNvPr>
          <p:cNvGrpSpPr/>
          <p:nvPr/>
        </p:nvGrpSpPr>
        <p:grpSpPr>
          <a:xfrm>
            <a:off x="6696095" y="2345863"/>
            <a:ext cx="986252" cy="737271"/>
            <a:chOff x="6636829" y="2598030"/>
            <a:chExt cx="986252" cy="1035444"/>
          </a:xfrm>
        </p:grpSpPr>
        <p:grpSp>
          <p:nvGrpSpPr>
            <p:cNvPr id="78" name="Group 77">
              <a:extLst>
                <a:ext uri="{FF2B5EF4-FFF2-40B4-BE49-F238E27FC236}">
                  <a16:creationId xmlns:a16="http://schemas.microsoft.com/office/drawing/2014/main" id="{7CDDFBC6-2E21-405A-B083-B7E6A94BE335}"/>
                </a:ext>
              </a:extLst>
            </p:cNvPr>
            <p:cNvGrpSpPr/>
            <p:nvPr/>
          </p:nvGrpSpPr>
          <p:grpSpPr>
            <a:xfrm>
              <a:off x="6636829" y="2598030"/>
              <a:ext cx="986252" cy="1035444"/>
              <a:chOff x="9544103" y="2053355"/>
              <a:chExt cx="2559407" cy="1764409"/>
            </a:xfrm>
          </p:grpSpPr>
          <p:cxnSp>
            <p:nvCxnSpPr>
              <p:cNvPr id="84" name="Straight Arrow Connector 83">
                <a:extLst>
                  <a:ext uri="{FF2B5EF4-FFF2-40B4-BE49-F238E27FC236}">
                    <a16:creationId xmlns:a16="http://schemas.microsoft.com/office/drawing/2014/main" id="{4FF76EEA-3D30-4A76-9C7E-C9D46C783125}"/>
                  </a:ext>
                </a:extLst>
              </p:cNvPr>
              <p:cNvCxnSpPr/>
              <p:nvPr/>
            </p:nvCxnSpPr>
            <p:spPr>
              <a:xfrm>
                <a:off x="9547123" y="3801969"/>
                <a:ext cx="2556387" cy="0"/>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044865A3-756F-4367-8ED6-9AB010418813}"/>
                  </a:ext>
                </a:extLst>
              </p:cNvPr>
              <p:cNvCxnSpPr>
                <a:cxnSpLocks/>
              </p:cNvCxnSpPr>
              <p:nvPr/>
            </p:nvCxnSpPr>
            <p:spPr>
              <a:xfrm flipV="1">
                <a:off x="9544103" y="2053355"/>
                <a:ext cx="0" cy="1764409"/>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79" name="Group 78">
              <a:extLst>
                <a:ext uri="{FF2B5EF4-FFF2-40B4-BE49-F238E27FC236}">
                  <a16:creationId xmlns:a16="http://schemas.microsoft.com/office/drawing/2014/main" id="{327711D2-CCD6-4560-BF10-3F44BAD8B2BC}"/>
                </a:ext>
              </a:extLst>
            </p:cNvPr>
            <p:cNvGrpSpPr/>
            <p:nvPr/>
          </p:nvGrpSpPr>
          <p:grpSpPr>
            <a:xfrm flipV="1">
              <a:off x="6709269" y="2753322"/>
              <a:ext cx="692153" cy="844571"/>
              <a:chOff x="13094668" y="3847501"/>
              <a:chExt cx="1178503" cy="1054306"/>
            </a:xfrm>
          </p:grpSpPr>
          <p:sp>
            <p:nvSpPr>
              <p:cNvPr id="80" name="Rectangle 79">
                <a:extLst>
                  <a:ext uri="{FF2B5EF4-FFF2-40B4-BE49-F238E27FC236}">
                    <a16:creationId xmlns:a16="http://schemas.microsoft.com/office/drawing/2014/main" id="{8E9EEFF3-451C-4C1C-8C07-E8F5079C1479}"/>
                  </a:ext>
                </a:extLst>
              </p:cNvPr>
              <p:cNvSpPr/>
              <p:nvPr/>
            </p:nvSpPr>
            <p:spPr>
              <a:xfrm>
                <a:off x="13407750" y="3847501"/>
                <a:ext cx="251303" cy="914400"/>
              </a:xfrm>
              <a:prstGeom prst="rect">
                <a:avLst/>
              </a:prstGeom>
              <a:solidFill>
                <a:srgbClr val="07FD5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B2B12079-A22E-45E9-BDA9-543B2FBB43DF}"/>
                  </a:ext>
                </a:extLst>
              </p:cNvPr>
              <p:cNvSpPr/>
              <p:nvPr/>
            </p:nvSpPr>
            <p:spPr>
              <a:xfrm>
                <a:off x="14021868" y="3848261"/>
                <a:ext cx="251303" cy="61185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161552A0-6B74-4DBC-ACCD-C103FD3E5095}"/>
                  </a:ext>
                </a:extLst>
              </p:cNvPr>
              <p:cNvSpPr/>
              <p:nvPr/>
            </p:nvSpPr>
            <p:spPr>
              <a:xfrm>
                <a:off x="13720235" y="3848262"/>
                <a:ext cx="236435" cy="1053545"/>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4985DCB5-3FC8-4B09-B1E7-9641711B6186}"/>
                  </a:ext>
                </a:extLst>
              </p:cNvPr>
              <p:cNvSpPr/>
              <p:nvPr/>
            </p:nvSpPr>
            <p:spPr>
              <a:xfrm>
                <a:off x="13094668" y="3848261"/>
                <a:ext cx="251303" cy="61185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53" name="Group 152">
            <a:extLst>
              <a:ext uri="{FF2B5EF4-FFF2-40B4-BE49-F238E27FC236}">
                <a16:creationId xmlns:a16="http://schemas.microsoft.com/office/drawing/2014/main" id="{22D2003C-6427-4D6F-9288-CF58055054D5}"/>
              </a:ext>
            </a:extLst>
          </p:cNvPr>
          <p:cNvGrpSpPr/>
          <p:nvPr/>
        </p:nvGrpSpPr>
        <p:grpSpPr>
          <a:xfrm>
            <a:off x="6396193" y="3423392"/>
            <a:ext cx="1531188" cy="2266872"/>
            <a:chOff x="6336925" y="3853390"/>
            <a:chExt cx="1531188" cy="3013746"/>
          </a:xfrm>
        </p:grpSpPr>
        <p:sp>
          <p:nvSpPr>
            <p:cNvPr id="66" name="TextBox 65">
              <a:extLst>
                <a:ext uri="{FF2B5EF4-FFF2-40B4-BE49-F238E27FC236}">
                  <a16:creationId xmlns:a16="http://schemas.microsoft.com/office/drawing/2014/main" id="{633D92B9-3F07-4EED-94CF-17667F554269}"/>
                </a:ext>
              </a:extLst>
            </p:cNvPr>
            <p:cNvSpPr txBox="1"/>
            <p:nvPr/>
          </p:nvSpPr>
          <p:spPr>
            <a:xfrm>
              <a:off x="6336925" y="6220805"/>
              <a:ext cx="1531188" cy="646331"/>
            </a:xfrm>
            <a:prstGeom prst="rect">
              <a:avLst/>
            </a:prstGeom>
            <a:noFill/>
          </p:spPr>
          <p:txBody>
            <a:bodyPr wrap="none" rtlCol="0">
              <a:spAutoFit/>
            </a:bodyPr>
            <a:lstStyle/>
            <a:p>
              <a:pPr algn="ctr"/>
              <a:r>
                <a:rPr lang="en-US" i="1" dirty="0">
                  <a:solidFill>
                    <a:schemeClr val="bg1"/>
                  </a:solidFill>
                </a:rPr>
                <a:t>Ensemble of </a:t>
              </a:r>
            </a:p>
            <a:p>
              <a:pPr algn="ctr"/>
              <a:r>
                <a:rPr lang="en-US" i="1" dirty="0">
                  <a:solidFill>
                    <a:schemeClr val="bg1"/>
                  </a:solidFill>
                </a:rPr>
                <a:t>Output PDF</a:t>
              </a:r>
            </a:p>
          </p:txBody>
        </p:sp>
        <p:grpSp>
          <p:nvGrpSpPr>
            <p:cNvPr id="151" name="Group 150">
              <a:extLst>
                <a:ext uri="{FF2B5EF4-FFF2-40B4-BE49-F238E27FC236}">
                  <a16:creationId xmlns:a16="http://schemas.microsoft.com/office/drawing/2014/main" id="{4D1B0D8C-A2FE-453B-85AC-9096468218B1}"/>
                </a:ext>
              </a:extLst>
            </p:cNvPr>
            <p:cNvGrpSpPr/>
            <p:nvPr/>
          </p:nvGrpSpPr>
          <p:grpSpPr>
            <a:xfrm>
              <a:off x="6637411" y="3853390"/>
              <a:ext cx="986252" cy="1035444"/>
              <a:chOff x="6637411" y="3853390"/>
              <a:chExt cx="986252" cy="1035444"/>
            </a:xfrm>
          </p:grpSpPr>
          <p:grpSp>
            <p:nvGrpSpPr>
              <p:cNvPr id="87" name="Group 86">
                <a:extLst>
                  <a:ext uri="{FF2B5EF4-FFF2-40B4-BE49-F238E27FC236}">
                    <a16:creationId xmlns:a16="http://schemas.microsoft.com/office/drawing/2014/main" id="{746CB5C2-ED88-4F57-8BAA-BA6A8A02E466}"/>
                  </a:ext>
                </a:extLst>
              </p:cNvPr>
              <p:cNvGrpSpPr/>
              <p:nvPr/>
            </p:nvGrpSpPr>
            <p:grpSpPr>
              <a:xfrm>
                <a:off x="6637411" y="3853390"/>
                <a:ext cx="986252" cy="1035444"/>
                <a:chOff x="9544103" y="2053355"/>
                <a:chExt cx="2559407" cy="1764409"/>
              </a:xfrm>
            </p:grpSpPr>
            <p:cxnSp>
              <p:nvCxnSpPr>
                <p:cNvPr id="93" name="Straight Arrow Connector 92">
                  <a:extLst>
                    <a:ext uri="{FF2B5EF4-FFF2-40B4-BE49-F238E27FC236}">
                      <a16:creationId xmlns:a16="http://schemas.microsoft.com/office/drawing/2014/main" id="{2CE614BE-2B2D-49A1-82A3-5742416B92D0}"/>
                    </a:ext>
                  </a:extLst>
                </p:cNvPr>
                <p:cNvCxnSpPr/>
                <p:nvPr/>
              </p:nvCxnSpPr>
              <p:spPr>
                <a:xfrm>
                  <a:off x="9547123" y="3801969"/>
                  <a:ext cx="2556387" cy="0"/>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90BC68E6-8E2A-4977-8A0E-70FA0B3212EC}"/>
                    </a:ext>
                  </a:extLst>
                </p:cNvPr>
                <p:cNvCxnSpPr>
                  <a:cxnSpLocks/>
                </p:cNvCxnSpPr>
                <p:nvPr/>
              </p:nvCxnSpPr>
              <p:spPr>
                <a:xfrm flipV="1">
                  <a:off x="9544103" y="2053355"/>
                  <a:ext cx="0" cy="1764409"/>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89" name="Rectangle 88">
                <a:extLst>
                  <a:ext uri="{FF2B5EF4-FFF2-40B4-BE49-F238E27FC236}">
                    <a16:creationId xmlns:a16="http://schemas.microsoft.com/office/drawing/2014/main" id="{D1EFC1F1-6439-46F4-B0DB-C719BABBCC6F}"/>
                  </a:ext>
                </a:extLst>
              </p:cNvPr>
              <p:cNvSpPr/>
              <p:nvPr/>
            </p:nvSpPr>
            <p:spPr>
              <a:xfrm flipV="1">
                <a:off x="6887005" y="4120756"/>
                <a:ext cx="147594" cy="732497"/>
              </a:xfrm>
              <a:prstGeom prst="rect">
                <a:avLst/>
              </a:prstGeom>
              <a:solidFill>
                <a:srgbClr val="07FD5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81D5E9A6-0B9B-4999-AB53-DECA9C7A230E}"/>
                  </a:ext>
                </a:extLst>
              </p:cNvPr>
              <p:cNvSpPr/>
              <p:nvPr/>
            </p:nvSpPr>
            <p:spPr>
              <a:xfrm flipV="1">
                <a:off x="7254410" y="4362511"/>
                <a:ext cx="147594" cy="490134"/>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2F780456-6E87-4C3A-8EEC-71C8CFA73597}"/>
                  </a:ext>
                </a:extLst>
              </p:cNvPr>
              <p:cNvSpPr/>
              <p:nvPr/>
            </p:nvSpPr>
            <p:spPr>
              <a:xfrm flipV="1">
                <a:off x="7077256" y="4362507"/>
                <a:ext cx="147594" cy="490135"/>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8C475EAB-1C3F-4E0E-BB91-7234B17E68BB}"/>
                  </a:ext>
                </a:extLst>
              </p:cNvPr>
              <p:cNvSpPr/>
              <p:nvPr/>
            </p:nvSpPr>
            <p:spPr>
              <a:xfrm flipV="1">
                <a:off x="6718583" y="4201365"/>
                <a:ext cx="138862" cy="651279"/>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2" name="Group 151">
              <a:extLst>
                <a:ext uri="{FF2B5EF4-FFF2-40B4-BE49-F238E27FC236}">
                  <a16:creationId xmlns:a16="http://schemas.microsoft.com/office/drawing/2014/main" id="{D5665E20-6DBC-418E-B389-A27620982E40}"/>
                </a:ext>
              </a:extLst>
            </p:cNvPr>
            <p:cNvGrpSpPr/>
            <p:nvPr/>
          </p:nvGrpSpPr>
          <p:grpSpPr>
            <a:xfrm>
              <a:off x="6698621" y="5062603"/>
              <a:ext cx="986252" cy="1035444"/>
              <a:chOff x="6698621" y="5062603"/>
              <a:chExt cx="986252" cy="1035444"/>
            </a:xfrm>
          </p:grpSpPr>
          <p:grpSp>
            <p:nvGrpSpPr>
              <p:cNvPr id="96" name="Group 95">
                <a:extLst>
                  <a:ext uri="{FF2B5EF4-FFF2-40B4-BE49-F238E27FC236}">
                    <a16:creationId xmlns:a16="http://schemas.microsoft.com/office/drawing/2014/main" id="{DF3AAE42-B5E3-4D48-876D-EC4156ED259C}"/>
                  </a:ext>
                </a:extLst>
              </p:cNvPr>
              <p:cNvGrpSpPr/>
              <p:nvPr/>
            </p:nvGrpSpPr>
            <p:grpSpPr>
              <a:xfrm>
                <a:off x="6698621" y="5062603"/>
                <a:ext cx="986252" cy="1035444"/>
                <a:chOff x="9544103" y="2053355"/>
                <a:chExt cx="2559407" cy="1764409"/>
              </a:xfrm>
            </p:grpSpPr>
            <p:cxnSp>
              <p:nvCxnSpPr>
                <p:cNvPr id="102" name="Straight Arrow Connector 101">
                  <a:extLst>
                    <a:ext uri="{FF2B5EF4-FFF2-40B4-BE49-F238E27FC236}">
                      <a16:creationId xmlns:a16="http://schemas.microsoft.com/office/drawing/2014/main" id="{4D573915-C93F-4DA9-8111-689F26396F9B}"/>
                    </a:ext>
                  </a:extLst>
                </p:cNvPr>
                <p:cNvCxnSpPr/>
                <p:nvPr/>
              </p:nvCxnSpPr>
              <p:spPr>
                <a:xfrm>
                  <a:off x="9547123" y="3801969"/>
                  <a:ext cx="2556387" cy="0"/>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3" name="Straight Arrow Connector 102">
                  <a:extLst>
                    <a:ext uri="{FF2B5EF4-FFF2-40B4-BE49-F238E27FC236}">
                      <a16:creationId xmlns:a16="http://schemas.microsoft.com/office/drawing/2014/main" id="{62EA7AEA-B1D3-4A5D-BC5C-ECB771492BFC}"/>
                    </a:ext>
                  </a:extLst>
                </p:cNvPr>
                <p:cNvCxnSpPr>
                  <a:cxnSpLocks/>
                </p:cNvCxnSpPr>
                <p:nvPr/>
              </p:nvCxnSpPr>
              <p:spPr>
                <a:xfrm flipV="1">
                  <a:off x="9544103" y="2053355"/>
                  <a:ext cx="0" cy="1764409"/>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97" name="Group 96">
                <a:extLst>
                  <a:ext uri="{FF2B5EF4-FFF2-40B4-BE49-F238E27FC236}">
                    <a16:creationId xmlns:a16="http://schemas.microsoft.com/office/drawing/2014/main" id="{D86F4F4E-6AF6-4E46-9A8D-4ABE8D17D763}"/>
                  </a:ext>
                </a:extLst>
              </p:cNvPr>
              <p:cNvGrpSpPr/>
              <p:nvPr/>
            </p:nvGrpSpPr>
            <p:grpSpPr>
              <a:xfrm flipV="1">
                <a:off x="6773069" y="5217892"/>
                <a:ext cx="681412" cy="844573"/>
                <a:chOff x="13098087" y="3847502"/>
                <a:chExt cx="1160214" cy="1054308"/>
              </a:xfrm>
            </p:grpSpPr>
            <p:sp>
              <p:nvSpPr>
                <p:cNvPr id="98" name="Rectangle 97">
                  <a:extLst>
                    <a:ext uri="{FF2B5EF4-FFF2-40B4-BE49-F238E27FC236}">
                      <a16:creationId xmlns:a16="http://schemas.microsoft.com/office/drawing/2014/main" id="{09090496-0A71-428A-B87F-8079DEDFDAC7}"/>
                    </a:ext>
                  </a:extLst>
                </p:cNvPr>
                <p:cNvSpPr/>
                <p:nvPr/>
              </p:nvSpPr>
              <p:spPr>
                <a:xfrm>
                  <a:off x="13407749" y="3847502"/>
                  <a:ext cx="251277" cy="678793"/>
                </a:xfrm>
                <a:prstGeom prst="rect">
                  <a:avLst/>
                </a:prstGeom>
                <a:solidFill>
                  <a:srgbClr val="07FD5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DF969DC3-1FF0-49D8-9D3E-A1F16339D5BB}"/>
                    </a:ext>
                  </a:extLst>
                </p:cNvPr>
                <p:cNvSpPr/>
                <p:nvPr/>
              </p:nvSpPr>
              <p:spPr>
                <a:xfrm>
                  <a:off x="14021868" y="3848261"/>
                  <a:ext cx="236433" cy="1053549"/>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94ACB65C-5FF3-44F6-87CD-41CC39A9650F}"/>
                    </a:ext>
                  </a:extLst>
                </p:cNvPr>
                <p:cNvSpPr/>
                <p:nvPr/>
              </p:nvSpPr>
              <p:spPr>
                <a:xfrm>
                  <a:off x="13720235" y="3848266"/>
                  <a:ext cx="236433" cy="468203"/>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6C6B811E-5876-4BBD-B7C0-EE38A2FDE22D}"/>
                    </a:ext>
                  </a:extLst>
                </p:cNvPr>
                <p:cNvSpPr/>
                <p:nvPr/>
              </p:nvSpPr>
              <p:spPr>
                <a:xfrm>
                  <a:off x="13098087" y="3848261"/>
                  <a:ext cx="236435" cy="105354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pic>
        <p:nvPicPr>
          <p:cNvPr id="107" name="Picture 106">
            <a:extLst>
              <a:ext uri="{FF2B5EF4-FFF2-40B4-BE49-F238E27FC236}">
                <a16:creationId xmlns:a16="http://schemas.microsoft.com/office/drawing/2014/main" id="{79D65872-B114-429B-B119-C5E0D7E6E0C5}"/>
              </a:ext>
            </a:extLst>
          </p:cNvPr>
          <p:cNvPicPr>
            <a:picLocks noChangeAspect="1"/>
          </p:cNvPicPr>
          <p:nvPr/>
        </p:nvPicPr>
        <p:blipFill>
          <a:blip r:embed="rId3"/>
          <a:stretch>
            <a:fillRect/>
          </a:stretch>
        </p:blipFill>
        <p:spPr>
          <a:xfrm>
            <a:off x="4493510" y="2568227"/>
            <a:ext cx="907265" cy="984618"/>
          </a:xfrm>
          <a:prstGeom prst="rect">
            <a:avLst/>
          </a:prstGeom>
        </p:spPr>
      </p:pic>
      <p:cxnSp>
        <p:nvCxnSpPr>
          <p:cNvPr id="108" name="Straight Arrow Connector 107">
            <a:extLst>
              <a:ext uri="{FF2B5EF4-FFF2-40B4-BE49-F238E27FC236}">
                <a16:creationId xmlns:a16="http://schemas.microsoft.com/office/drawing/2014/main" id="{611D8B2A-BD63-4DCA-B2C5-C8536072498C}"/>
              </a:ext>
            </a:extLst>
          </p:cNvPr>
          <p:cNvCxnSpPr>
            <a:cxnSpLocks/>
          </p:cNvCxnSpPr>
          <p:nvPr/>
        </p:nvCxnSpPr>
        <p:spPr>
          <a:xfrm flipV="1">
            <a:off x="5465744" y="3030327"/>
            <a:ext cx="804447" cy="205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nvGrpSpPr>
          <p:cNvPr id="118" name="Group 117">
            <a:extLst>
              <a:ext uri="{FF2B5EF4-FFF2-40B4-BE49-F238E27FC236}">
                <a16:creationId xmlns:a16="http://schemas.microsoft.com/office/drawing/2014/main" id="{D2593C56-6002-4469-93D9-E7ACE353AD32}"/>
              </a:ext>
            </a:extLst>
          </p:cNvPr>
          <p:cNvGrpSpPr/>
          <p:nvPr/>
        </p:nvGrpSpPr>
        <p:grpSpPr>
          <a:xfrm>
            <a:off x="1119151" y="1919183"/>
            <a:ext cx="916519" cy="2355353"/>
            <a:chOff x="7351045" y="2629734"/>
            <a:chExt cx="1037660" cy="2655510"/>
          </a:xfrm>
          <a:solidFill>
            <a:srgbClr val="92D050"/>
          </a:solidFill>
        </p:grpSpPr>
        <p:grpSp>
          <p:nvGrpSpPr>
            <p:cNvPr id="120" name="Group 119">
              <a:extLst>
                <a:ext uri="{FF2B5EF4-FFF2-40B4-BE49-F238E27FC236}">
                  <a16:creationId xmlns:a16="http://schemas.microsoft.com/office/drawing/2014/main" id="{6F359042-CEE7-4203-BE0B-3F1439D05010}"/>
                </a:ext>
              </a:extLst>
            </p:cNvPr>
            <p:cNvGrpSpPr/>
            <p:nvPr/>
          </p:nvGrpSpPr>
          <p:grpSpPr>
            <a:xfrm>
              <a:off x="7351045" y="2629734"/>
              <a:ext cx="643812" cy="2655510"/>
              <a:chOff x="5316892" y="2010090"/>
              <a:chExt cx="1256963" cy="2655510"/>
            </a:xfrm>
            <a:grpFill/>
          </p:grpSpPr>
          <p:sp>
            <p:nvSpPr>
              <p:cNvPr id="122" name="Oval 121">
                <a:extLst>
                  <a:ext uri="{FF2B5EF4-FFF2-40B4-BE49-F238E27FC236}">
                    <a16:creationId xmlns:a16="http://schemas.microsoft.com/office/drawing/2014/main" id="{2AE0A3F9-97A4-4BFA-8DE3-9446A16956BE}"/>
                  </a:ext>
                </a:extLst>
              </p:cNvPr>
              <p:cNvSpPr/>
              <p:nvPr/>
            </p:nvSpPr>
            <p:spPr>
              <a:xfrm>
                <a:off x="5316892" y="2010090"/>
                <a:ext cx="1256959" cy="58333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M1</a:t>
                </a:r>
              </a:p>
            </p:txBody>
          </p:sp>
          <p:sp>
            <p:nvSpPr>
              <p:cNvPr id="123" name="Oval 122">
                <a:extLst>
                  <a:ext uri="{FF2B5EF4-FFF2-40B4-BE49-F238E27FC236}">
                    <a16:creationId xmlns:a16="http://schemas.microsoft.com/office/drawing/2014/main" id="{77C5A0D5-8818-4CC3-9409-50C91D624AAA}"/>
                  </a:ext>
                </a:extLst>
              </p:cNvPr>
              <p:cNvSpPr/>
              <p:nvPr/>
            </p:nvSpPr>
            <p:spPr>
              <a:xfrm>
                <a:off x="5316896" y="2708061"/>
                <a:ext cx="1256959" cy="561600"/>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M2</a:t>
                </a:r>
              </a:p>
            </p:txBody>
          </p:sp>
          <p:sp>
            <p:nvSpPr>
              <p:cNvPr id="124" name="Oval 123">
                <a:extLst>
                  <a:ext uri="{FF2B5EF4-FFF2-40B4-BE49-F238E27FC236}">
                    <a16:creationId xmlns:a16="http://schemas.microsoft.com/office/drawing/2014/main" id="{A1580FAE-6358-4820-8DF8-8F9FB5D94617}"/>
                  </a:ext>
                </a:extLst>
              </p:cNvPr>
              <p:cNvSpPr/>
              <p:nvPr/>
            </p:nvSpPr>
            <p:spPr>
              <a:xfrm>
                <a:off x="5316896" y="3406031"/>
                <a:ext cx="1256959" cy="561600"/>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M3</a:t>
                </a:r>
              </a:p>
            </p:txBody>
          </p:sp>
          <p:sp>
            <p:nvSpPr>
              <p:cNvPr id="125" name="Oval 124">
                <a:extLst>
                  <a:ext uri="{FF2B5EF4-FFF2-40B4-BE49-F238E27FC236}">
                    <a16:creationId xmlns:a16="http://schemas.microsoft.com/office/drawing/2014/main" id="{45109AC8-2F73-4FA2-AF96-CEABA6CB34D1}"/>
                  </a:ext>
                </a:extLst>
              </p:cNvPr>
              <p:cNvSpPr/>
              <p:nvPr/>
            </p:nvSpPr>
            <p:spPr>
              <a:xfrm>
                <a:off x="5316897" y="4104000"/>
                <a:ext cx="1256958" cy="561600"/>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M4</a:t>
                </a:r>
              </a:p>
            </p:txBody>
          </p:sp>
        </p:grpSp>
        <p:cxnSp>
          <p:nvCxnSpPr>
            <p:cNvPr id="121" name="Straight Arrow Connector 120">
              <a:extLst>
                <a:ext uri="{FF2B5EF4-FFF2-40B4-BE49-F238E27FC236}">
                  <a16:creationId xmlns:a16="http://schemas.microsoft.com/office/drawing/2014/main" id="{913893F0-D951-490F-A9FC-E8E20A06112E}"/>
                </a:ext>
              </a:extLst>
            </p:cNvPr>
            <p:cNvCxnSpPr>
              <a:cxnSpLocks/>
            </p:cNvCxnSpPr>
            <p:nvPr/>
          </p:nvCxnSpPr>
          <p:spPr>
            <a:xfrm>
              <a:off x="8142838" y="3917460"/>
              <a:ext cx="245867" cy="0"/>
            </a:xfrm>
            <a:prstGeom prst="straightConnector1">
              <a:avLst/>
            </a:prstGeom>
            <a:grpFill/>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sp>
        <p:nvSpPr>
          <p:cNvPr id="134" name="TextBox 133">
            <a:extLst>
              <a:ext uri="{FF2B5EF4-FFF2-40B4-BE49-F238E27FC236}">
                <a16:creationId xmlns:a16="http://schemas.microsoft.com/office/drawing/2014/main" id="{E22DCC8B-CC34-4DFC-94DC-EA2ED25D387C}"/>
              </a:ext>
            </a:extLst>
          </p:cNvPr>
          <p:cNvSpPr txBox="1"/>
          <p:nvPr/>
        </p:nvSpPr>
        <p:spPr>
          <a:xfrm>
            <a:off x="676364" y="4440162"/>
            <a:ext cx="1531188" cy="646331"/>
          </a:xfrm>
          <a:prstGeom prst="rect">
            <a:avLst/>
          </a:prstGeom>
          <a:noFill/>
        </p:spPr>
        <p:txBody>
          <a:bodyPr wrap="none" rtlCol="0">
            <a:spAutoFit/>
          </a:bodyPr>
          <a:lstStyle/>
          <a:p>
            <a:pPr algn="ctr"/>
            <a:r>
              <a:rPr lang="en-US" i="1" dirty="0">
                <a:solidFill>
                  <a:schemeClr val="bg1"/>
                </a:solidFill>
              </a:rPr>
              <a:t>Ensemble of </a:t>
            </a:r>
          </a:p>
          <a:p>
            <a:pPr algn="ctr"/>
            <a:r>
              <a:rPr lang="en-US" i="1" dirty="0">
                <a:solidFill>
                  <a:schemeClr val="bg1"/>
                </a:solidFill>
              </a:rPr>
              <a:t>Qubit Maps</a:t>
            </a:r>
          </a:p>
        </p:txBody>
      </p:sp>
      <p:sp>
        <p:nvSpPr>
          <p:cNvPr id="36" name="Rectangle 35">
            <a:extLst>
              <a:ext uri="{FF2B5EF4-FFF2-40B4-BE49-F238E27FC236}">
                <a16:creationId xmlns:a16="http://schemas.microsoft.com/office/drawing/2014/main" id="{8B356BA5-314C-432C-B95E-206D410EDD5F}"/>
              </a:ext>
            </a:extLst>
          </p:cNvPr>
          <p:cNvSpPr/>
          <p:nvPr/>
        </p:nvSpPr>
        <p:spPr>
          <a:xfrm>
            <a:off x="2015581" y="2741240"/>
            <a:ext cx="1047603" cy="635259"/>
          </a:xfrm>
          <a:prstGeom prst="rect">
            <a:avLst/>
          </a:prstGeom>
          <a:solidFill>
            <a:srgbClr val="FEE59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Compile</a:t>
            </a:r>
          </a:p>
        </p:txBody>
      </p:sp>
      <p:grpSp>
        <p:nvGrpSpPr>
          <p:cNvPr id="148" name="Group 147">
            <a:extLst>
              <a:ext uri="{FF2B5EF4-FFF2-40B4-BE49-F238E27FC236}">
                <a16:creationId xmlns:a16="http://schemas.microsoft.com/office/drawing/2014/main" id="{BFF44490-3B2D-47C0-8B2F-95505972A4C3}"/>
              </a:ext>
            </a:extLst>
          </p:cNvPr>
          <p:cNvGrpSpPr/>
          <p:nvPr/>
        </p:nvGrpSpPr>
        <p:grpSpPr>
          <a:xfrm>
            <a:off x="7716110" y="1599309"/>
            <a:ext cx="3970771" cy="3578664"/>
            <a:chOff x="7716110" y="2064981"/>
            <a:chExt cx="3970771" cy="3578664"/>
          </a:xfrm>
        </p:grpSpPr>
        <p:cxnSp>
          <p:nvCxnSpPr>
            <p:cNvPr id="57" name="Straight Arrow Connector 56">
              <a:extLst>
                <a:ext uri="{FF2B5EF4-FFF2-40B4-BE49-F238E27FC236}">
                  <a16:creationId xmlns:a16="http://schemas.microsoft.com/office/drawing/2014/main" id="{5FF3B100-6D98-48CB-83C0-A11E71A35C69}"/>
                </a:ext>
              </a:extLst>
            </p:cNvPr>
            <p:cNvCxnSpPr>
              <a:cxnSpLocks/>
              <a:endCxn id="139" idx="1"/>
            </p:cNvCxnSpPr>
            <p:nvPr/>
          </p:nvCxnSpPr>
          <p:spPr>
            <a:xfrm>
              <a:off x="7768650" y="3262624"/>
              <a:ext cx="2033836" cy="515607"/>
            </a:xfrm>
            <a:prstGeom prst="straightConnector1">
              <a:avLst/>
            </a:prstGeom>
            <a:ln>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7DD5568E-4E95-4D3B-BF7F-8A88B718B4B6}"/>
                </a:ext>
              </a:extLst>
            </p:cNvPr>
            <p:cNvCxnSpPr>
              <a:cxnSpLocks/>
              <a:endCxn id="139" idx="3"/>
            </p:cNvCxnSpPr>
            <p:nvPr/>
          </p:nvCxnSpPr>
          <p:spPr>
            <a:xfrm flipV="1">
              <a:off x="7721740" y="4029258"/>
              <a:ext cx="2080746" cy="622460"/>
            </a:xfrm>
            <a:prstGeom prst="straightConnector1">
              <a:avLst/>
            </a:prstGeom>
            <a:ln>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46705150-766C-48EB-A527-462FB81A1B5C}"/>
                </a:ext>
              </a:extLst>
            </p:cNvPr>
            <p:cNvCxnSpPr>
              <a:cxnSpLocks/>
              <a:endCxn id="139" idx="4"/>
            </p:cNvCxnSpPr>
            <p:nvPr/>
          </p:nvCxnSpPr>
          <p:spPr>
            <a:xfrm flipV="1">
              <a:off x="7819059" y="4081247"/>
              <a:ext cx="2108612" cy="1562398"/>
            </a:xfrm>
            <a:prstGeom prst="straightConnector1">
              <a:avLst/>
            </a:prstGeom>
            <a:ln>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F01D5103-9412-4B38-B901-03A722A94C85}"/>
                </a:ext>
              </a:extLst>
            </p:cNvPr>
            <p:cNvCxnSpPr>
              <a:cxnSpLocks/>
            </p:cNvCxnSpPr>
            <p:nvPr/>
          </p:nvCxnSpPr>
          <p:spPr>
            <a:xfrm>
              <a:off x="7716110" y="2064981"/>
              <a:ext cx="2211561" cy="1661261"/>
            </a:xfrm>
            <a:prstGeom prst="straightConnector1">
              <a:avLst/>
            </a:prstGeom>
            <a:ln>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109" name="Group 108">
              <a:extLst>
                <a:ext uri="{FF2B5EF4-FFF2-40B4-BE49-F238E27FC236}">
                  <a16:creationId xmlns:a16="http://schemas.microsoft.com/office/drawing/2014/main" id="{E05C1252-90F4-44AD-98E6-E8D542E7ECF8}"/>
                </a:ext>
              </a:extLst>
            </p:cNvPr>
            <p:cNvGrpSpPr/>
            <p:nvPr/>
          </p:nvGrpSpPr>
          <p:grpSpPr>
            <a:xfrm>
              <a:off x="10700629" y="3327063"/>
              <a:ext cx="986252" cy="1035444"/>
              <a:chOff x="8735406" y="1893565"/>
              <a:chExt cx="1679254" cy="1292579"/>
            </a:xfrm>
          </p:grpSpPr>
          <p:grpSp>
            <p:nvGrpSpPr>
              <p:cNvPr id="110" name="Group 109">
                <a:extLst>
                  <a:ext uri="{FF2B5EF4-FFF2-40B4-BE49-F238E27FC236}">
                    <a16:creationId xmlns:a16="http://schemas.microsoft.com/office/drawing/2014/main" id="{0B9F2ED8-3160-447F-A62B-DC625F3965C0}"/>
                  </a:ext>
                </a:extLst>
              </p:cNvPr>
              <p:cNvGrpSpPr/>
              <p:nvPr/>
            </p:nvGrpSpPr>
            <p:grpSpPr>
              <a:xfrm>
                <a:off x="8735406" y="1893565"/>
                <a:ext cx="1679254" cy="1292579"/>
                <a:chOff x="9544103" y="2053355"/>
                <a:chExt cx="2559407" cy="1764409"/>
              </a:xfrm>
            </p:grpSpPr>
            <p:cxnSp>
              <p:nvCxnSpPr>
                <p:cNvPr id="116" name="Straight Arrow Connector 115">
                  <a:extLst>
                    <a:ext uri="{FF2B5EF4-FFF2-40B4-BE49-F238E27FC236}">
                      <a16:creationId xmlns:a16="http://schemas.microsoft.com/office/drawing/2014/main" id="{432AF593-2728-4366-9F96-DAB11252325E}"/>
                    </a:ext>
                  </a:extLst>
                </p:cNvPr>
                <p:cNvCxnSpPr/>
                <p:nvPr/>
              </p:nvCxnSpPr>
              <p:spPr>
                <a:xfrm>
                  <a:off x="9547123" y="3801969"/>
                  <a:ext cx="2556387" cy="0"/>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F26707AD-973C-4CFD-85E2-E2FD889BB735}"/>
                    </a:ext>
                  </a:extLst>
                </p:cNvPr>
                <p:cNvCxnSpPr>
                  <a:cxnSpLocks/>
                </p:cNvCxnSpPr>
                <p:nvPr/>
              </p:nvCxnSpPr>
              <p:spPr>
                <a:xfrm flipV="1">
                  <a:off x="9544103" y="2053355"/>
                  <a:ext cx="0" cy="1764409"/>
                </a:xfrm>
                <a:prstGeom prst="straightConnector1">
                  <a:avLst/>
                </a:prstGeom>
                <a:ln w="28575">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111" name="Group 110">
                <a:extLst>
                  <a:ext uri="{FF2B5EF4-FFF2-40B4-BE49-F238E27FC236}">
                    <a16:creationId xmlns:a16="http://schemas.microsoft.com/office/drawing/2014/main" id="{84B7EC08-D088-4BF6-8A9E-D2C86C933706}"/>
                  </a:ext>
                </a:extLst>
              </p:cNvPr>
              <p:cNvGrpSpPr/>
              <p:nvPr/>
            </p:nvGrpSpPr>
            <p:grpSpPr>
              <a:xfrm flipV="1">
                <a:off x="8873614" y="2087421"/>
                <a:ext cx="1163635" cy="1054306"/>
                <a:chOff x="13109536" y="3847501"/>
                <a:chExt cx="1163635" cy="1054306"/>
              </a:xfrm>
            </p:grpSpPr>
            <p:sp>
              <p:nvSpPr>
                <p:cNvPr id="112" name="Rectangle 111">
                  <a:extLst>
                    <a:ext uri="{FF2B5EF4-FFF2-40B4-BE49-F238E27FC236}">
                      <a16:creationId xmlns:a16="http://schemas.microsoft.com/office/drawing/2014/main" id="{73828351-70BD-443B-8FE9-737D321DB951}"/>
                    </a:ext>
                  </a:extLst>
                </p:cNvPr>
                <p:cNvSpPr/>
                <p:nvPr/>
              </p:nvSpPr>
              <p:spPr>
                <a:xfrm>
                  <a:off x="13396301" y="3847501"/>
                  <a:ext cx="251302" cy="914400"/>
                </a:xfrm>
                <a:prstGeom prst="rect">
                  <a:avLst/>
                </a:prstGeom>
                <a:solidFill>
                  <a:srgbClr val="07FD5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50A065BB-8B4C-4C6A-AC67-19D4FF0CAC3A}"/>
                    </a:ext>
                  </a:extLst>
                </p:cNvPr>
                <p:cNvSpPr/>
                <p:nvPr/>
              </p:nvSpPr>
              <p:spPr>
                <a:xfrm>
                  <a:off x="14021868" y="3848261"/>
                  <a:ext cx="251303" cy="61185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F287CB50-C183-445D-B596-987AC09FB76B}"/>
                    </a:ext>
                  </a:extLst>
                </p:cNvPr>
                <p:cNvSpPr/>
                <p:nvPr/>
              </p:nvSpPr>
              <p:spPr>
                <a:xfrm>
                  <a:off x="13720235" y="3848264"/>
                  <a:ext cx="251303" cy="611852"/>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Rectangle 114">
                  <a:extLst>
                    <a:ext uri="{FF2B5EF4-FFF2-40B4-BE49-F238E27FC236}">
                      <a16:creationId xmlns:a16="http://schemas.microsoft.com/office/drawing/2014/main" id="{995E6993-08A1-4C2E-93AA-D758BB0445D4}"/>
                    </a:ext>
                  </a:extLst>
                </p:cNvPr>
                <p:cNvSpPr/>
                <p:nvPr/>
              </p:nvSpPr>
              <p:spPr>
                <a:xfrm>
                  <a:off x="13109536" y="3848260"/>
                  <a:ext cx="236435" cy="105354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38" name="Group 137">
              <a:extLst>
                <a:ext uri="{FF2B5EF4-FFF2-40B4-BE49-F238E27FC236}">
                  <a16:creationId xmlns:a16="http://schemas.microsoft.com/office/drawing/2014/main" id="{8F797350-F9C2-44C7-BD27-9777EF46F4C5}"/>
                </a:ext>
              </a:extLst>
            </p:cNvPr>
            <p:cNvGrpSpPr/>
            <p:nvPr/>
          </p:nvGrpSpPr>
          <p:grpSpPr>
            <a:xfrm>
              <a:off x="9750633" y="3726242"/>
              <a:ext cx="808776" cy="355005"/>
              <a:chOff x="10012243" y="3513555"/>
              <a:chExt cx="1026755" cy="512168"/>
            </a:xfrm>
          </p:grpSpPr>
          <p:sp>
            <p:nvSpPr>
              <p:cNvPr id="139" name="Flowchart: Or 138">
                <a:extLst>
                  <a:ext uri="{FF2B5EF4-FFF2-40B4-BE49-F238E27FC236}">
                    <a16:creationId xmlns:a16="http://schemas.microsoft.com/office/drawing/2014/main" id="{0AFD06A0-D3DF-4217-ADDC-B53C5F1E7845}"/>
                  </a:ext>
                </a:extLst>
              </p:cNvPr>
              <p:cNvSpPr/>
              <p:nvPr/>
            </p:nvSpPr>
            <p:spPr>
              <a:xfrm>
                <a:off x="10012243" y="3513555"/>
                <a:ext cx="449506" cy="512168"/>
              </a:xfrm>
              <a:prstGeom prst="flowChartOr">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0" name="Straight Arrow Connector 139">
                <a:extLst>
                  <a:ext uri="{FF2B5EF4-FFF2-40B4-BE49-F238E27FC236}">
                    <a16:creationId xmlns:a16="http://schemas.microsoft.com/office/drawing/2014/main" id="{40F98DE8-D971-4019-A7F0-6CCD4852A585}"/>
                  </a:ext>
                </a:extLst>
              </p:cNvPr>
              <p:cNvCxnSpPr>
                <a:cxnSpLocks/>
              </p:cNvCxnSpPr>
              <p:nvPr/>
            </p:nvCxnSpPr>
            <p:spPr>
              <a:xfrm>
                <a:off x="10454581" y="3769639"/>
                <a:ext cx="584417" cy="0"/>
              </a:xfrm>
              <a:prstGeom prst="straightConnector1">
                <a:avLst/>
              </a:prstGeom>
              <a:ln w="38100">
                <a:solidFill>
                  <a:schemeClr val="bg1"/>
                </a:solidFill>
                <a:tailEnd type="triangle"/>
              </a:ln>
              <a:effectLst/>
            </p:spPr>
            <p:style>
              <a:lnRef idx="2">
                <a:schemeClr val="dk1"/>
              </a:lnRef>
              <a:fillRef idx="0">
                <a:schemeClr val="dk1"/>
              </a:fillRef>
              <a:effectRef idx="1">
                <a:schemeClr val="dk1"/>
              </a:effectRef>
              <a:fontRef idx="minor">
                <a:schemeClr val="tx1"/>
              </a:fontRef>
            </p:style>
          </p:cxnSp>
        </p:grpSp>
      </p:grpSp>
      <p:sp>
        <p:nvSpPr>
          <p:cNvPr id="155" name="Oval 154">
            <a:extLst>
              <a:ext uri="{FF2B5EF4-FFF2-40B4-BE49-F238E27FC236}">
                <a16:creationId xmlns:a16="http://schemas.microsoft.com/office/drawing/2014/main" id="{4EC23EDB-0E74-4F16-AE18-2FD5E8B3834D}"/>
              </a:ext>
            </a:extLst>
          </p:cNvPr>
          <p:cNvSpPr/>
          <p:nvPr/>
        </p:nvSpPr>
        <p:spPr>
          <a:xfrm>
            <a:off x="3357845" y="1923675"/>
            <a:ext cx="524315" cy="517403"/>
          </a:xfrm>
          <a:prstGeom prst="ellipse">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E1</a:t>
            </a:r>
          </a:p>
        </p:txBody>
      </p:sp>
      <p:grpSp>
        <p:nvGrpSpPr>
          <p:cNvPr id="161" name="Group 160">
            <a:extLst>
              <a:ext uri="{FF2B5EF4-FFF2-40B4-BE49-F238E27FC236}">
                <a16:creationId xmlns:a16="http://schemas.microsoft.com/office/drawing/2014/main" id="{D3217CCD-C095-42CF-9836-8F1432AD75D1}"/>
              </a:ext>
            </a:extLst>
          </p:cNvPr>
          <p:cNvGrpSpPr/>
          <p:nvPr/>
        </p:nvGrpSpPr>
        <p:grpSpPr>
          <a:xfrm>
            <a:off x="8314361" y="2114495"/>
            <a:ext cx="1171601" cy="2312050"/>
            <a:chOff x="8314361" y="2580167"/>
            <a:chExt cx="1171601" cy="2312050"/>
          </a:xfrm>
        </p:grpSpPr>
        <p:sp>
          <p:nvSpPr>
            <p:cNvPr id="156" name="TextBox 155">
              <a:extLst>
                <a:ext uri="{FF2B5EF4-FFF2-40B4-BE49-F238E27FC236}">
                  <a16:creationId xmlns:a16="http://schemas.microsoft.com/office/drawing/2014/main" id="{6EB6C2FB-465E-4E4D-A1E0-AFB4BCE775BD}"/>
                </a:ext>
              </a:extLst>
            </p:cNvPr>
            <p:cNvSpPr txBox="1"/>
            <p:nvPr/>
          </p:nvSpPr>
          <p:spPr>
            <a:xfrm rot="2275053">
              <a:off x="8571562" y="2580167"/>
              <a:ext cx="914400" cy="400110"/>
            </a:xfrm>
            <a:prstGeom prst="rect">
              <a:avLst/>
            </a:prstGeom>
            <a:noFill/>
          </p:spPr>
          <p:txBody>
            <a:bodyPr wrap="square" rtlCol="0">
              <a:spAutoFit/>
            </a:bodyPr>
            <a:lstStyle/>
            <a:p>
              <a:r>
                <a:rPr lang="en-US" sz="2000" dirty="0">
                  <a:solidFill>
                    <a:schemeClr val="bg1"/>
                  </a:solidFill>
                  <a:latin typeface="Arial Rounded MT Bold" panose="020F0704030504030204" pitchFamily="34" charset="0"/>
                  <a:cs typeface="Calibri" panose="020F0502020204030204" pitchFamily="34" charset="0"/>
                </a:rPr>
                <a:t>W1</a:t>
              </a:r>
            </a:p>
          </p:txBody>
        </p:sp>
        <p:sp>
          <p:nvSpPr>
            <p:cNvPr id="157" name="TextBox 156">
              <a:extLst>
                <a:ext uri="{FF2B5EF4-FFF2-40B4-BE49-F238E27FC236}">
                  <a16:creationId xmlns:a16="http://schemas.microsoft.com/office/drawing/2014/main" id="{DC624BB7-6DA5-454A-8A61-2BA5551CC6BD}"/>
                </a:ext>
              </a:extLst>
            </p:cNvPr>
            <p:cNvSpPr txBox="1"/>
            <p:nvPr/>
          </p:nvSpPr>
          <p:spPr>
            <a:xfrm rot="778290">
              <a:off x="8341006" y="3102368"/>
              <a:ext cx="914400" cy="400110"/>
            </a:xfrm>
            <a:prstGeom prst="rect">
              <a:avLst/>
            </a:prstGeom>
            <a:noFill/>
          </p:spPr>
          <p:txBody>
            <a:bodyPr wrap="square" rtlCol="0">
              <a:spAutoFit/>
            </a:bodyPr>
            <a:lstStyle/>
            <a:p>
              <a:r>
                <a:rPr lang="en-US" sz="2000" dirty="0">
                  <a:solidFill>
                    <a:schemeClr val="bg1"/>
                  </a:solidFill>
                  <a:latin typeface="Arial Rounded MT Bold" panose="020F0704030504030204" pitchFamily="34" charset="0"/>
                  <a:cs typeface="Calibri" panose="020F0502020204030204" pitchFamily="34" charset="0"/>
                </a:rPr>
                <a:t>W2</a:t>
              </a:r>
            </a:p>
          </p:txBody>
        </p:sp>
        <p:sp>
          <p:nvSpPr>
            <p:cNvPr id="158" name="TextBox 157">
              <a:extLst>
                <a:ext uri="{FF2B5EF4-FFF2-40B4-BE49-F238E27FC236}">
                  <a16:creationId xmlns:a16="http://schemas.microsoft.com/office/drawing/2014/main" id="{6DECEB10-D82F-4596-8ED2-A5BD6FD9F655}"/>
                </a:ext>
              </a:extLst>
            </p:cNvPr>
            <p:cNvSpPr txBox="1"/>
            <p:nvPr/>
          </p:nvSpPr>
          <p:spPr>
            <a:xfrm rot="20603841">
              <a:off x="8314361" y="3966856"/>
              <a:ext cx="914400" cy="400110"/>
            </a:xfrm>
            <a:prstGeom prst="rect">
              <a:avLst/>
            </a:prstGeom>
            <a:noFill/>
          </p:spPr>
          <p:txBody>
            <a:bodyPr wrap="square" rtlCol="0">
              <a:spAutoFit/>
            </a:bodyPr>
            <a:lstStyle/>
            <a:p>
              <a:r>
                <a:rPr lang="en-US" sz="2000" dirty="0">
                  <a:solidFill>
                    <a:schemeClr val="bg1"/>
                  </a:solidFill>
                  <a:latin typeface="Arial Rounded MT Bold" panose="020F0704030504030204" pitchFamily="34" charset="0"/>
                  <a:cs typeface="Calibri" panose="020F0502020204030204" pitchFamily="34" charset="0"/>
                </a:rPr>
                <a:t>W3</a:t>
              </a:r>
            </a:p>
          </p:txBody>
        </p:sp>
        <p:sp>
          <p:nvSpPr>
            <p:cNvPr id="159" name="TextBox 158">
              <a:extLst>
                <a:ext uri="{FF2B5EF4-FFF2-40B4-BE49-F238E27FC236}">
                  <a16:creationId xmlns:a16="http://schemas.microsoft.com/office/drawing/2014/main" id="{8FD8F23C-7E08-4E75-8353-52916D8922C8}"/>
                </a:ext>
              </a:extLst>
            </p:cNvPr>
            <p:cNvSpPr txBox="1"/>
            <p:nvPr/>
          </p:nvSpPr>
          <p:spPr>
            <a:xfrm rot="19506094">
              <a:off x="8356307" y="4492107"/>
              <a:ext cx="914400" cy="400110"/>
            </a:xfrm>
            <a:prstGeom prst="rect">
              <a:avLst/>
            </a:prstGeom>
            <a:noFill/>
          </p:spPr>
          <p:txBody>
            <a:bodyPr wrap="square" rtlCol="0">
              <a:spAutoFit/>
            </a:bodyPr>
            <a:lstStyle/>
            <a:p>
              <a:r>
                <a:rPr lang="en-US" sz="2000" dirty="0">
                  <a:solidFill>
                    <a:schemeClr val="bg1"/>
                  </a:solidFill>
                  <a:latin typeface="Arial Rounded MT Bold" panose="020F0704030504030204" pitchFamily="34" charset="0"/>
                  <a:cs typeface="Calibri" panose="020F0502020204030204" pitchFamily="34" charset="0"/>
                </a:rPr>
                <a:t>W4</a:t>
              </a:r>
            </a:p>
          </p:txBody>
        </p:sp>
      </p:grpSp>
      <p:sp>
        <p:nvSpPr>
          <p:cNvPr id="165" name="Rectangle: Rounded Corners 164">
            <a:extLst>
              <a:ext uri="{FF2B5EF4-FFF2-40B4-BE49-F238E27FC236}">
                <a16:creationId xmlns:a16="http://schemas.microsoft.com/office/drawing/2014/main" id="{FF42342B-D4A6-4189-9FB8-04603B62CB6D}"/>
              </a:ext>
            </a:extLst>
          </p:cNvPr>
          <p:cNvSpPr/>
          <p:nvPr/>
        </p:nvSpPr>
        <p:spPr>
          <a:xfrm>
            <a:off x="0" y="6021316"/>
            <a:ext cx="12192000" cy="802058"/>
          </a:xfrm>
          <a:prstGeom prst="roundRect">
            <a:avLst>
              <a:gd name="adj" fmla="val 0"/>
            </a:avLst>
          </a:prstGeom>
          <a:solidFill>
            <a:schemeClr val="tx1">
              <a:lumMod val="65000"/>
              <a:lumOff val="3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bg1"/>
                </a:solidFill>
                <a:latin typeface="Calibri"/>
              </a:rPr>
              <a:t>Weighted EDM </a:t>
            </a:r>
            <a:r>
              <a:rPr lang="en-US" sz="2800" dirty="0">
                <a:solidFill>
                  <a:schemeClr val="bg1"/>
                </a:solidFill>
                <a:latin typeface="Calibri"/>
                <a:sym typeface="Wingdings" panose="05000000000000000000" pitchFamily="2" charset="2"/>
              </a:rPr>
              <a:t> Use Weighted average of an Ensemble such that unique output has more weight</a:t>
            </a:r>
            <a:endParaRPr lang="en-US" sz="2800" dirty="0">
              <a:solidFill>
                <a:schemeClr val="bg1"/>
              </a:solidFill>
              <a:latin typeface="Calibri"/>
            </a:endParaRPr>
          </a:p>
        </p:txBody>
      </p:sp>
      <p:sp>
        <p:nvSpPr>
          <p:cNvPr id="166" name="TextBox 165">
            <a:extLst>
              <a:ext uri="{FF2B5EF4-FFF2-40B4-BE49-F238E27FC236}">
                <a16:creationId xmlns:a16="http://schemas.microsoft.com/office/drawing/2014/main" id="{15D0568F-4EF0-4E00-A8CF-4D3427E0CC89}"/>
              </a:ext>
            </a:extLst>
          </p:cNvPr>
          <p:cNvSpPr txBox="1"/>
          <p:nvPr/>
        </p:nvSpPr>
        <p:spPr>
          <a:xfrm>
            <a:off x="13004800" y="1531863"/>
            <a:ext cx="1786467" cy="646331"/>
          </a:xfrm>
          <a:prstGeom prst="rect">
            <a:avLst/>
          </a:prstGeom>
          <a:noFill/>
        </p:spPr>
        <p:txBody>
          <a:bodyPr wrap="square" rtlCol="0">
            <a:spAutoFit/>
          </a:bodyPr>
          <a:lstStyle/>
          <a:p>
            <a:r>
              <a:rPr lang="en-US" dirty="0"/>
              <a:t>We use KL Divergence for </a:t>
            </a:r>
          </a:p>
        </p:txBody>
      </p:sp>
      <p:sp>
        <p:nvSpPr>
          <p:cNvPr id="167" name="Slide Number Placeholder 2">
            <a:extLst>
              <a:ext uri="{FF2B5EF4-FFF2-40B4-BE49-F238E27FC236}">
                <a16:creationId xmlns:a16="http://schemas.microsoft.com/office/drawing/2014/main" id="{CE9D0517-8D9B-472F-A6C4-8EF614DBEF16}"/>
              </a:ext>
            </a:extLst>
          </p:cNvPr>
          <p:cNvSpPr>
            <a:spLocks noGrp="1"/>
          </p:cNvSpPr>
          <p:nvPr>
            <p:ph type="sldNum" sz="quarter" idx="4"/>
          </p:nvPr>
        </p:nvSpPr>
        <p:spPr>
          <a:xfrm>
            <a:off x="11545615" y="0"/>
            <a:ext cx="646386" cy="436529"/>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AE2DB5-4517-4C79-AADE-245F3E00587B}" type="slidenum">
              <a:rPr kumimoji="0" lang="en-US" sz="24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24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919135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5628F-08F2-46ED-AAD3-1859DB1866DB}"/>
              </a:ext>
            </a:extLst>
          </p:cNvPr>
          <p:cNvSpPr>
            <a:spLocks noGrp="1"/>
          </p:cNvSpPr>
          <p:nvPr>
            <p:ph type="title"/>
          </p:nvPr>
        </p:nvSpPr>
        <p:spPr>
          <a:xfrm>
            <a:off x="609600" y="196814"/>
            <a:ext cx="10798098" cy="1143000"/>
          </a:xfrm>
        </p:spPr>
        <p:txBody>
          <a:bodyPr/>
          <a:lstStyle/>
          <a:p>
            <a:r>
              <a:rPr lang="en-US" sz="4400" dirty="0"/>
              <a:t>WEDM Evaluations on IBM-Q14 system </a:t>
            </a:r>
          </a:p>
        </p:txBody>
      </p:sp>
      <p:sp>
        <p:nvSpPr>
          <p:cNvPr id="4" name="Rectangle: Rounded Corners 3">
            <a:extLst>
              <a:ext uri="{FF2B5EF4-FFF2-40B4-BE49-F238E27FC236}">
                <a16:creationId xmlns:a16="http://schemas.microsoft.com/office/drawing/2014/main" id="{A9B4E2C1-78F2-48DE-90A7-D4C7CAA7738B}"/>
              </a:ext>
            </a:extLst>
          </p:cNvPr>
          <p:cNvSpPr/>
          <p:nvPr/>
        </p:nvSpPr>
        <p:spPr>
          <a:xfrm>
            <a:off x="9236" y="6329086"/>
            <a:ext cx="12192000" cy="519800"/>
          </a:xfrm>
          <a:prstGeom prst="roundRect">
            <a:avLst>
              <a:gd name="adj" fmla="val 0"/>
            </a:avLst>
          </a:prstGeom>
          <a:solidFill>
            <a:schemeClr val="tx1">
              <a:lumMod val="75000"/>
              <a:lumOff val="2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chemeClr val="bg1"/>
                </a:solidFill>
                <a:latin typeface="Calibri"/>
              </a:rPr>
              <a:t>For current quantum kernels, EDM improves the IST by up to 1.73x </a:t>
            </a:r>
            <a:endParaRPr kumimoji="0" lang="en-US" sz="3200" b="1" i="0" u="none" strike="noStrike" kern="1200" cap="none" spc="0" normalizeH="0" baseline="0" noProof="0" dirty="0">
              <a:ln>
                <a:noFill/>
              </a:ln>
              <a:solidFill>
                <a:schemeClr val="bg1"/>
              </a:solidFill>
              <a:effectLst/>
              <a:uLnTx/>
              <a:uFillTx/>
              <a:latin typeface="Calibri"/>
              <a:ea typeface="+mn-ea"/>
              <a:cs typeface="+mn-cs"/>
            </a:endParaRPr>
          </a:p>
        </p:txBody>
      </p:sp>
      <p:graphicFrame>
        <p:nvGraphicFramePr>
          <p:cNvPr id="13" name="Chart 12">
            <a:extLst>
              <a:ext uri="{FF2B5EF4-FFF2-40B4-BE49-F238E27FC236}">
                <a16:creationId xmlns:a16="http://schemas.microsoft.com/office/drawing/2014/main" id="{181FE486-7355-4E65-8A25-21A80AD5E459}"/>
              </a:ext>
            </a:extLst>
          </p:cNvPr>
          <p:cNvGraphicFramePr/>
          <p:nvPr>
            <p:extLst>
              <p:ext uri="{D42A27DB-BD31-4B8C-83A1-F6EECF244321}">
                <p14:modId xmlns:p14="http://schemas.microsoft.com/office/powerpoint/2010/main" val="478662961"/>
              </p:ext>
            </p:extLst>
          </p:nvPr>
        </p:nvGraphicFramePr>
        <p:xfrm>
          <a:off x="1701799" y="1473199"/>
          <a:ext cx="9059333" cy="4521200"/>
        </p:xfrm>
        <a:graphic>
          <a:graphicData uri="http://schemas.openxmlformats.org/drawingml/2006/chart">
            <c:chart xmlns:c="http://schemas.openxmlformats.org/drawingml/2006/chart" xmlns:r="http://schemas.openxmlformats.org/officeDocument/2006/relationships" r:id="rId2"/>
          </a:graphicData>
        </a:graphic>
      </p:graphicFrame>
      <p:cxnSp>
        <p:nvCxnSpPr>
          <p:cNvPr id="14" name="Straight Connector 13">
            <a:extLst>
              <a:ext uri="{FF2B5EF4-FFF2-40B4-BE49-F238E27FC236}">
                <a16:creationId xmlns:a16="http://schemas.microsoft.com/office/drawing/2014/main" id="{BC095CAD-0D6E-4E56-93FE-57B8ED6B651A}"/>
              </a:ext>
            </a:extLst>
          </p:cNvPr>
          <p:cNvCxnSpPr>
            <a:cxnSpLocks/>
          </p:cNvCxnSpPr>
          <p:nvPr/>
        </p:nvCxnSpPr>
        <p:spPr>
          <a:xfrm>
            <a:off x="2209796" y="2918949"/>
            <a:ext cx="8551336"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6" name="Slide Number Placeholder 2">
            <a:extLst>
              <a:ext uri="{FF2B5EF4-FFF2-40B4-BE49-F238E27FC236}">
                <a16:creationId xmlns:a16="http://schemas.microsoft.com/office/drawing/2014/main" id="{11755B46-0AA7-436C-BD8C-ED84E597E623}"/>
              </a:ext>
            </a:extLst>
          </p:cNvPr>
          <p:cNvSpPr>
            <a:spLocks noGrp="1"/>
          </p:cNvSpPr>
          <p:nvPr>
            <p:ph type="sldNum" sz="quarter" idx="4"/>
          </p:nvPr>
        </p:nvSpPr>
        <p:spPr>
          <a:xfrm>
            <a:off x="11545615" y="0"/>
            <a:ext cx="646386" cy="436529"/>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AE2DB5-4517-4C79-AADE-245F3E00587B}" type="slidenum">
              <a:rPr kumimoji="0" lang="en-US" sz="24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24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12574164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00C77-8C08-40E9-99E8-CF9D85A65C0E}"/>
              </a:ext>
            </a:extLst>
          </p:cNvPr>
          <p:cNvSpPr>
            <a:spLocks noGrp="1"/>
          </p:cNvSpPr>
          <p:nvPr>
            <p:ph type="title"/>
          </p:nvPr>
        </p:nvSpPr>
        <p:spPr/>
        <p:txBody>
          <a:bodyPr/>
          <a:lstStyle/>
          <a:p>
            <a:r>
              <a:rPr lang="en-US" dirty="0"/>
              <a:t>Summary</a:t>
            </a:r>
          </a:p>
        </p:txBody>
      </p:sp>
      <p:sp>
        <p:nvSpPr>
          <p:cNvPr id="3" name="TextBox 2">
            <a:extLst>
              <a:ext uri="{FF2B5EF4-FFF2-40B4-BE49-F238E27FC236}">
                <a16:creationId xmlns:a16="http://schemas.microsoft.com/office/drawing/2014/main" id="{78EF4689-D6FE-42D6-8D52-D15D60132D63}"/>
              </a:ext>
            </a:extLst>
          </p:cNvPr>
          <p:cNvSpPr txBox="1"/>
          <p:nvPr/>
        </p:nvSpPr>
        <p:spPr>
          <a:xfrm>
            <a:off x="100775" y="1626505"/>
            <a:ext cx="11779499" cy="4247317"/>
          </a:xfrm>
          <a:prstGeom prst="rect">
            <a:avLst/>
          </a:prstGeom>
          <a:noFill/>
        </p:spPr>
        <p:txBody>
          <a:bodyPr wrap="square" rtlCol="0">
            <a:spAutoFit/>
          </a:bodyPr>
          <a:lstStyle/>
          <a:p>
            <a:pPr lvl="0" fontAlgn="auto">
              <a:spcAft>
                <a:spcPts val="0"/>
              </a:spcAft>
              <a:buFont typeface="Wingdings" panose="05000000000000000000" pitchFamily="2" charset="2"/>
              <a:buChar char="v"/>
              <a:defRPr/>
            </a:pPr>
            <a:r>
              <a:rPr lang="en-US" sz="3000" dirty="0">
                <a:solidFill>
                  <a:prstClr val="black"/>
                </a:solidFill>
                <a:latin typeface="Calibri" panose="020F0502020204030204" pitchFamily="34" charset="0"/>
                <a:cs typeface="Calibri" panose="020F0502020204030204" pitchFamily="34" charset="0"/>
              </a:rPr>
              <a:t> Correlation in qubit errors degrade inference quality on NISQ</a:t>
            </a:r>
          </a:p>
          <a:p>
            <a:pPr lvl="0" fontAlgn="auto">
              <a:spcAft>
                <a:spcPts val="0"/>
              </a:spcAft>
              <a:buFont typeface="Wingdings" panose="05000000000000000000" pitchFamily="2" charset="2"/>
              <a:buChar char="v"/>
              <a:defRPr/>
            </a:pPr>
            <a:endParaRPr lang="en-US" sz="3000" dirty="0">
              <a:solidFill>
                <a:prstClr val="black"/>
              </a:solidFill>
              <a:latin typeface="Calibri" panose="020F0502020204030204" pitchFamily="34" charset="0"/>
              <a:cs typeface="Calibri" panose="020F0502020204030204" pitchFamily="34" charset="0"/>
            </a:endParaRPr>
          </a:p>
          <a:p>
            <a:pPr lvl="0" fontAlgn="auto">
              <a:spcAft>
                <a:spcPts val="0"/>
              </a:spcAft>
              <a:buFont typeface="Wingdings" panose="05000000000000000000" pitchFamily="2" charset="2"/>
              <a:buChar char="v"/>
              <a:defRPr/>
            </a:pPr>
            <a:r>
              <a:rPr lang="en-US" sz="3000" dirty="0">
                <a:solidFill>
                  <a:prstClr val="black"/>
                </a:solidFill>
                <a:latin typeface="Calibri" panose="020F0502020204030204" pitchFamily="34" charset="0"/>
                <a:cs typeface="Calibri" panose="020F0502020204030204" pitchFamily="34" charset="0"/>
              </a:rPr>
              <a:t>Prior work: single best mapping  for all trials </a:t>
            </a:r>
            <a:r>
              <a:rPr lang="en-US" sz="3000" dirty="0">
                <a:solidFill>
                  <a:prstClr val="black"/>
                </a:solidFill>
                <a:latin typeface="Calibri" panose="020F0502020204030204" pitchFamily="34" charset="0"/>
                <a:cs typeface="Calibri" panose="020F0502020204030204" pitchFamily="34" charset="0"/>
                <a:sym typeface="Wingdings" panose="05000000000000000000" pitchFamily="2" charset="2"/>
              </a:rPr>
              <a:t></a:t>
            </a:r>
            <a:r>
              <a:rPr lang="en-US" sz="3000" dirty="0">
                <a:solidFill>
                  <a:prstClr val="black"/>
                </a:solidFill>
                <a:latin typeface="Calibri" panose="020F0502020204030204" pitchFamily="34" charset="0"/>
                <a:cs typeface="Calibri" panose="020F0502020204030204" pitchFamily="34" charset="0"/>
              </a:rPr>
              <a:t> correlated errors</a:t>
            </a:r>
          </a:p>
          <a:p>
            <a:pPr lvl="0" fontAlgn="auto">
              <a:spcAft>
                <a:spcPts val="0"/>
              </a:spcAft>
              <a:buFont typeface="Wingdings" panose="05000000000000000000" pitchFamily="2" charset="2"/>
              <a:buChar char="v"/>
              <a:defRPr/>
            </a:pPr>
            <a:endParaRPr lang="en-US" sz="3000" dirty="0">
              <a:solidFill>
                <a:prstClr val="black"/>
              </a:solidFill>
              <a:latin typeface="Calibri" panose="020F0502020204030204" pitchFamily="34" charset="0"/>
              <a:cs typeface="Calibri" panose="020F0502020204030204" pitchFamily="34" charset="0"/>
            </a:endParaRPr>
          </a:p>
          <a:p>
            <a:pPr lvl="0" fontAlgn="auto">
              <a:spcAft>
                <a:spcPts val="0"/>
              </a:spcAft>
              <a:buFont typeface="Wingdings" panose="05000000000000000000" pitchFamily="2" charset="2"/>
              <a:buChar char="v"/>
              <a:defRPr/>
            </a:pPr>
            <a:r>
              <a:rPr lang="en-US" sz="3000" dirty="0">
                <a:solidFill>
                  <a:prstClr val="black"/>
                </a:solidFill>
                <a:latin typeface="Calibri" panose="020F0502020204030204" pitchFamily="34" charset="0"/>
                <a:cs typeface="Calibri" panose="020F0502020204030204" pitchFamily="34" charset="0"/>
              </a:rPr>
              <a:t>EDM: divide trials into groups, use different mapping for each group</a:t>
            </a:r>
          </a:p>
          <a:p>
            <a:pPr lvl="0" fontAlgn="auto">
              <a:spcAft>
                <a:spcPts val="0"/>
              </a:spcAft>
              <a:buFont typeface="Wingdings" panose="05000000000000000000" pitchFamily="2" charset="2"/>
              <a:buChar char="v"/>
              <a:defRPr/>
            </a:pPr>
            <a:endParaRPr lang="en-US" sz="3000" dirty="0">
              <a:solidFill>
                <a:prstClr val="black"/>
              </a:solidFill>
              <a:latin typeface="Calibri" panose="020F0502020204030204" pitchFamily="34" charset="0"/>
              <a:cs typeface="Calibri" panose="020F0502020204030204" pitchFamily="34" charset="0"/>
            </a:endParaRPr>
          </a:p>
          <a:p>
            <a:pPr lvl="0" fontAlgn="auto">
              <a:spcAft>
                <a:spcPts val="0"/>
              </a:spcAft>
              <a:buFont typeface="Wingdings" panose="05000000000000000000" pitchFamily="2" charset="2"/>
              <a:buChar char="v"/>
              <a:defRPr/>
            </a:pPr>
            <a:r>
              <a:rPr lang="en-US" sz="3000" dirty="0">
                <a:solidFill>
                  <a:prstClr val="black"/>
                </a:solidFill>
                <a:latin typeface="Calibri" panose="020F0502020204030204" pitchFamily="34" charset="0"/>
                <a:cs typeface="Calibri" panose="020F0502020204030204" pitchFamily="34" charset="0"/>
              </a:rPr>
              <a:t> EDM Improves the quality of inference up to 2X on IBMQ-14 machine </a:t>
            </a:r>
          </a:p>
          <a:p>
            <a:pPr lvl="0" fontAlgn="auto">
              <a:spcAft>
                <a:spcPts val="0"/>
              </a:spcAft>
              <a:buFont typeface="Wingdings" panose="05000000000000000000" pitchFamily="2" charset="2"/>
              <a:buChar char="v"/>
              <a:defRPr/>
            </a:pPr>
            <a:endParaRPr lang="en-US" sz="3000" dirty="0">
              <a:solidFill>
                <a:prstClr val="black"/>
              </a:solidFill>
              <a:latin typeface="Calibri" panose="020F0502020204030204" pitchFamily="34" charset="0"/>
              <a:cs typeface="Calibri" panose="020F0502020204030204" pitchFamily="34" charset="0"/>
            </a:endParaRPr>
          </a:p>
          <a:p>
            <a:pPr lvl="0" fontAlgn="auto">
              <a:spcAft>
                <a:spcPts val="0"/>
              </a:spcAft>
              <a:buFont typeface="Wingdings" panose="05000000000000000000" pitchFamily="2" charset="2"/>
              <a:buChar char="v"/>
              <a:defRPr/>
            </a:pPr>
            <a:endParaRPr lang="en-US" sz="30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D504341-A8C4-497F-889B-975934F6DAD4}"/>
              </a:ext>
            </a:extLst>
          </p:cNvPr>
          <p:cNvSpPr txBox="1"/>
          <p:nvPr/>
        </p:nvSpPr>
        <p:spPr>
          <a:xfrm>
            <a:off x="0" y="6287514"/>
            <a:ext cx="12192000" cy="523220"/>
          </a:xfrm>
          <a:prstGeom prst="rect">
            <a:avLst/>
          </a:prstGeom>
          <a:solidFill>
            <a:schemeClr val="tx1">
              <a:lumMod val="75000"/>
              <a:lumOff val="25000"/>
            </a:schemeClr>
          </a:solidFill>
        </p:spPr>
        <p:txBody>
          <a:bodyPr wrap="square" rtlCol="0">
            <a:spAutoFit/>
          </a:bodyPr>
          <a:lstStyle/>
          <a:p>
            <a:pPr algn="ctr"/>
            <a:r>
              <a:rPr lang="en-US" sz="2800" b="1" dirty="0">
                <a:solidFill>
                  <a:schemeClr val="bg1"/>
                </a:solidFill>
                <a:latin typeface="+mn-lt"/>
              </a:rPr>
              <a:t>Okay to make mistakes, but not the same one again and again </a:t>
            </a:r>
          </a:p>
        </p:txBody>
      </p:sp>
      <p:sp>
        <p:nvSpPr>
          <p:cNvPr id="6" name="Slide Number Placeholder 2">
            <a:extLst>
              <a:ext uri="{FF2B5EF4-FFF2-40B4-BE49-F238E27FC236}">
                <a16:creationId xmlns:a16="http://schemas.microsoft.com/office/drawing/2014/main" id="{A4B373A7-ABA3-4A57-8D89-EEBE8EDC1876}"/>
              </a:ext>
            </a:extLst>
          </p:cNvPr>
          <p:cNvSpPr>
            <a:spLocks noGrp="1"/>
          </p:cNvSpPr>
          <p:nvPr>
            <p:ph type="sldNum" sz="quarter" idx="4"/>
          </p:nvPr>
        </p:nvSpPr>
        <p:spPr>
          <a:xfrm>
            <a:off x="11545615" y="0"/>
            <a:ext cx="646386" cy="436529"/>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AE2DB5-4517-4C79-AADE-245F3E00587B}" type="slidenum">
              <a:rPr kumimoji="0" lang="en-US" sz="24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24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9084159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9F6AAE-1001-429D-AF15-FFA463C38C0B}"/>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A3657D44-9776-490B-A41C-0E84749EF904}"/>
              </a:ext>
            </a:extLst>
          </p:cNvPr>
          <p:cNvSpPr/>
          <p:nvPr/>
        </p:nvSpPr>
        <p:spPr>
          <a:xfrm>
            <a:off x="0" y="0"/>
            <a:ext cx="12192000" cy="6947555"/>
          </a:xfrm>
          <a:prstGeom prst="rect">
            <a:avLst/>
          </a:prstGeom>
          <a:solidFill>
            <a:schemeClr val="tx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F7BD5797-5F52-4E82-B183-F3011476032D}"/>
              </a:ext>
            </a:extLst>
          </p:cNvPr>
          <p:cNvGrpSpPr/>
          <p:nvPr/>
        </p:nvGrpSpPr>
        <p:grpSpPr>
          <a:xfrm>
            <a:off x="0" y="118750"/>
            <a:ext cx="4239734" cy="2794007"/>
            <a:chOff x="0" y="118750"/>
            <a:chExt cx="4239734" cy="2794007"/>
          </a:xfrm>
        </p:grpSpPr>
        <p:pic>
          <p:nvPicPr>
            <p:cNvPr id="24" name="Picture 6" descr="Image result for many superman">
              <a:extLst>
                <a:ext uri="{FF2B5EF4-FFF2-40B4-BE49-F238E27FC236}">
                  <a16:creationId xmlns:a16="http://schemas.microsoft.com/office/drawing/2014/main" id="{7B915E72-8F78-4160-9F1B-236747B262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29" b="40193"/>
            <a:stretch/>
          </p:blipFill>
          <p:spPr bwMode="auto">
            <a:xfrm>
              <a:off x="0" y="118750"/>
              <a:ext cx="4057398" cy="26750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276CEF5-6839-480F-ADDF-4367657D8C7F}"/>
                </a:ext>
              </a:extLst>
            </p:cNvPr>
            <p:cNvSpPr txBox="1"/>
            <p:nvPr/>
          </p:nvSpPr>
          <p:spPr>
            <a:xfrm>
              <a:off x="3910" y="2451092"/>
              <a:ext cx="4235824" cy="461665"/>
            </a:xfrm>
            <a:prstGeom prst="rect">
              <a:avLst/>
            </a:prstGeom>
            <a:solidFill>
              <a:schemeClr val="tx1">
                <a:lumMod val="95000"/>
                <a:lumOff val="5000"/>
              </a:schemeClr>
            </a:solidFill>
          </p:spPr>
          <p:txBody>
            <a:bodyPr wrap="square" rtlCol="0">
              <a:spAutoFit/>
            </a:bodyPr>
            <a:lstStyle/>
            <a:p>
              <a:pPr algn="ctr"/>
              <a:r>
                <a:rPr lang="en-US" sz="2400" dirty="0">
                  <a:solidFill>
                    <a:schemeClr val="bg1"/>
                  </a:solidFill>
                </a:rPr>
                <a:t>Team of all </a:t>
              </a:r>
              <a:r>
                <a:rPr lang="en-US" sz="2400" dirty="0" err="1">
                  <a:solidFill>
                    <a:schemeClr val="bg1"/>
                  </a:solidFill>
                </a:rPr>
                <a:t>Kryptonians</a:t>
              </a:r>
              <a:endParaRPr lang="en-US" sz="2400" dirty="0">
                <a:solidFill>
                  <a:schemeClr val="bg1"/>
                </a:solidFill>
              </a:endParaRPr>
            </a:p>
          </p:txBody>
        </p:sp>
      </p:grpSp>
      <p:grpSp>
        <p:nvGrpSpPr>
          <p:cNvPr id="23" name="Group 22">
            <a:extLst>
              <a:ext uri="{FF2B5EF4-FFF2-40B4-BE49-F238E27FC236}">
                <a16:creationId xmlns:a16="http://schemas.microsoft.com/office/drawing/2014/main" id="{9866DCD6-F581-4B9F-B85F-0AD2970B3DEC}"/>
              </a:ext>
            </a:extLst>
          </p:cNvPr>
          <p:cNvGrpSpPr/>
          <p:nvPr/>
        </p:nvGrpSpPr>
        <p:grpSpPr>
          <a:xfrm>
            <a:off x="4960733" y="11875"/>
            <a:ext cx="7430379" cy="2900882"/>
            <a:chOff x="4960733" y="11875"/>
            <a:chExt cx="7430379" cy="2900882"/>
          </a:xfrm>
        </p:grpSpPr>
        <p:sp>
          <p:nvSpPr>
            <p:cNvPr id="7" name="Arrow: Right 6">
              <a:extLst>
                <a:ext uri="{FF2B5EF4-FFF2-40B4-BE49-F238E27FC236}">
                  <a16:creationId xmlns:a16="http://schemas.microsoft.com/office/drawing/2014/main" id="{E314F46B-EB5A-4CC9-9B6C-BEF5913BD9A2}"/>
                </a:ext>
              </a:extLst>
            </p:cNvPr>
            <p:cNvSpPr/>
            <p:nvPr/>
          </p:nvSpPr>
          <p:spPr>
            <a:xfrm>
              <a:off x="4960733" y="1193983"/>
              <a:ext cx="2208811" cy="607739"/>
            </a:xfrm>
            <a:prstGeom prst="rightArrow">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B28D62F2-A060-47D7-B224-39B07179D26B}"/>
                </a:ext>
              </a:extLst>
            </p:cNvPr>
            <p:cNvGrpSpPr/>
            <p:nvPr/>
          </p:nvGrpSpPr>
          <p:grpSpPr>
            <a:xfrm>
              <a:off x="7269134" y="11875"/>
              <a:ext cx="5121978" cy="2900882"/>
              <a:chOff x="7269134" y="11875"/>
              <a:chExt cx="5121978" cy="2900882"/>
            </a:xfrm>
          </p:grpSpPr>
          <p:grpSp>
            <p:nvGrpSpPr>
              <p:cNvPr id="3" name="Group 2">
                <a:extLst>
                  <a:ext uri="{FF2B5EF4-FFF2-40B4-BE49-F238E27FC236}">
                    <a16:creationId xmlns:a16="http://schemas.microsoft.com/office/drawing/2014/main" id="{43635959-5579-4B82-B610-313F7A9EB7DA}"/>
                  </a:ext>
                </a:extLst>
              </p:cNvPr>
              <p:cNvGrpSpPr/>
              <p:nvPr/>
            </p:nvGrpSpPr>
            <p:grpSpPr>
              <a:xfrm>
                <a:off x="7742712" y="11875"/>
                <a:ext cx="4314452" cy="2675036"/>
                <a:chOff x="6631806" y="-21822"/>
                <a:chExt cx="5560195" cy="3435466"/>
              </a:xfrm>
            </p:grpSpPr>
            <p:grpSp>
              <p:nvGrpSpPr>
                <p:cNvPr id="2" name="Group 1">
                  <a:extLst>
                    <a:ext uri="{FF2B5EF4-FFF2-40B4-BE49-F238E27FC236}">
                      <a16:creationId xmlns:a16="http://schemas.microsoft.com/office/drawing/2014/main" id="{B332F5EE-C081-4796-9EC0-BE5389385D77}"/>
                    </a:ext>
                  </a:extLst>
                </p:cNvPr>
                <p:cNvGrpSpPr/>
                <p:nvPr/>
              </p:nvGrpSpPr>
              <p:grpSpPr>
                <a:xfrm>
                  <a:off x="6631806" y="-21822"/>
                  <a:ext cx="5560194" cy="2172280"/>
                  <a:chOff x="4511339" y="0"/>
                  <a:chExt cx="7680661" cy="2879520"/>
                </a:xfrm>
              </p:grpSpPr>
              <p:grpSp>
                <p:nvGrpSpPr>
                  <p:cNvPr id="10" name="Group 9">
                    <a:extLst>
                      <a:ext uri="{FF2B5EF4-FFF2-40B4-BE49-F238E27FC236}">
                        <a16:creationId xmlns:a16="http://schemas.microsoft.com/office/drawing/2014/main" id="{88BA4F4C-AA7E-4623-86DD-A7B0963FE621}"/>
                      </a:ext>
                    </a:extLst>
                  </p:cNvPr>
                  <p:cNvGrpSpPr/>
                  <p:nvPr/>
                </p:nvGrpSpPr>
                <p:grpSpPr>
                  <a:xfrm>
                    <a:off x="6905847" y="0"/>
                    <a:ext cx="5286153" cy="2879520"/>
                    <a:chOff x="7963899" y="-68041"/>
                    <a:chExt cx="3593884" cy="2298086"/>
                  </a:xfrm>
                </p:grpSpPr>
                <p:pic>
                  <p:nvPicPr>
                    <p:cNvPr id="32" name="Picture 31">
                      <a:extLst>
                        <a:ext uri="{FF2B5EF4-FFF2-40B4-BE49-F238E27FC236}">
                          <a16:creationId xmlns:a16="http://schemas.microsoft.com/office/drawing/2014/main" id="{FFB6115C-5163-411C-854E-82ABFFB82DAD}"/>
                        </a:ext>
                      </a:extLst>
                    </p:cNvPr>
                    <p:cNvPicPr>
                      <a:picLocks noChangeAspect="1"/>
                    </p:cNvPicPr>
                    <p:nvPr/>
                  </p:nvPicPr>
                  <p:blipFill rotWithShape="1">
                    <a:blip r:embed="rId4"/>
                    <a:srcRect l="26910" t="7949" r="32784" b="27682"/>
                    <a:stretch/>
                  </p:blipFill>
                  <p:spPr>
                    <a:xfrm>
                      <a:off x="7963899" y="-31493"/>
                      <a:ext cx="1796942" cy="2261538"/>
                    </a:xfrm>
                    <a:prstGeom prst="rect">
                      <a:avLst/>
                    </a:prstGeom>
                  </p:spPr>
                </p:pic>
                <p:pic>
                  <p:nvPicPr>
                    <p:cNvPr id="38" name="Picture 37">
                      <a:extLst>
                        <a:ext uri="{FF2B5EF4-FFF2-40B4-BE49-F238E27FC236}">
                          <a16:creationId xmlns:a16="http://schemas.microsoft.com/office/drawing/2014/main" id="{CB9213BC-9ED2-4C5F-87CA-A13728B80271}"/>
                        </a:ext>
                      </a:extLst>
                    </p:cNvPr>
                    <p:cNvPicPr>
                      <a:picLocks noChangeAspect="1"/>
                    </p:cNvPicPr>
                    <p:nvPr/>
                  </p:nvPicPr>
                  <p:blipFill rotWithShape="1">
                    <a:blip r:embed="rId4"/>
                    <a:srcRect l="26910" t="7949" r="32784" b="27682"/>
                    <a:stretch/>
                  </p:blipFill>
                  <p:spPr>
                    <a:xfrm>
                      <a:off x="9760841" y="-68041"/>
                      <a:ext cx="1796942" cy="2261538"/>
                    </a:xfrm>
                    <a:prstGeom prst="rect">
                      <a:avLst/>
                    </a:prstGeom>
                  </p:spPr>
                </p:pic>
              </p:grpSp>
              <p:pic>
                <p:nvPicPr>
                  <p:cNvPr id="15" name="Picture 14">
                    <a:extLst>
                      <a:ext uri="{FF2B5EF4-FFF2-40B4-BE49-F238E27FC236}">
                        <a16:creationId xmlns:a16="http://schemas.microsoft.com/office/drawing/2014/main" id="{75CD94CB-3776-4F82-9EA9-D1E90B5FA223}"/>
                      </a:ext>
                    </a:extLst>
                  </p:cNvPr>
                  <p:cNvPicPr>
                    <a:picLocks noChangeAspect="1"/>
                  </p:cNvPicPr>
                  <p:nvPr/>
                </p:nvPicPr>
                <p:blipFill rotWithShape="1">
                  <a:blip r:embed="rId4"/>
                  <a:srcRect l="26910" t="7949" r="32784" b="27682"/>
                  <a:stretch/>
                </p:blipFill>
                <p:spPr>
                  <a:xfrm>
                    <a:off x="4511339" y="45795"/>
                    <a:ext cx="2643077" cy="2833725"/>
                  </a:xfrm>
                  <a:prstGeom prst="rect">
                    <a:avLst/>
                  </a:prstGeom>
                </p:spPr>
              </p:pic>
            </p:grpSp>
            <p:pic>
              <p:nvPicPr>
                <p:cNvPr id="14" name="Picture 13">
                  <a:extLst>
                    <a:ext uri="{FF2B5EF4-FFF2-40B4-BE49-F238E27FC236}">
                      <a16:creationId xmlns:a16="http://schemas.microsoft.com/office/drawing/2014/main" id="{4D90DB27-7596-4020-92BE-39D0F9FA6C43}"/>
                    </a:ext>
                  </a:extLst>
                </p:cNvPr>
                <p:cNvPicPr>
                  <a:picLocks noChangeAspect="1"/>
                </p:cNvPicPr>
                <p:nvPr/>
              </p:nvPicPr>
              <p:blipFill rotWithShape="1">
                <a:blip r:embed="rId4"/>
                <a:srcRect l="26910" t="7949" r="32784" b="27682"/>
                <a:stretch/>
              </p:blipFill>
              <p:spPr>
                <a:xfrm>
                  <a:off x="7588496" y="1265680"/>
                  <a:ext cx="1913380" cy="2137733"/>
                </a:xfrm>
                <a:prstGeom prst="rect">
                  <a:avLst/>
                </a:prstGeom>
              </p:spPr>
            </p:pic>
            <p:pic>
              <p:nvPicPr>
                <p:cNvPr id="16" name="Picture 15">
                  <a:extLst>
                    <a:ext uri="{FF2B5EF4-FFF2-40B4-BE49-F238E27FC236}">
                      <a16:creationId xmlns:a16="http://schemas.microsoft.com/office/drawing/2014/main" id="{D2CD77CE-A4DB-4BA6-9C99-2995D3D2B121}"/>
                    </a:ext>
                  </a:extLst>
                </p:cNvPr>
                <p:cNvPicPr>
                  <a:picLocks noChangeAspect="1"/>
                </p:cNvPicPr>
                <p:nvPr/>
              </p:nvPicPr>
              <p:blipFill rotWithShape="1">
                <a:blip r:embed="rId4"/>
                <a:srcRect l="26910" t="7949" r="32784" b="27682"/>
                <a:stretch/>
              </p:blipFill>
              <p:spPr>
                <a:xfrm>
                  <a:off x="9418137" y="1231133"/>
                  <a:ext cx="1913380" cy="2137733"/>
                </a:xfrm>
                <a:prstGeom prst="rect">
                  <a:avLst/>
                </a:prstGeom>
              </p:spPr>
            </p:pic>
            <p:grpSp>
              <p:nvGrpSpPr>
                <p:cNvPr id="17" name="Group 16">
                  <a:extLst>
                    <a:ext uri="{FF2B5EF4-FFF2-40B4-BE49-F238E27FC236}">
                      <a16:creationId xmlns:a16="http://schemas.microsoft.com/office/drawing/2014/main" id="{8C76FE1D-BC56-4869-B2C6-DF97751AB881}"/>
                    </a:ext>
                  </a:extLst>
                </p:cNvPr>
                <p:cNvGrpSpPr/>
                <p:nvPr/>
              </p:nvGrpSpPr>
              <p:grpSpPr>
                <a:xfrm>
                  <a:off x="6631807" y="1241364"/>
                  <a:ext cx="5560194" cy="2172280"/>
                  <a:chOff x="4511339" y="0"/>
                  <a:chExt cx="7680661" cy="2879520"/>
                </a:xfrm>
              </p:grpSpPr>
              <p:grpSp>
                <p:nvGrpSpPr>
                  <p:cNvPr id="18" name="Group 17">
                    <a:extLst>
                      <a:ext uri="{FF2B5EF4-FFF2-40B4-BE49-F238E27FC236}">
                        <a16:creationId xmlns:a16="http://schemas.microsoft.com/office/drawing/2014/main" id="{6E2EFB04-697C-43C5-80D7-BF051E93DB7B}"/>
                      </a:ext>
                    </a:extLst>
                  </p:cNvPr>
                  <p:cNvGrpSpPr/>
                  <p:nvPr/>
                </p:nvGrpSpPr>
                <p:grpSpPr>
                  <a:xfrm>
                    <a:off x="6905847" y="0"/>
                    <a:ext cx="5286153" cy="2879520"/>
                    <a:chOff x="7963899" y="-68041"/>
                    <a:chExt cx="3593884" cy="2298086"/>
                  </a:xfrm>
                </p:grpSpPr>
                <p:pic>
                  <p:nvPicPr>
                    <p:cNvPr id="20" name="Picture 19">
                      <a:extLst>
                        <a:ext uri="{FF2B5EF4-FFF2-40B4-BE49-F238E27FC236}">
                          <a16:creationId xmlns:a16="http://schemas.microsoft.com/office/drawing/2014/main" id="{75A78F6F-C2D1-4C06-92BB-7FBFD7320C0C}"/>
                        </a:ext>
                      </a:extLst>
                    </p:cNvPr>
                    <p:cNvPicPr>
                      <a:picLocks noChangeAspect="1"/>
                    </p:cNvPicPr>
                    <p:nvPr/>
                  </p:nvPicPr>
                  <p:blipFill rotWithShape="1">
                    <a:blip r:embed="rId4"/>
                    <a:srcRect l="26910" t="7949" r="32784" b="27682"/>
                    <a:stretch/>
                  </p:blipFill>
                  <p:spPr>
                    <a:xfrm>
                      <a:off x="7963899" y="-31493"/>
                      <a:ext cx="1796942" cy="2261538"/>
                    </a:xfrm>
                    <a:prstGeom prst="rect">
                      <a:avLst/>
                    </a:prstGeom>
                  </p:spPr>
                </p:pic>
                <p:pic>
                  <p:nvPicPr>
                    <p:cNvPr id="21" name="Picture 20">
                      <a:extLst>
                        <a:ext uri="{FF2B5EF4-FFF2-40B4-BE49-F238E27FC236}">
                          <a16:creationId xmlns:a16="http://schemas.microsoft.com/office/drawing/2014/main" id="{BE3DC623-2AB4-4318-AFEA-E0BFD7E7B401}"/>
                        </a:ext>
                      </a:extLst>
                    </p:cNvPr>
                    <p:cNvPicPr>
                      <a:picLocks noChangeAspect="1"/>
                    </p:cNvPicPr>
                    <p:nvPr/>
                  </p:nvPicPr>
                  <p:blipFill rotWithShape="1">
                    <a:blip r:embed="rId4"/>
                    <a:srcRect l="26910" t="7949" r="32784" b="27682"/>
                    <a:stretch/>
                  </p:blipFill>
                  <p:spPr>
                    <a:xfrm>
                      <a:off x="9760841" y="-68041"/>
                      <a:ext cx="1796942" cy="2261538"/>
                    </a:xfrm>
                    <a:prstGeom prst="rect">
                      <a:avLst/>
                    </a:prstGeom>
                  </p:spPr>
                </p:pic>
              </p:grpSp>
              <p:pic>
                <p:nvPicPr>
                  <p:cNvPr id="19" name="Picture 18">
                    <a:extLst>
                      <a:ext uri="{FF2B5EF4-FFF2-40B4-BE49-F238E27FC236}">
                        <a16:creationId xmlns:a16="http://schemas.microsoft.com/office/drawing/2014/main" id="{F8C41B02-4DA5-4DDD-BEBD-71D12144E5D7}"/>
                      </a:ext>
                    </a:extLst>
                  </p:cNvPr>
                  <p:cNvPicPr>
                    <a:picLocks noChangeAspect="1"/>
                  </p:cNvPicPr>
                  <p:nvPr/>
                </p:nvPicPr>
                <p:blipFill rotWithShape="1">
                  <a:blip r:embed="rId4"/>
                  <a:srcRect l="26910" t="7949" r="32784" b="27682"/>
                  <a:stretch/>
                </p:blipFill>
                <p:spPr>
                  <a:xfrm>
                    <a:off x="4511339" y="45795"/>
                    <a:ext cx="2643077" cy="2833725"/>
                  </a:xfrm>
                  <a:prstGeom prst="rect">
                    <a:avLst/>
                  </a:prstGeom>
                </p:spPr>
              </p:pic>
            </p:grpSp>
          </p:grpSp>
          <p:sp>
            <p:nvSpPr>
              <p:cNvPr id="25" name="TextBox 24">
                <a:extLst>
                  <a:ext uri="{FF2B5EF4-FFF2-40B4-BE49-F238E27FC236}">
                    <a16:creationId xmlns:a16="http://schemas.microsoft.com/office/drawing/2014/main" id="{A04E2A8D-E4A2-41A9-BA5D-9D3E6AA1702C}"/>
                  </a:ext>
                </a:extLst>
              </p:cNvPr>
              <p:cNvSpPr txBox="1"/>
              <p:nvPr/>
            </p:nvSpPr>
            <p:spPr>
              <a:xfrm>
                <a:off x="7269134" y="2451092"/>
                <a:ext cx="5121978" cy="461665"/>
              </a:xfrm>
              <a:prstGeom prst="rect">
                <a:avLst/>
              </a:prstGeom>
              <a:solidFill>
                <a:schemeClr val="tx1">
                  <a:lumMod val="95000"/>
                  <a:lumOff val="5000"/>
                </a:schemeClr>
              </a:solidFill>
            </p:spPr>
            <p:txBody>
              <a:bodyPr wrap="square" rtlCol="0">
                <a:spAutoFit/>
              </a:bodyPr>
              <a:lstStyle/>
              <a:p>
                <a:pPr algn="ctr"/>
                <a:r>
                  <a:rPr lang="en-US" sz="2400" dirty="0">
                    <a:solidFill>
                      <a:schemeClr val="bg1"/>
                    </a:solidFill>
                  </a:rPr>
                  <a:t>Kryptonite </a:t>
                </a:r>
                <a:r>
                  <a:rPr lang="en-US" sz="2400" dirty="0">
                    <a:solidFill>
                      <a:schemeClr val="bg1"/>
                    </a:solidFill>
                    <a:sym typeface="Wingdings" panose="05000000000000000000" pitchFamily="2" charset="2"/>
                  </a:rPr>
                  <a:t></a:t>
                </a:r>
                <a:r>
                  <a:rPr lang="en-US" sz="2400" dirty="0">
                    <a:solidFill>
                      <a:schemeClr val="bg1"/>
                    </a:solidFill>
                  </a:rPr>
                  <a:t>Identical Weakness</a:t>
                </a:r>
              </a:p>
            </p:txBody>
          </p:sp>
        </p:grpSp>
      </p:grpSp>
      <p:grpSp>
        <p:nvGrpSpPr>
          <p:cNvPr id="13" name="Group 12">
            <a:extLst>
              <a:ext uri="{FF2B5EF4-FFF2-40B4-BE49-F238E27FC236}">
                <a16:creationId xmlns:a16="http://schemas.microsoft.com/office/drawing/2014/main" id="{F7665CA1-1972-46B7-AA62-6FCD9F31784F}"/>
              </a:ext>
            </a:extLst>
          </p:cNvPr>
          <p:cNvGrpSpPr/>
          <p:nvPr/>
        </p:nvGrpSpPr>
        <p:grpSpPr>
          <a:xfrm>
            <a:off x="-296" y="4350877"/>
            <a:ext cx="4236120" cy="2596678"/>
            <a:chOff x="-296" y="4350877"/>
            <a:chExt cx="4236120" cy="2596678"/>
          </a:xfrm>
        </p:grpSpPr>
        <p:pic>
          <p:nvPicPr>
            <p:cNvPr id="33" name="Picture 4" descr="Image result for justice league cartoon">
              <a:extLst>
                <a:ext uri="{FF2B5EF4-FFF2-40B4-BE49-F238E27FC236}">
                  <a16:creationId xmlns:a16="http://schemas.microsoft.com/office/drawing/2014/main" id="{66B6396E-ABA4-4F74-A625-DBECB2DA30B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530" r="12287" b="18064"/>
            <a:stretch/>
          </p:blipFill>
          <p:spPr bwMode="auto">
            <a:xfrm>
              <a:off x="0" y="4350877"/>
              <a:ext cx="4235824" cy="259667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571427E-0C31-4D8D-BDE5-386907496BB0}"/>
                </a:ext>
              </a:extLst>
            </p:cNvPr>
            <p:cNvSpPr txBox="1"/>
            <p:nvPr/>
          </p:nvSpPr>
          <p:spPr>
            <a:xfrm>
              <a:off x="-296" y="6472100"/>
              <a:ext cx="4235824" cy="461665"/>
            </a:xfrm>
            <a:prstGeom prst="rect">
              <a:avLst/>
            </a:prstGeom>
            <a:solidFill>
              <a:schemeClr val="tx1">
                <a:lumMod val="95000"/>
                <a:lumOff val="5000"/>
              </a:schemeClr>
            </a:solidFill>
          </p:spPr>
          <p:txBody>
            <a:bodyPr wrap="square" rtlCol="0">
              <a:spAutoFit/>
            </a:bodyPr>
            <a:lstStyle/>
            <a:p>
              <a:pPr algn="ctr"/>
              <a:r>
                <a:rPr lang="en-US" sz="2400" dirty="0">
                  <a:solidFill>
                    <a:schemeClr val="bg1"/>
                  </a:solidFill>
                </a:rPr>
                <a:t>Justice League </a:t>
              </a:r>
            </a:p>
          </p:txBody>
        </p:sp>
      </p:grpSp>
      <p:grpSp>
        <p:nvGrpSpPr>
          <p:cNvPr id="30" name="Group 29">
            <a:extLst>
              <a:ext uri="{FF2B5EF4-FFF2-40B4-BE49-F238E27FC236}">
                <a16:creationId xmlns:a16="http://schemas.microsoft.com/office/drawing/2014/main" id="{953D1D2D-06BF-404B-B91C-12A9A67D0262}"/>
              </a:ext>
            </a:extLst>
          </p:cNvPr>
          <p:cNvGrpSpPr/>
          <p:nvPr/>
        </p:nvGrpSpPr>
        <p:grpSpPr>
          <a:xfrm>
            <a:off x="4991594" y="4300917"/>
            <a:ext cx="7200406" cy="2597562"/>
            <a:chOff x="4991594" y="4300917"/>
            <a:chExt cx="7200406" cy="2597562"/>
          </a:xfrm>
        </p:grpSpPr>
        <p:sp>
          <p:nvSpPr>
            <p:cNvPr id="26" name="Arrow: Right 25">
              <a:extLst>
                <a:ext uri="{FF2B5EF4-FFF2-40B4-BE49-F238E27FC236}">
                  <a16:creationId xmlns:a16="http://schemas.microsoft.com/office/drawing/2014/main" id="{1767B727-A6B1-48CB-8BD7-4454A9C6EB2E}"/>
                </a:ext>
              </a:extLst>
            </p:cNvPr>
            <p:cNvSpPr/>
            <p:nvPr/>
          </p:nvSpPr>
          <p:spPr>
            <a:xfrm>
              <a:off x="4991594" y="5275588"/>
              <a:ext cx="2208811" cy="607739"/>
            </a:xfrm>
            <a:prstGeom prst="rightArrow">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D8CA54E5-3853-4B6B-B100-6716CFA50234}"/>
                </a:ext>
              </a:extLst>
            </p:cNvPr>
            <p:cNvGrpSpPr/>
            <p:nvPr/>
          </p:nvGrpSpPr>
          <p:grpSpPr>
            <a:xfrm>
              <a:off x="7742712" y="4300917"/>
              <a:ext cx="4449288" cy="2597562"/>
              <a:chOff x="7742712" y="4300917"/>
              <a:chExt cx="4449288" cy="2597562"/>
            </a:xfrm>
          </p:grpSpPr>
          <p:grpSp>
            <p:nvGrpSpPr>
              <p:cNvPr id="5" name="Group 4">
                <a:extLst>
                  <a:ext uri="{FF2B5EF4-FFF2-40B4-BE49-F238E27FC236}">
                    <a16:creationId xmlns:a16="http://schemas.microsoft.com/office/drawing/2014/main" id="{4661CA15-9B42-4FD3-94EF-00DD9CE5B529}"/>
                  </a:ext>
                </a:extLst>
              </p:cNvPr>
              <p:cNvGrpSpPr/>
              <p:nvPr/>
            </p:nvGrpSpPr>
            <p:grpSpPr>
              <a:xfrm>
                <a:off x="7742712" y="4300917"/>
                <a:ext cx="4449288" cy="2557083"/>
                <a:chOff x="7430097" y="4300917"/>
                <a:chExt cx="4761903" cy="2557083"/>
              </a:xfrm>
            </p:grpSpPr>
            <p:pic>
              <p:nvPicPr>
                <p:cNvPr id="34" name="Picture 10" descr="Related image">
                  <a:extLst>
                    <a:ext uri="{FF2B5EF4-FFF2-40B4-BE49-F238E27FC236}">
                      <a16:creationId xmlns:a16="http://schemas.microsoft.com/office/drawing/2014/main" id="{CA730EE6-744D-44FA-9FF1-BD1748DC05F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7189"/>
                <a:stretch/>
              </p:blipFill>
              <p:spPr bwMode="auto">
                <a:xfrm>
                  <a:off x="10157732" y="4300918"/>
                  <a:ext cx="2034268" cy="25570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5F395E7-69BB-46D0-B156-A89FE94BF5D1}"/>
                    </a:ext>
                  </a:extLst>
                </p:cNvPr>
                <p:cNvPicPr>
                  <a:picLocks noChangeAspect="1"/>
                </p:cNvPicPr>
                <p:nvPr/>
              </p:nvPicPr>
              <p:blipFill>
                <a:blip r:embed="rId7"/>
                <a:stretch>
                  <a:fillRect/>
                </a:stretch>
              </p:blipFill>
              <p:spPr>
                <a:xfrm>
                  <a:off x="7430097" y="4300917"/>
                  <a:ext cx="2615006" cy="2557083"/>
                </a:xfrm>
                <a:prstGeom prst="rect">
                  <a:avLst/>
                </a:prstGeom>
              </p:spPr>
            </p:pic>
          </p:grpSp>
          <p:sp>
            <p:nvSpPr>
              <p:cNvPr id="28" name="TextBox 27">
                <a:extLst>
                  <a:ext uri="{FF2B5EF4-FFF2-40B4-BE49-F238E27FC236}">
                    <a16:creationId xmlns:a16="http://schemas.microsoft.com/office/drawing/2014/main" id="{5C111501-BB0B-481F-9DA7-DFED60C71FB7}"/>
                  </a:ext>
                </a:extLst>
              </p:cNvPr>
              <p:cNvSpPr txBox="1"/>
              <p:nvPr/>
            </p:nvSpPr>
            <p:spPr>
              <a:xfrm>
                <a:off x="7861465" y="6436814"/>
                <a:ext cx="4330535" cy="461665"/>
              </a:xfrm>
              <a:prstGeom prst="rect">
                <a:avLst/>
              </a:prstGeom>
              <a:solidFill>
                <a:schemeClr val="tx1">
                  <a:lumMod val="95000"/>
                  <a:lumOff val="5000"/>
                </a:schemeClr>
              </a:solidFill>
              <a:ln>
                <a:solidFill>
                  <a:schemeClr val="tx1"/>
                </a:solidFill>
              </a:ln>
            </p:spPr>
            <p:txBody>
              <a:bodyPr wrap="square" rtlCol="0">
                <a:spAutoFit/>
              </a:bodyPr>
              <a:lstStyle/>
              <a:p>
                <a:pPr algn="ctr"/>
                <a:r>
                  <a:rPr lang="en-US" sz="2400" dirty="0">
                    <a:solidFill>
                      <a:schemeClr val="bg1"/>
                    </a:solidFill>
                  </a:rPr>
                  <a:t>Cover each others weakness</a:t>
                </a:r>
              </a:p>
            </p:txBody>
          </p:sp>
        </p:grpSp>
      </p:grpSp>
      <p:sp>
        <p:nvSpPr>
          <p:cNvPr id="29" name="Title 1">
            <a:extLst>
              <a:ext uri="{FF2B5EF4-FFF2-40B4-BE49-F238E27FC236}">
                <a16:creationId xmlns:a16="http://schemas.microsoft.com/office/drawing/2014/main" id="{74089D78-A862-4C0A-892F-F89366B45450}"/>
              </a:ext>
            </a:extLst>
          </p:cNvPr>
          <p:cNvSpPr txBox="1">
            <a:spLocks/>
          </p:cNvSpPr>
          <p:nvPr/>
        </p:nvSpPr>
        <p:spPr>
          <a:xfrm>
            <a:off x="3630487" y="3028838"/>
            <a:ext cx="6733309" cy="927135"/>
          </a:xfrm>
          <a:solidFill>
            <a:schemeClr val="bg1"/>
          </a:solidFill>
        </p:spPr>
        <p:txBody>
          <a:bodyPr/>
          <a:lstStyle>
            <a:lvl1pPr algn="l" defTabSz="342900" rtl="0" eaLnBrk="1" latinLnBrk="0" hangingPunct="1">
              <a:spcBef>
                <a:spcPct val="0"/>
              </a:spcBef>
              <a:buNone/>
              <a:defRPr sz="3600" b="1" kern="1200">
                <a:solidFill>
                  <a:srgbClr val="857437"/>
                </a:solidFill>
                <a:latin typeface="+mj-lt"/>
                <a:ea typeface="+mj-ea"/>
                <a:cs typeface="+mj-cs"/>
              </a:defRPr>
            </a:lvl1pPr>
          </a:lstStyle>
          <a:p>
            <a:pPr fontAlgn="auto">
              <a:spcAft>
                <a:spcPts val="0"/>
              </a:spcAft>
            </a:pPr>
            <a:endParaRPr lang="en-US" sz="4800" dirty="0">
              <a:solidFill>
                <a:schemeClr val="bg1"/>
              </a:solidFill>
            </a:endParaRPr>
          </a:p>
        </p:txBody>
      </p:sp>
    </p:spTree>
    <p:extLst>
      <p:ext uri="{BB962C8B-B14F-4D97-AF65-F5344CB8AC3E}">
        <p14:creationId xmlns:p14="http://schemas.microsoft.com/office/powerpoint/2010/main" val="3446973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4A67D0-1FC4-49F8-91C2-236C9433AF05}"/>
              </a:ext>
            </a:extLst>
          </p:cNvPr>
          <p:cNvSpPr/>
          <p:nvPr/>
        </p:nvSpPr>
        <p:spPr>
          <a:xfrm>
            <a:off x="0" y="1146221"/>
            <a:ext cx="12192000" cy="3052704"/>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C4C449-0BBE-456B-9B44-38C3880C2B51}"/>
              </a:ext>
            </a:extLst>
          </p:cNvPr>
          <p:cNvSpPr>
            <a:spLocks noGrp="1"/>
          </p:cNvSpPr>
          <p:nvPr>
            <p:ph type="title"/>
          </p:nvPr>
        </p:nvSpPr>
        <p:spPr>
          <a:xfrm>
            <a:off x="4451081" y="2101073"/>
            <a:ext cx="3289837" cy="1143000"/>
          </a:xfrm>
          <a:solidFill>
            <a:schemeClr val="bg1"/>
          </a:solidFill>
        </p:spPr>
        <p:txBody>
          <a:bodyPr/>
          <a:lstStyle/>
          <a:p>
            <a:r>
              <a:rPr lang="en-US" sz="4800" dirty="0">
                <a:solidFill>
                  <a:schemeClr val="bg1"/>
                </a:solidFill>
              </a:rPr>
              <a:t>Thank you </a:t>
            </a:r>
          </a:p>
        </p:txBody>
      </p:sp>
      <p:sp>
        <p:nvSpPr>
          <p:cNvPr id="4" name="Slide Number Placeholder 3">
            <a:extLst>
              <a:ext uri="{FF2B5EF4-FFF2-40B4-BE49-F238E27FC236}">
                <a16:creationId xmlns:a16="http://schemas.microsoft.com/office/drawing/2014/main" id="{6F806F9C-C258-41F6-8B61-84F215DE2F74}"/>
              </a:ext>
            </a:extLst>
          </p:cNvPr>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AE2DB5-4517-4C79-AADE-245F3E00587B}" type="slidenum">
              <a:rPr kumimoji="0" lang="en-US" sz="18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8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43775645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4A67D0-1FC4-49F8-91C2-236C9433AF05}"/>
              </a:ext>
            </a:extLst>
          </p:cNvPr>
          <p:cNvSpPr/>
          <p:nvPr/>
        </p:nvSpPr>
        <p:spPr>
          <a:xfrm>
            <a:off x="0" y="1146221"/>
            <a:ext cx="12192000" cy="3052704"/>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C4C449-0BBE-456B-9B44-38C3880C2B51}"/>
              </a:ext>
            </a:extLst>
          </p:cNvPr>
          <p:cNvSpPr>
            <a:spLocks noGrp="1"/>
          </p:cNvSpPr>
          <p:nvPr>
            <p:ph type="title"/>
          </p:nvPr>
        </p:nvSpPr>
        <p:spPr>
          <a:xfrm>
            <a:off x="3718216" y="2286000"/>
            <a:ext cx="5190460" cy="1143000"/>
          </a:xfrm>
          <a:solidFill>
            <a:schemeClr val="bg1"/>
          </a:solidFill>
        </p:spPr>
        <p:txBody>
          <a:bodyPr/>
          <a:lstStyle/>
          <a:p>
            <a:r>
              <a:rPr lang="en-US" sz="4800" dirty="0">
                <a:solidFill>
                  <a:schemeClr val="bg1"/>
                </a:solidFill>
              </a:rPr>
              <a:t>Backup Slides </a:t>
            </a:r>
          </a:p>
        </p:txBody>
      </p:sp>
      <p:sp>
        <p:nvSpPr>
          <p:cNvPr id="4" name="Slide Number Placeholder 3">
            <a:extLst>
              <a:ext uri="{FF2B5EF4-FFF2-40B4-BE49-F238E27FC236}">
                <a16:creationId xmlns:a16="http://schemas.microsoft.com/office/drawing/2014/main" id="{6F806F9C-C258-41F6-8B61-84F215DE2F74}"/>
              </a:ext>
            </a:extLst>
          </p:cNvPr>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AE2DB5-4517-4C79-AADE-245F3E00587B}" type="slidenum">
              <a:rPr kumimoji="0" lang="en-US" sz="18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8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6183515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7018C-352E-4D33-A61B-8C0989135639}"/>
              </a:ext>
            </a:extLst>
          </p:cNvPr>
          <p:cNvSpPr>
            <a:spLocks noGrp="1"/>
          </p:cNvSpPr>
          <p:nvPr>
            <p:ph type="title"/>
          </p:nvPr>
        </p:nvSpPr>
        <p:spPr>
          <a:xfrm>
            <a:off x="198784" y="226632"/>
            <a:ext cx="12513364" cy="1143000"/>
          </a:xfrm>
        </p:spPr>
        <p:txBody>
          <a:bodyPr/>
          <a:lstStyle/>
          <a:p>
            <a:r>
              <a:rPr lang="en-US" dirty="0"/>
              <a:t>Inferring Correct Answer with NISQ Model</a:t>
            </a:r>
          </a:p>
        </p:txBody>
      </p:sp>
      <p:grpSp>
        <p:nvGrpSpPr>
          <p:cNvPr id="16" name="Group 15">
            <a:extLst>
              <a:ext uri="{FF2B5EF4-FFF2-40B4-BE49-F238E27FC236}">
                <a16:creationId xmlns:a16="http://schemas.microsoft.com/office/drawing/2014/main" id="{F275D660-4A56-4592-843E-133F406FE764}"/>
              </a:ext>
            </a:extLst>
          </p:cNvPr>
          <p:cNvGrpSpPr/>
          <p:nvPr/>
        </p:nvGrpSpPr>
        <p:grpSpPr>
          <a:xfrm>
            <a:off x="3977481" y="3203838"/>
            <a:ext cx="3219961" cy="1474710"/>
            <a:chOff x="9005660" y="4609421"/>
            <a:chExt cx="2422105" cy="646332"/>
          </a:xfrm>
        </p:grpSpPr>
        <p:cxnSp>
          <p:nvCxnSpPr>
            <p:cNvPr id="17" name="Straight Arrow Connector 16">
              <a:extLst>
                <a:ext uri="{FF2B5EF4-FFF2-40B4-BE49-F238E27FC236}">
                  <a16:creationId xmlns:a16="http://schemas.microsoft.com/office/drawing/2014/main" id="{14EEF4B9-77A9-4093-A4DC-563B47056CF3}"/>
                </a:ext>
              </a:extLst>
            </p:cNvPr>
            <p:cNvCxnSpPr>
              <a:cxnSpLocks/>
            </p:cNvCxnSpPr>
            <p:nvPr/>
          </p:nvCxnSpPr>
          <p:spPr>
            <a:xfrm>
              <a:off x="9115550" y="4919696"/>
              <a:ext cx="274050" cy="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4C07D778-916A-4CF9-A6C4-01D3296E70B0}"/>
                </a:ext>
              </a:extLst>
            </p:cNvPr>
            <p:cNvCxnSpPr>
              <a:cxnSpLocks/>
            </p:cNvCxnSpPr>
            <p:nvPr/>
          </p:nvCxnSpPr>
          <p:spPr>
            <a:xfrm>
              <a:off x="9005660" y="4919696"/>
              <a:ext cx="2422105" cy="20499"/>
            </a:xfrm>
            <a:prstGeom prst="straightConnector1">
              <a:avLst/>
            </a:prstGeom>
            <a:ln w="76200">
              <a:tailEnd type="triangle"/>
            </a:ln>
            <a:effectLst/>
          </p:spPr>
          <p:style>
            <a:lnRef idx="2">
              <a:schemeClr val="dk1"/>
            </a:lnRef>
            <a:fillRef idx="0">
              <a:schemeClr val="dk1"/>
            </a:fillRef>
            <a:effectRef idx="1">
              <a:schemeClr val="dk1"/>
            </a:effectRef>
            <a:fontRef idx="minor">
              <a:schemeClr val="tx1"/>
            </a:fontRef>
          </p:style>
        </p:cxnSp>
        <p:sp>
          <p:nvSpPr>
            <p:cNvPr id="19" name="Rectangle 18">
              <a:extLst>
                <a:ext uri="{FF2B5EF4-FFF2-40B4-BE49-F238E27FC236}">
                  <a16:creationId xmlns:a16="http://schemas.microsoft.com/office/drawing/2014/main" id="{F036F277-FB5F-46D7-8549-E987B062C016}"/>
                </a:ext>
              </a:extLst>
            </p:cNvPr>
            <p:cNvSpPr/>
            <p:nvPr/>
          </p:nvSpPr>
          <p:spPr>
            <a:xfrm>
              <a:off x="9307813" y="4609421"/>
              <a:ext cx="1710221" cy="646332"/>
            </a:xfrm>
            <a:prstGeom prst="rect">
              <a:avLst/>
            </a:prstGeom>
            <a:solidFill>
              <a:srgbClr val="FEE599"/>
            </a:solidFill>
            <a:ln w="19050">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Quantum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Computer</a:t>
              </a:r>
            </a:p>
          </p:txBody>
        </p:sp>
      </p:grpSp>
      <p:sp>
        <p:nvSpPr>
          <p:cNvPr id="24" name="TextBox 23">
            <a:extLst>
              <a:ext uri="{FF2B5EF4-FFF2-40B4-BE49-F238E27FC236}">
                <a16:creationId xmlns:a16="http://schemas.microsoft.com/office/drawing/2014/main" id="{7885F4C6-1765-41FA-8109-265D6D42C061}"/>
              </a:ext>
            </a:extLst>
          </p:cNvPr>
          <p:cNvSpPr txBox="1"/>
          <p:nvPr/>
        </p:nvSpPr>
        <p:spPr>
          <a:xfrm>
            <a:off x="676517" y="3373171"/>
            <a:ext cx="2426150" cy="1077218"/>
          </a:xfrm>
          <a:prstGeom prst="rect">
            <a:avLst/>
          </a:prstGeom>
          <a:noFill/>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mn-ea"/>
                <a:cs typeface="+mn-cs"/>
              </a:rPr>
              <a:t>Input Program</a:t>
            </a:r>
          </a:p>
        </p:txBody>
      </p:sp>
      <p:grpSp>
        <p:nvGrpSpPr>
          <p:cNvPr id="36" name="Group 35">
            <a:extLst>
              <a:ext uri="{FF2B5EF4-FFF2-40B4-BE49-F238E27FC236}">
                <a16:creationId xmlns:a16="http://schemas.microsoft.com/office/drawing/2014/main" id="{479A6CE8-439F-4698-B611-1C1B695CD8A9}"/>
              </a:ext>
            </a:extLst>
          </p:cNvPr>
          <p:cNvGrpSpPr/>
          <p:nvPr/>
        </p:nvGrpSpPr>
        <p:grpSpPr>
          <a:xfrm>
            <a:off x="8214520" y="2912164"/>
            <a:ext cx="3234696" cy="2748506"/>
            <a:chOff x="8214520" y="2912164"/>
            <a:chExt cx="3234696" cy="2748506"/>
          </a:xfrm>
        </p:grpSpPr>
        <p:grpSp>
          <p:nvGrpSpPr>
            <p:cNvPr id="34" name="Group 33">
              <a:extLst>
                <a:ext uri="{FF2B5EF4-FFF2-40B4-BE49-F238E27FC236}">
                  <a16:creationId xmlns:a16="http://schemas.microsoft.com/office/drawing/2014/main" id="{82533E03-9BC7-4CB6-8D64-2FC53CC7EFAE}"/>
                </a:ext>
              </a:extLst>
            </p:cNvPr>
            <p:cNvGrpSpPr/>
            <p:nvPr/>
          </p:nvGrpSpPr>
          <p:grpSpPr>
            <a:xfrm>
              <a:off x="8214520" y="2912164"/>
              <a:ext cx="3234696" cy="2144722"/>
              <a:chOff x="8214520" y="2912164"/>
              <a:chExt cx="3234696" cy="2144722"/>
            </a:xfrm>
          </p:grpSpPr>
          <p:cxnSp>
            <p:nvCxnSpPr>
              <p:cNvPr id="5" name="Straight Arrow Connector 4">
                <a:extLst>
                  <a:ext uri="{FF2B5EF4-FFF2-40B4-BE49-F238E27FC236}">
                    <a16:creationId xmlns:a16="http://schemas.microsoft.com/office/drawing/2014/main" id="{96DF4BAC-D993-4A00-9695-9CC98C3F8D9E}"/>
                  </a:ext>
                </a:extLst>
              </p:cNvPr>
              <p:cNvCxnSpPr/>
              <p:nvPr/>
            </p:nvCxnSpPr>
            <p:spPr>
              <a:xfrm>
                <a:off x="8226912" y="4961226"/>
                <a:ext cx="322230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B7A3967F-1C5E-4D08-866B-DA2BA2C8520D}"/>
                  </a:ext>
                </a:extLst>
              </p:cNvPr>
              <p:cNvCxnSpPr>
                <a:cxnSpLocks/>
              </p:cNvCxnSpPr>
              <p:nvPr/>
            </p:nvCxnSpPr>
            <p:spPr>
              <a:xfrm flipV="1">
                <a:off x="8214520" y="2912164"/>
                <a:ext cx="0" cy="20580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33" name="Group 32">
                <a:extLst>
                  <a:ext uri="{FF2B5EF4-FFF2-40B4-BE49-F238E27FC236}">
                    <a16:creationId xmlns:a16="http://schemas.microsoft.com/office/drawing/2014/main" id="{5C2D497A-26B4-4561-8AF2-D90E5F7CA385}"/>
                  </a:ext>
                </a:extLst>
              </p:cNvPr>
              <p:cNvGrpSpPr/>
              <p:nvPr/>
            </p:nvGrpSpPr>
            <p:grpSpPr>
              <a:xfrm>
                <a:off x="8260154" y="3508637"/>
                <a:ext cx="2892262" cy="1548249"/>
                <a:chOff x="8260154" y="3495512"/>
                <a:chExt cx="2892262" cy="1548249"/>
              </a:xfrm>
            </p:grpSpPr>
            <p:pic>
              <p:nvPicPr>
                <p:cNvPr id="4" name="Picture 3">
                  <a:extLst>
                    <a:ext uri="{FF2B5EF4-FFF2-40B4-BE49-F238E27FC236}">
                      <a16:creationId xmlns:a16="http://schemas.microsoft.com/office/drawing/2014/main" id="{9A305082-4334-4017-B41E-028104D02A55}"/>
                    </a:ext>
                  </a:extLst>
                </p:cNvPr>
                <p:cNvPicPr>
                  <a:picLocks noChangeAspect="1"/>
                </p:cNvPicPr>
                <p:nvPr/>
              </p:nvPicPr>
              <p:blipFill>
                <a:blip r:embed="rId2"/>
                <a:stretch>
                  <a:fillRect/>
                </a:stretch>
              </p:blipFill>
              <p:spPr>
                <a:xfrm>
                  <a:off x="8260154" y="3495512"/>
                  <a:ext cx="2892262" cy="1548249"/>
                </a:xfrm>
                <a:prstGeom prst="rect">
                  <a:avLst/>
                </a:prstGeom>
              </p:spPr>
            </p:pic>
            <p:sp>
              <p:nvSpPr>
                <p:cNvPr id="25" name="Rectangle 24">
                  <a:extLst>
                    <a:ext uri="{FF2B5EF4-FFF2-40B4-BE49-F238E27FC236}">
                      <a16:creationId xmlns:a16="http://schemas.microsoft.com/office/drawing/2014/main" id="{CFE1E054-B4C3-4142-8708-BE3A2B9FCF5C}"/>
                    </a:ext>
                  </a:extLst>
                </p:cNvPr>
                <p:cNvSpPr/>
                <p:nvPr/>
              </p:nvSpPr>
              <p:spPr>
                <a:xfrm>
                  <a:off x="9259479" y="3495512"/>
                  <a:ext cx="463763" cy="1443722"/>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30%</a:t>
                  </a:r>
                </a:p>
              </p:txBody>
            </p:sp>
            <p:sp>
              <p:nvSpPr>
                <p:cNvPr id="26" name="Rectangle 25">
                  <a:extLst>
                    <a:ext uri="{FF2B5EF4-FFF2-40B4-BE49-F238E27FC236}">
                      <a16:creationId xmlns:a16="http://schemas.microsoft.com/office/drawing/2014/main" id="{8702C0FB-0B0C-4720-8BAA-08D443D639BB}"/>
                    </a:ext>
                  </a:extLst>
                </p:cNvPr>
                <p:cNvSpPr/>
                <p:nvPr/>
              </p:nvSpPr>
              <p:spPr>
                <a:xfrm>
                  <a:off x="9728539" y="3990109"/>
                  <a:ext cx="463763" cy="949134"/>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20%</a:t>
                  </a:r>
                </a:p>
              </p:txBody>
            </p:sp>
            <p:sp>
              <p:nvSpPr>
                <p:cNvPr id="29" name="Rectangle 28">
                  <a:extLst>
                    <a:ext uri="{FF2B5EF4-FFF2-40B4-BE49-F238E27FC236}">
                      <a16:creationId xmlns:a16="http://schemas.microsoft.com/office/drawing/2014/main" id="{5ECFF1F1-016C-439D-858F-B1A8D6B9033C}"/>
                    </a:ext>
                  </a:extLst>
                </p:cNvPr>
                <p:cNvSpPr/>
                <p:nvPr/>
              </p:nvSpPr>
              <p:spPr>
                <a:xfrm>
                  <a:off x="8790419" y="3984963"/>
                  <a:ext cx="463763" cy="949134"/>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20%</a:t>
                  </a:r>
                </a:p>
              </p:txBody>
            </p:sp>
            <p:sp>
              <p:nvSpPr>
                <p:cNvPr id="30" name="Rectangle 29">
                  <a:extLst>
                    <a:ext uri="{FF2B5EF4-FFF2-40B4-BE49-F238E27FC236}">
                      <a16:creationId xmlns:a16="http://schemas.microsoft.com/office/drawing/2014/main" id="{4B0765D3-FB5F-4918-ABE0-E901CCFE8B02}"/>
                    </a:ext>
                  </a:extLst>
                </p:cNvPr>
                <p:cNvSpPr/>
                <p:nvPr/>
              </p:nvSpPr>
              <p:spPr>
                <a:xfrm>
                  <a:off x="8321359" y="4450389"/>
                  <a:ext cx="463763" cy="483708"/>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10%</a:t>
                  </a:r>
                </a:p>
              </p:txBody>
            </p:sp>
            <p:sp>
              <p:nvSpPr>
                <p:cNvPr id="31" name="Rectangle 30">
                  <a:extLst>
                    <a:ext uri="{FF2B5EF4-FFF2-40B4-BE49-F238E27FC236}">
                      <a16:creationId xmlns:a16="http://schemas.microsoft.com/office/drawing/2014/main" id="{41FDE8BF-2413-41D0-9527-71B5C2F8AF1B}"/>
                    </a:ext>
                  </a:extLst>
                </p:cNvPr>
                <p:cNvSpPr/>
                <p:nvPr/>
              </p:nvSpPr>
              <p:spPr>
                <a:xfrm>
                  <a:off x="10197599" y="4226365"/>
                  <a:ext cx="463763" cy="707731"/>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15%</a:t>
                  </a:r>
                </a:p>
              </p:txBody>
            </p:sp>
            <p:sp>
              <p:nvSpPr>
                <p:cNvPr id="32" name="Rectangle 31">
                  <a:extLst>
                    <a:ext uri="{FF2B5EF4-FFF2-40B4-BE49-F238E27FC236}">
                      <a16:creationId xmlns:a16="http://schemas.microsoft.com/office/drawing/2014/main" id="{221B0AAC-D651-44D7-ADCB-10C3F0AD5E19}"/>
                    </a:ext>
                  </a:extLst>
                </p:cNvPr>
                <p:cNvSpPr/>
                <p:nvPr/>
              </p:nvSpPr>
              <p:spPr>
                <a:xfrm>
                  <a:off x="10666660" y="4678548"/>
                  <a:ext cx="463763" cy="274522"/>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5%</a:t>
                  </a:r>
                </a:p>
              </p:txBody>
            </p:sp>
          </p:grpSp>
        </p:grpSp>
        <p:sp>
          <p:nvSpPr>
            <p:cNvPr id="35" name="TextBox 34">
              <a:extLst>
                <a:ext uri="{FF2B5EF4-FFF2-40B4-BE49-F238E27FC236}">
                  <a16:creationId xmlns:a16="http://schemas.microsoft.com/office/drawing/2014/main" id="{0BDC465C-CF50-4C54-8094-801118BC9F36}"/>
                </a:ext>
              </a:extLst>
            </p:cNvPr>
            <p:cNvSpPr txBox="1"/>
            <p:nvPr/>
          </p:nvSpPr>
          <p:spPr>
            <a:xfrm>
              <a:off x="8817041" y="5291338"/>
              <a:ext cx="165942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Output Strings</a:t>
              </a:r>
            </a:p>
          </p:txBody>
        </p:sp>
        <p:sp>
          <p:nvSpPr>
            <p:cNvPr id="37" name="TextBox 36">
              <a:extLst>
                <a:ext uri="{FF2B5EF4-FFF2-40B4-BE49-F238E27FC236}">
                  <a16:creationId xmlns:a16="http://schemas.microsoft.com/office/drawing/2014/main" id="{9B49A9D0-283C-4BF6-AD94-A1F243C70660}"/>
                </a:ext>
              </a:extLst>
            </p:cNvPr>
            <p:cNvSpPr txBox="1"/>
            <p:nvPr/>
          </p:nvSpPr>
          <p:spPr>
            <a:xfrm>
              <a:off x="8319843" y="4982964"/>
              <a:ext cx="40427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S1</a:t>
              </a:r>
            </a:p>
          </p:txBody>
        </p:sp>
        <p:sp>
          <p:nvSpPr>
            <p:cNvPr id="38" name="TextBox 37">
              <a:extLst>
                <a:ext uri="{FF2B5EF4-FFF2-40B4-BE49-F238E27FC236}">
                  <a16:creationId xmlns:a16="http://schemas.microsoft.com/office/drawing/2014/main" id="{38490342-80EB-4363-B3C4-28FFBE597141}"/>
                </a:ext>
              </a:extLst>
            </p:cNvPr>
            <p:cNvSpPr txBox="1"/>
            <p:nvPr/>
          </p:nvSpPr>
          <p:spPr>
            <a:xfrm>
              <a:off x="8788903" y="4982964"/>
              <a:ext cx="40427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S2</a:t>
              </a:r>
            </a:p>
          </p:txBody>
        </p:sp>
        <p:sp>
          <p:nvSpPr>
            <p:cNvPr id="39" name="TextBox 38">
              <a:extLst>
                <a:ext uri="{FF2B5EF4-FFF2-40B4-BE49-F238E27FC236}">
                  <a16:creationId xmlns:a16="http://schemas.microsoft.com/office/drawing/2014/main" id="{58F653D7-7A90-4719-BDCE-09EFB3A6152C}"/>
                </a:ext>
              </a:extLst>
            </p:cNvPr>
            <p:cNvSpPr txBox="1"/>
            <p:nvPr/>
          </p:nvSpPr>
          <p:spPr>
            <a:xfrm>
              <a:off x="9257963" y="4982964"/>
              <a:ext cx="40427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S3</a:t>
              </a:r>
            </a:p>
          </p:txBody>
        </p:sp>
        <p:sp>
          <p:nvSpPr>
            <p:cNvPr id="40" name="TextBox 39">
              <a:extLst>
                <a:ext uri="{FF2B5EF4-FFF2-40B4-BE49-F238E27FC236}">
                  <a16:creationId xmlns:a16="http://schemas.microsoft.com/office/drawing/2014/main" id="{D3325386-6FF2-4A58-B059-6F583237DB4A}"/>
                </a:ext>
              </a:extLst>
            </p:cNvPr>
            <p:cNvSpPr txBox="1"/>
            <p:nvPr/>
          </p:nvSpPr>
          <p:spPr>
            <a:xfrm>
              <a:off x="9727023" y="4982964"/>
              <a:ext cx="40427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S4</a:t>
              </a:r>
            </a:p>
          </p:txBody>
        </p:sp>
        <p:sp>
          <p:nvSpPr>
            <p:cNvPr id="41" name="TextBox 40">
              <a:extLst>
                <a:ext uri="{FF2B5EF4-FFF2-40B4-BE49-F238E27FC236}">
                  <a16:creationId xmlns:a16="http://schemas.microsoft.com/office/drawing/2014/main" id="{4DB56A6B-A8D9-4255-9894-8431E916606E}"/>
                </a:ext>
              </a:extLst>
            </p:cNvPr>
            <p:cNvSpPr txBox="1"/>
            <p:nvPr/>
          </p:nvSpPr>
          <p:spPr>
            <a:xfrm>
              <a:off x="10196083" y="4982964"/>
              <a:ext cx="40427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S5</a:t>
              </a:r>
            </a:p>
          </p:txBody>
        </p:sp>
        <p:sp>
          <p:nvSpPr>
            <p:cNvPr id="42" name="TextBox 41">
              <a:extLst>
                <a:ext uri="{FF2B5EF4-FFF2-40B4-BE49-F238E27FC236}">
                  <a16:creationId xmlns:a16="http://schemas.microsoft.com/office/drawing/2014/main" id="{F3EC3885-D9BB-4816-8903-CED2F088A3E8}"/>
                </a:ext>
              </a:extLst>
            </p:cNvPr>
            <p:cNvSpPr txBox="1"/>
            <p:nvPr/>
          </p:nvSpPr>
          <p:spPr>
            <a:xfrm>
              <a:off x="10665144" y="4982964"/>
              <a:ext cx="40427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S6</a:t>
              </a:r>
            </a:p>
          </p:txBody>
        </p:sp>
      </p:grpSp>
      <p:pic>
        <p:nvPicPr>
          <p:cNvPr id="1026" name="Picture 2" descr="Image result for check mark symbol">
            <a:extLst>
              <a:ext uri="{FF2B5EF4-FFF2-40B4-BE49-F238E27FC236}">
                <a16:creationId xmlns:a16="http://schemas.microsoft.com/office/drawing/2014/main" id="{52FCDBBA-D6CF-4B93-9D9A-8EE6A1C535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9950" y="3248264"/>
            <a:ext cx="749074" cy="710288"/>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Rounded Corners 43">
            <a:extLst>
              <a:ext uri="{FF2B5EF4-FFF2-40B4-BE49-F238E27FC236}">
                <a16:creationId xmlns:a16="http://schemas.microsoft.com/office/drawing/2014/main" id="{35311647-200A-461C-92CC-D575CF854FFE}"/>
              </a:ext>
            </a:extLst>
          </p:cNvPr>
          <p:cNvSpPr/>
          <p:nvPr/>
        </p:nvSpPr>
        <p:spPr>
          <a:xfrm>
            <a:off x="9236" y="6329086"/>
            <a:ext cx="12192000" cy="519800"/>
          </a:xfrm>
          <a:prstGeom prst="roundRect">
            <a:avLst>
              <a:gd name="adj" fmla="val 0"/>
            </a:avLst>
          </a:prstGeom>
          <a:solidFill>
            <a:schemeClr val="tx1">
              <a:lumMod val="75000"/>
              <a:lumOff val="2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Inference: Pick output with highest frequency of occurrence </a:t>
            </a:r>
          </a:p>
        </p:txBody>
      </p:sp>
      <p:sp>
        <p:nvSpPr>
          <p:cNvPr id="45" name="TextBox 44">
            <a:extLst>
              <a:ext uri="{FF2B5EF4-FFF2-40B4-BE49-F238E27FC236}">
                <a16:creationId xmlns:a16="http://schemas.microsoft.com/office/drawing/2014/main" id="{BBDB6B6C-057F-4E9C-B64B-4B856E6AA96A}"/>
              </a:ext>
            </a:extLst>
          </p:cNvPr>
          <p:cNvSpPr txBox="1"/>
          <p:nvPr/>
        </p:nvSpPr>
        <p:spPr>
          <a:xfrm rot="16200000">
            <a:off x="7214031" y="3813422"/>
            <a:ext cx="127470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Frequency</a:t>
            </a:r>
          </a:p>
        </p:txBody>
      </p:sp>
    </p:spTree>
    <p:extLst>
      <p:ext uri="{BB962C8B-B14F-4D97-AF65-F5344CB8AC3E}">
        <p14:creationId xmlns:p14="http://schemas.microsoft.com/office/powerpoint/2010/main" val="4203818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5CADD-8797-4F13-98CB-4BD68FA5086A}"/>
              </a:ext>
            </a:extLst>
          </p:cNvPr>
          <p:cNvSpPr>
            <a:spLocks noGrp="1"/>
          </p:cNvSpPr>
          <p:nvPr>
            <p:ph type="title"/>
          </p:nvPr>
        </p:nvSpPr>
        <p:spPr>
          <a:xfrm>
            <a:off x="609599" y="196814"/>
            <a:ext cx="10147069" cy="1143000"/>
          </a:xfrm>
        </p:spPr>
        <p:txBody>
          <a:bodyPr/>
          <a:lstStyle/>
          <a:p>
            <a:r>
              <a:rPr lang="en-US" dirty="0"/>
              <a:t>Running Bernstein </a:t>
            </a:r>
            <a:r>
              <a:rPr lang="en-US" dirty="0" err="1"/>
              <a:t>Vazirani</a:t>
            </a:r>
            <a:r>
              <a:rPr lang="en-US" dirty="0"/>
              <a:t> (BV) on IBMQ-14</a:t>
            </a:r>
          </a:p>
        </p:txBody>
      </p:sp>
      <p:pic>
        <p:nvPicPr>
          <p:cNvPr id="3" name="Picture 2">
            <a:extLst>
              <a:ext uri="{FF2B5EF4-FFF2-40B4-BE49-F238E27FC236}">
                <a16:creationId xmlns:a16="http://schemas.microsoft.com/office/drawing/2014/main" id="{CFB3E6DA-4925-4B9E-84E0-8D884117BF53}"/>
              </a:ext>
            </a:extLst>
          </p:cNvPr>
          <p:cNvPicPr>
            <a:picLocks noChangeAspect="1"/>
          </p:cNvPicPr>
          <p:nvPr/>
        </p:nvPicPr>
        <p:blipFill>
          <a:blip r:embed="rId2"/>
          <a:stretch>
            <a:fillRect/>
          </a:stretch>
        </p:blipFill>
        <p:spPr>
          <a:xfrm>
            <a:off x="0" y="2344835"/>
            <a:ext cx="12192000" cy="3348736"/>
          </a:xfrm>
          <a:prstGeom prst="rect">
            <a:avLst/>
          </a:prstGeom>
        </p:spPr>
      </p:pic>
      <p:sp>
        <p:nvSpPr>
          <p:cNvPr id="4" name="TextBox 3">
            <a:extLst>
              <a:ext uri="{FF2B5EF4-FFF2-40B4-BE49-F238E27FC236}">
                <a16:creationId xmlns:a16="http://schemas.microsoft.com/office/drawing/2014/main" id="{6BB79533-B10B-4518-94B6-5EF1E00BC905}"/>
              </a:ext>
            </a:extLst>
          </p:cNvPr>
          <p:cNvSpPr txBox="1"/>
          <p:nvPr/>
        </p:nvSpPr>
        <p:spPr>
          <a:xfrm>
            <a:off x="3632662" y="6054357"/>
            <a:ext cx="5369419" cy="369332"/>
          </a:xfrm>
          <a:prstGeom prst="rect">
            <a:avLst/>
          </a:prstGeom>
          <a:noFill/>
        </p:spPr>
        <p:txBody>
          <a:bodyPr wrap="none" rtlCol="0">
            <a:spAutoFit/>
          </a:bodyPr>
          <a:lstStyle/>
          <a:p>
            <a:r>
              <a:rPr lang="en-US" dirty="0"/>
              <a:t>BV-6 </a:t>
            </a:r>
            <a:r>
              <a:rPr lang="en-US" dirty="0">
                <a:sym typeface="Wingdings" panose="05000000000000000000" pitchFamily="2" charset="2"/>
              </a:rPr>
              <a:t> Bernstein </a:t>
            </a:r>
            <a:r>
              <a:rPr lang="en-US" dirty="0" err="1">
                <a:sym typeface="Wingdings" panose="05000000000000000000" pitchFamily="2" charset="2"/>
              </a:rPr>
              <a:t>Vazirani</a:t>
            </a:r>
            <a:r>
              <a:rPr lang="en-US" dirty="0">
                <a:sym typeface="Wingdings" panose="05000000000000000000" pitchFamily="2" charset="2"/>
              </a:rPr>
              <a:t> Algorithm with 6-bit Key</a:t>
            </a:r>
            <a:endParaRPr lang="en-US" dirty="0"/>
          </a:p>
        </p:txBody>
      </p:sp>
      <p:sp>
        <p:nvSpPr>
          <p:cNvPr id="5" name="TextBox 4">
            <a:extLst>
              <a:ext uri="{FF2B5EF4-FFF2-40B4-BE49-F238E27FC236}">
                <a16:creationId xmlns:a16="http://schemas.microsoft.com/office/drawing/2014/main" id="{C9FC3138-4B11-4E90-BE9A-68F01C0F742B}"/>
              </a:ext>
            </a:extLst>
          </p:cNvPr>
          <p:cNvSpPr txBox="1"/>
          <p:nvPr/>
        </p:nvSpPr>
        <p:spPr>
          <a:xfrm>
            <a:off x="3179817" y="2948168"/>
            <a:ext cx="3962944" cy="369332"/>
          </a:xfrm>
          <a:prstGeom prst="rect">
            <a:avLst/>
          </a:prstGeom>
          <a:noFill/>
        </p:spPr>
        <p:txBody>
          <a:bodyPr wrap="none" rtlCol="0">
            <a:spAutoFit/>
          </a:bodyPr>
          <a:lstStyle/>
          <a:p>
            <a:r>
              <a:rPr lang="en-US" dirty="0"/>
              <a:t>Experiment with 8192 shots </a:t>
            </a:r>
            <a:r>
              <a:rPr lang="en-US" dirty="0">
                <a:sym typeface="Wingdings" panose="05000000000000000000" pitchFamily="2" charset="2"/>
              </a:rPr>
              <a:t> Batch</a:t>
            </a:r>
            <a:endParaRPr lang="en-US" dirty="0"/>
          </a:p>
        </p:txBody>
      </p:sp>
    </p:spTree>
    <p:extLst>
      <p:ext uri="{BB962C8B-B14F-4D97-AF65-F5344CB8AC3E}">
        <p14:creationId xmlns:p14="http://schemas.microsoft.com/office/powerpoint/2010/main" val="2381764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792AA-297E-433C-A934-B9ECAB0337F1}"/>
              </a:ext>
            </a:extLst>
          </p:cNvPr>
          <p:cNvSpPr>
            <a:spLocks noGrp="1"/>
          </p:cNvSpPr>
          <p:nvPr>
            <p:ph type="title"/>
          </p:nvPr>
        </p:nvSpPr>
        <p:spPr/>
        <p:txBody>
          <a:bodyPr/>
          <a:lstStyle/>
          <a:p>
            <a:r>
              <a:rPr lang="en-US" dirty="0"/>
              <a:t>Heatmap – Diversity in Mapping</a:t>
            </a:r>
          </a:p>
        </p:txBody>
      </p:sp>
      <p:grpSp>
        <p:nvGrpSpPr>
          <p:cNvPr id="12" name="Group 11">
            <a:extLst>
              <a:ext uri="{FF2B5EF4-FFF2-40B4-BE49-F238E27FC236}">
                <a16:creationId xmlns:a16="http://schemas.microsoft.com/office/drawing/2014/main" id="{58A68E46-DBDD-4223-9FCE-667C64E9600C}"/>
              </a:ext>
            </a:extLst>
          </p:cNvPr>
          <p:cNvGrpSpPr/>
          <p:nvPr/>
        </p:nvGrpSpPr>
        <p:grpSpPr>
          <a:xfrm>
            <a:off x="1685381" y="1843031"/>
            <a:ext cx="6323634" cy="2876190"/>
            <a:chOff x="1578164" y="1403806"/>
            <a:chExt cx="8702653" cy="3496647"/>
          </a:xfrm>
        </p:grpSpPr>
        <p:grpSp>
          <p:nvGrpSpPr>
            <p:cNvPr id="10" name="Group 9">
              <a:extLst>
                <a:ext uri="{FF2B5EF4-FFF2-40B4-BE49-F238E27FC236}">
                  <a16:creationId xmlns:a16="http://schemas.microsoft.com/office/drawing/2014/main" id="{AB2E8C53-8A5A-41AC-A084-648A1CFB0116}"/>
                </a:ext>
              </a:extLst>
            </p:cNvPr>
            <p:cNvGrpSpPr/>
            <p:nvPr/>
          </p:nvGrpSpPr>
          <p:grpSpPr>
            <a:xfrm>
              <a:off x="1578164" y="1403806"/>
              <a:ext cx="3953718" cy="3496647"/>
              <a:chOff x="1460297" y="1175303"/>
              <a:chExt cx="3953718" cy="3496647"/>
            </a:xfrm>
          </p:grpSpPr>
          <p:pic>
            <p:nvPicPr>
              <p:cNvPr id="5" name="Picture 4">
                <a:extLst>
                  <a:ext uri="{FF2B5EF4-FFF2-40B4-BE49-F238E27FC236}">
                    <a16:creationId xmlns:a16="http://schemas.microsoft.com/office/drawing/2014/main" id="{41C005ED-6D94-480F-901A-428A72DA2D6C}"/>
                  </a:ext>
                </a:extLst>
              </p:cNvPr>
              <p:cNvPicPr>
                <a:picLocks noChangeAspect="1"/>
              </p:cNvPicPr>
              <p:nvPr/>
            </p:nvPicPr>
            <p:blipFill rotWithShape="1">
              <a:blip r:embed="rId3"/>
              <a:srcRect l="8544" r="55437" b="54390"/>
              <a:stretch/>
            </p:blipFill>
            <p:spPr>
              <a:xfrm>
                <a:off x="1663603" y="1607940"/>
                <a:ext cx="3547107" cy="3064010"/>
              </a:xfrm>
              <a:prstGeom prst="rect">
                <a:avLst/>
              </a:prstGeom>
            </p:spPr>
          </p:pic>
          <p:sp>
            <p:nvSpPr>
              <p:cNvPr id="7" name="TextBox 6">
                <a:extLst>
                  <a:ext uri="{FF2B5EF4-FFF2-40B4-BE49-F238E27FC236}">
                    <a16:creationId xmlns:a16="http://schemas.microsoft.com/office/drawing/2014/main" id="{47CF4BA3-FFAD-4CD8-995F-2648564A70CB}"/>
                  </a:ext>
                </a:extLst>
              </p:cNvPr>
              <p:cNvSpPr txBox="1"/>
              <p:nvPr/>
            </p:nvSpPr>
            <p:spPr>
              <a:xfrm>
                <a:off x="1460297" y="1175303"/>
                <a:ext cx="3953718" cy="561256"/>
              </a:xfrm>
              <a:prstGeom prst="rect">
                <a:avLst/>
              </a:prstGeom>
              <a:noFill/>
            </p:spPr>
            <p:txBody>
              <a:bodyPr wrap="none" rtlCol="0">
                <a:spAutoFit/>
              </a:bodyPr>
              <a:lstStyle/>
              <a:p>
                <a:pPr algn="ctr"/>
                <a:r>
                  <a:rPr lang="en-US" sz="2400" dirty="0"/>
                  <a:t>One Mapping for all</a:t>
                </a:r>
              </a:p>
            </p:txBody>
          </p:sp>
        </p:grpSp>
        <p:grpSp>
          <p:nvGrpSpPr>
            <p:cNvPr id="11" name="Group 10">
              <a:extLst>
                <a:ext uri="{FF2B5EF4-FFF2-40B4-BE49-F238E27FC236}">
                  <a16:creationId xmlns:a16="http://schemas.microsoft.com/office/drawing/2014/main" id="{7C363E60-5BCB-44E5-AF6A-7535E0443D50}"/>
                </a:ext>
              </a:extLst>
            </p:cNvPr>
            <p:cNvGrpSpPr/>
            <p:nvPr/>
          </p:nvGrpSpPr>
          <p:grpSpPr>
            <a:xfrm>
              <a:off x="6748706" y="1430131"/>
              <a:ext cx="3532111" cy="3470322"/>
              <a:chOff x="6776627" y="1201628"/>
              <a:chExt cx="3532111" cy="3470322"/>
            </a:xfrm>
          </p:grpSpPr>
          <p:pic>
            <p:nvPicPr>
              <p:cNvPr id="4" name="Picture 3">
                <a:extLst>
                  <a:ext uri="{FF2B5EF4-FFF2-40B4-BE49-F238E27FC236}">
                    <a16:creationId xmlns:a16="http://schemas.microsoft.com/office/drawing/2014/main" id="{F899E232-CC08-42DD-9F44-3AF267C30FE6}"/>
                  </a:ext>
                </a:extLst>
              </p:cNvPr>
              <p:cNvPicPr>
                <a:picLocks noChangeAspect="1"/>
              </p:cNvPicPr>
              <p:nvPr/>
            </p:nvPicPr>
            <p:blipFill rotWithShape="1">
              <a:blip r:embed="rId4"/>
              <a:srcRect l="8329" r="55722" b="55575"/>
              <a:stretch/>
            </p:blipFill>
            <p:spPr>
              <a:xfrm>
                <a:off x="6776627" y="1700112"/>
                <a:ext cx="3532111" cy="2971838"/>
              </a:xfrm>
              <a:prstGeom prst="rect">
                <a:avLst/>
              </a:prstGeom>
            </p:spPr>
          </p:pic>
          <p:sp>
            <p:nvSpPr>
              <p:cNvPr id="8" name="TextBox 7">
                <a:extLst>
                  <a:ext uri="{FF2B5EF4-FFF2-40B4-BE49-F238E27FC236}">
                    <a16:creationId xmlns:a16="http://schemas.microsoft.com/office/drawing/2014/main" id="{4E1485C6-12EE-4EA6-B473-0BF48E9347CE}"/>
                  </a:ext>
                </a:extLst>
              </p:cNvPr>
              <p:cNvSpPr txBox="1"/>
              <p:nvPr/>
            </p:nvSpPr>
            <p:spPr>
              <a:xfrm>
                <a:off x="6979932" y="1201628"/>
                <a:ext cx="3082321" cy="561256"/>
              </a:xfrm>
              <a:prstGeom prst="rect">
                <a:avLst/>
              </a:prstGeom>
              <a:noFill/>
            </p:spPr>
            <p:txBody>
              <a:bodyPr wrap="none" rtlCol="0">
                <a:spAutoFit/>
              </a:bodyPr>
              <a:lstStyle/>
              <a:p>
                <a:r>
                  <a:rPr lang="en-US" sz="2400" dirty="0"/>
                  <a:t>Four mappings</a:t>
                </a:r>
              </a:p>
            </p:txBody>
          </p:sp>
        </p:grpSp>
      </p:grpSp>
      <p:grpSp>
        <p:nvGrpSpPr>
          <p:cNvPr id="15" name="Group 14">
            <a:extLst>
              <a:ext uri="{FF2B5EF4-FFF2-40B4-BE49-F238E27FC236}">
                <a16:creationId xmlns:a16="http://schemas.microsoft.com/office/drawing/2014/main" id="{903C5014-F09F-44A1-8A01-1929518789A5}"/>
              </a:ext>
            </a:extLst>
          </p:cNvPr>
          <p:cNvGrpSpPr/>
          <p:nvPr/>
        </p:nvGrpSpPr>
        <p:grpSpPr>
          <a:xfrm>
            <a:off x="1121299" y="4880759"/>
            <a:ext cx="6873968" cy="1546727"/>
            <a:chOff x="4948927" y="4589247"/>
            <a:chExt cx="6873968" cy="1546727"/>
          </a:xfrm>
        </p:grpSpPr>
        <p:pic>
          <p:nvPicPr>
            <p:cNvPr id="6" name="Picture 5">
              <a:extLst>
                <a:ext uri="{FF2B5EF4-FFF2-40B4-BE49-F238E27FC236}">
                  <a16:creationId xmlns:a16="http://schemas.microsoft.com/office/drawing/2014/main" id="{D20CBDC8-21A9-4AA0-BD0E-0ECE11E5FFE7}"/>
                </a:ext>
              </a:extLst>
            </p:cNvPr>
            <p:cNvPicPr>
              <a:picLocks noChangeAspect="1"/>
            </p:cNvPicPr>
            <p:nvPr/>
          </p:nvPicPr>
          <p:blipFill rotWithShape="1">
            <a:blip r:embed="rId4"/>
            <a:srcRect l="82223" r="10918"/>
            <a:stretch/>
          </p:blipFill>
          <p:spPr>
            <a:xfrm rot="5400000">
              <a:off x="7973100" y="1565074"/>
              <a:ext cx="743344" cy="6791689"/>
            </a:xfrm>
            <a:prstGeom prst="rect">
              <a:avLst/>
            </a:prstGeom>
          </p:spPr>
        </p:pic>
        <p:sp>
          <p:nvSpPr>
            <p:cNvPr id="13" name="TextBox 12">
              <a:extLst>
                <a:ext uri="{FF2B5EF4-FFF2-40B4-BE49-F238E27FC236}">
                  <a16:creationId xmlns:a16="http://schemas.microsoft.com/office/drawing/2014/main" id="{12DE3039-9F6A-406F-8201-15E247177C30}"/>
                </a:ext>
              </a:extLst>
            </p:cNvPr>
            <p:cNvSpPr txBox="1"/>
            <p:nvPr/>
          </p:nvSpPr>
          <p:spPr>
            <a:xfrm>
              <a:off x="5367738" y="5195261"/>
              <a:ext cx="2359292" cy="646331"/>
            </a:xfrm>
            <a:prstGeom prst="rect">
              <a:avLst/>
            </a:prstGeom>
            <a:noFill/>
          </p:spPr>
          <p:txBody>
            <a:bodyPr wrap="square" rtlCol="0">
              <a:spAutoFit/>
            </a:bodyPr>
            <a:lstStyle/>
            <a:p>
              <a:pPr algn="ctr"/>
              <a:r>
                <a:rPr lang="en-US" b="1" dirty="0"/>
                <a:t>High Similarity</a:t>
              </a:r>
              <a:r>
                <a:rPr lang="en-US" b="1" dirty="0">
                  <a:sym typeface="Wingdings" panose="05000000000000000000" pitchFamily="2" charset="2"/>
                </a:rPr>
                <a:t> (Identical Errors)</a:t>
              </a:r>
              <a:endParaRPr lang="en-US" b="1" dirty="0"/>
            </a:p>
          </p:txBody>
        </p:sp>
        <p:sp>
          <p:nvSpPr>
            <p:cNvPr id="14" name="TextBox 13">
              <a:extLst>
                <a:ext uri="{FF2B5EF4-FFF2-40B4-BE49-F238E27FC236}">
                  <a16:creationId xmlns:a16="http://schemas.microsoft.com/office/drawing/2014/main" id="{A7968131-04A2-41FE-AFE8-367BF743BBBD}"/>
                </a:ext>
              </a:extLst>
            </p:cNvPr>
            <p:cNvSpPr txBox="1"/>
            <p:nvPr/>
          </p:nvSpPr>
          <p:spPr>
            <a:xfrm>
              <a:off x="9778746" y="5212644"/>
              <a:ext cx="2044149" cy="923330"/>
            </a:xfrm>
            <a:prstGeom prst="rect">
              <a:avLst/>
            </a:prstGeom>
            <a:noFill/>
          </p:spPr>
          <p:txBody>
            <a:bodyPr wrap="none" rtlCol="0">
              <a:spAutoFit/>
            </a:bodyPr>
            <a:lstStyle/>
            <a:p>
              <a:pPr algn="ctr"/>
              <a:r>
                <a:rPr lang="en-US" b="1" dirty="0"/>
                <a:t>Low  Similarity </a:t>
              </a:r>
            </a:p>
            <a:p>
              <a:pPr algn="ctr"/>
              <a:r>
                <a:rPr lang="en-US" b="1" dirty="0"/>
                <a:t>(</a:t>
              </a:r>
              <a:r>
                <a:rPr lang="en-US" b="1" dirty="0">
                  <a:sym typeface="Wingdings" panose="05000000000000000000" pitchFamily="2" charset="2"/>
                </a:rPr>
                <a:t>Different Errors)</a:t>
              </a:r>
            </a:p>
            <a:p>
              <a:pPr algn="ctr"/>
              <a:endParaRPr lang="en-US" b="1" dirty="0"/>
            </a:p>
          </p:txBody>
        </p:sp>
      </p:grpSp>
    </p:spTree>
    <p:extLst>
      <p:ext uri="{BB962C8B-B14F-4D97-AF65-F5344CB8AC3E}">
        <p14:creationId xmlns:p14="http://schemas.microsoft.com/office/powerpoint/2010/main" val="169099304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2755-92C4-4305-B189-265A3DE6C163}"/>
              </a:ext>
            </a:extLst>
          </p:cNvPr>
          <p:cNvSpPr>
            <a:spLocks noGrp="1"/>
          </p:cNvSpPr>
          <p:nvPr>
            <p:ph type="title"/>
          </p:nvPr>
        </p:nvSpPr>
        <p:spPr/>
        <p:txBody>
          <a:bodyPr>
            <a:normAutofit/>
          </a:bodyPr>
          <a:lstStyle/>
          <a:p>
            <a:r>
              <a:rPr lang="en-US" sz="4400" dirty="0"/>
              <a:t>ESP vs PST</a:t>
            </a:r>
          </a:p>
        </p:txBody>
      </p:sp>
      <p:sp>
        <p:nvSpPr>
          <p:cNvPr id="3" name="Slide Number Placeholder 2">
            <a:extLst>
              <a:ext uri="{FF2B5EF4-FFF2-40B4-BE49-F238E27FC236}">
                <a16:creationId xmlns:a16="http://schemas.microsoft.com/office/drawing/2014/main" id="{007816C3-CFBC-44BD-9CD9-44910E872068}"/>
              </a:ext>
            </a:extLst>
          </p:cNvPr>
          <p:cNvSpPr>
            <a:spLocks noGrp="1"/>
          </p:cNvSpPr>
          <p:nvPr>
            <p:ph type="sldNum" sz="quarter" idx="4"/>
          </p:nvPr>
        </p:nvSpPr>
        <p:spPr/>
        <p:txBody>
          <a:bodyPr/>
          <a:lstStyle/>
          <a:p>
            <a:fld id="{52AE2DB5-4517-4C79-AADE-245F3E00587B}" type="slidenum">
              <a:rPr lang="en-US" smtClean="0">
                <a:solidFill>
                  <a:prstClr val="black">
                    <a:tint val="75000"/>
                  </a:prstClr>
                </a:solidFill>
              </a:rPr>
              <a:pPr/>
              <a:t>29</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9AFCA26A-274A-47DE-8C41-435E68498412}"/>
              </a:ext>
            </a:extLst>
          </p:cNvPr>
          <p:cNvPicPr>
            <a:picLocks noChangeAspect="1"/>
          </p:cNvPicPr>
          <p:nvPr/>
        </p:nvPicPr>
        <p:blipFill>
          <a:blip r:embed="rId2"/>
          <a:stretch>
            <a:fillRect/>
          </a:stretch>
        </p:blipFill>
        <p:spPr>
          <a:xfrm>
            <a:off x="0" y="2784383"/>
            <a:ext cx="12192000" cy="3965931"/>
          </a:xfrm>
          <a:prstGeom prst="rect">
            <a:avLst/>
          </a:prstGeom>
        </p:spPr>
      </p:pic>
    </p:spTree>
    <p:extLst>
      <p:ext uri="{BB962C8B-B14F-4D97-AF65-F5344CB8AC3E}">
        <p14:creationId xmlns:p14="http://schemas.microsoft.com/office/powerpoint/2010/main" val="351386506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A23BE3F2-7BCA-4115-94C1-0FA6A7AB1A59}"/>
              </a:ext>
            </a:extLst>
          </p:cNvPr>
          <p:cNvSpPr>
            <a:spLocks noGrp="1"/>
          </p:cNvSpPr>
          <p:nvPr>
            <p:ph type="sldNum" sz="quarter" idx="4"/>
          </p:nvPr>
        </p:nvSpPr>
        <p:spPr>
          <a:xfrm>
            <a:off x="11707633" y="595746"/>
            <a:ext cx="484367" cy="436529"/>
          </a:xfrm>
        </p:spPr>
        <p:txBody>
          <a:bodyPr/>
          <a:lstStyle/>
          <a:p>
            <a:fld id="{52AE2DB5-4517-4C79-AADE-245F3E00587B}" type="slidenum">
              <a:rPr lang="en-US" sz="2400" smtClean="0"/>
              <a:t>3</a:t>
            </a:fld>
            <a:endParaRPr lang="en-US" sz="2400" dirty="0"/>
          </a:p>
        </p:txBody>
      </p:sp>
      <p:sp>
        <p:nvSpPr>
          <p:cNvPr id="17" name="TextBox 16">
            <a:extLst>
              <a:ext uri="{FF2B5EF4-FFF2-40B4-BE49-F238E27FC236}">
                <a16:creationId xmlns:a16="http://schemas.microsoft.com/office/drawing/2014/main" id="{08928BCA-D71C-48FD-BAAC-285CEB577D4C}"/>
              </a:ext>
            </a:extLst>
          </p:cNvPr>
          <p:cNvSpPr txBox="1"/>
          <p:nvPr/>
        </p:nvSpPr>
        <p:spPr>
          <a:xfrm>
            <a:off x="0" y="6147912"/>
            <a:ext cx="12184117" cy="584775"/>
          </a:xfrm>
          <a:prstGeom prst="rect">
            <a:avLst/>
          </a:prstGeom>
          <a:solidFill>
            <a:schemeClr val="tx1"/>
          </a:solidFill>
        </p:spPr>
        <p:txBody>
          <a:bodyPr wrap="square" rtlCol="0">
            <a:spAutoFit/>
          </a:bodyPr>
          <a:lstStyle/>
          <a:p>
            <a:pPr algn="ctr"/>
            <a:r>
              <a:rPr lang="en-US" sz="3200" b="1" dirty="0">
                <a:solidFill>
                  <a:schemeClr val="bg1"/>
                </a:solidFill>
              </a:rPr>
              <a:t>People who </a:t>
            </a:r>
            <a:r>
              <a:rPr lang="en-US" sz="3200" b="1" dirty="0">
                <a:solidFill>
                  <a:schemeClr val="bg1"/>
                </a:solidFill>
                <a:sym typeface="Wingdings"/>
              </a:rPr>
              <a:t>don’t know answer </a:t>
            </a:r>
            <a:r>
              <a:rPr lang="en-US" sz="3200" b="1" dirty="0">
                <a:solidFill>
                  <a:schemeClr val="bg1"/>
                </a:solidFill>
                <a:sym typeface="Wingdings" panose="05000000000000000000" pitchFamily="2" charset="2"/>
              </a:rPr>
              <a:t>tend to </a:t>
            </a:r>
            <a:r>
              <a:rPr lang="en-US" sz="3200" b="1" dirty="0">
                <a:solidFill>
                  <a:schemeClr val="bg1"/>
                </a:solidFill>
                <a:sym typeface="Wingdings"/>
              </a:rPr>
              <a:t>select easiest option</a:t>
            </a:r>
            <a:endParaRPr lang="en-US" sz="3200" b="1" dirty="0">
              <a:solidFill>
                <a:schemeClr val="bg1"/>
              </a:solidFill>
            </a:endParaRPr>
          </a:p>
        </p:txBody>
      </p:sp>
      <p:pic>
        <p:nvPicPr>
          <p:cNvPr id="13" name="Picture 12">
            <a:extLst>
              <a:ext uri="{FF2B5EF4-FFF2-40B4-BE49-F238E27FC236}">
                <a16:creationId xmlns:a16="http://schemas.microsoft.com/office/drawing/2014/main" id="{200C53AD-03D2-4E06-A9EA-346D174A6D27}"/>
              </a:ext>
            </a:extLst>
          </p:cNvPr>
          <p:cNvPicPr>
            <a:picLocks noChangeAspect="1"/>
          </p:cNvPicPr>
          <p:nvPr/>
        </p:nvPicPr>
        <p:blipFill>
          <a:blip r:embed="rId3"/>
          <a:stretch>
            <a:fillRect/>
          </a:stretch>
        </p:blipFill>
        <p:spPr>
          <a:xfrm>
            <a:off x="1349995" y="1961287"/>
            <a:ext cx="3407487" cy="4037046"/>
          </a:xfrm>
          <a:prstGeom prst="rect">
            <a:avLst/>
          </a:prstGeom>
        </p:spPr>
      </p:pic>
      <p:grpSp>
        <p:nvGrpSpPr>
          <p:cNvPr id="15" name="Group 14">
            <a:extLst>
              <a:ext uri="{FF2B5EF4-FFF2-40B4-BE49-F238E27FC236}">
                <a16:creationId xmlns:a16="http://schemas.microsoft.com/office/drawing/2014/main" id="{20AE7B09-E51D-4D63-8F2D-37FA585B0AFB}"/>
              </a:ext>
            </a:extLst>
          </p:cNvPr>
          <p:cNvGrpSpPr/>
          <p:nvPr/>
        </p:nvGrpSpPr>
        <p:grpSpPr>
          <a:xfrm>
            <a:off x="7900605" y="1935750"/>
            <a:ext cx="3561392" cy="3663014"/>
            <a:chOff x="7768031" y="1784248"/>
            <a:chExt cx="3561392" cy="4108136"/>
          </a:xfrm>
        </p:grpSpPr>
        <p:grpSp>
          <p:nvGrpSpPr>
            <p:cNvPr id="6" name="Group 5">
              <a:extLst>
                <a:ext uri="{FF2B5EF4-FFF2-40B4-BE49-F238E27FC236}">
                  <a16:creationId xmlns:a16="http://schemas.microsoft.com/office/drawing/2014/main" id="{7D40FC72-89EA-445B-B459-21C22C8EFFB0}"/>
                </a:ext>
              </a:extLst>
            </p:cNvPr>
            <p:cNvGrpSpPr/>
            <p:nvPr/>
          </p:nvGrpSpPr>
          <p:grpSpPr>
            <a:xfrm>
              <a:off x="7768031" y="1784248"/>
              <a:ext cx="3561392" cy="4108136"/>
              <a:chOff x="9500267" y="1788883"/>
              <a:chExt cx="3561392" cy="4108136"/>
            </a:xfrm>
          </p:grpSpPr>
          <p:pic>
            <p:nvPicPr>
              <p:cNvPr id="7" name="Picture 2" descr="Image result for voting remotes A B C D">
                <a:extLst>
                  <a:ext uri="{FF2B5EF4-FFF2-40B4-BE49-F238E27FC236}">
                    <a16:creationId xmlns:a16="http://schemas.microsoft.com/office/drawing/2014/main" id="{71BEA104-4864-4143-8FFA-1839AE8446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069" t="40097"/>
              <a:stretch/>
            </p:blipFill>
            <p:spPr bwMode="auto">
              <a:xfrm rot="1293899">
                <a:off x="9500267" y="1788883"/>
                <a:ext cx="3561392" cy="41081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6503DFC-77A0-4773-B17C-7CA034BF6EB7}"/>
                  </a:ext>
                </a:extLst>
              </p:cNvPr>
              <p:cNvPicPr>
                <a:picLocks noChangeAspect="1"/>
              </p:cNvPicPr>
              <p:nvPr/>
            </p:nvPicPr>
            <p:blipFill>
              <a:blip r:embed="rId5"/>
              <a:stretch>
                <a:fillRect/>
              </a:stretch>
            </p:blipFill>
            <p:spPr>
              <a:xfrm>
                <a:off x="11314133" y="3663531"/>
                <a:ext cx="336138" cy="392161"/>
              </a:xfrm>
              <a:prstGeom prst="rect">
                <a:avLst/>
              </a:prstGeom>
            </p:spPr>
          </p:pic>
          <p:pic>
            <p:nvPicPr>
              <p:cNvPr id="10" name="Picture 9">
                <a:extLst>
                  <a:ext uri="{FF2B5EF4-FFF2-40B4-BE49-F238E27FC236}">
                    <a16:creationId xmlns:a16="http://schemas.microsoft.com/office/drawing/2014/main" id="{CE0F8C4A-14F4-4A77-A1B4-21A2D43F535A}"/>
                  </a:ext>
                </a:extLst>
              </p:cNvPr>
              <p:cNvPicPr>
                <a:picLocks noChangeAspect="1"/>
              </p:cNvPicPr>
              <p:nvPr/>
            </p:nvPicPr>
            <p:blipFill>
              <a:blip r:embed="rId6"/>
              <a:stretch>
                <a:fillRect/>
              </a:stretch>
            </p:blipFill>
            <p:spPr>
              <a:xfrm>
                <a:off x="10677704" y="3617014"/>
                <a:ext cx="311910" cy="485193"/>
              </a:xfrm>
              <a:prstGeom prst="rect">
                <a:avLst/>
              </a:prstGeom>
            </p:spPr>
          </p:pic>
        </p:grpSp>
        <p:sp>
          <p:nvSpPr>
            <p:cNvPr id="2" name="Rectangle 1">
              <a:extLst>
                <a:ext uri="{FF2B5EF4-FFF2-40B4-BE49-F238E27FC236}">
                  <a16:creationId xmlns:a16="http://schemas.microsoft.com/office/drawing/2014/main" id="{B65ED2F1-55BF-4AEA-85B7-4783F75090A5}"/>
                </a:ext>
              </a:extLst>
            </p:cNvPr>
            <p:cNvSpPr/>
            <p:nvPr/>
          </p:nvSpPr>
          <p:spPr>
            <a:xfrm>
              <a:off x="8862738" y="3429681"/>
              <a:ext cx="477370" cy="746312"/>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 name="Straight Arrow Connector 4">
            <a:extLst>
              <a:ext uri="{FF2B5EF4-FFF2-40B4-BE49-F238E27FC236}">
                <a16:creationId xmlns:a16="http://schemas.microsoft.com/office/drawing/2014/main" id="{04EABDC5-D121-4A50-A608-9812194E7606}"/>
              </a:ext>
            </a:extLst>
          </p:cNvPr>
          <p:cNvCxnSpPr>
            <a:cxnSpLocks/>
          </p:cNvCxnSpPr>
          <p:nvPr/>
        </p:nvCxnSpPr>
        <p:spPr>
          <a:xfrm>
            <a:off x="5782178" y="3767257"/>
            <a:ext cx="1511477" cy="0"/>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14" name="Title 1">
            <a:extLst>
              <a:ext uri="{FF2B5EF4-FFF2-40B4-BE49-F238E27FC236}">
                <a16:creationId xmlns:a16="http://schemas.microsoft.com/office/drawing/2014/main" id="{A7CB32AC-6B6C-4AC3-A1B9-2E656B4A4CBE}"/>
              </a:ext>
            </a:extLst>
          </p:cNvPr>
          <p:cNvSpPr>
            <a:spLocks noGrp="1"/>
          </p:cNvSpPr>
          <p:nvPr>
            <p:ph type="title"/>
          </p:nvPr>
        </p:nvSpPr>
        <p:spPr>
          <a:xfrm>
            <a:off x="323196" y="199460"/>
            <a:ext cx="10917963" cy="1143000"/>
          </a:xfrm>
        </p:spPr>
        <p:txBody>
          <a:bodyPr>
            <a:noAutofit/>
          </a:bodyPr>
          <a:lstStyle/>
          <a:p>
            <a:r>
              <a:rPr lang="en-US" sz="4400" dirty="0"/>
              <a:t>Lazy Audience </a:t>
            </a:r>
            <a:r>
              <a:rPr lang="en-US" sz="4400" dirty="0">
                <a:sym typeface="Wingdings" panose="05000000000000000000" pitchFamily="2" charset="2"/>
              </a:rPr>
              <a:t> Correlated Mistakes</a:t>
            </a:r>
            <a:r>
              <a:rPr lang="en-US" sz="4400" dirty="0"/>
              <a:t> </a:t>
            </a:r>
          </a:p>
        </p:txBody>
      </p:sp>
    </p:spTree>
    <p:extLst>
      <p:ext uri="{BB962C8B-B14F-4D97-AF65-F5344CB8AC3E}">
        <p14:creationId xmlns:p14="http://schemas.microsoft.com/office/powerpoint/2010/main" val="198069788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2755-92C4-4305-B189-265A3DE6C163}"/>
              </a:ext>
            </a:extLst>
          </p:cNvPr>
          <p:cNvSpPr>
            <a:spLocks noGrp="1"/>
          </p:cNvSpPr>
          <p:nvPr>
            <p:ph type="title"/>
          </p:nvPr>
        </p:nvSpPr>
        <p:spPr/>
        <p:txBody>
          <a:bodyPr>
            <a:normAutofit/>
          </a:bodyPr>
          <a:lstStyle/>
          <a:p>
            <a:r>
              <a:rPr lang="en-US" sz="4400" dirty="0"/>
              <a:t>ESP vs PST</a:t>
            </a:r>
          </a:p>
        </p:txBody>
      </p:sp>
      <p:sp>
        <p:nvSpPr>
          <p:cNvPr id="3" name="Slide Number Placeholder 2">
            <a:extLst>
              <a:ext uri="{FF2B5EF4-FFF2-40B4-BE49-F238E27FC236}">
                <a16:creationId xmlns:a16="http://schemas.microsoft.com/office/drawing/2014/main" id="{007816C3-CFBC-44BD-9CD9-44910E872068}"/>
              </a:ext>
            </a:extLst>
          </p:cNvPr>
          <p:cNvSpPr>
            <a:spLocks noGrp="1"/>
          </p:cNvSpPr>
          <p:nvPr>
            <p:ph type="sldNum" sz="quarter" idx="4"/>
          </p:nvPr>
        </p:nvSpPr>
        <p:spPr/>
        <p:txBody>
          <a:bodyPr/>
          <a:lstStyle/>
          <a:p>
            <a:fld id="{52AE2DB5-4517-4C79-AADE-245F3E00587B}" type="slidenum">
              <a:rPr lang="en-US" smtClean="0">
                <a:solidFill>
                  <a:prstClr val="black">
                    <a:tint val="75000"/>
                  </a:prstClr>
                </a:solidFill>
              </a:rPr>
              <a:pPr/>
              <a:t>30</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91FF9703-57E3-482B-BB19-3D42AEFAE886}"/>
              </a:ext>
            </a:extLst>
          </p:cNvPr>
          <p:cNvPicPr>
            <a:picLocks noChangeAspect="1"/>
          </p:cNvPicPr>
          <p:nvPr/>
        </p:nvPicPr>
        <p:blipFill>
          <a:blip r:embed="rId2"/>
          <a:stretch>
            <a:fillRect/>
          </a:stretch>
        </p:blipFill>
        <p:spPr>
          <a:xfrm>
            <a:off x="247736" y="2361160"/>
            <a:ext cx="7058025" cy="2933700"/>
          </a:xfrm>
          <a:prstGeom prst="rect">
            <a:avLst/>
          </a:prstGeom>
        </p:spPr>
      </p:pic>
      <p:sp>
        <p:nvSpPr>
          <p:cNvPr id="6" name="TextBox 5">
            <a:extLst>
              <a:ext uri="{FF2B5EF4-FFF2-40B4-BE49-F238E27FC236}">
                <a16:creationId xmlns:a16="http://schemas.microsoft.com/office/drawing/2014/main" id="{96E0BE25-6337-47FC-B971-B8CD26466474}"/>
              </a:ext>
            </a:extLst>
          </p:cNvPr>
          <p:cNvSpPr txBox="1"/>
          <p:nvPr/>
        </p:nvSpPr>
        <p:spPr>
          <a:xfrm>
            <a:off x="7305761" y="3212870"/>
            <a:ext cx="4485523" cy="1446550"/>
          </a:xfrm>
          <a:prstGeom prst="rect">
            <a:avLst/>
          </a:prstGeom>
          <a:noFill/>
        </p:spPr>
        <p:txBody>
          <a:bodyPr wrap="none" rtlCol="0">
            <a:spAutoFit/>
          </a:bodyPr>
          <a:lstStyle/>
          <a:p>
            <a:r>
              <a:rPr lang="en-US" sz="4400" baseline="30000" dirty="0" err="1"/>
              <a:t>g</a:t>
            </a:r>
            <a:r>
              <a:rPr lang="en-US" sz="4400" baseline="-25000" dirty="0" err="1"/>
              <a:t>e</a:t>
            </a:r>
            <a:r>
              <a:rPr lang="en-US" sz="4400" baseline="30000" dirty="0"/>
              <a:t> </a:t>
            </a:r>
            <a:r>
              <a:rPr lang="en-US" sz="4400" baseline="30000" dirty="0">
                <a:sym typeface="Wingdings" panose="05000000000000000000" pitchFamily="2" charset="2"/>
              </a:rPr>
              <a:t></a:t>
            </a:r>
            <a:r>
              <a:rPr lang="en-US" sz="4400" baseline="30000" dirty="0"/>
              <a:t> gate error</a:t>
            </a:r>
          </a:p>
          <a:p>
            <a:endParaRPr lang="en-US" sz="4400" baseline="30000" dirty="0"/>
          </a:p>
          <a:p>
            <a:r>
              <a:rPr lang="en-US" sz="4400" baseline="30000" dirty="0"/>
              <a:t>m</a:t>
            </a:r>
            <a:r>
              <a:rPr lang="en-US" sz="4400" baseline="-25000" dirty="0"/>
              <a:t>e</a:t>
            </a:r>
            <a:r>
              <a:rPr lang="en-US" sz="4400" baseline="30000" dirty="0"/>
              <a:t> </a:t>
            </a:r>
            <a:r>
              <a:rPr lang="en-US" sz="4400" baseline="30000" dirty="0">
                <a:sym typeface="Wingdings" panose="05000000000000000000" pitchFamily="2" charset="2"/>
              </a:rPr>
              <a:t> Measurement error</a:t>
            </a:r>
            <a:endParaRPr lang="en-US" sz="4400" baseline="-25000" dirty="0"/>
          </a:p>
        </p:txBody>
      </p:sp>
    </p:spTree>
    <p:extLst>
      <p:ext uri="{BB962C8B-B14F-4D97-AF65-F5344CB8AC3E}">
        <p14:creationId xmlns:p14="http://schemas.microsoft.com/office/powerpoint/2010/main" val="223415783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541C-D2EC-4DD4-9086-F13851C8CE3A}"/>
              </a:ext>
            </a:extLst>
          </p:cNvPr>
          <p:cNvSpPr>
            <a:spLocks noGrp="1"/>
          </p:cNvSpPr>
          <p:nvPr>
            <p:ph type="title"/>
          </p:nvPr>
        </p:nvSpPr>
        <p:spPr/>
        <p:txBody>
          <a:bodyPr>
            <a:normAutofit/>
          </a:bodyPr>
          <a:lstStyle/>
          <a:p>
            <a:r>
              <a:rPr lang="en-US" sz="4800" dirty="0"/>
              <a:t>Benchmarks</a:t>
            </a:r>
          </a:p>
        </p:txBody>
      </p:sp>
      <p:sp>
        <p:nvSpPr>
          <p:cNvPr id="3" name="Slide Number Placeholder 2">
            <a:extLst>
              <a:ext uri="{FF2B5EF4-FFF2-40B4-BE49-F238E27FC236}">
                <a16:creationId xmlns:a16="http://schemas.microsoft.com/office/drawing/2014/main" id="{2D35C766-60E9-4DFD-9D0A-0700798047F5}"/>
              </a:ext>
            </a:extLst>
          </p:cNvPr>
          <p:cNvSpPr>
            <a:spLocks noGrp="1"/>
          </p:cNvSpPr>
          <p:nvPr>
            <p:ph type="sldNum" sz="quarter" idx="4"/>
          </p:nvPr>
        </p:nvSpPr>
        <p:spPr/>
        <p:txBody>
          <a:bodyPr/>
          <a:lstStyle/>
          <a:p>
            <a:fld id="{52AE2DB5-4517-4C79-AADE-245F3E00587B}" type="slidenum">
              <a:rPr lang="en-US" smtClean="0">
                <a:solidFill>
                  <a:prstClr val="black">
                    <a:tint val="75000"/>
                  </a:prstClr>
                </a:solidFill>
              </a:rPr>
              <a:pPr/>
              <a:t>31</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19203105-3665-42B0-A836-4EEB4E747ACD}"/>
              </a:ext>
            </a:extLst>
          </p:cNvPr>
          <p:cNvPicPr>
            <a:picLocks noChangeAspect="1"/>
          </p:cNvPicPr>
          <p:nvPr/>
        </p:nvPicPr>
        <p:blipFill>
          <a:blip r:embed="rId2"/>
          <a:stretch>
            <a:fillRect/>
          </a:stretch>
        </p:blipFill>
        <p:spPr>
          <a:xfrm>
            <a:off x="1733350" y="1588055"/>
            <a:ext cx="8725299" cy="5269945"/>
          </a:xfrm>
          <a:prstGeom prst="rect">
            <a:avLst/>
          </a:prstGeom>
        </p:spPr>
      </p:pic>
    </p:spTree>
    <p:extLst>
      <p:ext uri="{BB962C8B-B14F-4D97-AF65-F5344CB8AC3E}">
        <p14:creationId xmlns:p14="http://schemas.microsoft.com/office/powerpoint/2010/main" val="73689409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6258D-59BF-4C3C-BDBD-0145E46AB14C}"/>
              </a:ext>
            </a:extLst>
          </p:cNvPr>
          <p:cNvSpPr>
            <a:spLocks noGrp="1"/>
          </p:cNvSpPr>
          <p:nvPr>
            <p:ph type="title"/>
          </p:nvPr>
        </p:nvSpPr>
        <p:spPr/>
        <p:txBody>
          <a:bodyPr>
            <a:normAutofit/>
          </a:bodyPr>
          <a:lstStyle/>
          <a:p>
            <a:r>
              <a:rPr lang="en-US" sz="4000" dirty="0"/>
              <a:t>Weighted EDM</a:t>
            </a:r>
          </a:p>
        </p:txBody>
      </p:sp>
      <p:sp>
        <p:nvSpPr>
          <p:cNvPr id="3" name="Slide Number Placeholder 2">
            <a:extLst>
              <a:ext uri="{FF2B5EF4-FFF2-40B4-BE49-F238E27FC236}">
                <a16:creationId xmlns:a16="http://schemas.microsoft.com/office/drawing/2014/main" id="{4432B385-8B20-4186-BACF-813B934E971F}"/>
              </a:ext>
            </a:extLst>
          </p:cNvPr>
          <p:cNvSpPr>
            <a:spLocks noGrp="1"/>
          </p:cNvSpPr>
          <p:nvPr>
            <p:ph type="sldNum" sz="quarter" idx="4"/>
          </p:nvPr>
        </p:nvSpPr>
        <p:spPr/>
        <p:txBody>
          <a:bodyPr/>
          <a:lstStyle/>
          <a:p>
            <a:fld id="{52AE2DB5-4517-4C79-AADE-245F3E00587B}" type="slidenum">
              <a:rPr lang="en-US" smtClean="0">
                <a:solidFill>
                  <a:prstClr val="black">
                    <a:tint val="75000"/>
                  </a:prstClr>
                </a:solidFill>
              </a:rPr>
              <a:pPr/>
              <a:t>32</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03B62589-F44B-431C-BD76-79D47C6C29AA}"/>
              </a:ext>
            </a:extLst>
          </p:cNvPr>
          <p:cNvPicPr>
            <a:picLocks noChangeAspect="1"/>
          </p:cNvPicPr>
          <p:nvPr/>
        </p:nvPicPr>
        <p:blipFill>
          <a:blip r:embed="rId2"/>
          <a:stretch>
            <a:fillRect/>
          </a:stretch>
        </p:blipFill>
        <p:spPr>
          <a:xfrm>
            <a:off x="512877" y="1812867"/>
            <a:ext cx="10467975" cy="4495800"/>
          </a:xfrm>
          <a:prstGeom prst="rect">
            <a:avLst/>
          </a:prstGeom>
        </p:spPr>
      </p:pic>
    </p:spTree>
    <p:extLst>
      <p:ext uri="{BB962C8B-B14F-4D97-AF65-F5344CB8AC3E}">
        <p14:creationId xmlns:p14="http://schemas.microsoft.com/office/powerpoint/2010/main" val="363640252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7CDD9-FC2A-4B4A-9953-4CABED5A2921}"/>
              </a:ext>
            </a:extLst>
          </p:cNvPr>
          <p:cNvSpPr>
            <a:spLocks noGrp="1"/>
          </p:cNvSpPr>
          <p:nvPr>
            <p:ph type="title"/>
          </p:nvPr>
        </p:nvSpPr>
        <p:spPr/>
        <p:txBody>
          <a:bodyPr/>
          <a:lstStyle/>
          <a:p>
            <a:r>
              <a:rPr lang="en-US" dirty="0"/>
              <a:t>Weighted EDM</a:t>
            </a:r>
          </a:p>
        </p:txBody>
      </p:sp>
      <p:pic>
        <p:nvPicPr>
          <p:cNvPr id="3" name="Picture 2">
            <a:extLst>
              <a:ext uri="{FF2B5EF4-FFF2-40B4-BE49-F238E27FC236}">
                <a16:creationId xmlns:a16="http://schemas.microsoft.com/office/drawing/2014/main" id="{9ACED498-91DE-4FA2-ADB6-8A89CB4A3AF0}"/>
              </a:ext>
            </a:extLst>
          </p:cNvPr>
          <p:cNvPicPr>
            <a:picLocks noChangeAspect="1"/>
          </p:cNvPicPr>
          <p:nvPr/>
        </p:nvPicPr>
        <p:blipFill>
          <a:blip r:embed="rId2"/>
          <a:stretch>
            <a:fillRect/>
          </a:stretch>
        </p:blipFill>
        <p:spPr>
          <a:xfrm>
            <a:off x="885295" y="2266870"/>
            <a:ext cx="9896475" cy="4514850"/>
          </a:xfrm>
          <a:prstGeom prst="rect">
            <a:avLst/>
          </a:prstGeom>
        </p:spPr>
      </p:pic>
    </p:spTree>
    <p:extLst>
      <p:ext uri="{BB962C8B-B14F-4D97-AF65-F5344CB8AC3E}">
        <p14:creationId xmlns:p14="http://schemas.microsoft.com/office/powerpoint/2010/main" val="231742491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Rounded Corners 138"/>
          <p:cNvSpPr/>
          <p:nvPr/>
        </p:nvSpPr>
        <p:spPr>
          <a:xfrm>
            <a:off x="0" y="6337185"/>
            <a:ext cx="12192000" cy="548640"/>
          </a:xfrm>
          <a:prstGeom prst="roundRect">
            <a:avLst>
              <a:gd name="adj"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endParaRPr>
          </a:p>
          <a:p>
            <a:pPr algn="ctr"/>
            <a:r>
              <a:rPr lang="en-US" sz="3200" b="1" dirty="0">
                <a:solidFill>
                  <a:schemeClr val="bg1"/>
                </a:solidFill>
              </a:rPr>
              <a:t>Correlated errors limit the ability to infer the correct answer </a:t>
            </a:r>
          </a:p>
          <a:p>
            <a:pPr algn="ctr"/>
            <a:endParaRPr lang="en-US" sz="3200" b="1" dirty="0">
              <a:solidFill>
                <a:schemeClr val="bg1"/>
              </a:solidFill>
            </a:endParaRPr>
          </a:p>
        </p:txBody>
      </p:sp>
      <p:sp>
        <p:nvSpPr>
          <p:cNvPr id="19" name="Slide Number Placeholder 18">
            <a:extLst>
              <a:ext uri="{FF2B5EF4-FFF2-40B4-BE49-F238E27FC236}">
                <a16:creationId xmlns:a16="http://schemas.microsoft.com/office/drawing/2014/main" id="{A23BE3F2-7BCA-4115-94C1-0FA6A7AB1A59}"/>
              </a:ext>
            </a:extLst>
          </p:cNvPr>
          <p:cNvSpPr>
            <a:spLocks noGrp="1"/>
          </p:cNvSpPr>
          <p:nvPr>
            <p:ph type="sldNum" sz="quarter" idx="4"/>
          </p:nvPr>
        </p:nvSpPr>
        <p:spPr/>
        <p:txBody>
          <a:bodyPr/>
          <a:lstStyle/>
          <a:p>
            <a:fld id="{52AE2DB5-4517-4C79-AADE-245F3E00587B}" type="slidenum">
              <a:rPr lang="en-US" sz="2400" smtClean="0"/>
              <a:t>4</a:t>
            </a:fld>
            <a:endParaRPr lang="en-US" sz="2400" dirty="0"/>
          </a:p>
        </p:txBody>
      </p:sp>
      <p:sp>
        <p:nvSpPr>
          <p:cNvPr id="34" name="Title 1">
            <a:extLst>
              <a:ext uri="{FF2B5EF4-FFF2-40B4-BE49-F238E27FC236}">
                <a16:creationId xmlns:a16="http://schemas.microsoft.com/office/drawing/2014/main" id="{080E6B15-38A0-44CD-9940-7E110FE38A47}"/>
              </a:ext>
            </a:extLst>
          </p:cNvPr>
          <p:cNvSpPr txBox="1">
            <a:spLocks/>
          </p:cNvSpPr>
          <p:nvPr/>
        </p:nvSpPr>
        <p:spPr>
          <a:xfrm>
            <a:off x="503955" y="118355"/>
            <a:ext cx="10265036" cy="1143000"/>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2700" kern="1200">
                <a:solidFill>
                  <a:schemeClr val="tx1"/>
                </a:solidFill>
                <a:latin typeface="+mj-lt"/>
                <a:ea typeface="+mj-ea"/>
                <a:cs typeface="+mj-cs"/>
              </a:defRPr>
            </a:lvl1pPr>
          </a:lstStyle>
          <a:p>
            <a:pPr fontAlgn="auto">
              <a:spcAft>
                <a:spcPts val="0"/>
              </a:spcAft>
            </a:pPr>
            <a:endParaRPr lang="en-US" sz="4400" dirty="0"/>
          </a:p>
        </p:txBody>
      </p:sp>
      <p:grpSp>
        <p:nvGrpSpPr>
          <p:cNvPr id="42" name="Group 41">
            <a:extLst>
              <a:ext uri="{FF2B5EF4-FFF2-40B4-BE49-F238E27FC236}">
                <a16:creationId xmlns:a16="http://schemas.microsoft.com/office/drawing/2014/main" id="{B6401766-D856-4D1E-808E-B2C28A058201}"/>
              </a:ext>
            </a:extLst>
          </p:cNvPr>
          <p:cNvGrpSpPr/>
          <p:nvPr/>
        </p:nvGrpSpPr>
        <p:grpSpPr>
          <a:xfrm>
            <a:off x="923573" y="3744476"/>
            <a:ext cx="3710789" cy="1208183"/>
            <a:chOff x="5188469" y="3717106"/>
            <a:chExt cx="4645342" cy="1208183"/>
          </a:xfrm>
        </p:grpSpPr>
        <p:sp>
          <p:nvSpPr>
            <p:cNvPr id="44" name="Rectangle 43">
              <a:extLst>
                <a:ext uri="{FF2B5EF4-FFF2-40B4-BE49-F238E27FC236}">
                  <a16:creationId xmlns:a16="http://schemas.microsoft.com/office/drawing/2014/main" id="{FED85190-32EF-4127-948A-434EDD25AEB1}"/>
                </a:ext>
              </a:extLst>
            </p:cNvPr>
            <p:cNvSpPr/>
            <p:nvPr/>
          </p:nvSpPr>
          <p:spPr>
            <a:xfrm>
              <a:off x="5366084" y="3717106"/>
              <a:ext cx="729916" cy="814787"/>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20%</a:t>
              </a:r>
            </a:p>
          </p:txBody>
        </p:sp>
        <p:cxnSp>
          <p:nvCxnSpPr>
            <p:cNvPr id="45" name="Straight Connector 44">
              <a:extLst>
                <a:ext uri="{FF2B5EF4-FFF2-40B4-BE49-F238E27FC236}">
                  <a16:creationId xmlns:a16="http://schemas.microsoft.com/office/drawing/2014/main" id="{5C630FB7-6764-4451-B4A0-D4061D6F4A14}"/>
                </a:ext>
              </a:extLst>
            </p:cNvPr>
            <p:cNvCxnSpPr/>
            <p:nvPr/>
          </p:nvCxnSpPr>
          <p:spPr>
            <a:xfrm>
              <a:off x="5188469" y="4541881"/>
              <a:ext cx="4645342" cy="140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A9F58E61-0077-49BA-9B62-90C54D4D59B5}"/>
                </a:ext>
              </a:extLst>
            </p:cNvPr>
            <p:cNvSpPr txBox="1"/>
            <p:nvPr/>
          </p:nvSpPr>
          <p:spPr>
            <a:xfrm>
              <a:off x="5481555" y="4555957"/>
              <a:ext cx="33855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A</a:t>
              </a:r>
            </a:p>
          </p:txBody>
        </p:sp>
        <p:sp>
          <p:nvSpPr>
            <p:cNvPr id="53" name="TextBox 52">
              <a:extLst>
                <a:ext uri="{FF2B5EF4-FFF2-40B4-BE49-F238E27FC236}">
                  <a16:creationId xmlns:a16="http://schemas.microsoft.com/office/drawing/2014/main" id="{1A9F75AA-6446-4BAD-838F-0E980078B22E}"/>
                </a:ext>
              </a:extLst>
            </p:cNvPr>
            <p:cNvSpPr txBox="1"/>
            <p:nvPr/>
          </p:nvSpPr>
          <p:spPr>
            <a:xfrm>
              <a:off x="6706436" y="4555957"/>
              <a:ext cx="33855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B</a:t>
              </a:r>
            </a:p>
          </p:txBody>
        </p:sp>
        <p:sp>
          <p:nvSpPr>
            <p:cNvPr id="61" name="TextBox 60">
              <a:extLst>
                <a:ext uri="{FF2B5EF4-FFF2-40B4-BE49-F238E27FC236}">
                  <a16:creationId xmlns:a16="http://schemas.microsoft.com/office/drawing/2014/main" id="{2F18123D-58C3-4744-9BFB-B69A01DA98BC}"/>
                </a:ext>
              </a:extLst>
            </p:cNvPr>
            <p:cNvSpPr txBox="1"/>
            <p:nvPr/>
          </p:nvSpPr>
          <p:spPr>
            <a:xfrm>
              <a:off x="7860635" y="4555957"/>
              <a:ext cx="35137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C</a:t>
              </a:r>
            </a:p>
          </p:txBody>
        </p:sp>
        <p:sp>
          <p:nvSpPr>
            <p:cNvPr id="62" name="TextBox 61">
              <a:extLst>
                <a:ext uri="{FF2B5EF4-FFF2-40B4-BE49-F238E27FC236}">
                  <a16:creationId xmlns:a16="http://schemas.microsoft.com/office/drawing/2014/main" id="{71FBEBA3-8C69-4FDD-B039-F84A88E57F47}"/>
                </a:ext>
              </a:extLst>
            </p:cNvPr>
            <p:cNvSpPr txBox="1"/>
            <p:nvPr/>
          </p:nvSpPr>
          <p:spPr>
            <a:xfrm>
              <a:off x="9044512" y="4555957"/>
              <a:ext cx="35137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D</a:t>
              </a:r>
            </a:p>
          </p:txBody>
        </p:sp>
      </p:grpSp>
      <p:sp>
        <p:nvSpPr>
          <p:cNvPr id="63" name="Rectangle 62">
            <a:extLst>
              <a:ext uri="{FF2B5EF4-FFF2-40B4-BE49-F238E27FC236}">
                <a16:creationId xmlns:a16="http://schemas.microsoft.com/office/drawing/2014/main" id="{0CC100FC-65A8-4B74-98AD-83A251D0A63B}"/>
              </a:ext>
            </a:extLst>
          </p:cNvPr>
          <p:cNvSpPr/>
          <p:nvPr/>
        </p:nvSpPr>
        <p:spPr>
          <a:xfrm>
            <a:off x="2009491" y="3764912"/>
            <a:ext cx="583071" cy="814787"/>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20%</a:t>
            </a:r>
          </a:p>
        </p:txBody>
      </p:sp>
      <p:sp>
        <p:nvSpPr>
          <p:cNvPr id="64" name="Rectangle 63">
            <a:extLst>
              <a:ext uri="{FF2B5EF4-FFF2-40B4-BE49-F238E27FC236}">
                <a16:creationId xmlns:a16="http://schemas.microsoft.com/office/drawing/2014/main" id="{6C33CF54-E89F-4849-9933-4FA69C1EA77E}"/>
              </a:ext>
            </a:extLst>
          </p:cNvPr>
          <p:cNvSpPr/>
          <p:nvPr/>
        </p:nvSpPr>
        <p:spPr>
          <a:xfrm>
            <a:off x="3019495" y="3752357"/>
            <a:ext cx="583071" cy="814787"/>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20%</a:t>
            </a:r>
          </a:p>
        </p:txBody>
      </p:sp>
      <p:sp>
        <p:nvSpPr>
          <p:cNvPr id="65" name="Rectangle 64">
            <a:extLst>
              <a:ext uri="{FF2B5EF4-FFF2-40B4-BE49-F238E27FC236}">
                <a16:creationId xmlns:a16="http://schemas.microsoft.com/office/drawing/2014/main" id="{9A8D8BD1-9E11-4F34-9561-8CFF96461E06}"/>
              </a:ext>
            </a:extLst>
          </p:cNvPr>
          <p:cNvSpPr/>
          <p:nvPr/>
        </p:nvSpPr>
        <p:spPr>
          <a:xfrm>
            <a:off x="3980023" y="3756298"/>
            <a:ext cx="583071" cy="814787"/>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20%</a:t>
            </a:r>
          </a:p>
        </p:txBody>
      </p:sp>
      <p:sp>
        <p:nvSpPr>
          <p:cNvPr id="66" name="Rectangle 65">
            <a:extLst>
              <a:ext uri="{FF2B5EF4-FFF2-40B4-BE49-F238E27FC236}">
                <a16:creationId xmlns:a16="http://schemas.microsoft.com/office/drawing/2014/main" id="{53D98140-B293-4633-AB7B-0D7E2CA10495}"/>
              </a:ext>
            </a:extLst>
          </p:cNvPr>
          <p:cNvSpPr/>
          <p:nvPr/>
        </p:nvSpPr>
        <p:spPr>
          <a:xfrm>
            <a:off x="1069423" y="2923642"/>
            <a:ext cx="583071" cy="814787"/>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20%</a:t>
            </a:r>
          </a:p>
        </p:txBody>
      </p:sp>
      <p:sp>
        <p:nvSpPr>
          <p:cNvPr id="67" name="Rectangle 66">
            <a:extLst>
              <a:ext uri="{FF2B5EF4-FFF2-40B4-BE49-F238E27FC236}">
                <a16:creationId xmlns:a16="http://schemas.microsoft.com/office/drawing/2014/main" id="{8DBCFC4E-EEBD-46D7-A042-B1DA397813E8}"/>
              </a:ext>
            </a:extLst>
          </p:cNvPr>
          <p:cNvSpPr/>
          <p:nvPr/>
        </p:nvSpPr>
        <p:spPr>
          <a:xfrm>
            <a:off x="2128905" y="1772898"/>
            <a:ext cx="583071" cy="453993"/>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endParaRPr>
          </a:p>
        </p:txBody>
      </p:sp>
      <p:sp>
        <p:nvSpPr>
          <p:cNvPr id="68" name="TextBox 67">
            <a:extLst>
              <a:ext uri="{FF2B5EF4-FFF2-40B4-BE49-F238E27FC236}">
                <a16:creationId xmlns:a16="http://schemas.microsoft.com/office/drawing/2014/main" id="{2E187FFA-A0E5-406D-8640-C70AA3B0EB1B}"/>
              </a:ext>
            </a:extLst>
          </p:cNvPr>
          <p:cNvSpPr txBox="1"/>
          <p:nvPr/>
        </p:nvSpPr>
        <p:spPr>
          <a:xfrm>
            <a:off x="2787214" y="1765019"/>
            <a:ext cx="1940530"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Correct (20%)</a:t>
            </a:r>
          </a:p>
        </p:txBody>
      </p:sp>
      <p:sp>
        <p:nvSpPr>
          <p:cNvPr id="69" name="Rectangle 68">
            <a:extLst>
              <a:ext uri="{FF2B5EF4-FFF2-40B4-BE49-F238E27FC236}">
                <a16:creationId xmlns:a16="http://schemas.microsoft.com/office/drawing/2014/main" id="{DE41AB50-EA4F-48FF-B24B-69BAB603094B}"/>
              </a:ext>
            </a:extLst>
          </p:cNvPr>
          <p:cNvSpPr/>
          <p:nvPr/>
        </p:nvSpPr>
        <p:spPr>
          <a:xfrm>
            <a:off x="2149366" y="2304694"/>
            <a:ext cx="583071" cy="453993"/>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endParaRPr>
          </a:p>
        </p:txBody>
      </p:sp>
      <p:sp>
        <p:nvSpPr>
          <p:cNvPr id="70" name="TextBox 69">
            <a:extLst>
              <a:ext uri="{FF2B5EF4-FFF2-40B4-BE49-F238E27FC236}">
                <a16:creationId xmlns:a16="http://schemas.microsoft.com/office/drawing/2014/main" id="{68DB8A1C-5F83-4AF7-8004-1758D8FF3932}"/>
              </a:ext>
            </a:extLst>
          </p:cNvPr>
          <p:cNvSpPr txBox="1"/>
          <p:nvPr/>
        </p:nvSpPr>
        <p:spPr>
          <a:xfrm>
            <a:off x="2807675" y="2296815"/>
            <a:ext cx="1251051"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Random</a:t>
            </a:r>
          </a:p>
        </p:txBody>
      </p:sp>
      <p:grpSp>
        <p:nvGrpSpPr>
          <p:cNvPr id="71" name="Group 70">
            <a:extLst>
              <a:ext uri="{FF2B5EF4-FFF2-40B4-BE49-F238E27FC236}">
                <a16:creationId xmlns:a16="http://schemas.microsoft.com/office/drawing/2014/main" id="{DA8A8B2C-8D74-4E25-8F08-FCEAA09ADA55}"/>
              </a:ext>
            </a:extLst>
          </p:cNvPr>
          <p:cNvGrpSpPr/>
          <p:nvPr/>
        </p:nvGrpSpPr>
        <p:grpSpPr>
          <a:xfrm>
            <a:off x="6139129" y="3958918"/>
            <a:ext cx="3710789" cy="1096654"/>
            <a:chOff x="5188469" y="3828635"/>
            <a:chExt cx="4645342" cy="1096654"/>
          </a:xfrm>
        </p:grpSpPr>
        <p:sp>
          <p:nvSpPr>
            <p:cNvPr id="72" name="Rectangle 71">
              <a:extLst>
                <a:ext uri="{FF2B5EF4-FFF2-40B4-BE49-F238E27FC236}">
                  <a16:creationId xmlns:a16="http://schemas.microsoft.com/office/drawing/2014/main" id="{3E45704B-BC8B-4E7B-B03E-8A5CBAD5DB29}"/>
                </a:ext>
              </a:extLst>
            </p:cNvPr>
            <p:cNvSpPr/>
            <p:nvPr/>
          </p:nvSpPr>
          <p:spPr>
            <a:xfrm>
              <a:off x="5366084" y="3828635"/>
              <a:ext cx="729916"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cxnSp>
          <p:nvCxnSpPr>
            <p:cNvPr id="74" name="Straight Connector 73">
              <a:extLst>
                <a:ext uri="{FF2B5EF4-FFF2-40B4-BE49-F238E27FC236}">
                  <a16:creationId xmlns:a16="http://schemas.microsoft.com/office/drawing/2014/main" id="{235EF5C1-B686-49E6-94D6-FF6BFEFA5581}"/>
                </a:ext>
              </a:extLst>
            </p:cNvPr>
            <p:cNvCxnSpPr/>
            <p:nvPr/>
          </p:nvCxnSpPr>
          <p:spPr>
            <a:xfrm>
              <a:off x="5188469" y="4541881"/>
              <a:ext cx="4645342" cy="140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6" name="TextBox 75">
              <a:extLst>
                <a:ext uri="{FF2B5EF4-FFF2-40B4-BE49-F238E27FC236}">
                  <a16:creationId xmlns:a16="http://schemas.microsoft.com/office/drawing/2014/main" id="{72E3F2BF-3180-4678-98E6-5369955EE68C}"/>
                </a:ext>
              </a:extLst>
            </p:cNvPr>
            <p:cNvSpPr txBox="1"/>
            <p:nvPr/>
          </p:nvSpPr>
          <p:spPr>
            <a:xfrm>
              <a:off x="5481555" y="4555957"/>
              <a:ext cx="33855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A</a:t>
              </a:r>
            </a:p>
          </p:txBody>
        </p:sp>
        <p:sp>
          <p:nvSpPr>
            <p:cNvPr id="77" name="TextBox 76">
              <a:extLst>
                <a:ext uri="{FF2B5EF4-FFF2-40B4-BE49-F238E27FC236}">
                  <a16:creationId xmlns:a16="http://schemas.microsoft.com/office/drawing/2014/main" id="{49CEB83B-0E37-4E09-A7DD-B66A5DCA0579}"/>
                </a:ext>
              </a:extLst>
            </p:cNvPr>
            <p:cNvSpPr txBox="1"/>
            <p:nvPr/>
          </p:nvSpPr>
          <p:spPr>
            <a:xfrm>
              <a:off x="6706436" y="4555957"/>
              <a:ext cx="33855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B</a:t>
              </a:r>
            </a:p>
          </p:txBody>
        </p:sp>
        <p:sp>
          <p:nvSpPr>
            <p:cNvPr id="78" name="TextBox 77">
              <a:extLst>
                <a:ext uri="{FF2B5EF4-FFF2-40B4-BE49-F238E27FC236}">
                  <a16:creationId xmlns:a16="http://schemas.microsoft.com/office/drawing/2014/main" id="{3EC330AD-8ABD-4B30-A7C7-C104D041B764}"/>
                </a:ext>
              </a:extLst>
            </p:cNvPr>
            <p:cNvSpPr txBox="1"/>
            <p:nvPr/>
          </p:nvSpPr>
          <p:spPr>
            <a:xfrm>
              <a:off x="7860635" y="4555957"/>
              <a:ext cx="35137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C</a:t>
              </a:r>
            </a:p>
          </p:txBody>
        </p:sp>
        <p:sp>
          <p:nvSpPr>
            <p:cNvPr id="79" name="TextBox 78">
              <a:extLst>
                <a:ext uri="{FF2B5EF4-FFF2-40B4-BE49-F238E27FC236}">
                  <a16:creationId xmlns:a16="http://schemas.microsoft.com/office/drawing/2014/main" id="{92D7C7FC-13E3-4332-8067-6F149E1E09EB}"/>
                </a:ext>
              </a:extLst>
            </p:cNvPr>
            <p:cNvSpPr txBox="1"/>
            <p:nvPr/>
          </p:nvSpPr>
          <p:spPr>
            <a:xfrm>
              <a:off x="9044512" y="4555957"/>
              <a:ext cx="35137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D</a:t>
              </a:r>
            </a:p>
          </p:txBody>
        </p:sp>
      </p:grpSp>
      <p:sp>
        <p:nvSpPr>
          <p:cNvPr id="80" name="Rectangle 79">
            <a:extLst>
              <a:ext uri="{FF2B5EF4-FFF2-40B4-BE49-F238E27FC236}">
                <a16:creationId xmlns:a16="http://schemas.microsoft.com/office/drawing/2014/main" id="{EB635D3E-B46A-476E-A03C-2F55EA4F0F75}"/>
              </a:ext>
            </a:extLst>
          </p:cNvPr>
          <p:cNvSpPr/>
          <p:nvPr/>
        </p:nvSpPr>
        <p:spPr>
          <a:xfrm>
            <a:off x="6284979" y="3142020"/>
            <a:ext cx="583071" cy="814787"/>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20%</a:t>
            </a:r>
          </a:p>
        </p:txBody>
      </p:sp>
      <p:sp>
        <p:nvSpPr>
          <p:cNvPr id="85" name="Rectangle 84">
            <a:extLst>
              <a:ext uri="{FF2B5EF4-FFF2-40B4-BE49-F238E27FC236}">
                <a16:creationId xmlns:a16="http://schemas.microsoft.com/office/drawing/2014/main" id="{841A58A9-8678-4232-99A9-52D6A42B7489}"/>
              </a:ext>
            </a:extLst>
          </p:cNvPr>
          <p:cNvSpPr/>
          <p:nvPr/>
        </p:nvSpPr>
        <p:spPr>
          <a:xfrm>
            <a:off x="7130060" y="1859316"/>
            <a:ext cx="583071" cy="453993"/>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endParaRPr>
          </a:p>
        </p:txBody>
      </p:sp>
      <p:sp>
        <p:nvSpPr>
          <p:cNvPr id="88" name="TextBox 87">
            <a:extLst>
              <a:ext uri="{FF2B5EF4-FFF2-40B4-BE49-F238E27FC236}">
                <a16:creationId xmlns:a16="http://schemas.microsoft.com/office/drawing/2014/main" id="{9C2B1607-0F2D-4DD2-8D63-F541AFB61915}"/>
              </a:ext>
            </a:extLst>
          </p:cNvPr>
          <p:cNvSpPr txBox="1"/>
          <p:nvPr/>
        </p:nvSpPr>
        <p:spPr>
          <a:xfrm>
            <a:off x="7788369" y="1851437"/>
            <a:ext cx="2238776"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Lazy-Last (20%)</a:t>
            </a:r>
          </a:p>
        </p:txBody>
      </p:sp>
      <p:sp>
        <p:nvSpPr>
          <p:cNvPr id="89" name="Rectangle 88">
            <a:extLst>
              <a:ext uri="{FF2B5EF4-FFF2-40B4-BE49-F238E27FC236}">
                <a16:creationId xmlns:a16="http://schemas.microsoft.com/office/drawing/2014/main" id="{B60CC1F6-6FF1-44CC-99E7-F8968FF027CB}"/>
              </a:ext>
            </a:extLst>
          </p:cNvPr>
          <p:cNvSpPr/>
          <p:nvPr/>
        </p:nvSpPr>
        <p:spPr>
          <a:xfrm>
            <a:off x="7225027" y="3962863"/>
            <a:ext cx="583071"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sp>
        <p:nvSpPr>
          <p:cNvPr id="90" name="Rectangle 89">
            <a:extLst>
              <a:ext uri="{FF2B5EF4-FFF2-40B4-BE49-F238E27FC236}">
                <a16:creationId xmlns:a16="http://schemas.microsoft.com/office/drawing/2014/main" id="{AA155D0E-0099-48B6-8FC9-2D2D1D47878B}"/>
              </a:ext>
            </a:extLst>
          </p:cNvPr>
          <p:cNvSpPr/>
          <p:nvPr/>
        </p:nvSpPr>
        <p:spPr>
          <a:xfrm>
            <a:off x="8185535" y="3983303"/>
            <a:ext cx="583071"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sp>
        <p:nvSpPr>
          <p:cNvPr id="91" name="Rectangle 90">
            <a:extLst>
              <a:ext uri="{FF2B5EF4-FFF2-40B4-BE49-F238E27FC236}">
                <a16:creationId xmlns:a16="http://schemas.microsoft.com/office/drawing/2014/main" id="{41A3D4A0-CD83-4AB3-B561-23B2CEE9A49C}"/>
              </a:ext>
            </a:extLst>
          </p:cNvPr>
          <p:cNvSpPr/>
          <p:nvPr/>
        </p:nvSpPr>
        <p:spPr>
          <a:xfrm>
            <a:off x="9080075" y="3970753"/>
            <a:ext cx="583071"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sp>
        <p:nvSpPr>
          <p:cNvPr id="92" name="Rectangle 91">
            <a:extLst>
              <a:ext uri="{FF2B5EF4-FFF2-40B4-BE49-F238E27FC236}">
                <a16:creationId xmlns:a16="http://schemas.microsoft.com/office/drawing/2014/main" id="{78BBB91D-7070-4E0E-8954-4FE65E193CB6}"/>
              </a:ext>
            </a:extLst>
          </p:cNvPr>
          <p:cNvSpPr/>
          <p:nvPr/>
        </p:nvSpPr>
        <p:spPr>
          <a:xfrm>
            <a:off x="9076162" y="3162456"/>
            <a:ext cx="583071" cy="814787"/>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20%</a:t>
            </a:r>
          </a:p>
        </p:txBody>
      </p:sp>
      <p:sp>
        <p:nvSpPr>
          <p:cNvPr id="93" name="TextBox 92">
            <a:extLst>
              <a:ext uri="{FF2B5EF4-FFF2-40B4-BE49-F238E27FC236}">
                <a16:creationId xmlns:a16="http://schemas.microsoft.com/office/drawing/2014/main" id="{F9F3EC60-FC8D-45AA-AA9A-68A2B8B17168}"/>
              </a:ext>
            </a:extLst>
          </p:cNvPr>
          <p:cNvSpPr txBox="1"/>
          <p:nvPr/>
        </p:nvSpPr>
        <p:spPr>
          <a:xfrm>
            <a:off x="5541445" y="5179595"/>
            <a:ext cx="54481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20% of audience lazy </a:t>
            </a:r>
            <a:r>
              <a:rPr kumimoji="0" lang="en-US" sz="1800" b="0" i="0" u="none" strike="noStrike" kern="1200" cap="none" spc="0" normalizeH="0" baseline="0" noProof="0" dirty="0">
                <a:ln>
                  <a:noFill/>
                </a:ln>
                <a:solidFill>
                  <a:prstClr val="black"/>
                </a:solidFill>
                <a:effectLst/>
                <a:uLnTx/>
                <a:uFillTx/>
                <a:latin typeface="Arial" charset="0"/>
                <a:ea typeface="+mn-ea"/>
                <a:cs typeface="+mn-cs"/>
                <a:sym typeface="Wingdings"/>
              </a:rPr>
              <a:t> Always selects last option</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94" name="TextBox 93">
            <a:extLst>
              <a:ext uri="{FF2B5EF4-FFF2-40B4-BE49-F238E27FC236}">
                <a16:creationId xmlns:a16="http://schemas.microsoft.com/office/drawing/2014/main" id="{5A633D9D-53B4-4724-8F0A-521466B954F5}"/>
              </a:ext>
            </a:extLst>
          </p:cNvPr>
          <p:cNvSpPr txBox="1"/>
          <p:nvPr/>
        </p:nvSpPr>
        <p:spPr>
          <a:xfrm>
            <a:off x="122549" y="5128379"/>
            <a:ext cx="517885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Arial" charset="0"/>
                <a:ea typeface="+mn-ea"/>
                <a:cs typeface="+mn-cs"/>
              </a:rPr>
              <a:t>Wrong answers randomly distributed</a:t>
            </a:r>
          </a:p>
        </p:txBody>
      </p:sp>
      <p:sp>
        <p:nvSpPr>
          <p:cNvPr id="158" name="Title 1">
            <a:extLst>
              <a:ext uri="{FF2B5EF4-FFF2-40B4-BE49-F238E27FC236}">
                <a16:creationId xmlns:a16="http://schemas.microsoft.com/office/drawing/2014/main" id="{EB81ACCE-013D-4CAF-B8BB-5E9F67F15489}"/>
              </a:ext>
            </a:extLst>
          </p:cNvPr>
          <p:cNvSpPr>
            <a:spLocks noGrp="1"/>
          </p:cNvSpPr>
          <p:nvPr>
            <p:ph type="title"/>
          </p:nvPr>
        </p:nvSpPr>
        <p:spPr>
          <a:xfrm>
            <a:off x="82463" y="131943"/>
            <a:ext cx="10917963" cy="1143000"/>
          </a:xfrm>
        </p:spPr>
        <p:txBody>
          <a:bodyPr>
            <a:noAutofit/>
          </a:bodyPr>
          <a:lstStyle/>
          <a:p>
            <a:r>
              <a:rPr lang="en-US" sz="4400" dirty="0"/>
              <a:t>Impact of Correlated Mistakes on Voting </a:t>
            </a:r>
          </a:p>
        </p:txBody>
      </p:sp>
    </p:spTree>
    <p:extLst>
      <p:ext uri="{BB962C8B-B14F-4D97-AF65-F5344CB8AC3E}">
        <p14:creationId xmlns:p14="http://schemas.microsoft.com/office/powerpoint/2010/main" val="248891984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A23BE3F2-7BCA-4115-94C1-0FA6A7AB1A59}"/>
              </a:ext>
            </a:extLst>
          </p:cNvPr>
          <p:cNvSpPr>
            <a:spLocks noGrp="1"/>
          </p:cNvSpPr>
          <p:nvPr>
            <p:ph type="sldNum" sz="quarter" idx="4"/>
          </p:nvPr>
        </p:nvSpPr>
        <p:spPr>
          <a:xfrm>
            <a:off x="11699750" y="0"/>
            <a:ext cx="484367" cy="436529"/>
          </a:xfrm>
        </p:spPr>
        <p:txBody>
          <a:bodyPr/>
          <a:lstStyle/>
          <a:p>
            <a:fld id="{52AE2DB5-4517-4C79-AADE-245F3E00587B}" type="slidenum">
              <a:rPr lang="en-US" sz="2400" smtClean="0"/>
              <a:t>5</a:t>
            </a:fld>
            <a:endParaRPr lang="en-US" sz="2400" dirty="0"/>
          </a:p>
        </p:txBody>
      </p:sp>
      <p:pic>
        <p:nvPicPr>
          <p:cNvPr id="5" name="Picture 4">
            <a:extLst>
              <a:ext uri="{FF2B5EF4-FFF2-40B4-BE49-F238E27FC236}">
                <a16:creationId xmlns:a16="http://schemas.microsoft.com/office/drawing/2014/main" id="{F503FB37-F5D0-4893-ADDA-520A1A679FA0}"/>
              </a:ext>
            </a:extLst>
          </p:cNvPr>
          <p:cNvPicPr>
            <a:picLocks noChangeAspect="1"/>
          </p:cNvPicPr>
          <p:nvPr/>
        </p:nvPicPr>
        <p:blipFill>
          <a:blip r:embed="rId3"/>
          <a:stretch>
            <a:fillRect/>
          </a:stretch>
        </p:blipFill>
        <p:spPr>
          <a:xfrm>
            <a:off x="430932" y="2204362"/>
            <a:ext cx="11330136" cy="3184761"/>
          </a:xfrm>
          <a:prstGeom prst="rect">
            <a:avLst/>
          </a:prstGeom>
        </p:spPr>
      </p:pic>
      <p:sp>
        <p:nvSpPr>
          <p:cNvPr id="46" name="Rectangle: Rounded Corners 45">
            <a:extLst>
              <a:ext uri="{FF2B5EF4-FFF2-40B4-BE49-F238E27FC236}">
                <a16:creationId xmlns:a16="http://schemas.microsoft.com/office/drawing/2014/main" id="{E908F32D-15C3-4094-BEF6-659F668AA338}"/>
              </a:ext>
            </a:extLst>
          </p:cNvPr>
          <p:cNvSpPr/>
          <p:nvPr/>
        </p:nvSpPr>
        <p:spPr>
          <a:xfrm>
            <a:off x="0" y="6300246"/>
            <a:ext cx="12192000" cy="548640"/>
          </a:xfrm>
          <a:prstGeom prst="roundRect">
            <a:avLst>
              <a:gd name="adj" fmla="val 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dirty="0">
                <a:solidFill>
                  <a:schemeClr val="bg1"/>
                </a:solidFill>
              </a:rPr>
              <a:t>D</a:t>
            </a:r>
            <a:r>
              <a:rPr kumimoji="0" lang="en-US" sz="3200" b="1" i="0" u="none" strike="noStrike" kern="1200" cap="none" spc="0" normalizeH="0" baseline="0" noProof="0" dirty="0" err="1">
                <a:ln>
                  <a:noFill/>
                </a:ln>
                <a:solidFill>
                  <a:schemeClr val="bg1"/>
                </a:solidFill>
                <a:effectLst/>
                <a:uLnTx/>
                <a:uFillTx/>
                <a:ea typeface="+mn-ea"/>
                <a:cs typeface="+mn-cs"/>
              </a:rPr>
              <a:t>ifferent</a:t>
            </a:r>
            <a:r>
              <a:rPr kumimoji="0" lang="en-US" sz="3200" b="1" i="0" u="none" strike="noStrike" kern="1200" cap="none" spc="0" normalizeH="0" baseline="0" noProof="0" dirty="0">
                <a:ln>
                  <a:noFill/>
                </a:ln>
                <a:solidFill>
                  <a:schemeClr val="bg1"/>
                </a:solidFill>
                <a:effectLst/>
                <a:uLnTx/>
                <a:uFillTx/>
                <a:ea typeface="+mn-ea"/>
                <a:cs typeface="+mn-cs"/>
              </a:rPr>
              <a:t> versions, each with diverse option subjected to error </a:t>
            </a:r>
          </a:p>
        </p:txBody>
      </p:sp>
      <p:sp>
        <p:nvSpPr>
          <p:cNvPr id="7" name="Title 1">
            <a:extLst>
              <a:ext uri="{FF2B5EF4-FFF2-40B4-BE49-F238E27FC236}">
                <a16:creationId xmlns:a16="http://schemas.microsoft.com/office/drawing/2014/main" id="{0A9FBFA9-29D5-4C9B-B937-BB6381D39540}"/>
              </a:ext>
            </a:extLst>
          </p:cNvPr>
          <p:cNvSpPr>
            <a:spLocks noGrp="1"/>
          </p:cNvSpPr>
          <p:nvPr>
            <p:ph type="title"/>
          </p:nvPr>
        </p:nvSpPr>
        <p:spPr>
          <a:xfrm>
            <a:off x="369614" y="218264"/>
            <a:ext cx="11330136" cy="1143000"/>
          </a:xfrm>
        </p:spPr>
        <p:txBody>
          <a:bodyPr>
            <a:noAutofit/>
          </a:bodyPr>
          <a:lstStyle/>
          <a:p>
            <a:r>
              <a:rPr lang="en-US" sz="4400" dirty="0"/>
              <a:t>Use Diversity to Break Correlation</a:t>
            </a:r>
          </a:p>
        </p:txBody>
      </p:sp>
    </p:spTree>
    <p:extLst>
      <p:ext uri="{BB962C8B-B14F-4D97-AF65-F5344CB8AC3E}">
        <p14:creationId xmlns:p14="http://schemas.microsoft.com/office/powerpoint/2010/main" val="50157389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A23BE3F2-7BCA-4115-94C1-0FA6A7AB1A59}"/>
              </a:ext>
            </a:extLst>
          </p:cNvPr>
          <p:cNvSpPr>
            <a:spLocks noGrp="1"/>
          </p:cNvSpPr>
          <p:nvPr>
            <p:ph type="sldNum" sz="quarter" idx="4"/>
          </p:nvPr>
        </p:nvSpPr>
        <p:spPr/>
        <p:txBody>
          <a:bodyPr/>
          <a:lstStyle/>
          <a:p>
            <a:fld id="{52AE2DB5-4517-4C79-AADE-245F3E00587B}" type="slidenum">
              <a:rPr lang="en-US" sz="2400" smtClean="0"/>
              <a:t>6</a:t>
            </a:fld>
            <a:endParaRPr lang="en-US" sz="2400" dirty="0"/>
          </a:p>
        </p:txBody>
      </p:sp>
      <p:sp>
        <p:nvSpPr>
          <p:cNvPr id="34" name="Title 1">
            <a:extLst>
              <a:ext uri="{FF2B5EF4-FFF2-40B4-BE49-F238E27FC236}">
                <a16:creationId xmlns:a16="http://schemas.microsoft.com/office/drawing/2014/main" id="{080E6B15-38A0-44CD-9940-7E110FE38A47}"/>
              </a:ext>
            </a:extLst>
          </p:cNvPr>
          <p:cNvSpPr txBox="1">
            <a:spLocks/>
          </p:cNvSpPr>
          <p:nvPr/>
        </p:nvSpPr>
        <p:spPr>
          <a:xfrm>
            <a:off x="503955" y="118355"/>
            <a:ext cx="10265036" cy="1143000"/>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2700" kern="1200">
                <a:solidFill>
                  <a:schemeClr val="tx1"/>
                </a:solidFill>
                <a:latin typeface="+mj-lt"/>
                <a:ea typeface="+mj-ea"/>
                <a:cs typeface="+mj-cs"/>
              </a:defRPr>
            </a:lvl1pPr>
          </a:lstStyle>
          <a:p>
            <a:pPr fontAlgn="auto">
              <a:spcAft>
                <a:spcPts val="0"/>
              </a:spcAft>
            </a:pPr>
            <a:endParaRPr lang="en-US" sz="4400" dirty="0"/>
          </a:p>
        </p:txBody>
      </p:sp>
      <p:sp>
        <p:nvSpPr>
          <p:cNvPr id="158" name="Title 1">
            <a:extLst>
              <a:ext uri="{FF2B5EF4-FFF2-40B4-BE49-F238E27FC236}">
                <a16:creationId xmlns:a16="http://schemas.microsoft.com/office/drawing/2014/main" id="{EB81ACCE-013D-4CAF-B8BB-5E9F67F15489}"/>
              </a:ext>
            </a:extLst>
          </p:cNvPr>
          <p:cNvSpPr>
            <a:spLocks noGrp="1"/>
          </p:cNvSpPr>
          <p:nvPr>
            <p:ph type="title"/>
          </p:nvPr>
        </p:nvSpPr>
        <p:spPr>
          <a:xfrm>
            <a:off x="82462" y="131943"/>
            <a:ext cx="12192000" cy="1143000"/>
          </a:xfrm>
        </p:spPr>
        <p:txBody>
          <a:bodyPr>
            <a:noAutofit/>
          </a:bodyPr>
          <a:lstStyle/>
          <a:p>
            <a:r>
              <a:rPr lang="en-US" sz="4400" dirty="0"/>
              <a:t>Use Diversity to Break Correlated Errors</a:t>
            </a:r>
          </a:p>
        </p:txBody>
      </p:sp>
      <p:sp>
        <p:nvSpPr>
          <p:cNvPr id="37" name="Rectangle: Rounded Corners 36">
            <a:extLst>
              <a:ext uri="{FF2B5EF4-FFF2-40B4-BE49-F238E27FC236}">
                <a16:creationId xmlns:a16="http://schemas.microsoft.com/office/drawing/2014/main" id="{AD762496-B329-47B7-8EAF-3786707633B8}"/>
              </a:ext>
            </a:extLst>
          </p:cNvPr>
          <p:cNvSpPr/>
          <p:nvPr/>
        </p:nvSpPr>
        <p:spPr>
          <a:xfrm>
            <a:off x="0" y="6300246"/>
            <a:ext cx="12192000" cy="548640"/>
          </a:xfrm>
          <a:prstGeom prst="roundRect">
            <a:avLst>
              <a:gd name="adj" fmla="val 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a:ea typeface="+mn-ea"/>
                <a:cs typeface="+mn-cs"/>
              </a:rPr>
              <a:t>Have different versions, each with diverse option subjected to error </a:t>
            </a:r>
          </a:p>
        </p:txBody>
      </p:sp>
      <p:grpSp>
        <p:nvGrpSpPr>
          <p:cNvPr id="2" name="Group 1">
            <a:extLst>
              <a:ext uri="{FF2B5EF4-FFF2-40B4-BE49-F238E27FC236}">
                <a16:creationId xmlns:a16="http://schemas.microsoft.com/office/drawing/2014/main" id="{2605A826-0D1D-48E4-8AD6-80C7CA545545}"/>
              </a:ext>
            </a:extLst>
          </p:cNvPr>
          <p:cNvGrpSpPr/>
          <p:nvPr/>
        </p:nvGrpSpPr>
        <p:grpSpPr>
          <a:xfrm>
            <a:off x="845071" y="1673931"/>
            <a:ext cx="3710789" cy="2258451"/>
            <a:chOff x="845071" y="1673931"/>
            <a:chExt cx="3710789" cy="2258451"/>
          </a:xfrm>
        </p:grpSpPr>
        <p:grpSp>
          <p:nvGrpSpPr>
            <p:cNvPr id="38" name="Group 37">
              <a:extLst>
                <a:ext uri="{FF2B5EF4-FFF2-40B4-BE49-F238E27FC236}">
                  <a16:creationId xmlns:a16="http://schemas.microsoft.com/office/drawing/2014/main" id="{734AA4C6-D848-4C6D-8C6E-C7AEE037B00B}"/>
                </a:ext>
              </a:extLst>
            </p:cNvPr>
            <p:cNvGrpSpPr/>
            <p:nvPr/>
          </p:nvGrpSpPr>
          <p:grpSpPr>
            <a:xfrm>
              <a:off x="845071" y="2490829"/>
              <a:ext cx="3710789" cy="1096654"/>
              <a:chOff x="5188469" y="3828635"/>
              <a:chExt cx="4645342" cy="1096654"/>
            </a:xfrm>
          </p:grpSpPr>
          <p:sp>
            <p:nvSpPr>
              <p:cNvPr id="39" name="Rectangle 38">
                <a:extLst>
                  <a:ext uri="{FF2B5EF4-FFF2-40B4-BE49-F238E27FC236}">
                    <a16:creationId xmlns:a16="http://schemas.microsoft.com/office/drawing/2014/main" id="{4795DA0D-2FF7-4637-8567-F4348E734001}"/>
                  </a:ext>
                </a:extLst>
              </p:cNvPr>
              <p:cNvSpPr/>
              <p:nvPr/>
            </p:nvSpPr>
            <p:spPr>
              <a:xfrm>
                <a:off x="5366084" y="3828635"/>
                <a:ext cx="729916"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cxnSp>
            <p:nvCxnSpPr>
              <p:cNvPr id="40" name="Straight Connector 39">
                <a:extLst>
                  <a:ext uri="{FF2B5EF4-FFF2-40B4-BE49-F238E27FC236}">
                    <a16:creationId xmlns:a16="http://schemas.microsoft.com/office/drawing/2014/main" id="{D9FEFE2C-48E7-472F-93D7-F69F2BD7AC0C}"/>
                  </a:ext>
                </a:extLst>
              </p:cNvPr>
              <p:cNvCxnSpPr/>
              <p:nvPr/>
            </p:nvCxnSpPr>
            <p:spPr>
              <a:xfrm>
                <a:off x="5188469" y="4541881"/>
                <a:ext cx="4645342" cy="140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24D9CD0A-6412-4ADF-B788-E82BD5ECBD93}"/>
                  </a:ext>
                </a:extLst>
              </p:cNvPr>
              <p:cNvSpPr txBox="1"/>
              <p:nvPr/>
            </p:nvSpPr>
            <p:spPr>
              <a:xfrm>
                <a:off x="5481555" y="4555957"/>
                <a:ext cx="33855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A</a:t>
                </a:r>
              </a:p>
            </p:txBody>
          </p:sp>
          <p:sp>
            <p:nvSpPr>
              <p:cNvPr id="43" name="TextBox 42">
                <a:extLst>
                  <a:ext uri="{FF2B5EF4-FFF2-40B4-BE49-F238E27FC236}">
                    <a16:creationId xmlns:a16="http://schemas.microsoft.com/office/drawing/2014/main" id="{5243E608-FCB1-4D52-9371-AA7C1445DCCA}"/>
                  </a:ext>
                </a:extLst>
              </p:cNvPr>
              <p:cNvSpPr txBox="1"/>
              <p:nvPr/>
            </p:nvSpPr>
            <p:spPr>
              <a:xfrm>
                <a:off x="6706436" y="4555957"/>
                <a:ext cx="33855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B</a:t>
                </a:r>
              </a:p>
            </p:txBody>
          </p:sp>
          <p:sp>
            <p:nvSpPr>
              <p:cNvPr id="46" name="TextBox 45">
                <a:extLst>
                  <a:ext uri="{FF2B5EF4-FFF2-40B4-BE49-F238E27FC236}">
                    <a16:creationId xmlns:a16="http://schemas.microsoft.com/office/drawing/2014/main" id="{8B7C8F4E-3F3D-4193-B073-E8C5B91F05FF}"/>
                  </a:ext>
                </a:extLst>
              </p:cNvPr>
              <p:cNvSpPr txBox="1"/>
              <p:nvPr/>
            </p:nvSpPr>
            <p:spPr>
              <a:xfrm>
                <a:off x="7860635" y="4555957"/>
                <a:ext cx="35137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C</a:t>
                </a:r>
              </a:p>
            </p:txBody>
          </p:sp>
          <p:sp>
            <p:nvSpPr>
              <p:cNvPr id="48" name="TextBox 47">
                <a:extLst>
                  <a:ext uri="{FF2B5EF4-FFF2-40B4-BE49-F238E27FC236}">
                    <a16:creationId xmlns:a16="http://schemas.microsoft.com/office/drawing/2014/main" id="{64223006-1D2C-430A-968C-C7794B9B9410}"/>
                  </a:ext>
                </a:extLst>
              </p:cNvPr>
              <p:cNvSpPr txBox="1"/>
              <p:nvPr/>
            </p:nvSpPr>
            <p:spPr>
              <a:xfrm>
                <a:off x="9044512" y="4555957"/>
                <a:ext cx="35137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D</a:t>
                </a:r>
              </a:p>
            </p:txBody>
          </p:sp>
        </p:grpSp>
        <p:sp>
          <p:nvSpPr>
            <p:cNvPr id="49" name="Rectangle 48">
              <a:extLst>
                <a:ext uri="{FF2B5EF4-FFF2-40B4-BE49-F238E27FC236}">
                  <a16:creationId xmlns:a16="http://schemas.microsoft.com/office/drawing/2014/main" id="{2529B19C-A0A1-416D-8E58-F25B0A3797AB}"/>
                </a:ext>
              </a:extLst>
            </p:cNvPr>
            <p:cNvSpPr/>
            <p:nvPr/>
          </p:nvSpPr>
          <p:spPr>
            <a:xfrm>
              <a:off x="990921" y="1673931"/>
              <a:ext cx="583071" cy="814787"/>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20%</a:t>
              </a:r>
            </a:p>
          </p:txBody>
        </p:sp>
        <p:sp>
          <p:nvSpPr>
            <p:cNvPr id="50" name="Rectangle 49">
              <a:extLst>
                <a:ext uri="{FF2B5EF4-FFF2-40B4-BE49-F238E27FC236}">
                  <a16:creationId xmlns:a16="http://schemas.microsoft.com/office/drawing/2014/main" id="{B7CCB92D-1F47-4138-B07E-7BAC1EBDD699}"/>
                </a:ext>
              </a:extLst>
            </p:cNvPr>
            <p:cNvSpPr/>
            <p:nvPr/>
          </p:nvSpPr>
          <p:spPr>
            <a:xfrm>
              <a:off x="1930969" y="2494774"/>
              <a:ext cx="583071"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sp>
          <p:nvSpPr>
            <p:cNvPr id="51" name="Rectangle 50">
              <a:extLst>
                <a:ext uri="{FF2B5EF4-FFF2-40B4-BE49-F238E27FC236}">
                  <a16:creationId xmlns:a16="http://schemas.microsoft.com/office/drawing/2014/main" id="{B39DD029-D86E-401E-8C49-58551231A937}"/>
                </a:ext>
              </a:extLst>
            </p:cNvPr>
            <p:cNvSpPr/>
            <p:nvPr/>
          </p:nvSpPr>
          <p:spPr>
            <a:xfrm>
              <a:off x="2891477" y="2515214"/>
              <a:ext cx="583071"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sp>
          <p:nvSpPr>
            <p:cNvPr id="52" name="Rectangle 51">
              <a:extLst>
                <a:ext uri="{FF2B5EF4-FFF2-40B4-BE49-F238E27FC236}">
                  <a16:creationId xmlns:a16="http://schemas.microsoft.com/office/drawing/2014/main" id="{4334330C-0DCB-47DB-A042-DE03EA67DF07}"/>
                </a:ext>
              </a:extLst>
            </p:cNvPr>
            <p:cNvSpPr/>
            <p:nvPr/>
          </p:nvSpPr>
          <p:spPr>
            <a:xfrm>
              <a:off x="3786017" y="2502664"/>
              <a:ext cx="583071"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sp>
          <p:nvSpPr>
            <p:cNvPr id="54" name="Rectangle 53">
              <a:extLst>
                <a:ext uri="{FF2B5EF4-FFF2-40B4-BE49-F238E27FC236}">
                  <a16:creationId xmlns:a16="http://schemas.microsoft.com/office/drawing/2014/main" id="{39E707E5-5028-43E3-AA3D-56BEC5D28C89}"/>
                </a:ext>
              </a:extLst>
            </p:cNvPr>
            <p:cNvSpPr/>
            <p:nvPr/>
          </p:nvSpPr>
          <p:spPr>
            <a:xfrm>
              <a:off x="3782104" y="1694367"/>
              <a:ext cx="583071" cy="814787"/>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20%</a:t>
              </a:r>
            </a:p>
          </p:txBody>
        </p:sp>
        <p:sp>
          <p:nvSpPr>
            <p:cNvPr id="55" name="TextBox 54">
              <a:extLst>
                <a:ext uri="{FF2B5EF4-FFF2-40B4-BE49-F238E27FC236}">
                  <a16:creationId xmlns:a16="http://schemas.microsoft.com/office/drawing/2014/main" id="{ABA7DC33-D03D-4864-BFDF-2EDE8CFEC717}"/>
                </a:ext>
              </a:extLst>
            </p:cNvPr>
            <p:cNvSpPr txBox="1"/>
            <p:nvPr/>
          </p:nvSpPr>
          <p:spPr>
            <a:xfrm>
              <a:off x="2127511" y="3563050"/>
              <a:ext cx="1172667" cy="369332"/>
            </a:xfrm>
            <a:prstGeom prst="rect">
              <a:avLst/>
            </a:prstGeom>
            <a:solidFill>
              <a:schemeClr val="tx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Version-1</a:t>
              </a:r>
            </a:p>
          </p:txBody>
        </p:sp>
      </p:grpSp>
      <p:grpSp>
        <p:nvGrpSpPr>
          <p:cNvPr id="3" name="Group 2">
            <a:extLst>
              <a:ext uri="{FF2B5EF4-FFF2-40B4-BE49-F238E27FC236}">
                <a16:creationId xmlns:a16="http://schemas.microsoft.com/office/drawing/2014/main" id="{3CA8533E-5DFE-4477-A802-E38281E135A8}"/>
              </a:ext>
            </a:extLst>
          </p:cNvPr>
          <p:cNvGrpSpPr/>
          <p:nvPr/>
        </p:nvGrpSpPr>
        <p:grpSpPr>
          <a:xfrm>
            <a:off x="6291528" y="1661376"/>
            <a:ext cx="3710789" cy="2291441"/>
            <a:chOff x="6291528" y="1661376"/>
            <a:chExt cx="3710789" cy="2291441"/>
          </a:xfrm>
        </p:grpSpPr>
        <p:grpSp>
          <p:nvGrpSpPr>
            <p:cNvPr id="56" name="Group 55">
              <a:extLst>
                <a:ext uri="{FF2B5EF4-FFF2-40B4-BE49-F238E27FC236}">
                  <a16:creationId xmlns:a16="http://schemas.microsoft.com/office/drawing/2014/main" id="{47436EA6-C38A-4659-93FF-018B01046C90}"/>
                </a:ext>
              </a:extLst>
            </p:cNvPr>
            <p:cNvGrpSpPr/>
            <p:nvPr/>
          </p:nvGrpSpPr>
          <p:grpSpPr>
            <a:xfrm>
              <a:off x="6291528" y="2478274"/>
              <a:ext cx="3710789" cy="1096654"/>
              <a:chOff x="5188469" y="3828635"/>
              <a:chExt cx="4645342" cy="1096654"/>
            </a:xfrm>
          </p:grpSpPr>
          <p:sp>
            <p:nvSpPr>
              <p:cNvPr id="57" name="Rectangle 56">
                <a:extLst>
                  <a:ext uri="{FF2B5EF4-FFF2-40B4-BE49-F238E27FC236}">
                    <a16:creationId xmlns:a16="http://schemas.microsoft.com/office/drawing/2014/main" id="{8E951F07-7EFA-4E38-9700-9BE4D0C087DF}"/>
                  </a:ext>
                </a:extLst>
              </p:cNvPr>
              <p:cNvSpPr/>
              <p:nvPr/>
            </p:nvSpPr>
            <p:spPr>
              <a:xfrm>
                <a:off x="5366084" y="3828635"/>
                <a:ext cx="729916"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cxnSp>
            <p:nvCxnSpPr>
              <p:cNvPr id="58" name="Straight Connector 57">
                <a:extLst>
                  <a:ext uri="{FF2B5EF4-FFF2-40B4-BE49-F238E27FC236}">
                    <a16:creationId xmlns:a16="http://schemas.microsoft.com/office/drawing/2014/main" id="{FEC0E4C6-8B5D-40D3-BED7-49DBCDADF2CF}"/>
                  </a:ext>
                </a:extLst>
              </p:cNvPr>
              <p:cNvCxnSpPr/>
              <p:nvPr/>
            </p:nvCxnSpPr>
            <p:spPr>
              <a:xfrm>
                <a:off x="5188469" y="4541881"/>
                <a:ext cx="4645342" cy="140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928F3C03-A0E7-4C04-A8B5-7B035B66256E}"/>
                  </a:ext>
                </a:extLst>
              </p:cNvPr>
              <p:cNvSpPr txBox="1"/>
              <p:nvPr/>
            </p:nvSpPr>
            <p:spPr>
              <a:xfrm>
                <a:off x="5481555" y="4555957"/>
                <a:ext cx="43985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D</a:t>
                </a:r>
              </a:p>
            </p:txBody>
          </p:sp>
          <p:sp>
            <p:nvSpPr>
              <p:cNvPr id="60" name="TextBox 59">
                <a:extLst>
                  <a:ext uri="{FF2B5EF4-FFF2-40B4-BE49-F238E27FC236}">
                    <a16:creationId xmlns:a16="http://schemas.microsoft.com/office/drawing/2014/main" id="{D6C9F343-355E-4D41-9697-BDCA48E94075}"/>
                  </a:ext>
                </a:extLst>
              </p:cNvPr>
              <p:cNvSpPr txBox="1"/>
              <p:nvPr/>
            </p:nvSpPr>
            <p:spPr>
              <a:xfrm>
                <a:off x="6706436" y="4555957"/>
                <a:ext cx="43987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A</a:t>
                </a:r>
              </a:p>
            </p:txBody>
          </p:sp>
          <p:sp>
            <p:nvSpPr>
              <p:cNvPr id="73" name="TextBox 72">
                <a:extLst>
                  <a:ext uri="{FF2B5EF4-FFF2-40B4-BE49-F238E27FC236}">
                    <a16:creationId xmlns:a16="http://schemas.microsoft.com/office/drawing/2014/main" id="{FECBD277-9527-487E-B2C5-75F911E9154D}"/>
                  </a:ext>
                </a:extLst>
              </p:cNvPr>
              <p:cNvSpPr txBox="1"/>
              <p:nvPr/>
            </p:nvSpPr>
            <p:spPr>
              <a:xfrm>
                <a:off x="7860635" y="4555957"/>
                <a:ext cx="42391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B</a:t>
                </a:r>
              </a:p>
            </p:txBody>
          </p:sp>
          <p:sp>
            <p:nvSpPr>
              <p:cNvPr id="75" name="TextBox 74">
                <a:extLst>
                  <a:ext uri="{FF2B5EF4-FFF2-40B4-BE49-F238E27FC236}">
                    <a16:creationId xmlns:a16="http://schemas.microsoft.com/office/drawing/2014/main" id="{FEDBCF75-1890-40EE-A149-85B86215888F}"/>
                  </a:ext>
                </a:extLst>
              </p:cNvPr>
              <p:cNvSpPr txBox="1"/>
              <p:nvPr/>
            </p:nvSpPr>
            <p:spPr>
              <a:xfrm>
                <a:off x="9044512" y="4555957"/>
                <a:ext cx="43985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C</a:t>
                </a:r>
              </a:p>
            </p:txBody>
          </p:sp>
        </p:grpSp>
        <p:sp>
          <p:nvSpPr>
            <p:cNvPr id="81" name="Rectangle 80">
              <a:extLst>
                <a:ext uri="{FF2B5EF4-FFF2-40B4-BE49-F238E27FC236}">
                  <a16:creationId xmlns:a16="http://schemas.microsoft.com/office/drawing/2014/main" id="{33CAD28D-E0BC-40EA-9639-E1E1C483ED29}"/>
                </a:ext>
              </a:extLst>
            </p:cNvPr>
            <p:cNvSpPr/>
            <p:nvPr/>
          </p:nvSpPr>
          <p:spPr>
            <a:xfrm>
              <a:off x="7377444" y="1661376"/>
              <a:ext cx="583071" cy="814787"/>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20%</a:t>
              </a:r>
            </a:p>
          </p:txBody>
        </p:sp>
        <p:sp>
          <p:nvSpPr>
            <p:cNvPr id="82" name="Rectangle 81">
              <a:extLst>
                <a:ext uri="{FF2B5EF4-FFF2-40B4-BE49-F238E27FC236}">
                  <a16:creationId xmlns:a16="http://schemas.microsoft.com/office/drawing/2014/main" id="{77CD9D90-8214-41EC-A9EE-B88FDF285CD5}"/>
                </a:ext>
              </a:extLst>
            </p:cNvPr>
            <p:cNvSpPr/>
            <p:nvPr/>
          </p:nvSpPr>
          <p:spPr>
            <a:xfrm>
              <a:off x="7377426" y="2482219"/>
              <a:ext cx="583071"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sp>
          <p:nvSpPr>
            <p:cNvPr id="83" name="Rectangle 82">
              <a:extLst>
                <a:ext uri="{FF2B5EF4-FFF2-40B4-BE49-F238E27FC236}">
                  <a16:creationId xmlns:a16="http://schemas.microsoft.com/office/drawing/2014/main" id="{7F8410E8-9478-4151-889A-4BC071675915}"/>
                </a:ext>
              </a:extLst>
            </p:cNvPr>
            <p:cNvSpPr/>
            <p:nvPr/>
          </p:nvSpPr>
          <p:spPr>
            <a:xfrm>
              <a:off x="8337934" y="2502659"/>
              <a:ext cx="583071"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sp>
          <p:nvSpPr>
            <p:cNvPr id="84" name="Rectangle 83">
              <a:extLst>
                <a:ext uri="{FF2B5EF4-FFF2-40B4-BE49-F238E27FC236}">
                  <a16:creationId xmlns:a16="http://schemas.microsoft.com/office/drawing/2014/main" id="{648E3354-48B0-41DB-9FE0-BD1334A5CA3A}"/>
                </a:ext>
              </a:extLst>
            </p:cNvPr>
            <p:cNvSpPr/>
            <p:nvPr/>
          </p:nvSpPr>
          <p:spPr>
            <a:xfrm>
              <a:off x="9232474" y="2490109"/>
              <a:ext cx="583071"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sp>
          <p:nvSpPr>
            <p:cNvPr id="86" name="Rectangle 85">
              <a:extLst>
                <a:ext uri="{FF2B5EF4-FFF2-40B4-BE49-F238E27FC236}">
                  <a16:creationId xmlns:a16="http://schemas.microsoft.com/office/drawing/2014/main" id="{C8DCF044-0604-406B-AD39-0D235C1FE812}"/>
                </a:ext>
              </a:extLst>
            </p:cNvPr>
            <p:cNvSpPr/>
            <p:nvPr/>
          </p:nvSpPr>
          <p:spPr>
            <a:xfrm>
              <a:off x="9228561" y="1681812"/>
              <a:ext cx="583071" cy="814787"/>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20%</a:t>
              </a:r>
            </a:p>
          </p:txBody>
        </p:sp>
        <p:sp>
          <p:nvSpPr>
            <p:cNvPr id="87" name="TextBox 86">
              <a:extLst>
                <a:ext uri="{FF2B5EF4-FFF2-40B4-BE49-F238E27FC236}">
                  <a16:creationId xmlns:a16="http://schemas.microsoft.com/office/drawing/2014/main" id="{3C47F905-7E0B-456A-A072-497507B19E17}"/>
                </a:ext>
              </a:extLst>
            </p:cNvPr>
            <p:cNvSpPr txBox="1"/>
            <p:nvPr/>
          </p:nvSpPr>
          <p:spPr>
            <a:xfrm>
              <a:off x="7656428" y="3583485"/>
              <a:ext cx="1172667" cy="369332"/>
            </a:xfrm>
            <a:prstGeom prst="rect">
              <a:avLst/>
            </a:prstGeom>
            <a:solidFill>
              <a:srgbClr val="000000"/>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Version-2</a:t>
              </a:r>
            </a:p>
          </p:txBody>
        </p:sp>
      </p:grpSp>
      <p:grpSp>
        <p:nvGrpSpPr>
          <p:cNvPr id="95" name="Group 94">
            <a:extLst>
              <a:ext uri="{FF2B5EF4-FFF2-40B4-BE49-F238E27FC236}">
                <a16:creationId xmlns:a16="http://schemas.microsoft.com/office/drawing/2014/main" id="{DF634909-902E-42DE-B604-42829C722F4D}"/>
              </a:ext>
            </a:extLst>
          </p:cNvPr>
          <p:cNvGrpSpPr/>
          <p:nvPr/>
        </p:nvGrpSpPr>
        <p:grpSpPr>
          <a:xfrm>
            <a:off x="2696147" y="4754589"/>
            <a:ext cx="3710789" cy="1096654"/>
            <a:chOff x="5188469" y="3828635"/>
            <a:chExt cx="4645342" cy="1096654"/>
          </a:xfrm>
        </p:grpSpPr>
        <p:sp>
          <p:nvSpPr>
            <p:cNvPr id="96" name="Rectangle 95">
              <a:extLst>
                <a:ext uri="{FF2B5EF4-FFF2-40B4-BE49-F238E27FC236}">
                  <a16:creationId xmlns:a16="http://schemas.microsoft.com/office/drawing/2014/main" id="{3F1CDA7A-E73E-4BCC-A7B5-8EFA0B7F1B2E}"/>
                </a:ext>
              </a:extLst>
            </p:cNvPr>
            <p:cNvSpPr/>
            <p:nvPr/>
          </p:nvSpPr>
          <p:spPr>
            <a:xfrm>
              <a:off x="5366084" y="3828635"/>
              <a:ext cx="729916"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cxnSp>
          <p:nvCxnSpPr>
            <p:cNvPr id="97" name="Straight Connector 96">
              <a:extLst>
                <a:ext uri="{FF2B5EF4-FFF2-40B4-BE49-F238E27FC236}">
                  <a16:creationId xmlns:a16="http://schemas.microsoft.com/office/drawing/2014/main" id="{1033DED8-17F2-4F15-BC92-72EB5C7F4512}"/>
                </a:ext>
              </a:extLst>
            </p:cNvPr>
            <p:cNvCxnSpPr/>
            <p:nvPr/>
          </p:nvCxnSpPr>
          <p:spPr>
            <a:xfrm>
              <a:off x="5188469" y="4541881"/>
              <a:ext cx="4645342" cy="140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A5299483-7A16-46E5-8510-80817B27DE7D}"/>
                </a:ext>
              </a:extLst>
            </p:cNvPr>
            <p:cNvSpPr txBox="1"/>
            <p:nvPr/>
          </p:nvSpPr>
          <p:spPr>
            <a:xfrm>
              <a:off x="5481555" y="4555957"/>
              <a:ext cx="43985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C</a:t>
              </a:r>
            </a:p>
          </p:txBody>
        </p:sp>
        <p:sp>
          <p:nvSpPr>
            <p:cNvPr id="99" name="TextBox 98">
              <a:extLst>
                <a:ext uri="{FF2B5EF4-FFF2-40B4-BE49-F238E27FC236}">
                  <a16:creationId xmlns:a16="http://schemas.microsoft.com/office/drawing/2014/main" id="{4CD2A487-1D06-4244-B8ED-60B314E8702F}"/>
                </a:ext>
              </a:extLst>
            </p:cNvPr>
            <p:cNvSpPr txBox="1"/>
            <p:nvPr/>
          </p:nvSpPr>
          <p:spPr>
            <a:xfrm>
              <a:off x="6706436" y="4555957"/>
              <a:ext cx="43985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D</a:t>
              </a:r>
            </a:p>
          </p:txBody>
        </p:sp>
        <p:sp>
          <p:nvSpPr>
            <p:cNvPr id="100" name="TextBox 99">
              <a:extLst>
                <a:ext uri="{FF2B5EF4-FFF2-40B4-BE49-F238E27FC236}">
                  <a16:creationId xmlns:a16="http://schemas.microsoft.com/office/drawing/2014/main" id="{377E09CC-F1D1-4BA7-8701-16B22CE0D3C0}"/>
                </a:ext>
              </a:extLst>
            </p:cNvPr>
            <p:cNvSpPr txBox="1"/>
            <p:nvPr/>
          </p:nvSpPr>
          <p:spPr>
            <a:xfrm>
              <a:off x="7860635" y="4555957"/>
              <a:ext cx="43987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A</a:t>
              </a:r>
            </a:p>
          </p:txBody>
        </p:sp>
        <p:sp>
          <p:nvSpPr>
            <p:cNvPr id="101" name="TextBox 100">
              <a:extLst>
                <a:ext uri="{FF2B5EF4-FFF2-40B4-BE49-F238E27FC236}">
                  <a16:creationId xmlns:a16="http://schemas.microsoft.com/office/drawing/2014/main" id="{121EE1AD-8322-4447-BA87-D7AAEC8C5108}"/>
                </a:ext>
              </a:extLst>
            </p:cNvPr>
            <p:cNvSpPr txBox="1"/>
            <p:nvPr/>
          </p:nvSpPr>
          <p:spPr>
            <a:xfrm>
              <a:off x="9044512" y="4555957"/>
              <a:ext cx="42391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B</a:t>
              </a:r>
            </a:p>
          </p:txBody>
        </p:sp>
      </p:grpSp>
      <p:sp>
        <p:nvSpPr>
          <p:cNvPr id="102" name="Rectangle 101">
            <a:extLst>
              <a:ext uri="{FF2B5EF4-FFF2-40B4-BE49-F238E27FC236}">
                <a16:creationId xmlns:a16="http://schemas.microsoft.com/office/drawing/2014/main" id="{A6B21A91-B805-420D-8BD9-9C44FAB7AAF2}"/>
              </a:ext>
            </a:extLst>
          </p:cNvPr>
          <p:cNvSpPr/>
          <p:nvPr/>
        </p:nvSpPr>
        <p:spPr>
          <a:xfrm>
            <a:off x="4743963" y="3987177"/>
            <a:ext cx="583071" cy="814787"/>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20%</a:t>
            </a:r>
          </a:p>
        </p:txBody>
      </p:sp>
      <p:sp>
        <p:nvSpPr>
          <p:cNvPr id="103" name="Rectangle 102">
            <a:extLst>
              <a:ext uri="{FF2B5EF4-FFF2-40B4-BE49-F238E27FC236}">
                <a16:creationId xmlns:a16="http://schemas.microsoft.com/office/drawing/2014/main" id="{4B9843D0-030F-46C9-86A4-FA223B564F2B}"/>
              </a:ext>
            </a:extLst>
          </p:cNvPr>
          <p:cNvSpPr/>
          <p:nvPr/>
        </p:nvSpPr>
        <p:spPr>
          <a:xfrm>
            <a:off x="3782045" y="4758534"/>
            <a:ext cx="583071"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sp>
        <p:nvSpPr>
          <p:cNvPr id="104" name="Rectangle 103">
            <a:extLst>
              <a:ext uri="{FF2B5EF4-FFF2-40B4-BE49-F238E27FC236}">
                <a16:creationId xmlns:a16="http://schemas.microsoft.com/office/drawing/2014/main" id="{67BF729A-D494-44D7-A64A-C5E839206F04}"/>
              </a:ext>
            </a:extLst>
          </p:cNvPr>
          <p:cNvSpPr/>
          <p:nvPr/>
        </p:nvSpPr>
        <p:spPr>
          <a:xfrm>
            <a:off x="4742553" y="4778974"/>
            <a:ext cx="583071"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sp>
        <p:nvSpPr>
          <p:cNvPr id="105" name="Rectangle 104">
            <a:extLst>
              <a:ext uri="{FF2B5EF4-FFF2-40B4-BE49-F238E27FC236}">
                <a16:creationId xmlns:a16="http://schemas.microsoft.com/office/drawing/2014/main" id="{6529B9A3-469A-41CE-A916-85F0AF2FBE4A}"/>
              </a:ext>
            </a:extLst>
          </p:cNvPr>
          <p:cNvSpPr/>
          <p:nvPr/>
        </p:nvSpPr>
        <p:spPr>
          <a:xfrm>
            <a:off x="5637093" y="4766424"/>
            <a:ext cx="583071"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sp>
        <p:nvSpPr>
          <p:cNvPr id="106" name="Rectangle 105">
            <a:extLst>
              <a:ext uri="{FF2B5EF4-FFF2-40B4-BE49-F238E27FC236}">
                <a16:creationId xmlns:a16="http://schemas.microsoft.com/office/drawing/2014/main" id="{22E91440-155B-4CA6-90BB-72D600953116}"/>
              </a:ext>
            </a:extLst>
          </p:cNvPr>
          <p:cNvSpPr/>
          <p:nvPr/>
        </p:nvSpPr>
        <p:spPr>
          <a:xfrm>
            <a:off x="5633180" y="3958127"/>
            <a:ext cx="583071" cy="814787"/>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20%</a:t>
            </a:r>
          </a:p>
        </p:txBody>
      </p:sp>
      <p:sp>
        <p:nvSpPr>
          <p:cNvPr id="107" name="TextBox 106">
            <a:extLst>
              <a:ext uri="{FF2B5EF4-FFF2-40B4-BE49-F238E27FC236}">
                <a16:creationId xmlns:a16="http://schemas.microsoft.com/office/drawing/2014/main" id="{3A49E488-0CAF-4BE0-BCCF-9E9A3192ED9F}"/>
              </a:ext>
            </a:extLst>
          </p:cNvPr>
          <p:cNvSpPr txBox="1"/>
          <p:nvPr/>
        </p:nvSpPr>
        <p:spPr>
          <a:xfrm>
            <a:off x="4061047" y="5843305"/>
            <a:ext cx="1172667" cy="369332"/>
          </a:xfrm>
          <a:prstGeom prst="rect">
            <a:avLst/>
          </a:prstGeom>
          <a:solidFill>
            <a:srgbClr val="000000"/>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Version-3</a:t>
            </a:r>
          </a:p>
        </p:txBody>
      </p:sp>
      <p:grpSp>
        <p:nvGrpSpPr>
          <p:cNvPr id="108" name="Group 107">
            <a:extLst>
              <a:ext uri="{FF2B5EF4-FFF2-40B4-BE49-F238E27FC236}">
                <a16:creationId xmlns:a16="http://schemas.microsoft.com/office/drawing/2014/main" id="{9682A569-1983-40ED-BA58-5F99226E8648}"/>
              </a:ext>
            </a:extLst>
          </p:cNvPr>
          <p:cNvGrpSpPr/>
          <p:nvPr/>
        </p:nvGrpSpPr>
        <p:grpSpPr>
          <a:xfrm>
            <a:off x="7944575" y="3166348"/>
            <a:ext cx="3710789" cy="3050234"/>
            <a:chOff x="7944575" y="3166348"/>
            <a:chExt cx="3710789" cy="3050234"/>
          </a:xfrm>
        </p:grpSpPr>
        <p:grpSp>
          <p:nvGrpSpPr>
            <p:cNvPr id="109" name="Group 108">
              <a:extLst>
                <a:ext uri="{FF2B5EF4-FFF2-40B4-BE49-F238E27FC236}">
                  <a16:creationId xmlns:a16="http://schemas.microsoft.com/office/drawing/2014/main" id="{06E50CC5-A42E-4029-BD9B-B2C7D3B391A2}"/>
                </a:ext>
              </a:extLst>
            </p:cNvPr>
            <p:cNvGrpSpPr/>
            <p:nvPr/>
          </p:nvGrpSpPr>
          <p:grpSpPr>
            <a:xfrm>
              <a:off x="7944575" y="4758534"/>
              <a:ext cx="3710789" cy="1096654"/>
              <a:chOff x="5188469" y="3828635"/>
              <a:chExt cx="4645342" cy="1096654"/>
            </a:xfrm>
          </p:grpSpPr>
          <p:sp>
            <p:nvSpPr>
              <p:cNvPr id="116" name="Rectangle 115">
                <a:extLst>
                  <a:ext uri="{FF2B5EF4-FFF2-40B4-BE49-F238E27FC236}">
                    <a16:creationId xmlns:a16="http://schemas.microsoft.com/office/drawing/2014/main" id="{B1254008-E2A4-4254-84A7-B4670521099B}"/>
                  </a:ext>
                </a:extLst>
              </p:cNvPr>
              <p:cNvSpPr/>
              <p:nvPr/>
            </p:nvSpPr>
            <p:spPr>
              <a:xfrm>
                <a:off x="5366084" y="3828635"/>
                <a:ext cx="729916"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cxnSp>
            <p:nvCxnSpPr>
              <p:cNvPr id="117" name="Straight Connector 116">
                <a:extLst>
                  <a:ext uri="{FF2B5EF4-FFF2-40B4-BE49-F238E27FC236}">
                    <a16:creationId xmlns:a16="http://schemas.microsoft.com/office/drawing/2014/main" id="{45B4F613-97D3-4D71-9687-22A98D501548}"/>
                  </a:ext>
                </a:extLst>
              </p:cNvPr>
              <p:cNvCxnSpPr/>
              <p:nvPr/>
            </p:nvCxnSpPr>
            <p:spPr>
              <a:xfrm>
                <a:off x="5188469" y="4541881"/>
                <a:ext cx="4645342" cy="140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8" name="TextBox 117">
                <a:extLst>
                  <a:ext uri="{FF2B5EF4-FFF2-40B4-BE49-F238E27FC236}">
                    <a16:creationId xmlns:a16="http://schemas.microsoft.com/office/drawing/2014/main" id="{6DC78486-152B-4F9D-9B5B-2771F4E15CDF}"/>
                  </a:ext>
                </a:extLst>
              </p:cNvPr>
              <p:cNvSpPr txBox="1"/>
              <p:nvPr/>
            </p:nvSpPr>
            <p:spPr>
              <a:xfrm>
                <a:off x="5481555" y="4555957"/>
                <a:ext cx="42391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B</a:t>
                </a:r>
              </a:p>
            </p:txBody>
          </p:sp>
          <p:sp>
            <p:nvSpPr>
              <p:cNvPr id="119" name="TextBox 118">
                <a:extLst>
                  <a:ext uri="{FF2B5EF4-FFF2-40B4-BE49-F238E27FC236}">
                    <a16:creationId xmlns:a16="http://schemas.microsoft.com/office/drawing/2014/main" id="{3631A305-99C0-431D-92B7-36DCF9AA7550}"/>
                  </a:ext>
                </a:extLst>
              </p:cNvPr>
              <p:cNvSpPr txBox="1"/>
              <p:nvPr/>
            </p:nvSpPr>
            <p:spPr>
              <a:xfrm>
                <a:off x="6706436" y="4555957"/>
                <a:ext cx="43985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C</a:t>
                </a:r>
              </a:p>
            </p:txBody>
          </p:sp>
          <p:sp>
            <p:nvSpPr>
              <p:cNvPr id="120" name="TextBox 119">
                <a:extLst>
                  <a:ext uri="{FF2B5EF4-FFF2-40B4-BE49-F238E27FC236}">
                    <a16:creationId xmlns:a16="http://schemas.microsoft.com/office/drawing/2014/main" id="{447385D9-7507-419F-883D-40DF90EB97E4}"/>
                  </a:ext>
                </a:extLst>
              </p:cNvPr>
              <p:cNvSpPr txBox="1"/>
              <p:nvPr/>
            </p:nvSpPr>
            <p:spPr>
              <a:xfrm>
                <a:off x="7860635" y="4555957"/>
                <a:ext cx="43985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D</a:t>
                </a:r>
              </a:p>
            </p:txBody>
          </p:sp>
          <p:sp>
            <p:nvSpPr>
              <p:cNvPr id="121" name="TextBox 120">
                <a:extLst>
                  <a:ext uri="{FF2B5EF4-FFF2-40B4-BE49-F238E27FC236}">
                    <a16:creationId xmlns:a16="http://schemas.microsoft.com/office/drawing/2014/main" id="{41A5FC67-E7CC-40C6-97E6-89B02280D3F2}"/>
                  </a:ext>
                </a:extLst>
              </p:cNvPr>
              <p:cNvSpPr txBox="1"/>
              <p:nvPr/>
            </p:nvSpPr>
            <p:spPr>
              <a:xfrm>
                <a:off x="9044512" y="4555957"/>
                <a:ext cx="43987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mn-cs"/>
                  </a:rPr>
                  <a:t>A</a:t>
                </a:r>
              </a:p>
            </p:txBody>
          </p:sp>
        </p:grpSp>
        <p:sp>
          <p:nvSpPr>
            <p:cNvPr id="110" name="Rectangle 109">
              <a:extLst>
                <a:ext uri="{FF2B5EF4-FFF2-40B4-BE49-F238E27FC236}">
                  <a16:creationId xmlns:a16="http://schemas.microsoft.com/office/drawing/2014/main" id="{1057FD09-AE39-43AE-8F97-58C9A63A25E3}"/>
                </a:ext>
              </a:extLst>
            </p:cNvPr>
            <p:cNvSpPr/>
            <p:nvPr/>
          </p:nvSpPr>
          <p:spPr>
            <a:xfrm>
              <a:off x="10877639" y="3166348"/>
              <a:ext cx="583071" cy="814787"/>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20%</a:t>
              </a:r>
            </a:p>
          </p:txBody>
        </p:sp>
        <p:sp>
          <p:nvSpPr>
            <p:cNvPr id="111" name="Rectangle 110">
              <a:extLst>
                <a:ext uri="{FF2B5EF4-FFF2-40B4-BE49-F238E27FC236}">
                  <a16:creationId xmlns:a16="http://schemas.microsoft.com/office/drawing/2014/main" id="{5E211CBF-B2C2-496A-B0AD-B16F55DED153}"/>
                </a:ext>
              </a:extLst>
            </p:cNvPr>
            <p:cNvSpPr/>
            <p:nvPr/>
          </p:nvSpPr>
          <p:spPr>
            <a:xfrm>
              <a:off x="9030473" y="4762479"/>
              <a:ext cx="583071"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sp>
          <p:nvSpPr>
            <p:cNvPr id="112" name="Rectangle 111">
              <a:extLst>
                <a:ext uri="{FF2B5EF4-FFF2-40B4-BE49-F238E27FC236}">
                  <a16:creationId xmlns:a16="http://schemas.microsoft.com/office/drawing/2014/main" id="{58D7850E-071A-4875-802A-26394868B0C9}"/>
                </a:ext>
              </a:extLst>
            </p:cNvPr>
            <p:cNvSpPr/>
            <p:nvPr/>
          </p:nvSpPr>
          <p:spPr>
            <a:xfrm>
              <a:off x="9990981" y="4782919"/>
              <a:ext cx="583071"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sp>
          <p:nvSpPr>
            <p:cNvPr id="113" name="Rectangle 112">
              <a:extLst>
                <a:ext uri="{FF2B5EF4-FFF2-40B4-BE49-F238E27FC236}">
                  <a16:creationId xmlns:a16="http://schemas.microsoft.com/office/drawing/2014/main" id="{CEB51AD5-392D-46E7-8333-9A57D9B39567}"/>
                </a:ext>
              </a:extLst>
            </p:cNvPr>
            <p:cNvSpPr/>
            <p:nvPr/>
          </p:nvSpPr>
          <p:spPr>
            <a:xfrm>
              <a:off x="10885521" y="4770369"/>
              <a:ext cx="583071" cy="70325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15%</a:t>
              </a:r>
            </a:p>
          </p:txBody>
        </p:sp>
        <p:sp>
          <p:nvSpPr>
            <p:cNvPr id="114" name="Rectangle 113">
              <a:extLst>
                <a:ext uri="{FF2B5EF4-FFF2-40B4-BE49-F238E27FC236}">
                  <a16:creationId xmlns:a16="http://schemas.microsoft.com/office/drawing/2014/main" id="{F5B95138-5825-41DE-BB08-9840CFE21F0C}"/>
                </a:ext>
              </a:extLst>
            </p:cNvPr>
            <p:cNvSpPr/>
            <p:nvPr/>
          </p:nvSpPr>
          <p:spPr>
            <a:xfrm>
              <a:off x="10881608" y="3962072"/>
              <a:ext cx="583071" cy="814787"/>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20%</a:t>
              </a:r>
            </a:p>
          </p:txBody>
        </p:sp>
        <p:sp>
          <p:nvSpPr>
            <p:cNvPr id="115" name="TextBox 114">
              <a:extLst>
                <a:ext uri="{FF2B5EF4-FFF2-40B4-BE49-F238E27FC236}">
                  <a16:creationId xmlns:a16="http://schemas.microsoft.com/office/drawing/2014/main" id="{DE2BEBA2-79BF-4397-8120-B564C6967297}"/>
                </a:ext>
              </a:extLst>
            </p:cNvPr>
            <p:cNvSpPr txBox="1"/>
            <p:nvPr/>
          </p:nvSpPr>
          <p:spPr>
            <a:xfrm>
              <a:off x="9309475" y="5847250"/>
              <a:ext cx="1172667" cy="369332"/>
            </a:xfrm>
            <a:prstGeom prst="rect">
              <a:avLst/>
            </a:prstGeom>
            <a:solidFill>
              <a:srgbClr val="000000"/>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Version-4</a:t>
              </a:r>
            </a:p>
          </p:txBody>
        </p:sp>
      </p:grpSp>
    </p:spTree>
    <p:extLst>
      <p:ext uri="{BB962C8B-B14F-4D97-AF65-F5344CB8AC3E}">
        <p14:creationId xmlns:p14="http://schemas.microsoft.com/office/powerpoint/2010/main" val="69656896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ontent Placeholder 36"/>
          <p:cNvSpPr txBox="1">
            <a:spLocks/>
          </p:cNvSpPr>
          <p:nvPr/>
        </p:nvSpPr>
        <p:spPr>
          <a:xfrm>
            <a:off x="61274" y="1435824"/>
            <a:ext cx="6608467" cy="4813865"/>
          </a:xfrm>
          <a:prstGeom prst="rect">
            <a:avLst/>
          </a:prstGeom>
        </p:spPr>
        <p:txBody>
          <a:bodyPr>
            <a:norm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fontAlgn="auto">
              <a:spcAft>
                <a:spcPts val="0"/>
              </a:spcAft>
              <a:buFont typeface="Wingdings" panose="05000000000000000000" pitchFamily="2" charset="2"/>
              <a:buChar char="v"/>
            </a:pPr>
            <a:endParaRPr lang="en-US" sz="3200" dirty="0"/>
          </a:p>
          <a:p>
            <a:pPr fontAlgn="auto">
              <a:spcAft>
                <a:spcPts val="0"/>
              </a:spcAft>
              <a:buClr>
                <a:srgbClr val="FFC000"/>
              </a:buClr>
              <a:buFont typeface="Wingdings" panose="05000000000000000000" pitchFamily="2" charset="2"/>
              <a:buChar char="v"/>
            </a:pPr>
            <a:endParaRPr lang="en-US" sz="3200" dirty="0"/>
          </a:p>
          <a:p>
            <a:pPr fontAlgn="auto">
              <a:spcAft>
                <a:spcPts val="0"/>
              </a:spcAft>
              <a:buClr>
                <a:srgbClr val="FFC000"/>
              </a:buClr>
              <a:buFont typeface="Wingdings" panose="05000000000000000000" pitchFamily="2" charset="2"/>
              <a:buChar char="v"/>
            </a:pPr>
            <a:endParaRPr lang="en-US" sz="3200" dirty="0"/>
          </a:p>
          <a:p>
            <a:pPr fontAlgn="auto">
              <a:spcAft>
                <a:spcPts val="0"/>
              </a:spcAft>
              <a:buFont typeface="Wingdings" panose="05000000000000000000" pitchFamily="2" charset="2"/>
              <a:buChar char="v"/>
            </a:pPr>
            <a:endParaRPr lang="en-US" sz="3200" dirty="0"/>
          </a:p>
        </p:txBody>
      </p:sp>
      <p:sp>
        <p:nvSpPr>
          <p:cNvPr id="19" name="Slide Number Placeholder 18">
            <a:extLst>
              <a:ext uri="{FF2B5EF4-FFF2-40B4-BE49-F238E27FC236}">
                <a16:creationId xmlns:a16="http://schemas.microsoft.com/office/drawing/2014/main" id="{A23BE3F2-7BCA-4115-94C1-0FA6A7AB1A59}"/>
              </a:ext>
            </a:extLst>
          </p:cNvPr>
          <p:cNvSpPr>
            <a:spLocks noGrp="1"/>
          </p:cNvSpPr>
          <p:nvPr>
            <p:ph type="sldNum" sz="quarter" idx="4"/>
          </p:nvPr>
        </p:nvSpPr>
        <p:spPr/>
        <p:txBody>
          <a:bodyPr/>
          <a:lstStyle/>
          <a:p>
            <a:fld id="{52AE2DB5-4517-4C79-AADE-245F3E00587B}" type="slidenum">
              <a:rPr lang="en-US" sz="2400" smtClean="0"/>
              <a:t>7</a:t>
            </a:fld>
            <a:endParaRPr lang="en-US" sz="2400" dirty="0"/>
          </a:p>
        </p:txBody>
      </p:sp>
      <p:sp>
        <p:nvSpPr>
          <p:cNvPr id="34" name="Title 1">
            <a:extLst>
              <a:ext uri="{FF2B5EF4-FFF2-40B4-BE49-F238E27FC236}">
                <a16:creationId xmlns:a16="http://schemas.microsoft.com/office/drawing/2014/main" id="{080E6B15-38A0-44CD-9940-7E110FE38A47}"/>
              </a:ext>
            </a:extLst>
          </p:cNvPr>
          <p:cNvSpPr txBox="1">
            <a:spLocks/>
          </p:cNvSpPr>
          <p:nvPr/>
        </p:nvSpPr>
        <p:spPr>
          <a:xfrm>
            <a:off x="503955" y="6598"/>
            <a:ext cx="10265036" cy="1143000"/>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2700" kern="1200">
                <a:solidFill>
                  <a:schemeClr val="tx1"/>
                </a:solidFill>
                <a:latin typeface="+mj-lt"/>
                <a:ea typeface="+mj-ea"/>
                <a:cs typeface="+mj-cs"/>
              </a:defRPr>
            </a:lvl1pPr>
          </a:lstStyle>
          <a:p>
            <a:pPr fontAlgn="auto">
              <a:spcAft>
                <a:spcPts val="0"/>
              </a:spcAft>
            </a:pPr>
            <a:r>
              <a:rPr lang="en-US" sz="4400" b="1" dirty="0">
                <a:solidFill>
                  <a:srgbClr val="857437"/>
                </a:solidFill>
              </a:rPr>
              <a:t>Quantum Computers are Here!</a:t>
            </a:r>
          </a:p>
        </p:txBody>
      </p:sp>
      <p:graphicFrame>
        <p:nvGraphicFramePr>
          <p:cNvPr id="16" name="Table 15">
            <a:extLst>
              <a:ext uri="{FF2B5EF4-FFF2-40B4-BE49-F238E27FC236}">
                <a16:creationId xmlns:a16="http://schemas.microsoft.com/office/drawing/2014/main" id="{B18B3806-D894-488D-A1AD-832362433964}"/>
              </a:ext>
            </a:extLst>
          </p:cNvPr>
          <p:cNvGraphicFramePr>
            <a:graphicFrameLocks noGrp="1"/>
          </p:cNvGraphicFramePr>
          <p:nvPr>
            <p:extLst/>
          </p:nvPr>
        </p:nvGraphicFramePr>
        <p:xfrm>
          <a:off x="7002024" y="2179691"/>
          <a:ext cx="4857692" cy="3535680"/>
        </p:xfrm>
        <a:graphic>
          <a:graphicData uri="http://schemas.openxmlformats.org/drawingml/2006/table">
            <a:tbl>
              <a:tblPr firstRow="1">
                <a:tableStyleId>{9D7B26C5-4107-4FEC-AEDC-1716B250A1EF}</a:tableStyleId>
              </a:tblPr>
              <a:tblGrid>
                <a:gridCol w="2428846">
                  <a:extLst>
                    <a:ext uri="{9D8B030D-6E8A-4147-A177-3AD203B41FA5}">
                      <a16:colId xmlns:a16="http://schemas.microsoft.com/office/drawing/2014/main" val="1989574137"/>
                    </a:ext>
                  </a:extLst>
                </a:gridCol>
                <a:gridCol w="2428846">
                  <a:extLst>
                    <a:ext uri="{9D8B030D-6E8A-4147-A177-3AD203B41FA5}">
                      <a16:colId xmlns:a16="http://schemas.microsoft.com/office/drawing/2014/main" val="1239802380"/>
                    </a:ext>
                  </a:extLst>
                </a:gridCol>
              </a:tblGrid>
              <a:tr h="475957">
                <a:tc>
                  <a:txBody>
                    <a:bodyPr/>
                    <a:lstStyle/>
                    <a:p>
                      <a:pPr algn="ctr"/>
                      <a:r>
                        <a:rPr lang="en-US" sz="2800" dirty="0"/>
                        <a:t>Quantum Machine</a:t>
                      </a:r>
                    </a:p>
                  </a:txBody>
                  <a:tcPr/>
                </a:tc>
                <a:tc>
                  <a:txBody>
                    <a:bodyPr/>
                    <a:lstStyle/>
                    <a:p>
                      <a:pPr algn="ctr"/>
                      <a:r>
                        <a:rPr lang="en-US" sz="2800" dirty="0"/>
                        <a:t>Number of Qubits*</a:t>
                      </a:r>
                    </a:p>
                  </a:txBody>
                  <a:tcPr/>
                </a:tc>
                <a:extLst>
                  <a:ext uri="{0D108BD9-81ED-4DB2-BD59-A6C34878D82A}">
                    <a16:rowId xmlns:a16="http://schemas.microsoft.com/office/drawing/2014/main" val="2190960444"/>
                  </a:ext>
                </a:extLst>
              </a:tr>
              <a:tr h="475957">
                <a:tc>
                  <a:txBody>
                    <a:bodyPr/>
                    <a:lstStyle/>
                    <a:p>
                      <a:pPr algn="ctr"/>
                      <a:r>
                        <a:rPr lang="en-US" sz="2800" dirty="0"/>
                        <a:t>Google</a:t>
                      </a:r>
                    </a:p>
                  </a:txBody>
                  <a:tcPr/>
                </a:tc>
                <a:tc>
                  <a:txBody>
                    <a:bodyPr/>
                    <a:lstStyle/>
                    <a:p>
                      <a:pPr algn="ctr"/>
                      <a:r>
                        <a:rPr lang="en-US" sz="2800" dirty="0"/>
                        <a:t>72</a:t>
                      </a:r>
                    </a:p>
                  </a:txBody>
                  <a:tcPr/>
                </a:tc>
                <a:extLst>
                  <a:ext uri="{0D108BD9-81ED-4DB2-BD59-A6C34878D82A}">
                    <a16:rowId xmlns:a16="http://schemas.microsoft.com/office/drawing/2014/main" val="384518442"/>
                  </a:ext>
                </a:extLst>
              </a:tr>
              <a:tr h="475957">
                <a:tc>
                  <a:txBody>
                    <a:bodyPr/>
                    <a:lstStyle/>
                    <a:p>
                      <a:pPr algn="ctr"/>
                      <a:r>
                        <a:rPr lang="en-US" sz="2800" dirty="0"/>
                        <a:t>IBM</a:t>
                      </a:r>
                    </a:p>
                  </a:txBody>
                  <a:tcPr/>
                </a:tc>
                <a:tc>
                  <a:txBody>
                    <a:bodyPr/>
                    <a:lstStyle/>
                    <a:p>
                      <a:pPr algn="ctr"/>
                      <a:r>
                        <a:rPr lang="en-US" sz="2800" dirty="0"/>
                        <a:t>50</a:t>
                      </a:r>
                    </a:p>
                  </a:txBody>
                  <a:tcPr/>
                </a:tc>
                <a:extLst>
                  <a:ext uri="{0D108BD9-81ED-4DB2-BD59-A6C34878D82A}">
                    <a16:rowId xmlns:a16="http://schemas.microsoft.com/office/drawing/2014/main" val="2201451224"/>
                  </a:ext>
                </a:extLst>
              </a:tr>
              <a:tr h="475957">
                <a:tc>
                  <a:txBody>
                    <a:bodyPr/>
                    <a:lstStyle/>
                    <a:p>
                      <a:pPr algn="ctr"/>
                      <a:r>
                        <a:rPr lang="en-US" sz="2800" dirty="0"/>
                        <a:t>Intel</a:t>
                      </a:r>
                    </a:p>
                  </a:txBody>
                  <a:tcPr/>
                </a:tc>
                <a:tc>
                  <a:txBody>
                    <a:bodyPr/>
                    <a:lstStyle/>
                    <a:p>
                      <a:pPr algn="ctr"/>
                      <a:r>
                        <a:rPr lang="en-US" sz="2800" dirty="0"/>
                        <a:t>49</a:t>
                      </a:r>
                    </a:p>
                  </a:txBody>
                  <a:tcPr/>
                </a:tc>
                <a:extLst>
                  <a:ext uri="{0D108BD9-81ED-4DB2-BD59-A6C34878D82A}">
                    <a16:rowId xmlns:a16="http://schemas.microsoft.com/office/drawing/2014/main" val="3931400610"/>
                  </a:ext>
                </a:extLst>
              </a:tr>
              <a:tr h="475957">
                <a:tc>
                  <a:txBody>
                    <a:bodyPr/>
                    <a:lstStyle/>
                    <a:p>
                      <a:pPr algn="ctr"/>
                      <a:r>
                        <a:rPr lang="en-US" sz="2800" dirty="0" err="1"/>
                        <a:t>Rigetti</a:t>
                      </a:r>
                      <a:endParaRPr lang="en-US" sz="2800" dirty="0"/>
                    </a:p>
                  </a:txBody>
                  <a:tcPr/>
                </a:tc>
                <a:tc>
                  <a:txBody>
                    <a:bodyPr/>
                    <a:lstStyle/>
                    <a:p>
                      <a:pPr algn="ctr"/>
                      <a:r>
                        <a:rPr lang="en-US" sz="2800" dirty="0"/>
                        <a:t>19</a:t>
                      </a:r>
                    </a:p>
                  </a:txBody>
                  <a:tcPr/>
                </a:tc>
                <a:extLst>
                  <a:ext uri="{0D108BD9-81ED-4DB2-BD59-A6C34878D82A}">
                    <a16:rowId xmlns:a16="http://schemas.microsoft.com/office/drawing/2014/main" val="2952470544"/>
                  </a:ext>
                </a:extLst>
              </a:tr>
              <a:tr h="475957">
                <a:tc>
                  <a:txBody>
                    <a:bodyPr/>
                    <a:lstStyle/>
                    <a:p>
                      <a:pPr algn="ctr"/>
                      <a:r>
                        <a:rPr lang="en-US" sz="2800" dirty="0" err="1"/>
                        <a:t>IonQ</a:t>
                      </a:r>
                      <a:endParaRPr lang="en-US" sz="2800" dirty="0"/>
                    </a:p>
                  </a:txBody>
                  <a:tcPr/>
                </a:tc>
                <a:tc>
                  <a:txBody>
                    <a:bodyPr/>
                    <a:lstStyle/>
                    <a:p>
                      <a:pPr algn="ctr"/>
                      <a:r>
                        <a:rPr lang="en-US" sz="2800" dirty="0"/>
                        <a:t>11</a:t>
                      </a:r>
                    </a:p>
                  </a:txBody>
                  <a:tcPr/>
                </a:tc>
                <a:extLst>
                  <a:ext uri="{0D108BD9-81ED-4DB2-BD59-A6C34878D82A}">
                    <a16:rowId xmlns:a16="http://schemas.microsoft.com/office/drawing/2014/main" val="3475218046"/>
                  </a:ext>
                </a:extLst>
              </a:tr>
            </a:tbl>
          </a:graphicData>
        </a:graphic>
      </p:graphicFrame>
      <p:sp>
        <p:nvSpPr>
          <p:cNvPr id="3" name="TextBox 2">
            <a:extLst>
              <a:ext uri="{FF2B5EF4-FFF2-40B4-BE49-F238E27FC236}">
                <a16:creationId xmlns:a16="http://schemas.microsoft.com/office/drawing/2014/main" id="{680E0985-4C67-481D-8424-30D6B0579C62}"/>
              </a:ext>
            </a:extLst>
          </p:cNvPr>
          <p:cNvSpPr txBox="1"/>
          <p:nvPr/>
        </p:nvSpPr>
        <p:spPr>
          <a:xfrm>
            <a:off x="7523747" y="5863082"/>
            <a:ext cx="4211409" cy="369332"/>
          </a:xfrm>
          <a:prstGeom prst="rect">
            <a:avLst/>
          </a:prstGeom>
          <a:noFill/>
        </p:spPr>
        <p:txBody>
          <a:bodyPr wrap="none" rtlCol="0">
            <a:spAutoFit/>
          </a:bodyPr>
          <a:lstStyle/>
          <a:p>
            <a:r>
              <a:rPr lang="en-US" dirty="0"/>
              <a:t>* Under test , fabricated, or announced </a:t>
            </a:r>
          </a:p>
        </p:txBody>
      </p:sp>
      <p:sp>
        <p:nvSpPr>
          <p:cNvPr id="33" name="Rectangle: Rounded Corners 32">
            <a:extLst>
              <a:ext uri="{FF2B5EF4-FFF2-40B4-BE49-F238E27FC236}">
                <a16:creationId xmlns:a16="http://schemas.microsoft.com/office/drawing/2014/main" id="{1EAE65A1-44D2-4238-B2D9-79CF2D9BF6FA}"/>
              </a:ext>
            </a:extLst>
          </p:cNvPr>
          <p:cNvSpPr/>
          <p:nvPr/>
        </p:nvSpPr>
        <p:spPr>
          <a:xfrm>
            <a:off x="0" y="6249689"/>
            <a:ext cx="12192000" cy="636136"/>
          </a:xfrm>
          <a:prstGeom prst="roundRect">
            <a:avLst>
              <a:gd name="adj"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endParaRPr>
          </a:p>
          <a:p>
            <a:pPr algn="ctr"/>
            <a:r>
              <a:rPr lang="en-US" sz="2800" b="1" dirty="0">
                <a:solidFill>
                  <a:schemeClr val="bg1"/>
                </a:solidFill>
              </a:rPr>
              <a:t>QC with 50+ qubits are here, QC with 100+ qubits expected  soon</a:t>
            </a:r>
          </a:p>
          <a:p>
            <a:pPr algn="ctr"/>
            <a:endParaRPr lang="en-US" sz="2800" dirty="0">
              <a:solidFill>
                <a:schemeClr val="bg1"/>
              </a:solidFill>
            </a:endParaRPr>
          </a:p>
        </p:txBody>
      </p:sp>
      <p:sp>
        <p:nvSpPr>
          <p:cNvPr id="10" name="Content Placeholder 36">
            <a:extLst>
              <a:ext uri="{FF2B5EF4-FFF2-40B4-BE49-F238E27FC236}">
                <a16:creationId xmlns:a16="http://schemas.microsoft.com/office/drawing/2014/main" id="{0CB875E5-0A22-4A56-8F66-A2A5F8B9E1E5}"/>
              </a:ext>
            </a:extLst>
          </p:cNvPr>
          <p:cNvSpPr txBox="1">
            <a:spLocks noChangeArrowheads="1"/>
          </p:cNvSpPr>
          <p:nvPr/>
        </p:nvSpPr>
        <p:spPr bwMode="auto">
          <a:xfrm>
            <a:off x="332284" y="1734995"/>
            <a:ext cx="46482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57175" indent="-257175" defTabSz="342900">
              <a:defRPr sz="2400" b="1">
                <a:solidFill>
                  <a:schemeClr val="tx1"/>
                </a:solidFill>
                <a:latin typeface="Times New Roman" panose="02020603050405020304" pitchFamily="18" charset="0"/>
                <a:ea typeface="MS PGothic" panose="020B0600070205080204" pitchFamily="34" charset="-128"/>
              </a:defRPr>
            </a:lvl1pPr>
            <a:lvl2pPr marL="557213" indent="-214313" defTabSz="342900">
              <a:defRPr sz="2400" b="1">
                <a:solidFill>
                  <a:schemeClr val="tx1"/>
                </a:solidFill>
                <a:latin typeface="Times New Roman" panose="02020603050405020304" pitchFamily="18" charset="0"/>
                <a:ea typeface="MS PGothic" panose="020B0600070205080204" pitchFamily="34" charset="-128"/>
              </a:defRPr>
            </a:lvl2pPr>
            <a:lvl3pPr marL="857250" indent="-171450" defTabSz="342900">
              <a:defRPr sz="2400" b="1">
                <a:solidFill>
                  <a:schemeClr val="tx1"/>
                </a:solidFill>
                <a:latin typeface="Times New Roman" panose="02020603050405020304" pitchFamily="18" charset="0"/>
                <a:ea typeface="MS PGothic" panose="020B0600070205080204" pitchFamily="34" charset="-128"/>
              </a:defRPr>
            </a:lvl3pPr>
            <a:lvl4pPr marL="1200150" indent="-171450" defTabSz="342900">
              <a:defRPr sz="2400" b="1">
                <a:solidFill>
                  <a:schemeClr val="tx1"/>
                </a:solidFill>
                <a:latin typeface="Times New Roman" panose="02020603050405020304" pitchFamily="18" charset="0"/>
                <a:ea typeface="MS PGothic" panose="020B0600070205080204" pitchFamily="34" charset="-128"/>
              </a:defRPr>
            </a:lvl4pPr>
            <a:lvl5pPr marL="1543050" indent="-171450" defTabSz="342900">
              <a:defRPr sz="2400" b="1">
                <a:solidFill>
                  <a:schemeClr val="tx1"/>
                </a:solidFill>
                <a:latin typeface="Times New Roman" panose="02020603050405020304" pitchFamily="18" charset="0"/>
                <a:ea typeface="MS PGothic" panose="020B0600070205080204" pitchFamily="34" charset="-128"/>
              </a:defRPr>
            </a:lvl5pPr>
            <a:lvl6pPr marL="2000250" indent="-171450" defTabSz="3429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457450" indent="-171450" defTabSz="3429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2914650" indent="-171450" defTabSz="3429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371850" indent="-171450" defTabSz="3429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marL="0" indent="0" algn="ctr" eaLnBrk="1" hangingPunct="1">
              <a:spcBef>
                <a:spcPct val="20000"/>
              </a:spcBef>
            </a:pPr>
            <a:r>
              <a:rPr lang="en-US" altLang="en-US" sz="3200" b="0" dirty="0">
                <a:latin typeface="Calibri" panose="020F0502020204030204" pitchFamily="34" charset="0"/>
                <a:cs typeface="Calibri" panose="020F0502020204030204" pitchFamily="34" charset="0"/>
              </a:rPr>
              <a:t>Quantum computers can speedup hard problems</a:t>
            </a:r>
          </a:p>
          <a:p>
            <a:pPr eaLnBrk="1" hangingPunct="1">
              <a:spcBef>
                <a:spcPct val="20000"/>
              </a:spcBef>
              <a:buFont typeface="Wingdings" panose="05000000000000000000" pitchFamily="2" charset="2"/>
              <a:buChar char="v"/>
            </a:pPr>
            <a:endParaRPr lang="en-US" altLang="en-US" sz="3200" dirty="0"/>
          </a:p>
          <a:p>
            <a:pPr eaLnBrk="1" hangingPunct="1">
              <a:spcBef>
                <a:spcPct val="20000"/>
              </a:spcBef>
              <a:buFont typeface="Wingdings" panose="05000000000000000000" pitchFamily="2" charset="2"/>
              <a:buChar char="v"/>
            </a:pPr>
            <a:endParaRPr lang="en-US" altLang="en-US" sz="3200" dirty="0"/>
          </a:p>
          <a:p>
            <a:pPr eaLnBrk="1" hangingPunct="1">
              <a:spcBef>
                <a:spcPct val="20000"/>
              </a:spcBef>
              <a:buClr>
                <a:srgbClr val="FFC000"/>
              </a:buClr>
              <a:buFont typeface="Wingdings" panose="05000000000000000000" pitchFamily="2" charset="2"/>
              <a:buChar char="v"/>
            </a:pPr>
            <a:endParaRPr lang="en-US" altLang="en-US" sz="3200" dirty="0"/>
          </a:p>
          <a:p>
            <a:pPr eaLnBrk="1" hangingPunct="1">
              <a:spcBef>
                <a:spcPct val="20000"/>
              </a:spcBef>
              <a:buClr>
                <a:srgbClr val="FFC000"/>
              </a:buClr>
              <a:buFont typeface="Wingdings" panose="05000000000000000000" pitchFamily="2" charset="2"/>
              <a:buChar char="v"/>
            </a:pPr>
            <a:endParaRPr lang="en-US" altLang="en-US" sz="3200" dirty="0"/>
          </a:p>
          <a:p>
            <a:pPr eaLnBrk="1" hangingPunct="1">
              <a:spcBef>
                <a:spcPct val="20000"/>
              </a:spcBef>
              <a:buFont typeface="Wingdings" panose="05000000000000000000" pitchFamily="2" charset="2"/>
              <a:buChar char="v"/>
            </a:pPr>
            <a:endParaRPr lang="en-US" altLang="en-US" sz="3200" dirty="0"/>
          </a:p>
        </p:txBody>
      </p:sp>
      <p:sp>
        <p:nvSpPr>
          <p:cNvPr id="11" name="Content Placeholder 36">
            <a:extLst>
              <a:ext uri="{FF2B5EF4-FFF2-40B4-BE49-F238E27FC236}">
                <a16:creationId xmlns:a16="http://schemas.microsoft.com/office/drawing/2014/main" id="{3BEA0440-E408-4FC7-8D60-49E4DF8B4561}"/>
              </a:ext>
            </a:extLst>
          </p:cNvPr>
          <p:cNvSpPr txBox="1">
            <a:spLocks noChangeArrowheads="1"/>
          </p:cNvSpPr>
          <p:nvPr/>
        </p:nvSpPr>
        <p:spPr bwMode="auto">
          <a:xfrm>
            <a:off x="7002024" y="1581150"/>
            <a:ext cx="4648200" cy="449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57175" indent="-257175" defTabSz="342900">
              <a:defRPr sz="2400" b="1">
                <a:solidFill>
                  <a:schemeClr val="tx1"/>
                </a:solidFill>
                <a:latin typeface="Times New Roman" panose="02020603050405020304" pitchFamily="18" charset="0"/>
                <a:ea typeface="MS PGothic" panose="020B0600070205080204" pitchFamily="34" charset="-128"/>
              </a:defRPr>
            </a:lvl1pPr>
            <a:lvl2pPr marL="557213" indent="-214313" defTabSz="342900">
              <a:defRPr sz="2400" b="1">
                <a:solidFill>
                  <a:schemeClr val="tx1"/>
                </a:solidFill>
                <a:latin typeface="Times New Roman" panose="02020603050405020304" pitchFamily="18" charset="0"/>
                <a:ea typeface="MS PGothic" panose="020B0600070205080204" pitchFamily="34" charset="-128"/>
              </a:defRPr>
            </a:lvl2pPr>
            <a:lvl3pPr marL="857250" indent="-171450" defTabSz="342900">
              <a:defRPr sz="2400" b="1">
                <a:solidFill>
                  <a:schemeClr val="tx1"/>
                </a:solidFill>
                <a:latin typeface="Times New Roman" panose="02020603050405020304" pitchFamily="18" charset="0"/>
                <a:ea typeface="MS PGothic" panose="020B0600070205080204" pitchFamily="34" charset="-128"/>
              </a:defRPr>
            </a:lvl3pPr>
            <a:lvl4pPr marL="1200150" indent="-171450" defTabSz="342900">
              <a:defRPr sz="2400" b="1">
                <a:solidFill>
                  <a:schemeClr val="tx1"/>
                </a:solidFill>
                <a:latin typeface="Times New Roman" panose="02020603050405020304" pitchFamily="18" charset="0"/>
                <a:ea typeface="MS PGothic" panose="020B0600070205080204" pitchFamily="34" charset="-128"/>
              </a:defRPr>
            </a:lvl4pPr>
            <a:lvl5pPr marL="1543050" indent="-171450" defTabSz="342900">
              <a:defRPr sz="2400" b="1">
                <a:solidFill>
                  <a:schemeClr val="tx1"/>
                </a:solidFill>
                <a:latin typeface="Times New Roman" panose="02020603050405020304" pitchFamily="18" charset="0"/>
                <a:ea typeface="MS PGothic" panose="020B0600070205080204" pitchFamily="34" charset="-128"/>
              </a:defRPr>
            </a:lvl5pPr>
            <a:lvl6pPr marL="2000250" indent="-171450" defTabSz="3429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457450" indent="-171450" defTabSz="3429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2914650" indent="-171450" defTabSz="3429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371850" indent="-171450" defTabSz="3429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marL="0" indent="0" algn="ctr" eaLnBrk="1" hangingPunct="1">
              <a:spcBef>
                <a:spcPct val="20000"/>
              </a:spcBef>
            </a:pPr>
            <a:r>
              <a:rPr lang="en-US" altLang="en-US" sz="3200" b="0" dirty="0">
                <a:latin typeface="Calibri" panose="020F0502020204030204" pitchFamily="34" charset="0"/>
                <a:cs typeface="Calibri" panose="020F0502020204030204" pitchFamily="34" charset="0"/>
              </a:rPr>
              <a:t>Recent demonstrations</a:t>
            </a:r>
            <a:endParaRPr lang="en-US" altLang="en-US" sz="3200" dirty="0"/>
          </a:p>
          <a:p>
            <a:pPr eaLnBrk="1" hangingPunct="1">
              <a:spcBef>
                <a:spcPct val="20000"/>
              </a:spcBef>
              <a:buClr>
                <a:srgbClr val="FFC000"/>
              </a:buClr>
              <a:buFont typeface="Wingdings" panose="05000000000000000000" pitchFamily="2" charset="2"/>
              <a:buChar char="v"/>
            </a:pPr>
            <a:endParaRPr lang="en-US" altLang="en-US" sz="3200" dirty="0"/>
          </a:p>
          <a:p>
            <a:pPr eaLnBrk="1" hangingPunct="1">
              <a:spcBef>
                <a:spcPct val="20000"/>
              </a:spcBef>
              <a:buFont typeface="Wingdings" panose="05000000000000000000" pitchFamily="2" charset="2"/>
              <a:buChar char="v"/>
            </a:pPr>
            <a:endParaRPr lang="en-US" altLang="en-US" sz="3200" dirty="0"/>
          </a:p>
          <a:p>
            <a:pPr eaLnBrk="1" hangingPunct="1">
              <a:spcBef>
                <a:spcPct val="20000"/>
              </a:spcBef>
              <a:buClr>
                <a:srgbClr val="FFC000"/>
              </a:buClr>
              <a:buFont typeface="Wingdings" panose="05000000000000000000" pitchFamily="2" charset="2"/>
              <a:buChar char="v"/>
            </a:pPr>
            <a:endParaRPr lang="en-US" altLang="en-US" sz="3200" dirty="0"/>
          </a:p>
          <a:p>
            <a:pPr eaLnBrk="1" hangingPunct="1">
              <a:spcBef>
                <a:spcPct val="20000"/>
              </a:spcBef>
              <a:buFont typeface="Wingdings" panose="05000000000000000000" pitchFamily="2" charset="2"/>
              <a:buChar char="v"/>
            </a:pPr>
            <a:endParaRPr lang="en-US" altLang="en-US" sz="3200" dirty="0"/>
          </a:p>
        </p:txBody>
      </p:sp>
      <p:grpSp>
        <p:nvGrpSpPr>
          <p:cNvPr id="14" name="Group 13">
            <a:extLst>
              <a:ext uri="{FF2B5EF4-FFF2-40B4-BE49-F238E27FC236}">
                <a16:creationId xmlns:a16="http://schemas.microsoft.com/office/drawing/2014/main" id="{F4832EC0-56A9-478F-85B1-837D4751B590}"/>
              </a:ext>
            </a:extLst>
          </p:cNvPr>
          <p:cNvGrpSpPr/>
          <p:nvPr/>
        </p:nvGrpSpPr>
        <p:grpSpPr>
          <a:xfrm>
            <a:off x="335703" y="2724866"/>
            <a:ext cx="4292523" cy="3507548"/>
            <a:chOff x="7722708" y="2872457"/>
            <a:chExt cx="4292523" cy="3507548"/>
          </a:xfrm>
        </p:grpSpPr>
        <p:sp>
          <p:nvSpPr>
            <p:cNvPr id="15" name="TextBox 14">
              <a:extLst>
                <a:ext uri="{FF2B5EF4-FFF2-40B4-BE49-F238E27FC236}">
                  <a16:creationId xmlns:a16="http://schemas.microsoft.com/office/drawing/2014/main" id="{3F1B3B7E-66FF-4EFB-AD62-8172E976471C}"/>
                </a:ext>
              </a:extLst>
            </p:cNvPr>
            <p:cNvSpPr txBox="1"/>
            <p:nvPr/>
          </p:nvSpPr>
          <p:spPr>
            <a:xfrm>
              <a:off x="11092310" y="4120297"/>
              <a:ext cx="184731" cy="369332"/>
            </a:xfrm>
            <a:prstGeom prst="rect">
              <a:avLst/>
            </a:prstGeom>
            <a:noFill/>
          </p:spPr>
          <p:txBody>
            <a:bodyPr wrap="none" rtlCol="0">
              <a:spAutoFit/>
            </a:bodyPr>
            <a:lstStyle/>
            <a:p>
              <a:endParaRPr lang="en-US" dirty="0"/>
            </a:p>
          </p:txBody>
        </p:sp>
        <p:grpSp>
          <p:nvGrpSpPr>
            <p:cNvPr id="17" name="Group 16">
              <a:extLst>
                <a:ext uri="{FF2B5EF4-FFF2-40B4-BE49-F238E27FC236}">
                  <a16:creationId xmlns:a16="http://schemas.microsoft.com/office/drawing/2014/main" id="{031C4169-E497-4946-AA15-D3417737DFDB}"/>
                </a:ext>
              </a:extLst>
            </p:cNvPr>
            <p:cNvGrpSpPr/>
            <p:nvPr/>
          </p:nvGrpSpPr>
          <p:grpSpPr>
            <a:xfrm>
              <a:off x="7722708" y="2872457"/>
              <a:ext cx="4292523" cy="3507548"/>
              <a:chOff x="7009725" y="1855637"/>
              <a:chExt cx="4292523" cy="3507548"/>
            </a:xfrm>
          </p:grpSpPr>
          <p:sp>
            <p:nvSpPr>
              <p:cNvPr id="24" name="Arc 23">
                <a:extLst>
                  <a:ext uri="{FF2B5EF4-FFF2-40B4-BE49-F238E27FC236}">
                    <a16:creationId xmlns:a16="http://schemas.microsoft.com/office/drawing/2014/main" id="{1761E56A-9F8E-467B-9FB0-D580E06F47C3}"/>
                  </a:ext>
                </a:extLst>
              </p:cNvPr>
              <p:cNvSpPr/>
              <p:nvPr/>
            </p:nvSpPr>
            <p:spPr>
              <a:xfrm rot="5759252">
                <a:off x="6695175" y="2170187"/>
                <a:ext cx="2969022" cy="2339921"/>
              </a:xfrm>
              <a:prstGeom prst="arc">
                <a:avLst>
                  <a:gd name="adj1" fmla="val 15217379"/>
                  <a:gd name="adj2" fmla="val 21408324"/>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5" name="Group 24">
                <a:extLst>
                  <a:ext uri="{FF2B5EF4-FFF2-40B4-BE49-F238E27FC236}">
                    <a16:creationId xmlns:a16="http://schemas.microsoft.com/office/drawing/2014/main" id="{C9F17398-7BCF-4C68-B036-D18AE4F27F73}"/>
                  </a:ext>
                </a:extLst>
              </p:cNvPr>
              <p:cNvGrpSpPr/>
              <p:nvPr/>
            </p:nvGrpSpPr>
            <p:grpSpPr>
              <a:xfrm>
                <a:off x="7063596" y="2003962"/>
                <a:ext cx="4238652" cy="3359223"/>
                <a:chOff x="7089786" y="2020875"/>
                <a:chExt cx="3845976" cy="3249970"/>
              </a:xfrm>
            </p:grpSpPr>
            <p:cxnSp>
              <p:nvCxnSpPr>
                <p:cNvPr id="26" name="Straight Arrow Connector 25">
                  <a:extLst>
                    <a:ext uri="{FF2B5EF4-FFF2-40B4-BE49-F238E27FC236}">
                      <a16:creationId xmlns:a16="http://schemas.microsoft.com/office/drawing/2014/main" id="{2FD1C86F-7303-4EF5-9AE4-77E892A698CC}"/>
                    </a:ext>
                  </a:extLst>
                </p:cNvPr>
                <p:cNvCxnSpPr>
                  <a:cxnSpLocks/>
                </p:cNvCxnSpPr>
                <p:nvPr/>
              </p:nvCxnSpPr>
              <p:spPr>
                <a:xfrm flipV="1">
                  <a:off x="8024570" y="2020875"/>
                  <a:ext cx="0" cy="274937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2AC0CBF8-DDF4-4BA9-9A9C-E85580050549}"/>
                    </a:ext>
                  </a:extLst>
                </p:cNvPr>
                <p:cNvSpPr txBox="1"/>
                <p:nvPr/>
              </p:nvSpPr>
              <p:spPr>
                <a:xfrm rot="16200000">
                  <a:off x="6637578" y="3343277"/>
                  <a:ext cx="2290050" cy="461665"/>
                </a:xfrm>
                <a:prstGeom prst="rect">
                  <a:avLst/>
                </a:prstGeom>
                <a:noFill/>
              </p:spPr>
              <p:txBody>
                <a:bodyPr wrap="none" rtlCol="0">
                  <a:spAutoFit/>
                </a:bodyPr>
                <a:lstStyle/>
                <a:p>
                  <a:r>
                    <a:rPr lang="en-US" sz="2400" dirty="0"/>
                    <a:t>Execution Time</a:t>
                  </a:r>
                </a:p>
              </p:txBody>
            </p:sp>
            <p:sp>
              <p:nvSpPr>
                <p:cNvPr id="28" name="TextBox 27">
                  <a:extLst>
                    <a:ext uri="{FF2B5EF4-FFF2-40B4-BE49-F238E27FC236}">
                      <a16:creationId xmlns:a16="http://schemas.microsoft.com/office/drawing/2014/main" id="{24F51370-6AA0-4F3C-982B-33519615DDBA}"/>
                    </a:ext>
                  </a:extLst>
                </p:cNvPr>
                <p:cNvSpPr txBox="1"/>
                <p:nvPr/>
              </p:nvSpPr>
              <p:spPr>
                <a:xfrm>
                  <a:off x="9453646" y="2713461"/>
                  <a:ext cx="1066239" cy="565756"/>
                </a:xfrm>
                <a:prstGeom prst="rect">
                  <a:avLst/>
                </a:prstGeom>
                <a:solidFill>
                  <a:schemeClr val="bg1">
                    <a:lumMod val="75000"/>
                  </a:schemeClr>
                </a:solidFill>
              </p:spPr>
              <p:txBody>
                <a:bodyPr wrap="square" rtlCol="0">
                  <a:spAutoFit/>
                </a:bodyPr>
                <a:lstStyle/>
                <a:p>
                  <a:pPr algn="ctr"/>
                  <a:r>
                    <a:rPr lang="en-US" sz="1600" dirty="0"/>
                    <a:t>Classical Computer</a:t>
                  </a:r>
                </a:p>
              </p:txBody>
            </p:sp>
            <p:sp>
              <p:nvSpPr>
                <p:cNvPr id="29" name="Arc 28">
                  <a:extLst>
                    <a:ext uri="{FF2B5EF4-FFF2-40B4-BE49-F238E27FC236}">
                      <a16:creationId xmlns:a16="http://schemas.microsoft.com/office/drawing/2014/main" id="{D9BEEAC9-5940-4A23-8E40-36EF9AAC4D24}"/>
                    </a:ext>
                  </a:extLst>
                </p:cNvPr>
                <p:cNvSpPr/>
                <p:nvPr/>
              </p:nvSpPr>
              <p:spPr>
                <a:xfrm rot="10128160">
                  <a:off x="7089786" y="4416907"/>
                  <a:ext cx="2715686" cy="278398"/>
                </a:xfrm>
                <a:prstGeom prst="arc">
                  <a:avLst>
                    <a:gd name="adj1" fmla="val 11302496"/>
                    <a:gd name="adj2" fmla="val 20216086"/>
                  </a:avLst>
                </a:prstGeom>
                <a:ln w="57150">
                  <a:solidFill>
                    <a:srgbClr val="6699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0" name="Group 29">
                  <a:extLst>
                    <a:ext uri="{FF2B5EF4-FFF2-40B4-BE49-F238E27FC236}">
                      <a16:creationId xmlns:a16="http://schemas.microsoft.com/office/drawing/2014/main" id="{A3345D77-8580-4237-81DA-4D88B68AF85E}"/>
                    </a:ext>
                  </a:extLst>
                </p:cNvPr>
                <p:cNvGrpSpPr/>
                <p:nvPr/>
              </p:nvGrpSpPr>
              <p:grpSpPr>
                <a:xfrm>
                  <a:off x="8024569" y="4715382"/>
                  <a:ext cx="2911193" cy="555463"/>
                  <a:chOff x="7543799" y="3547783"/>
                  <a:chExt cx="4424082" cy="555463"/>
                </a:xfrm>
              </p:grpSpPr>
              <p:sp>
                <p:nvSpPr>
                  <p:cNvPr id="32" name="TextBox 31">
                    <a:extLst>
                      <a:ext uri="{FF2B5EF4-FFF2-40B4-BE49-F238E27FC236}">
                        <a16:creationId xmlns:a16="http://schemas.microsoft.com/office/drawing/2014/main" id="{26532589-7EC8-466C-A4C4-F2D3836A2690}"/>
                      </a:ext>
                    </a:extLst>
                  </p:cNvPr>
                  <p:cNvSpPr txBox="1"/>
                  <p:nvPr/>
                </p:nvSpPr>
                <p:spPr>
                  <a:xfrm>
                    <a:off x="8458174" y="3641581"/>
                    <a:ext cx="2016899" cy="461665"/>
                  </a:xfrm>
                  <a:prstGeom prst="rect">
                    <a:avLst/>
                  </a:prstGeom>
                  <a:noFill/>
                </p:spPr>
                <p:txBody>
                  <a:bodyPr wrap="none" rtlCol="0">
                    <a:spAutoFit/>
                  </a:bodyPr>
                  <a:lstStyle/>
                  <a:p>
                    <a:r>
                      <a:rPr lang="en-US" sz="2400" dirty="0"/>
                      <a:t>Problem Size</a:t>
                    </a:r>
                  </a:p>
                </p:txBody>
              </p:sp>
              <p:cxnSp>
                <p:nvCxnSpPr>
                  <p:cNvPr id="35" name="Straight Arrow Connector 34">
                    <a:extLst>
                      <a:ext uri="{FF2B5EF4-FFF2-40B4-BE49-F238E27FC236}">
                        <a16:creationId xmlns:a16="http://schemas.microsoft.com/office/drawing/2014/main" id="{DFB3F1AB-EC1D-4C0B-A6A9-D38CBD14338B}"/>
                      </a:ext>
                    </a:extLst>
                  </p:cNvPr>
                  <p:cNvCxnSpPr/>
                  <p:nvPr/>
                </p:nvCxnSpPr>
                <p:spPr>
                  <a:xfrm flipV="1">
                    <a:off x="7543799" y="3547783"/>
                    <a:ext cx="4424082" cy="33617"/>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grpSp>
            <p:sp>
              <p:nvSpPr>
                <p:cNvPr id="31" name="TextBox 30">
                  <a:extLst>
                    <a:ext uri="{FF2B5EF4-FFF2-40B4-BE49-F238E27FC236}">
                      <a16:creationId xmlns:a16="http://schemas.microsoft.com/office/drawing/2014/main" id="{4FB17027-B3CC-4E56-97FC-1C3374DB0B93}"/>
                    </a:ext>
                  </a:extLst>
                </p:cNvPr>
                <p:cNvSpPr txBox="1"/>
                <p:nvPr/>
              </p:nvSpPr>
              <p:spPr>
                <a:xfrm>
                  <a:off x="9453646" y="3952084"/>
                  <a:ext cx="1048729" cy="565756"/>
                </a:xfrm>
                <a:prstGeom prst="rect">
                  <a:avLst/>
                </a:prstGeom>
                <a:solidFill>
                  <a:schemeClr val="bg1">
                    <a:lumMod val="75000"/>
                  </a:schemeClr>
                </a:solidFill>
              </p:spPr>
              <p:txBody>
                <a:bodyPr wrap="square" rtlCol="0">
                  <a:spAutoFit/>
                </a:bodyPr>
                <a:lstStyle/>
                <a:p>
                  <a:pPr algn="ctr"/>
                  <a:r>
                    <a:rPr lang="en-US" sz="1600" b="1" dirty="0"/>
                    <a:t>Quantum </a:t>
                  </a:r>
                </a:p>
                <a:p>
                  <a:pPr algn="ctr"/>
                  <a:r>
                    <a:rPr lang="en-US" sz="1600" b="1" dirty="0"/>
                    <a:t>Computer</a:t>
                  </a:r>
                </a:p>
              </p:txBody>
            </p:sp>
          </p:grpSp>
        </p:grpSp>
        <p:sp>
          <p:nvSpPr>
            <p:cNvPr id="18" name="TextBox 17">
              <a:extLst>
                <a:ext uri="{FF2B5EF4-FFF2-40B4-BE49-F238E27FC236}">
                  <a16:creationId xmlns:a16="http://schemas.microsoft.com/office/drawing/2014/main" id="{D9A8400E-EEF8-4DFB-A2AE-F87159354D62}"/>
                </a:ext>
              </a:extLst>
            </p:cNvPr>
            <p:cNvSpPr txBox="1"/>
            <p:nvPr/>
          </p:nvSpPr>
          <p:spPr>
            <a:xfrm>
              <a:off x="10869528" y="4371640"/>
              <a:ext cx="184731" cy="369332"/>
            </a:xfrm>
            <a:prstGeom prst="rect">
              <a:avLst/>
            </a:prstGeom>
            <a:noFill/>
          </p:spPr>
          <p:txBody>
            <a:bodyPr wrap="none" rtlCol="0">
              <a:spAutoFit/>
            </a:bodyPr>
            <a:lstStyle/>
            <a:p>
              <a:endParaRPr lang="en-US" dirty="0"/>
            </a:p>
          </p:txBody>
        </p:sp>
        <p:cxnSp>
          <p:nvCxnSpPr>
            <p:cNvPr id="20" name="Straight Connector 19">
              <a:extLst>
                <a:ext uri="{FF2B5EF4-FFF2-40B4-BE49-F238E27FC236}">
                  <a16:creationId xmlns:a16="http://schemas.microsoft.com/office/drawing/2014/main" id="{B302F6E9-29D1-48B1-9BAB-6A0FDEE253E7}"/>
                </a:ext>
              </a:extLst>
            </p:cNvPr>
            <p:cNvCxnSpPr>
              <a:cxnSpLocks/>
            </p:cNvCxnSpPr>
            <p:nvPr/>
          </p:nvCxnSpPr>
          <p:spPr>
            <a:xfrm flipH="1">
              <a:off x="8814166" y="4129344"/>
              <a:ext cx="1567624"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7CB6272-E29E-4047-B34B-A36435D6ECCB}"/>
                </a:ext>
              </a:extLst>
            </p:cNvPr>
            <p:cNvCxnSpPr>
              <a:cxnSpLocks/>
            </p:cNvCxnSpPr>
            <p:nvPr/>
          </p:nvCxnSpPr>
          <p:spPr>
            <a:xfrm flipH="1">
              <a:off x="8775937" y="5522455"/>
              <a:ext cx="1605853" cy="2387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BB31860A-A490-4E20-991B-481149775AE0}"/>
                </a:ext>
              </a:extLst>
            </p:cNvPr>
            <p:cNvSpPr/>
            <p:nvPr/>
          </p:nvSpPr>
          <p:spPr>
            <a:xfrm>
              <a:off x="8843010" y="3744172"/>
              <a:ext cx="1379609" cy="369332"/>
            </a:xfrm>
            <a:prstGeom prst="rect">
              <a:avLst/>
            </a:prstGeom>
          </p:spPr>
          <p:txBody>
            <a:bodyPr wrap="none">
              <a:spAutoFit/>
            </a:bodyPr>
            <a:lstStyle/>
            <a:p>
              <a:pPr algn="ctr"/>
              <a:r>
                <a:rPr lang="en-US" b="1" dirty="0"/>
                <a:t>100+ Years</a:t>
              </a:r>
            </a:p>
          </p:txBody>
        </p:sp>
        <p:sp>
          <p:nvSpPr>
            <p:cNvPr id="23" name="Rectangle 22">
              <a:extLst>
                <a:ext uri="{FF2B5EF4-FFF2-40B4-BE49-F238E27FC236}">
                  <a16:creationId xmlns:a16="http://schemas.microsoft.com/office/drawing/2014/main" id="{8C252878-3268-4B40-928F-E6BC16DDD8AA}"/>
                </a:ext>
              </a:extLst>
            </p:cNvPr>
            <p:cNvSpPr/>
            <p:nvPr/>
          </p:nvSpPr>
          <p:spPr>
            <a:xfrm>
              <a:off x="8751396" y="5177818"/>
              <a:ext cx="736099" cy="369332"/>
            </a:xfrm>
            <a:prstGeom prst="rect">
              <a:avLst/>
            </a:prstGeom>
          </p:spPr>
          <p:txBody>
            <a:bodyPr wrap="none">
              <a:spAutoFit/>
            </a:bodyPr>
            <a:lstStyle/>
            <a:p>
              <a:pPr algn="ctr"/>
              <a:r>
                <a:rPr lang="en-US" b="1" dirty="0"/>
                <a:t>Days</a:t>
              </a:r>
            </a:p>
          </p:txBody>
        </p:sp>
      </p:grpSp>
    </p:spTree>
    <p:extLst>
      <p:ext uri="{BB962C8B-B14F-4D97-AF65-F5344CB8AC3E}">
        <p14:creationId xmlns:p14="http://schemas.microsoft.com/office/powerpoint/2010/main" val="294551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BAF2-4347-40D7-B908-50E986CAF7CF}"/>
              </a:ext>
            </a:extLst>
          </p:cNvPr>
          <p:cNvSpPr>
            <a:spLocks noGrp="1"/>
          </p:cNvSpPr>
          <p:nvPr>
            <p:ph type="title"/>
          </p:nvPr>
        </p:nvSpPr>
        <p:spPr>
          <a:xfrm>
            <a:off x="481496" y="131503"/>
            <a:ext cx="10523838" cy="1143000"/>
          </a:xfrm>
        </p:spPr>
        <p:txBody>
          <a:bodyPr>
            <a:normAutofit/>
          </a:bodyPr>
          <a:lstStyle/>
          <a:p>
            <a:r>
              <a:rPr lang="en-US" sz="4000" dirty="0"/>
              <a:t>Quantum Computing: Background</a:t>
            </a:r>
            <a:endParaRPr lang="en-US" sz="3600" dirty="0"/>
          </a:p>
        </p:txBody>
      </p:sp>
      <p:sp>
        <p:nvSpPr>
          <p:cNvPr id="3" name="Slide Number Placeholder 2">
            <a:extLst>
              <a:ext uri="{FF2B5EF4-FFF2-40B4-BE49-F238E27FC236}">
                <a16:creationId xmlns:a16="http://schemas.microsoft.com/office/drawing/2014/main" id="{3AD8769B-274F-44AF-B6E6-DF30DB56D6B6}"/>
              </a:ext>
            </a:extLst>
          </p:cNvPr>
          <p:cNvSpPr>
            <a:spLocks noGrp="1"/>
          </p:cNvSpPr>
          <p:nvPr>
            <p:ph type="sldNum" sz="quarter" idx="4"/>
          </p:nvPr>
        </p:nvSpPr>
        <p:spPr>
          <a:xfrm>
            <a:off x="11729649" y="0"/>
            <a:ext cx="440334" cy="436529"/>
          </a:xfrm>
        </p:spPr>
        <p:txBody>
          <a:bodyPr/>
          <a:lstStyle/>
          <a:p>
            <a:fld id="{52AE2DB5-4517-4C79-AADE-245F3E00587B}" type="slidenum">
              <a:rPr lang="en-US" sz="2800" smtClean="0">
                <a:solidFill>
                  <a:prstClr val="black">
                    <a:tint val="75000"/>
                  </a:prstClr>
                </a:solidFill>
              </a:rPr>
              <a:pPr/>
              <a:t>8</a:t>
            </a:fld>
            <a:endParaRPr lang="en-US" sz="2800" dirty="0">
              <a:solidFill>
                <a:prstClr val="black">
                  <a:tint val="75000"/>
                </a:prstClr>
              </a:solidFill>
            </a:endParaRPr>
          </a:p>
        </p:txBody>
      </p:sp>
      <p:sp>
        <p:nvSpPr>
          <p:cNvPr id="32" name="Oval 31">
            <a:extLst>
              <a:ext uri="{FF2B5EF4-FFF2-40B4-BE49-F238E27FC236}">
                <a16:creationId xmlns:a16="http://schemas.microsoft.com/office/drawing/2014/main" id="{5DEA9113-79CF-45C0-B705-38A073BD76AE}"/>
              </a:ext>
            </a:extLst>
          </p:cNvPr>
          <p:cNvSpPr/>
          <p:nvPr/>
        </p:nvSpPr>
        <p:spPr>
          <a:xfrm>
            <a:off x="1817557" y="4553809"/>
            <a:ext cx="645459" cy="684969"/>
          </a:xfrm>
          <a:prstGeom prst="ellipse">
            <a:avLst/>
          </a:prstGeom>
          <a:solidFill>
            <a:srgbClr val="0000FF">
              <a:alpha val="8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97575D0-72B1-4E15-A6F6-D2983DA2B956}"/>
              </a:ext>
            </a:extLst>
          </p:cNvPr>
          <p:cNvSpPr/>
          <p:nvPr/>
        </p:nvSpPr>
        <p:spPr>
          <a:xfrm>
            <a:off x="1817558" y="3385783"/>
            <a:ext cx="645459" cy="684969"/>
          </a:xfrm>
          <a:prstGeom prst="ellipse">
            <a:avLst/>
          </a:prstGeom>
          <a:solidFill>
            <a:srgbClr val="FF0000">
              <a:alpha val="5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B9AF1C0-5E01-44DA-A8E0-D99D7BD9B3FE}"/>
              </a:ext>
            </a:extLst>
          </p:cNvPr>
          <p:cNvSpPr txBox="1"/>
          <p:nvPr/>
        </p:nvSpPr>
        <p:spPr>
          <a:xfrm flipH="1">
            <a:off x="714603" y="4740497"/>
            <a:ext cx="1114424" cy="369332"/>
          </a:xfrm>
          <a:prstGeom prst="rect">
            <a:avLst/>
          </a:prstGeom>
          <a:noFill/>
        </p:spPr>
        <p:txBody>
          <a:bodyPr wrap="square" rtlCol="0">
            <a:spAutoFit/>
          </a:bodyPr>
          <a:lstStyle/>
          <a:p>
            <a:r>
              <a:rPr lang="en-US" dirty="0"/>
              <a:t>State - 0</a:t>
            </a:r>
          </a:p>
        </p:txBody>
      </p:sp>
      <p:sp>
        <p:nvSpPr>
          <p:cNvPr id="63" name="TextBox 62">
            <a:extLst>
              <a:ext uri="{FF2B5EF4-FFF2-40B4-BE49-F238E27FC236}">
                <a16:creationId xmlns:a16="http://schemas.microsoft.com/office/drawing/2014/main" id="{8ED74570-5B02-4C57-BABF-92B6491BC187}"/>
              </a:ext>
            </a:extLst>
          </p:cNvPr>
          <p:cNvSpPr txBox="1"/>
          <p:nvPr/>
        </p:nvSpPr>
        <p:spPr>
          <a:xfrm flipH="1">
            <a:off x="714603" y="3512107"/>
            <a:ext cx="1114424" cy="369332"/>
          </a:xfrm>
          <a:prstGeom prst="rect">
            <a:avLst/>
          </a:prstGeom>
          <a:noFill/>
        </p:spPr>
        <p:txBody>
          <a:bodyPr wrap="square" rtlCol="0">
            <a:spAutoFit/>
          </a:bodyPr>
          <a:lstStyle/>
          <a:p>
            <a:r>
              <a:rPr lang="en-US" dirty="0"/>
              <a:t>State - 1</a:t>
            </a:r>
          </a:p>
        </p:txBody>
      </p:sp>
      <p:sp>
        <p:nvSpPr>
          <p:cNvPr id="65" name="Oval 64">
            <a:extLst>
              <a:ext uri="{FF2B5EF4-FFF2-40B4-BE49-F238E27FC236}">
                <a16:creationId xmlns:a16="http://schemas.microsoft.com/office/drawing/2014/main" id="{780D9148-E6EE-4297-8B55-EF68BCA60A81}"/>
              </a:ext>
            </a:extLst>
          </p:cNvPr>
          <p:cNvSpPr/>
          <p:nvPr/>
        </p:nvSpPr>
        <p:spPr>
          <a:xfrm>
            <a:off x="1820792" y="4553809"/>
            <a:ext cx="645459" cy="684969"/>
          </a:xfrm>
          <a:prstGeom prst="ellipse">
            <a:avLst/>
          </a:prstGeom>
          <a:solidFill>
            <a:srgbClr val="0000FF">
              <a:alpha val="8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0</a:t>
            </a:r>
          </a:p>
        </p:txBody>
      </p:sp>
      <p:sp>
        <p:nvSpPr>
          <p:cNvPr id="66" name="Oval 65">
            <a:extLst>
              <a:ext uri="{FF2B5EF4-FFF2-40B4-BE49-F238E27FC236}">
                <a16:creationId xmlns:a16="http://schemas.microsoft.com/office/drawing/2014/main" id="{EB7E8A12-6065-40EA-9A12-77E1DF133DCE}"/>
              </a:ext>
            </a:extLst>
          </p:cNvPr>
          <p:cNvSpPr/>
          <p:nvPr/>
        </p:nvSpPr>
        <p:spPr>
          <a:xfrm>
            <a:off x="1850132" y="3385783"/>
            <a:ext cx="586781" cy="684969"/>
          </a:xfrm>
          <a:prstGeom prst="ellipse">
            <a:avLst/>
          </a:prstGeom>
          <a:solidFill>
            <a:srgbClr val="FF0000">
              <a:alpha val="5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1</a:t>
            </a:r>
            <a:endParaRPr lang="en-US" dirty="0"/>
          </a:p>
        </p:txBody>
      </p:sp>
      <p:grpSp>
        <p:nvGrpSpPr>
          <p:cNvPr id="14" name="Group 13">
            <a:extLst>
              <a:ext uri="{FF2B5EF4-FFF2-40B4-BE49-F238E27FC236}">
                <a16:creationId xmlns:a16="http://schemas.microsoft.com/office/drawing/2014/main" id="{4D563A94-B664-49A1-8D53-D381A5E41775}"/>
              </a:ext>
            </a:extLst>
          </p:cNvPr>
          <p:cNvGrpSpPr/>
          <p:nvPr/>
        </p:nvGrpSpPr>
        <p:grpSpPr>
          <a:xfrm>
            <a:off x="10769845" y="3281019"/>
            <a:ext cx="471954" cy="464684"/>
            <a:chOff x="7826201" y="3921153"/>
            <a:chExt cx="650795" cy="686622"/>
          </a:xfrm>
        </p:grpSpPr>
        <p:sp>
          <p:nvSpPr>
            <p:cNvPr id="71" name="Oval 70">
              <a:extLst>
                <a:ext uri="{FF2B5EF4-FFF2-40B4-BE49-F238E27FC236}">
                  <a16:creationId xmlns:a16="http://schemas.microsoft.com/office/drawing/2014/main" id="{6E7F619B-207E-4942-933C-1D87118AC263}"/>
                </a:ext>
              </a:extLst>
            </p:cNvPr>
            <p:cNvSpPr/>
            <p:nvPr/>
          </p:nvSpPr>
          <p:spPr>
            <a:xfrm>
              <a:off x="7826201" y="3921153"/>
              <a:ext cx="645459" cy="684969"/>
            </a:xfrm>
            <a:prstGeom prst="ellipse">
              <a:avLst/>
            </a:prstGeom>
            <a:solidFill>
              <a:srgbClr val="0000FF">
                <a:alpha val="8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A0E6AE3C-854C-4363-80AB-0CA48F99D5BC}"/>
                </a:ext>
              </a:extLst>
            </p:cNvPr>
            <p:cNvSpPr/>
            <p:nvPr/>
          </p:nvSpPr>
          <p:spPr>
            <a:xfrm>
              <a:off x="7831537" y="3922806"/>
              <a:ext cx="645459" cy="684969"/>
            </a:xfrm>
            <a:prstGeom prst="ellipse">
              <a:avLst/>
            </a:prstGeom>
            <a:solidFill>
              <a:srgbClr val="FF0000">
                <a:alpha val="5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994D300D-F28C-4513-BE04-4A64C8A09736}"/>
              </a:ext>
            </a:extLst>
          </p:cNvPr>
          <p:cNvGrpSpPr/>
          <p:nvPr/>
        </p:nvGrpSpPr>
        <p:grpSpPr>
          <a:xfrm>
            <a:off x="7909320" y="3188827"/>
            <a:ext cx="2835028" cy="646332"/>
            <a:chOff x="8592737" y="4609421"/>
            <a:chExt cx="2835028" cy="646332"/>
          </a:xfrm>
        </p:grpSpPr>
        <p:cxnSp>
          <p:nvCxnSpPr>
            <p:cNvPr id="69" name="Straight Arrow Connector 68">
              <a:extLst>
                <a:ext uri="{FF2B5EF4-FFF2-40B4-BE49-F238E27FC236}">
                  <a16:creationId xmlns:a16="http://schemas.microsoft.com/office/drawing/2014/main" id="{53AAF76A-E6AF-4DA3-9B33-C66A8EF08177}"/>
                </a:ext>
              </a:extLst>
            </p:cNvPr>
            <p:cNvCxnSpPr>
              <a:cxnSpLocks/>
            </p:cNvCxnSpPr>
            <p:nvPr/>
          </p:nvCxnSpPr>
          <p:spPr>
            <a:xfrm>
              <a:off x="9115550" y="4919696"/>
              <a:ext cx="274050" cy="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70" name="Straight Arrow Connector 69">
              <a:extLst>
                <a:ext uri="{FF2B5EF4-FFF2-40B4-BE49-F238E27FC236}">
                  <a16:creationId xmlns:a16="http://schemas.microsoft.com/office/drawing/2014/main" id="{EA52D8A8-6C60-40B9-9648-806B925FB714}"/>
                </a:ext>
              </a:extLst>
            </p:cNvPr>
            <p:cNvCxnSpPr>
              <a:cxnSpLocks/>
            </p:cNvCxnSpPr>
            <p:nvPr/>
          </p:nvCxnSpPr>
          <p:spPr>
            <a:xfrm>
              <a:off x="11012504" y="4970687"/>
              <a:ext cx="415261" cy="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68" name="Rectangle 67">
              <a:extLst>
                <a:ext uri="{FF2B5EF4-FFF2-40B4-BE49-F238E27FC236}">
                  <a16:creationId xmlns:a16="http://schemas.microsoft.com/office/drawing/2014/main" id="{D1607334-313A-43D5-B8CE-D80E6A469863}"/>
                </a:ext>
              </a:extLst>
            </p:cNvPr>
            <p:cNvSpPr/>
            <p:nvPr/>
          </p:nvSpPr>
          <p:spPr>
            <a:xfrm>
              <a:off x="9307813" y="4609421"/>
              <a:ext cx="1710221" cy="646332"/>
            </a:xfrm>
            <a:prstGeom prst="rect">
              <a:avLst/>
            </a:prstGeom>
            <a:solidFill>
              <a:srgbClr val="FEE599"/>
            </a:solidFill>
            <a:ln w="19050">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2000" dirty="0">
                  <a:solidFill>
                    <a:schemeClr val="tx1"/>
                  </a:solidFill>
                </a:rPr>
                <a:t>Single Qubit</a:t>
              </a:r>
            </a:p>
            <a:p>
              <a:pPr algn="ctr"/>
              <a:r>
                <a:rPr lang="en-US" sz="2000" dirty="0">
                  <a:solidFill>
                    <a:schemeClr val="tx1"/>
                  </a:solidFill>
                </a:rPr>
                <a:t>gate</a:t>
              </a:r>
            </a:p>
          </p:txBody>
        </p:sp>
        <p:grpSp>
          <p:nvGrpSpPr>
            <p:cNvPr id="74" name="Group 73">
              <a:extLst>
                <a:ext uri="{FF2B5EF4-FFF2-40B4-BE49-F238E27FC236}">
                  <a16:creationId xmlns:a16="http://schemas.microsoft.com/office/drawing/2014/main" id="{C9015E86-4530-49CD-83D1-2B3C5348F29F}"/>
                </a:ext>
              </a:extLst>
            </p:cNvPr>
            <p:cNvGrpSpPr/>
            <p:nvPr/>
          </p:nvGrpSpPr>
          <p:grpSpPr>
            <a:xfrm>
              <a:off x="8592737" y="4676381"/>
              <a:ext cx="442516" cy="467310"/>
              <a:chOff x="8097183" y="4019043"/>
              <a:chExt cx="442516" cy="467310"/>
            </a:xfrm>
          </p:grpSpPr>
          <p:sp>
            <p:nvSpPr>
              <p:cNvPr id="75" name="Oval 74">
                <a:extLst>
                  <a:ext uri="{FF2B5EF4-FFF2-40B4-BE49-F238E27FC236}">
                    <a16:creationId xmlns:a16="http://schemas.microsoft.com/office/drawing/2014/main" id="{9CBFF4E7-B64C-490D-A571-6B8F3ADCD6B8}"/>
                  </a:ext>
                </a:extLst>
              </p:cNvPr>
              <p:cNvSpPr/>
              <p:nvPr/>
            </p:nvSpPr>
            <p:spPr>
              <a:xfrm>
                <a:off x="8097183" y="4019043"/>
                <a:ext cx="432038" cy="451820"/>
              </a:xfrm>
              <a:prstGeom prst="ellipse">
                <a:avLst/>
              </a:prstGeom>
              <a:solidFill>
                <a:srgbClr val="0000FF">
                  <a:alpha val="8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73F4FC71-5DD1-4ADC-ADB6-B057FB54388C}"/>
                  </a:ext>
                </a:extLst>
              </p:cNvPr>
              <p:cNvSpPr/>
              <p:nvPr/>
            </p:nvSpPr>
            <p:spPr>
              <a:xfrm>
                <a:off x="8107660" y="4034532"/>
                <a:ext cx="432039" cy="451821"/>
              </a:xfrm>
              <a:prstGeom prst="ellipse">
                <a:avLst/>
              </a:prstGeom>
              <a:solidFill>
                <a:srgbClr val="FF0000">
                  <a:alpha val="5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6" name="Rectangle 15">
            <a:extLst>
              <a:ext uri="{FF2B5EF4-FFF2-40B4-BE49-F238E27FC236}">
                <a16:creationId xmlns:a16="http://schemas.microsoft.com/office/drawing/2014/main" id="{3E6D526E-3494-421C-A980-45438C76A23F}"/>
              </a:ext>
            </a:extLst>
          </p:cNvPr>
          <p:cNvSpPr/>
          <p:nvPr/>
        </p:nvSpPr>
        <p:spPr>
          <a:xfrm>
            <a:off x="10719062" y="3212602"/>
            <a:ext cx="771900" cy="9251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84E9AB3-9F66-4D0F-B5FE-618A00BE412D}"/>
              </a:ext>
            </a:extLst>
          </p:cNvPr>
          <p:cNvSpPr txBox="1"/>
          <p:nvPr/>
        </p:nvSpPr>
        <p:spPr>
          <a:xfrm flipH="1">
            <a:off x="7642387" y="5806533"/>
            <a:ext cx="4065245" cy="830997"/>
          </a:xfrm>
          <a:prstGeom prst="rect">
            <a:avLst/>
          </a:prstGeom>
          <a:solidFill>
            <a:schemeClr val="tx1"/>
          </a:solidFill>
        </p:spPr>
        <p:txBody>
          <a:bodyPr wrap="square" rtlCol="0">
            <a:spAutoFit/>
          </a:bodyPr>
          <a:lstStyle/>
          <a:p>
            <a:pPr algn="ctr"/>
            <a:r>
              <a:rPr lang="en-US" sz="2400" b="1" dirty="0">
                <a:solidFill>
                  <a:schemeClr val="bg1"/>
                </a:solidFill>
                <a:latin typeface="+mn-lt"/>
              </a:rPr>
              <a:t>Gate operations modulate state of the qubit</a:t>
            </a:r>
          </a:p>
        </p:txBody>
      </p:sp>
      <p:sp>
        <p:nvSpPr>
          <p:cNvPr id="38" name="TextBox 37">
            <a:extLst>
              <a:ext uri="{FF2B5EF4-FFF2-40B4-BE49-F238E27FC236}">
                <a16:creationId xmlns:a16="http://schemas.microsoft.com/office/drawing/2014/main" id="{A03FBDD0-CE45-4A34-946F-1C91C7104911}"/>
              </a:ext>
            </a:extLst>
          </p:cNvPr>
          <p:cNvSpPr txBox="1"/>
          <p:nvPr/>
        </p:nvSpPr>
        <p:spPr>
          <a:xfrm flipH="1">
            <a:off x="228437" y="5815931"/>
            <a:ext cx="4853686" cy="830997"/>
          </a:xfrm>
          <a:prstGeom prst="rect">
            <a:avLst/>
          </a:prstGeom>
          <a:solidFill>
            <a:schemeClr val="tx1"/>
          </a:solidFill>
        </p:spPr>
        <p:txBody>
          <a:bodyPr wrap="square" rtlCol="0">
            <a:spAutoFit/>
          </a:bodyPr>
          <a:lstStyle/>
          <a:p>
            <a:pPr algn="ctr"/>
            <a:r>
              <a:rPr lang="en-US" sz="2400" b="1" dirty="0">
                <a:solidFill>
                  <a:schemeClr val="bg1"/>
                </a:solidFill>
                <a:latin typeface="+mn-lt"/>
              </a:rPr>
              <a:t>State of qubit is a superposition of state “0” and state “1”</a:t>
            </a:r>
          </a:p>
        </p:txBody>
      </p:sp>
      <p:sp>
        <p:nvSpPr>
          <p:cNvPr id="5" name="TextBox 4">
            <a:extLst>
              <a:ext uri="{FF2B5EF4-FFF2-40B4-BE49-F238E27FC236}">
                <a16:creationId xmlns:a16="http://schemas.microsoft.com/office/drawing/2014/main" id="{98DFAD8A-E542-4FD4-B78F-38B1F0040C24}"/>
              </a:ext>
            </a:extLst>
          </p:cNvPr>
          <p:cNvSpPr txBox="1"/>
          <p:nvPr/>
        </p:nvSpPr>
        <p:spPr>
          <a:xfrm>
            <a:off x="3277602" y="4822630"/>
            <a:ext cx="1659429" cy="369332"/>
          </a:xfrm>
          <a:prstGeom prst="rect">
            <a:avLst/>
          </a:prstGeom>
          <a:noFill/>
        </p:spPr>
        <p:txBody>
          <a:bodyPr wrap="none" rtlCol="0">
            <a:spAutoFit/>
          </a:bodyPr>
          <a:lstStyle/>
          <a:p>
            <a:r>
              <a:rPr lang="en-US" b="1" dirty="0"/>
              <a:t>State of qubit</a:t>
            </a:r>
          </a:p>
        </p:txBody>
      </p:sp>
      <p:grpSp>
        <p:nvGrpSpPr>
          <p:cNvPr id="18" name="Group 17">
            <a:extLst>
              <a:ext uri="{FF2B5EF4-FFF2-40B4-BE49-F238E27FC236}">
                <a16:creationId xmlns:a16="http://schemas.microsoft.com/office/drawing/2014/main" id="{175E09CB-7F66-48F0-9B96-EFC81082CA0A}"/>
              </a:ext>
            </a:extLst>
          </p:cNvPr>
          <p:cNvGrpSpPr/>
          <p:nvPr/>
        </p:nvGrpSpPr>
        <p:grpSpPr>
          <a:xfrm>
            <a:off x="2498553" y="3501012"/>
            <a:ext cx="866858" cy="1608817"/>
            <a:chOff x="2517603" y="3129537"/>
            <a:chExt cx="866858" cy="1608817"/>
          </a:xfrm>
        </p:grpSpPr>
        <p:cxnSp>
          <p:nvCxnSpPr>
            <p:cNvPr id="7" name="Straight Arrow Connector 6">
              <a:extLst>
                <a:ext uri="{FF2B5EF4-FFF2-40B4-BE49-F238E27FC236}">
                  <a16:creationId xmlns:a16="http://schemas.microsoft.com/office/drawing/2014/main" id="{2EF75577-56A8-45E6-B81A-63676E109E18}"/>
                </a:ext>
              </a:extLst>
            </p:cNvPr>
            <p:cNvCxnSpPr>
              <a:cxnSpLocks/>
            </p:cNvCxnSpPr>
            <p:nvPr/>
          </p:nvCxnSpPr>
          <p:spPr>
            <a:xfrm>
              <a:off x="2517603" y="3429000"/>
              <a:ext cx="866858" cy="21319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22895AF1-66EA-4941-AF93-22432BA25553}"/>
                </a:ext>
              </a:extLst>
            </p:cNvPr>
            <p:cNvCxnSpPr>
              <a:cxnSpLocks/>
            </p:cNvCxnSpPr>
            <p:nvPr/>
          </p:nvCxnSpPr>
          <p:spPr>
            <a:xfrm flipV="1">
              <a:off x="2548693" y="4151284"/>
              <a:ext cx="835768" cy="26693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7E31B49-2164-4F37-8E5E-2F9DD42E5A35}"/>
                </a:ext>
              </a:extLst>
            </p:cNvPr>
            <p:cNvSpPr txBox="1"/>
            <p:nvPr/>
          </p:nvSpPr>
          <p:spPr>
            <a:xfrm>
              <a:off x="2674330" y="3129537"/>
              <a:ext cx="646331" cy="369332"/>
            </a:xfrm>
            <a:prstGeom prst="rect">
              <a:avLst/>
            </a:prstGeom>
            <a:noFill/>
          </p:spPr>
          <p:txBody>
            <a:bodyPr wrap="none" rtlCol="0">
              <a:spAutoFit/>
            </a:bodyPr>
            <a:lstStyle/>
            <a:p>
              <a:r>
                <a:rPr lang="en-US" dirty="0"/>
                <a:t>50%</a:t>
              </a:r>
            </a:p>
          </p:txBody>
        </p:sp>
        <p:sp>
          <p:nvSpPr>
            <p:cNvPr id="47" name="TextBox 46">
              <a:extLst>
                <a:ext uri="{FF2B5EF4-FFF2-40B4-BE49-F238E27FC236}">
                  <a16:creationId xmlns:a16="http://schemas.microsoft.com/office/drawing/2014/main" id="{B775EC1A-2177-4919-AAD9-AE3C3E4FCA8A}"/>
                </a:ext>
              </a:extLst>
            </p:cNvPr>
            <p:cNvSpPr txBox="1"/>
            <p:nvPr/>
          </p:nvSpPr>
          <p:spPr>
            <a:xfrm>
              <a:off x="2588639" y="4369022"/>
              <a:ext cx="646331" cy="369332"/>
            </a:xfrm>
            <a:prstGeom prst="rect">
              <a:avLst/>
            </a:prstGeom>
            <a:noFill/>
          </p:spPr>
          <p:txBody>
            <a:bodyPr wrap="none" rtlCol="0">
              <a:spAutoFit/>
            </a:bodyPr>
            <a:lstStyle/>
            <a:p>
              <a:r>
                <a:rPr lang="en-US" dirty="0"/>
                <a:t>50%</a:t>
              </a:r>
            </a:p>
          </p:txBody>
        </p:sp>
      </p:grpSp>
      <p:grpSp>
        <p:nvGrpSpPr>
          <p:cNvPr id="41" name="Group 40">
            <a:extLst>
              <a:ext uri="{FF2B5EF4-FFF2-40B4-BE49-F238E27FC236}">
                <a16:creationId xmlns:a16="http://schemas.microsoft.com/office/drawing/2014/main" id="{8D9AE5D0-3D43-46C9-84FF-DFE0E01C8457}"/>
              </a:ext>
            </a:extLst>
          </p:cNvPr>
          <p:cNvGrpSpPr/>
          <p:nvPr/>
        </p:nvGrpSpPr>
        <p:grpSpPr>
          <a:xfrm>
            <a:off x="8055568" y="4517204"/>
            <a:ext cx="2643463" cy="741258"/>
            <a:chOff x="8423751" y="3732390"/>
            <a:chExt cx="2643463" cy="741258"/>
          </a:xfrm>
        </p:grpSpPr>
        <p:cxnSp>
          <p:nvCxnSpPr>
            <p:cNvPr id="57" name="Straight Arrow Connector 56">
              <a:extLst>
                <a:ext uri="{FF2B5EF4-FFF2-40B4-BE49-F238E27FC236}">
                  <a16:creationId xmlns:a16="http://schemas.microsoft.com/office/drawing/2014/main" id="{18375CA6-0782-4A59-B3C5-E4EA1FFC4131}"/>
                </a:ext>
              </a:extLst>
            </p:cNvPr>
            <p:cNvCxnSpPr>
              <a:cxnSpLocks/>
            </p:cNvCxnSpPr>
            <p:nvPr/>
          </p:nvCxnSpPr>
          <p:spPr>
            <a:xfrm>
              <a:off x="10651952" y="4321813"/>
              <a:ext cx="415261" cy="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grpSp>
          <p:nvGrpSpPr>
            <p:cNvPr id="23" name="Group 22">
              <a:extLst>
                <a:ext uri="{FF2B5EF4-FFF2-40B4-BE49-F238E27FC236}">
                  <a16:creationId xmlns:a16="http://schemas.microsoft.com/office/drawing/2014/main" id="{8180BBF2-A2B3-42EB-BDBD-FF550DFBC260}"/>
                </a:ext>
              </a:extLst>
            </p:cNvPr>
            <p:cNvGrpSpPr/>
            <p:nvPr/>
          </p:nvGrpSpPr>
          <p:grpSpPr>
            <a:xfrm>
              <a:off x="8423751" y="3732390"/>
              <a:ext cx="2643463" cy="741258"/>
              <a:chOff x="8423751" y="3732390"/>
              <a:chExt cx="2643463" cy="741258"/>
            </a:xfrm>
          </p:grpSpPr>
          <p:grpSp>
            <p:nvGrpSpPr>
              <p:cNvPr id="22" name="Group 21">
                <a:extLst>
                  <a:ext uri="{FF2B5EF4-FFF2-40B4-BE49-F238E27FC236}">
                    <a16:creationId xmlns:a16="http://schemas.microsoft.com/office/drawing/2014/main" id="{2C4572BB-5005-444A-B56B-B3F76E9844A6}"/>
                  </a:ext>
                </a:extLst>
              </p:cNvPr>
              <p:cNvGrpSpPr/>
              <p:nvPr/>
            </p:nvGrpSpPr>
            <p:grpSpPr>
              <a:xfrm>
                <a:off x="8735575" y="3732390"/>
                <a:ext cx="2331639" cy="741258"/>
                <a:chOff x="8735575" y="3732390"/>
                <a:chExt cx="2331639" cy="741258"/>
              </a:xfrm>
            </p:grpSpPr>
            <p:cxnSp>
              <p:nvCxnSpPr>
                <p:cNvPr id="56" name="Straight Arrow Connector 55">
                  <a:extLst>
                    <a:ext uri="{FF2B5EF4-FFF2-40B4-BE49-F238E27FC236}">
                      <a16:creationId xmlns:a16="http://schemas.microsoft.com/office/drawing/2014/main" id="{31152FAF-40AA-4C40-A9AB-C58E5D5F769A}"/>
                    </a:ext>
                  </a:extLst>
                </p:cNvPr>
                <p:cNvCxnSpPr>
                  <a:cxnSpLocks/>
                </p:cNvCxnSpPr>
                <p:nvPr/>
              </p:nvCxnSpPr>
              <p:spPr>
                <a:xfrm>
                  <a:off x="8735575" y="4321813"/>
                  <a:ext cx="274050" cy="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grpSp>
              <p:nvGrpSpPr>
                <p:cNvPr id="49" name="Group 48">
                  <a:extLst>
                    <a:ext uri="{FF2B5EF4-FFF2-40B4-BE49-F238E27FC236}">
                      <a16:creationId xmlns:a16="http://schemas.microsoft.com/office/drawing/2014/main" id="{6829B561-3B69-472C-A86D-C6F76F3A05C2}"/>
                    </a:ext>
                  </a:extLst>
                </p:cNvPr>
                <p:cNvGrpSpPr/>
                <p:nvPr/>
              </p:nvGrpSpPr>
              <p:grpSpPr>
                <a:xfrm>
                  <a:off x="8735575" y="3732390"/>
                  <a:ext cx="2331639" cy="741258"/>
                  <a:chOff x="9096126" y="4647521"/>
                  <a:chExt cx="2331639" cy="741258"/>
                </a:xfrm>
              </p:grpSpPr>
              <p:cxnSp>
                <p:nvCxnSpPr>
                  <p:cNvPr id="50" name="Straight Arrow Connector 49">
                    <a:extLst>
                      <a:ext uri="{FF2B5EF4-FFF2-40B4-BE49-F238E27FC236}">
                        <a16:creationId xmlns:a16="http://schemas.microsoft.com/office/drawing/2014/main" id="{6CA76B92-CCA7-4EE6-BC85-8065010FA0CD}"/>
                      </a:ext>
                    </a:extLst>
                  </p:cNvPr>
                  <p:cNvCxnSpPr>
                    <a:cxnSpLocks/>
                  </p:cNvCxnSpPr>
                  <p:nvPr/>
                </p:nvCxnSpPr>
                <p:spPr>
                  <a:xfrm>
                    <a:off x="9096126" y="4816592"/>
                    <a:ext cx="274050" cy="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51" name="Straight Arrow Connector 50">
                    <a:extLst>
                      <a:ext uri="{FF2B5EF4-FFF2-40B4-BE49-F238E27FC236}">
                        <a16:creationId xmlns:a16="http://schemas.microsoft.com/office/drawing/2014/main" id="{786BD9A9-301E-49A6-A487-711B6F74B094}"/>
                      </a:ext>
                    </a:extLst>
                  </p:cNvPr>
                  <p:cNvCxnSpPr>
                    <a:cxnSpLocks/>
                  </p:cNvCxnSpPr>
                  <p:nvPr/>
                </p:nvCxnSpPr>
                <p:spPr>
                  <a:xfrm>
                    <a:off x="11012504" y="4802592"/>
                    <a:ext cx="415261" cy="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52" name="Rectangle 51">
                    <a:extLst>
                      <a:ext uri="{FF2B5EF4-FFF2-40B4-BE49-F238E27FC236}">
                        <a16:creationId xmlns:a16="http://schemas.microsoft.com/office/drawing/2014/main" id="{63690F7D-A3D6-4965-8984-DD1667BAD227}"/>
                      </a:ext>
                    </a:extLst>
                  </p:cNvPr>
                  <p:cNvSpPr/>
                  <p:nvPr/>
                </p:nvSpPr>
                <p:spPr>
                  <a:xfrm>
                    <a:off x="9295113" y="4647521"/>
                    <a:ext cx="1710221" cy="741258"/>
                  </a:xfrm>
                  <a:prstGeom prst="rect">
                    <a:avLst/>
                  </a:prstGeom>
                  <a:solidFill>
                    <a:srgbClr val="FEE599"/>
                  </a:solidFill>
                  <a:ln w="19050">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2000" dirty="0">
                        <a:solidFill>
                          <a:schemeClr val="tx1"/>
                        </a:solidFill>
                      </a:rPr>
                      <a:t>Two Qubit</a:t>
                    </a:r>
                  </a:p>
                  <a:p>
                    <a:pPr algn="ctr"/>
                    <a:r>
                      <a:rPr lang="en-US" sz="2000" dirty="0">
                        <a:solidFill>
                          <a:schemeClr val="tx1"/>
                        </a:solidFill>
                      </a:rPr>
                      <a:t>gate (</a:t>
                    </a:r>
                    <a:r>
                      <a:rPr lang="en-US" sz="2000" dirty="0" err="1">
                        <a:solidFill>
                          <a:schemeClr val="tx1"/>
                        </a:solidFill>
                        <a:latin typeface="Courier New" panose="02070309020205020404" pitchFamily="49" charset="0"/>
                        <a:cs typeface="Courier New" panose="02070309020205020404" pitchFamily="49" charset="0"/>
                      </a:rPr>
                      <a:t>cnot</a:t>
                    </a:r>
                    <a:r>
                      <a:rPr lang="en-US" sz="2000" dirty="0">
                        <a:solidFill>
                          <a:schemeClr val="tx1"/>
                        </a:solidFill>
                      </a:rPr>
                      <a:t>)</a:t>
                    </a:r>
                  </a:p>
                </p:txBody>
              </p:sp>
            </p:grpSp>
          </p:grpSp>
          <p:grpSp>
            <p:nvGrpSpPr>
              <p:cNvPr id="20" name="Group 19">
                <a:extLst>
                  <a:ext uri="{FF2B5EF4-FFF2-40B4-BE49-F238E27FC236}">
                    <a16:creationId xmlns:a16="http://schemas.microsoft.com/office/drawing/2014/main" id="{1C589792-89A1-446E-819D-755D88AD9CBE}"/>
                  </a:ext>
                </a:extLst>
              </p:cNvPr>
              <p:cNvGrpSpPr/>
              <p:nvPr/>
            </p:nvGrpSpPr>
            <p:grpSpPr>
              <a:xfrm>
                <a:off x="8423751" y="3742263"/>
                <a:ext cx="227502" cy="713861"/>
                <a:chOff x="8423751" y="3742263"/>
                <a:chExt cx="227502" cy="713861"/>
              </a:xfrm>
            </p:grpSpPr>
            <p:sp>
              <p:nvSpPr>
                <p:cNvPr id="61" name="Oval 60">
                  <a:extLst>
                    <a:ext uri="{FF2B5EF4-FFF2-40B4-BE49-F238E27FC236}">
                      <a16:creationId xmlns:a16="http://schemas.microsoft.com/office/drawing/2014/main" id="{D6B01541-9333-4F38-BA40-1A1EDFD1DD94}"/>
                    </a:ext>
                  </a:extLst>
                </p:cNvPr>
                <p:cNvSpPr/>
                <p:nvPr/>
              </p:nvSpPr>
              <p:spPr>
                <a:xfrm>
                  <a:off x="8423752" y="3742263"/>
                  <a:ext cx="227501" cy="267048"/>
                </a:xfrm>
                <a:prstGeom prst="ellipse">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0E66C91-BCD0-4A2C-B700-865EAE6B4A85}"/>
                    </a:ext>
                  </a:extLst>
                </p:cNvPr>
                <p:cNvSpPr/>
                <p:nvPr/>
              </p:nvSpPr>
              <p:spPr>
                <a:xfrm>
                  <a:off x="8423751" y="4189076"/>
                  <a:ext cx="227501" cy="26704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8" name="Group 7">
            <a:extLst>
              <a:ext uri="{FF2B5EF4-FFF2-40B4-BE49-F238E27FC236}">
                <a16:creationId xmlns:a16="http://schemas.microsoft.com/office/drawing/2014/main" id="{37061E52-BD67-4FAD-955B-B9B5B409C607}"/>
              </a:ext>
            </a:extLst>
          </p:cNvPr>
          <p:cNvGrpSpPr/>
          <p:nvPr/>
        </p:nvGrpSpPr>
        <p:grpSpPr>
          <a:xfrm>
            <a:off x="10081139" y="4390693"/>
            <a:ext cx="1787669" cy="1266934"/>
            <a:chOff x="10081139" y="3923968"/>
            <a:chExt cx="1787669" cy="1266934"/>
          </a:xfrm>
        </p:grpSpPr>
        <p:grpSp>
          <p:nvGrpSpPr>
            <p:cNvPr id="21" name="Group 20">
              <a:extLst>
                <a:ext uri="{FF2B5EF4-FFF2-40B4-BE49-F238E27FC236}">
                  <a16:creationId xmlns:a16="http://schemas.microsoft.com/office/drawing/2014/main" id="{37B349F7-66D4-4255-984E-98B041879271}"/>
                </a:ext>
              </a:extLst>
            </p:cNvPr>
            <p:cNvGrpSpPr/>
            <p:nvPr/>
          </p:nvGrpSpPr>
          <p:grpSpPr>
            <a:xfrm>
              <a:off x="10719062" y="4042485"/>
              <a:ext cx="227502" cy="671757"/>
              <a:chOff x="11108566" y="3757265"/>
              <a:chExt cx="227502" cy="671757"/>
            </a:xfrm>
          </p:grpSpPr>
          <p:sp>
            <p:nvSpPr>
              <p:cNvPr id="60" name="Oval 59">
                <a:extLst>
                  <a:ext uri="{FF2B5EF4-FFF2-40B4-BE49-F238E27FC236}">
                    <a16:creationId xmlns:a16="http://schemas.microsoft.com/office/drawing/2014/main" id="{2EC2E276-0A1C-4084-9567-074899FBF859}"/>
                  </a:ext>
                </a:extLst>
              </p:cNvPr>
              <p:cNvSpPr/>
              <p:nvPr/>
            </p:nvSpPr>
            <p:spPr>
              <a:xfrm>
                <a:off x="11108567" y="3757265"/>
                <a:ext cx="227501" cy="267048"/>
              </a:xfrm>
              <a:prstGeom prst="ellipse">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501E33F0-F25F-4CB9-9E7D-3E08630D133C}"/>
                  </a:ext>
                </a:extLst>
              </p:cNvPr>
              <p:cNvSpPr/>
              <p:nvPr/>
            </p:nvSpPr>
            <p:spPr>
              <a:xfrm>
                <a:off x="11108566" y="4161974"/>
                <a:ext cx="227501" cy="267048"/>
              </a:xfrm>
              <a:prstGeom prst="ellipse">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4C3DD0A1-A140-4FC7-ABCD-0306517BFDF3}"/>
                </a:ext>
              </a:extLst>
            </p:cNvPr>
            <p:cNvSpPr txBox="1"/>
            <p:nvPr/>
          </p:nvSpPr>
          <p:spPr>
            <a:xfrm>
              <a:off x="10081139" y="4821570"/>
              <a:ext cx="1787669" cy="369332"/>
            </a:xfrm>
            <a:prstGeom prst="rect">
              <a:avLst/>
            </a:prstGeom>
            <a:noFill/>
          </p:spPr>
          <p:txBody>
            <a:bodyPr wrap="none" rtlCol="0">
              <a:spAutoFit/>
            </a:bodyPr>
            <a:lstStyle/>
            <a:p>
              <a:r>
                <a:rPr lang="en-US" dirty="0"/>
                <a:t>Entangled state</a:t>
              </a:r>
            </a:p>
          </p:txBody>
        </p:sp>
        <p:sp>
          <p:nvSpPr>
            <p:cNvPr id="6" name="Oval 5">
              <a:extLst>
                <a:ext uri="{FF2B5EF4-FFF2-40B4-BE49-F238E27FC236}">
                  <a16:creationId xmlns:a16="http://schemas.microsoft.com/office/drawing/2014/main" id="{100F6852-2970-4F45-B901-F40E2266D685}"/>
                </a:ext>
              </a:extLst>
            </p:cNvPr>
            <p:cNvSpPr/>
            <p:nvPr/>
          </p:nvSpPr>
          <p:spPr>
            <a:xfrm>
              <a:off x="10679002" y="3923968"/>
              <a:ext cx="307620" cy="93536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Content Placeholder 36">
            <a:extLst>
              <a:ext uri="{FF2B5EF4-FFF2-40B4-BE49-F238E27FC236}">
                <a16:creationId xmlns:a16="http://schemas.microsoft.com/office/drawing/2014/main" id="{8526B5CE-218C-4E3B-A8A8-3F170D11C505}"/>
              </a:ext>
            </a:extLst>
          </p:cNvPr>
          <p:cNvSpPr txBox="1">
            <a:spLocks noChangeArrowheads="1"/>
          </p:cNvSpPr>
          <p:nvPr/>
        </p:nvSpPr>
        <p:spPr bwMode="auto">
          <a:xfrm>
            <a:off x="628410" y="1701178"/>
            <a:ext cx="11631279" cy="93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57175" indent="-257175" defTabSz="342900">
              <a:defRPr sz="2400" b="1">
                <a:solidFill>
                  <a:schemeClr val="tx1"/>
                </a:solidFill>
                <a:latin typeface="Times New Roman" panose="02020603050405020304" pitchFamily="18" charset="0"/>
                <a:ea typeface="MS PGothic" panose="020B0600070205080204" pitchFamily="34" charset="-128"/>
              </a:defRPr>
            </a:lvl1pPr>
            <a:lvl2pPr marL="557213" indent="-214313" defTabSz="342900">
              <a:defRPr sz="2400" b="1">
                <a:solidFill>
                  <a:schemeClr val="tx1"/>
                </a:solidFill>
                <a:latin typeface="Times New Roman" panose="02020603050405020304" pitchFamily="18" charset="0"/>
                <a:ea typeface="MS PGothic" panose="020B0600070205080204" pitchFamily="34" charset="-128"/>
              </a:defRPr>
            </a:lvl2pPr>
            <a:lvl3pPr marL="857250" indent="-171450" defTabSz="342900">
              <a:defRPr sz="2400" b="1">
                <a:solidFill>
                  <a:schemeClr val="tx1"/>
                </a:solidFill>
                <a:latin typeface="Times New Roman" panose="02020603050405020304" pitchFamily="18" charset="0"/>
                <a:ea typeface="MS PGothic" panose="020B0600070205080204" pitchFamily="34" charset="-128"/>
              </a:defRPr>
            </a:lvl3pPr>
            <a:lvl4pPr marL="1200150" indent="-171450" defTabSz="342900">
              <a:defRPr sz="2400" b="1">
                <a:solidFill>
                  <a:schemeClr val="tx1"/>
                </a:solidFill>
                <a:latin typeface="Times New Roman" panose="02020603050405020304" pitchFamily="18" charset="0"/>
                <a:ea typeface="MS PGothic" panose="020B0600070205080204" pitchFamily="34" charset="-128"/>
              </a:defRPr>
            </a:lvl4pPr>
            <a:lvl5pPr marL="1543050" indent="-171450" defTabSz="342900">
              <a:defRPr sz="2400" b="1">
                <a:solidFill>
                  <a:schemeClr val="tx1"/>
                </a:solidFill>
                <a:latin typeface="Times New Roman" panose="02020603050405020304" pitchFamily="18" charset="0"/>
                <a:ea typeface="MS PGothic" panose="020B0600070205080204" pitchFamily="34" charset="-128"/>
              </a:defRPr>
            </a:lvl5pPr>
            <a:lvl6pPr marL="2000250" indent="-171450" defTabSz="3429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457450" indent="-171450" defTabSz="3429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2914650" indent="-171450" defTabSz="3429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371850" indent="-171450" defTabSz="3429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marL="0" indent="0" eaLnBrk="1" hangingPunct="1">
              <a:spcBef>
                <a:spcPct val="20000"/>
              </a:spcBef>
            </a:pPr>
            <a:r>
              <a:rPr lang="en-US" altLang="en-US" sz="3200" b="0" dirty="0">
                <a:latin typeface="Calibri" panose="020F0502020204030204" pitchFamily="34" charset="0"/>
                <a:cs typeface="Calibri" panose="020F0502020204030204" pitchFamily="34" charset="0"/>
              </a:rPr>
              <a:t>QC operates on principles of entanglement and superposition</a:t>
            </a:r>
            <a:endParaRPr lang="en-US" altLang="en-US" sz="3200" dirty="0"/>
          </a:p>
          <a:p>
            <a:pPr eaLnBrk="1" hangingPunct="1">
              <a:spcBef>
                <a:spcPct val="20000"/>
              </a:spcBef>
              <a:buClr>
                <a:srgbClr val="FFC000"/>
              </a:buClr>
              <a:buFont typeface="Wingdings" panose="05000000000000000000" pitchFamily="2" charset="2"/>
              <a:buChar char="v"/>
            </a:pPr>
            <a:endParaRPr lang="en-US" altLang="en-US" sz="3200" dirty="0"/>
          </a:p>
          <a:p>
            <a:pPr eaLnBrk="1" hangingPunct="1">
              <a:spcBef>
                <a:spcPct val="20000"/>
              </a:spcBef>
              <a:buClr>
                <a:srgbClr val="FFC000"/>
              </a:buClr>
              <a:buFont typeface="Wingdings" panose="05000000000000000000" pitchFamily="2" charset="2"/>
              <a:buChar char="v"/>
            </a:pPr>
            <a:endParaRPr lang="en-US" altLang="en-US" sz="3200" dirty="0"/>
          </a:p>
          <a:p>
            <a:pPr eaLnBrk="1" hangingPunct="1">
              <a:spcBef>
                <a:spcPct val="20000"/>
              </a:spcBef>
              <a:buFont typeface="Wingdings" panose="05000000000000000000" pitchFamily="2" charset="2"/>
              <a:buChar char="v"/>
            </a:pPr>
            <a:endParaRPr lang="en-US" altLang="en-US" sz="3200" dirty="0"/>
          </a:p>
        </p:txBody>
      </p:sp>
      <p:grpSp>
        <p:nvGrpSpPr>
          <p:cNvPr id="64" name="Group 63">
            <a:extLst>
              <a:ext uri="{FF2B5EF4-FFF2-40B4-BE49-F238E27FC236}">
                <a16:creationId xmlns:a16="http://schemas.microsoft.com/office/drawing/2014/main" id="{177F782D-07E0-4FA3-85F2-339161DE9EA6}"/>
              </a:ext>
            </a:extLst>
          </p:cNvPr>
          <p:cNvGrpSpPr/>
          <p:nvPr/>
        </p:nvGrpSpPr>
        <p:grpSpPr>
          <a:xfrm>
            <a:off x="8866760" y="2525330"/>
            <a:ext cx="928161" cy="634206"/>
            <a:chOff x="9729667" y="1840832"/>
            <a:chExt cx="928161" cy="634206"/>
          </a:xfrm>
        </p:grpSpPr>
        <p:sp>
          <p:nvSpPr>
            <p:cNvPr id="77" name="Lightning Bolt 76">
              <a:extLst>
                <a:ext uri="{FF2B5EF4-FFF2-40B4-BE49-F238E27FC236}">
                  <a16:creationId xmlns:a16="http://schemas.microsoft.com/office/drawing/2014/main" id="{48051576-7DB3-49B8-9FED-A4C15F60F6CC}"/>
                </a:ext>
              </a:extLst>
            </p:cNvPr>
            <p:cNvSpPr/>
            <p:nvPr/>
          </p:nvSpPr>
          <p:spPr>
            <a:xfrm>
              <a:off x="10012369" y="1840832"/>
              <a:ext cx="645459" cy="634206"/>
            </a:xfrm>
            <a:prstGeom prst="lightningBol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85FB5436-C2E5-40A9-822E-53B0727B196A}"/>
                </a:ext>
              </a:extLst>
            </p:cNvPr>
            <p:cNvSpPr txBox="1"/>
            <p:nvPr/>
          </p:nvSpPr>
          <p:spPr>
            <a:xfrm>
              <a:off x="9729667" y="2105706"/>
              <a:ext cx="748923" cy="369332"/>
            </a:xfrm>
            <a:prstGeom prst="rect">
              <a:avLst/>
            </a:prstGeom>
            <a:noFill/>
          </p:spPr>
          <p:txBody>
            <a:bodyPr wrap="none" rtlCol="0">
              <a:spAutoFit/>
            </a:bodyPr>
            <a:lstStyle/>
            <a:p>
              <a:r>
                <a:rPr lang="en-US" b="1" dirty="0"/>
                <a:t>Error</a:t>
              </a:r>
            </a:p>
          </p:txBody>
        </p:sp>
      </p:grpSp>
      <p:grpSp>
        <p:nvGrpSpPr>
          <p:cNvPr id="79" name="Group 78">
            <a:extLst>
              <a:ext uri="{FF2B5EF4-FFF2-40B4-BE49-F238E27FC236}">
                <a16:creationId xmlns:a16="http://schemas.microsoft.com/office/drawing/2014/main" id="{3474FCE9-7D76-4ABC-98DB-0E85B26CE689}"/>
              </a:ext>
            </a:extLst>
          </p:cNvPr>
          <p:cNvGrpSpPr/>
          <p:nvPr/>
        </p:nvGrpSpPr>
        <p:grpSpPr>
          <a:xfrm>
            <a:off x="9098205" y="3881439"/>
            <a:ext cx="928161" cy="634206"/>
            <a:chOff x="9729667" y="1840832"/>
            <a:chExt cx="928161" cy="634206"/>
          </a:xfrm>
        </p:grpSpPr>
        <p:sp>
          <p:nvSpPr>
            <p:cNvPr id="80" name="Lightning Bolt 79">
              <a:extLst>
                <a:ext uri="{FF2B5EF4-FFF2-40B4-BE49-F238E27FC236}">
                  <a16:creationId xmlns:a16="http://schemas.microsoft.com/office/drawing/2014/main" id="{D206656B-5EED-46A0-A517-06F600083EAA}"/>
                </a:ext>
              </a:extLst>
            </p:cNvPr>
            <p:cNvSpPr/>
            <p:nvPr/>
          </p:nvSpPr>
          <p:spPr>
            <a:xfrm>
              <a:off x="10012369" y="1840832"/>
              <a:ext cx="645459" cy="634206"/>
            </a:xfrm>
            <a:prstGeom prst="lightningBol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AF35E048-2D37-4B4A-9529-49D6BD67C366}"/>
                </a:ext>
              </a:extLst>
            </p:cNvPr>
            <p:cNvSpPr txBox="1"/>
            <p:nvPr/>
          </p:nvSpPr>
          <p:spPr>
            <a:xfrm>
              <a:off x="9729667" y="2105706"/>
              <a:ext cx="748923" cy="369332"/>
            </a:xfrm>
            <a:prstGeom prst="rect">
              <a:avLst/>
            </a:prstGeom>
            <a:noFill/>
          </p:spPr>
          <p:txBody>
            <a:bodyPr wrap="none" rtlCol="0">
              <a:spAutoFit/>
            </a:bodyPr>
            <a:lstStyle/>
            <a:p>
              <a:r>
                <a:rPr lang="en-US" b="1" dirty="0"/>
                <a:t>Error</a:t>
              </a:r>
            </a:p>
          </p:txBody>
        </p:sp>
      </p:grpSp>
    </p:spTree>
    <p:extLst>
      <p:ext uri="{BB962C8B-B14F-4D97-AF65-F5344CB8AC3E}">
        <p14:creationId xmlns:p14="http://schemas.microsoft.com/office/powerpoint/2010/main" val="4234407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1.48148E-6 L 0.15872 0.07153 " pathEditMode="relative" rAng="0" ptsTypes="AA">
                                      <p:cBhvr>
                                        <p:cTn id="6" dur="2000" fill="hold"/>
                                        <p:tgtEl>
                                          <p:spTgt spid="35"/>
                                        </p:tgtEl>
                                        <p:attrNameLst>
                                          <p:attrName>ppt_x</p:attrName>
                                          <p:attrName>ppt_y</p:attrName>
                                        </p:attrNameLst>
                                      </p:cBhvr>
                                      <p:rCtr x="7930" y="3565"/>
                                    </p:animMotion>
                                  </p:childTnLst>
                                </p:cTn>
                              </p:par>
                              <p:par>
                                <p:cTn id="7" presetID="42" presetClass="path" presetSubtype="0" accel="50000" decel="50000" fill="hold" grpId="0" nodeType="withEffect">
                                  <p:stCondLst>
                                    <p:cond delay="0"/>
                                  </p:stCondLst>
                                  <p:childTnLst>
                                    <p:animMotion origin="layout" path="M 0.00638 0.0044 L 0.15872 -0.09884 " pathEditMode="relative" rAng="0" ptsTypes="AA">
                                      <p:cBhvr>
                                        <p:cTn id="8" dur="2000" fill="hold"/>
                                        <p:tgtEl>
                                          <p:spTgt spid="32"/>
                                        </p:tgtEl>
                                        <p:attrNameLst>
                                          <p:attrName>ppt_x</p:attrName>
                                          <p:attrName>ppt_y</p:attrName>
                                        </p:attrNameLst>
                                      </p:cBhvr>
                                      <p:rCtr x="7617" y="-5162"/>
                                    </p:animMotion>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9" presetClass="emph" presetSubtype="0" nodeType="withEffect">
                                  <p:stCondLst>
                                    <p:cond delay="0"/>
                                  </p:stCondLst>
                                  <p:childTnLst>
                                    <p:set>
                                      <p:cBhvr>
                                        <p:cTn id="22" dur="indefinite"/>
                                        <p:tgtEl>
                                          <p:spTgt spid="14"/>
                                        </p:tgtEl>
                                        <p:attrNameLst>
                                          <p:attrName>style.opacity</p:attrName>
                                        </p:attrNameLst>
                                      </p:cBhvr>
                                      <p:to>
                                        <p:strVal val="0.5"/>
                                      </p:to>
                                    </p:set>
                                    <p:animEffect filter="image" prLst="opacity: 0.5">
                                      <p:cBhvr rctx="IE">
                                        <p:cTn id="23" dur="indefinite"/>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16" grpId="0" animBg="1"/>
      <p:bldP spid="24" grpId="0" animBg="1"/>
      <p:bldP spid="38"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FE0561-DE1F-4F56-BE53-5D06EF6B171C}"/>
              </a:ext>
            </a:extLst>
          </p:cNvPr>
          <p:cNvSpPr>
            <a:spLocks noGrp="1"/>
          </p:cNvSpPr>
          <p:nvPr>
            <p:ph type="sldNum" sz="quarter" idx="4"/>
          </p:nvPr>
        </p:nvSpPr>
        <p:spPr/>
        <p:txBody>
          <a:bodyPr/>
          <a:lstStyle/>
          <a:p>
            <a:fld id="{52AE2DB5-4517-4C79-AADE-245F3E00587B}" type="slidenum">
              <a:rPr lang="en-US" sz="2800" smtClean="0">
                <a:solidFill>
                  <a:prstClr val="black">
                    <a:tint val="75000"/>
                  </a:prstClr>
                </a:solidFill>
              </a:rPr>
              <a:pPr/>
              <a:t>9</a:t>
            </a:fld>
            <a:endParaRPr lang="en-US" sz="2800" dirty="0">
              <a:solidFill>
                <a:prstClr val="black">
                  <a:tint val="75000"/>
                </a:prstClr>
              </a:solidFill>
            </a:endParaRPr>
          </a:p>
        </p:txBody>
      </p:sp>
      <p:sp>
        <p:nvSpPr>
          <p:cNvPr id="4" name="Title 1">
            <a:extLst>
              <a:ext uri="{FF2B5EF4-FFF2-40B4-BE49-F238E27FC236}">
                <a16:creationId xmlns:a16="http://schemas.microsoft.com/office/drawing/2014/main" id="{363F6EBA-ED88-46B7-A8AE-FADE103C0169}"/>
              </a:ext>
            </a:extLst>
          </p:cNvPr>
          <p:cNvSpPr>
            <a:spLocks noGrp="1"/>
          </p:cNvSpPr>
          <p:nvPr>
            <p:ph type="title"/>
          </p:nvPr>
        </p:nvSpPr>
        <p:spPr/>
        <p:txBody>
          <a:bodyPr>
            <a:normAutofit/>
          </a:bodyPr>
          <a:lstStyle/>
          <a:p>
            <a:r>
              <a:rPr lang="en-US" sz="4400" dirty="0"/>
              <a:t>NISQ Programming Model</a:t>
            </a:r>
          </a:p>
        </p:txBody>
      </p:sp>
      <p:sp>
        <p:nvSpPr>
          <p:cNvPr id="6" name="Rectangle: Rounded Corners 5">
            <a:extLst>
              <a:ext uri="{FF2B5EF4-FFF2-40B4-BE49-F238E27FC236}">
                <a16:creationId xmlns:a16="http://schemas.microsoft.com/office/drawing/2014/main" id="{1168F5CE-DC1A-4257-874B-44E384491581}"/>
              </a:ext>
            </a:extLst>
          </p:cNvPr>
          <p:cNvSpPr/>
          <p:nvPr/>
        </p:nvSpPr>
        <p:spPr>
          <a:xfrm>
            <a:off x="9236" y="6329086"/>
            <a:ext cx="12192000" cy="519800"/>
          </a:xfrm>
          <a:prstGeom prst="roundRect">
            <a:avLst>
              <a:gd name="adj" fmla="val 0"/>
            </a:avLst>
          </a:prstGeom>
          <a:solidFill>
            <a:schemeClr val="tx1">
              <a:lumMod val="75000"/>
              <a:lumOff val="2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chemeClr val="bg1"/>
                </a:solidFill>
                <a:latin typeface="Calibri"/>
              </a:rPr>
              <a:t>Figure of Merit: </a:t>
            </a:r>
            <a:r>
              <a:rPr kumimoji="0" lang="en-US" sz="2800" b="1" i="0" u="none" strike="noStrike" kern="1200" cap="none" spc="0" normalizeH="0" baseline="0" noProof="0" dirty="0">
                <a:ln>
                  <a:noFill/>
                </a:ln>
                <a:solidFill>
                  <a:schemeClr val="bg1"/>
                </a:solidFill>
                <a:effectLst/>
                <a:uLnTx/>
                <a:uFillTx/>
                <a:latin typeface="Calibri"/>
                <a:ea typeface="+mn-ea"/>
                <a:cs typeface="+mn-cs"/>
              </a:rPr>
              <a:t>Probability</a:t>
            </a:r>
            <a:r>
              <a:rPr kumimoji="0" lang="en-US" sz="2800" b="1" i="0" u="none" strike="noStrike" kern="1200" cap="none" spc="0" normalizeH="0" noProof="0" dirty="0">
                <a:ln>
                  <a:noFill/>
                </a:ln>
                <a:solidFill>
                  <a:schemeClr val="bg1"/>
                </a:solidFill>
                <a:effectLst/>
                <a:uLnTx/>
                <a:uFillTx/>
                <a:latin typeface="Calibri"/>
                <a:ea typeface="+mn-ea"/>
                <a:cs typeface="+mn-cs"/>
              </a:rPr>
              <a:t> of </a:t>
            </a:r>
            <a:r>
              <a:rPr lang="en-US" sz="2800" b="1" noProof="0" dirty="0">
                <a:solidFill>
                  <a:schemeClr val="bg1"/>
                </a:solidFill>
                <a:latin typeface="Calibri"/>
              </a:rPr>
              <a:t>S</a:t>
            </a:r>
            <a:r>
              <a:rPr kumimoji="0" lang="en-US" sz="2800" b="1" i="0" u="none" strike="noStrike" kern="1200" cap="none" spc="0" normalizeH="0" noProof="0" dirty="0">
                <a:ln>
                  <a:noFill/>
                </a:ln>
                <a:solidFill>
                  <a:schemeClr val="bg1"/>
                </a:solidFill>
                <a:effectLst/>
                <a:uLnTx/>
                <a:uFillTx/>
                <a:latin typeface="Calibri"/>
                <a:ea typeface="+mn-ea"/>
                <a:cs typeface="+mn-cs"/>
              </a:rPr>
              <a:t>uccessful </a:t>
            </a:r>
            <a:r>
              <a:rPr lang="en-US" sz="2800" b="1" dirty="0">
                <a:solidFill>
                  <a:schemeClr val="bg1"/>
                </a:solidFill>
                <a:latin typeface="Calibri"/>
              </a:rPr>
              <a:t>T</a:t>
            </a:r>
            <a:r>
              <a:rPr kumimoji="0" lang="en-US" sz="2800" b="1" i="0" u="none" strike="noStrike" kern="1200" cap="none" spc="0" normalizeH="0" noProof="0" dirty="0" err="1">
                <a:ln>
                  <a:noFill/>
                </a:ln>
                <a:solidFill>
                  <a:schemeClr val="bg1"/>
                </a:solidFill>
                <a:effectLst/>
                <a:uLnTx/>
                <a:uFillTx/>
                <a:latin typeface="Calibri"/>
                <a:ea typeface="+mn-ea"/>
                <a:cs typeface="+mn-cs"/>
              </a:rPr>
              <a:t>rial</a:t>
            </a:r>
            <a:r>
              <a:rPr kumimoji="0" lang="en-US" sz="2800" b="1" i="0" u="none" strike="noStrike" kern="1200" cap="none" spc="0" normalizeH="0" noProof="0" dirty="0">
                <a:ln>
                  <a:noFill/>
                </a:ln>
                <a:solidFill>
                  <a:schemeClr val="bg1"/>
                </a:solidFill>
                <a:effectLst/>
                <a:uLnTx/>
                <a:uFillTx/>
                <a:latin typeface="Calibri"/>
                <a:ea typeface="+mn-ea"/>
                <a:cs typeface="+mn-cs"/>
              </a:rPr>
              <a:t> (PST)</a:t>
            </a:r>
            <a:endParaRPr kumimoji="0" lang="en-US" sz="2800" b="1" i="0" u="none" strike="noStrike" kern="1200" cap="none" spc="0" normalizeH="0" baseline="0" noProof="0" dirty="0">
              <a:ln>
                <a:noFill/>
              </a:ln>
              <a:solidFill>
                <a:schemeClr val="bg1"/>
              </a:solidFill>
              <a:effectLst/>
              <a:uLnTx/>
              <a:uFillTx/>
              <a:latin typeface="Calibri"/>
              <a:ea typeface="+mn-ea"/>
              <a:cs typeface="+mn-cs"/>
            </a:endParaRPr>
          </a:p>
        </p:txBody>
      </p:sp>
      <p:grpSp>
        <p:nvGrpSpPr>
          <p:cNvPr id="57" name="Group 56">
            <a:extLst>
              <a:ext uri="{FF2B5EF4-FFF2-40B4-BE49-F238E27FC236}">
                <a16:creationId xmlns:a16="http://schemas.microsoft.com/office/drawing/2014/main" id="{6FF8DA5F-EDED-4FE3-9B31-01EF69AB8589}"/>
              </a:ext>
            </a:extLst>
          </p:cNvPr>
          <p:cNvGrpSpPr/>
          <p:nvPr/>
        </p:nvGrpSpPr>
        <p:grpSpPr>
          <a:xfrm>
            <a:off x="-126636" y="4482357"/>
            <a:ext cx="8449855" cy="1650518"/>
            <a:chOff x="-166393" y="8567732"/>
            <a:chExt cx="8449855" cy="1650518"/>
          </a:xfrm>
        </p:grpSpPr>
        <p:sp>
          <p:nvSpPr>
            <p:cNvPr id="26" name="TextBox 25">
              <a:extLst>
                <a:ext uri="{FF2B5EF4-FFF2-40B4-BE49-F238E27FC236}">
                  <a16:creationId xmlns:a16="http://schemas.microsoft.com/office/drawing/2014/main" id="{A4BAF982-C6E4-41EA-BE43-951052D87596}"/>
                </a:ext>
              </a:extLst>
            </p:cNvPr>
            <p:cNvSpPr txBox="1"/>
            <p:nvPr/>
          </p:nvSpPr>
          <p:spPr>
            <a:xfrm>
              <a:off x="-166393" y="8724948"/>
              <a:ext cx="1472471" cy="646331"/>
            </a:xfrm>
            <a:prstGeom prst="rect">
              <a:avLst/>
            </a:prstGeom>
            <a:noFill/>
            <a:effectLst/>
          </p:spPr>
          <p:txBody>
            <a:bodyPr wrap="square" rtlCol="0">
              <a:spAutoFit/>
            </a:bodyPr>
            <a:lstStyle/>
            <a:p>
              <a:pPr algn="ctr"/>
              <a:r>
                <a:rPr lang="en-US" b="1" dirty="0"/>
                <a:t>Input Program</a:t>
              </a:r>
            </a:p>
          </p:txBody>
        </p:sp>
        <p:sp>
          <p:nvSpPr>
            <p:cNvPr id="2" name="Rectangle 1">
              <a:extLst>
                <a:ext uri="{FF2B5EF4-FFF2-40B4-BE49-F238E27FC236}">
                  <a16:creationId xmlns:a16="http://schemas.microsoft.com/office/drawing/2014/main" id="{0E470119-F59D-401A-B627-9AAB10317DEF}"/>
                </a:ext>
              </a:extLst>
            </p:cNvPr>
            <p:cNvSpPr/>
            <p:nvPr/>
          </p:nvSpPr>
          <p:spPr>
            <a:xfrm>
              <a:off x="1252217" y="8567732"/>
              <a:ext cx="1487020" cy="947284"/>
            </a:xfrm>
            <a:prstGeom prst="rect">
              <a:avLst/>
            </a:prstGeom>
            <a:solidFill>
              <a:srgbClr val="FEE599"/>
            </a:solidFill>
            <a:ln w="19050">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2400" dirty="0">
                  <a:solidFill>
                    <a:schemeClr val="tx1"/>
                  </a:solidFill>
                </a:rPr>
                <a:t>Compile</a:t>
              </a:r>
            </a:p>
          </p:txBody>
        </p:sp>
        <p:cxnSp>
          <p:nvCxnSpPr>
            <p:cNvPr id="11" name="Straight Arrow Connector 10">
              <a:extLst>
                <a:ext uri="{FF2B5EF4-FFF2-40B4-BE49-F238E27FC236}">
                  <a16:creationId xmlns:a16="http://schemas.microsoft.com/office/drawing/2014/main" id="{EFB4C7FF-1FA9-4536-82F8-DE29FAF2E753}"/>
                </a:ext>
              </a:extLst>
            </p:cNvPr>
            <p:cNvCxnSpPr>
              <a:cxnSpLocks/>
            </p:cNvCxnSpPr>
            <p:nvPr/>
          </p:nvCxnSpPr>
          <p:spPr>
            <a:xfrm>
              <a:off x="959809" y="9048116"/>
              <a:ext cx="274050" cy="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13" name="Rectangle 12">
              <a:extLst>
                <a:ext uri="{FF2B5EF4-FFF2-40B4-BE49-F238E27FC236}">
                  <a16:creationId xmlns:a16="http://schemas.microsoft.com/office/drawing/2014/main" id="{6E72E78A-B1E5-4234-9584-623CBB43E3EC}"/>
                </a:ext>
              </a:extLst>
            </p:cNvPr>
            <p:cNvSpPr/>
            <p:nvPr/>
          </p:nvSpPr>
          <p:spPr>
            <a:xfrm>
              <a:off x="7157276" y="8571178"/>
              <a:ext cx="1126186" cy="800100"/>
            </a:xfrm>
            <a:prstGeom prst="rect">
              <a:avLst/>
            </a:prstGeom>
            <a:solidFill>
              <a:srgbClr val="FEE599"/>
            </a:solidFill>
            <a:ln w="19050">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2400" dirty="0">
                  <a:solidFill>
                    <a:schemeClr val="tx1"/>
                  </a:solidFill>
                </a:rPr>
                <a:t>Output</a:t>
              </a:r>
            </a:p>
            <a:p>
              <a:pPr algn="ctr"/>
              <a:r>
                <a:rPr lang="en-US" sz="2400" dirty="0">
                  <a:solidFill>
                    <a:schemeClr val="tx1"/>
                  </a:solidFill>
                </a:rPr>
                <a:t>Log</a:t>
              </a:r>
            </a:p>
          </p:txBody>
        </p:sp>
        <p:sp>
          <p:nvSpPr>
            <p:cNvPr id="19" name="TextBox 18">
              <a:extLst>
                <a:ext uri="{FF2B5EF4-FFF2-40B4-BE49-F238E27FC236}">
                  <a16:creationId xmlns:a16="http://schemas.microsoft.com/office/drawing/2014/main" id="{696EDDB6-271A-4F2D-9D54-B564BFD20CD3}"/>
                </a:ext>
              </a:extLst>
            </p:cNvPr>
            <p:cNvSpPr txBox="1"/>
            <p:nvPr/>
          </p:nvSpPr>
          <p:spPr>
            <a:xfrm>
              <a:off x="3222924" y="8575954"/>
              <a:ext cx="1395880" cy="923330"/>
            </a:xfrm>
            <a:prstGeom prst="rect">
              <a:avLst/>
            </a:prstGeom>
            <a:solidFill>
              <a:srgbClr val="FEE599"/>
            </a:solidFill>
            <a:ln w="19050">
              <a:solidFill>
                <a:schemeClr val="tx1"/>
              </a:solidFill>
            </a:ln>
            <a:effectLst/>
          </p:spPr>
          <p:txBody>
            <a:bodyPr wrap="square" rtlCol="0">
              <a:spAutoFit/>
            </a:bodyPr>
            <a:lstStyle/>
            <a:p>
              <a:pPr algn="ctr"/>
              <a:endParaRPr lang="en-US" b="1" dirty="0"/>
            </a:p>
            <a:p>
              <a:pPr algn="ctr"/>
              <a:r>
                <a:rPr lang="en-US" b="1" dirty="0"/>
                <a:t>Executable</a:t>
              </a:r>
            </a:p>
            <a:p>
              <a:pPr algn="ctr"/>
              <a:r>
                <a:rPr lang="en-US" b="1" dirty="0"/>
                <a:t> </a:t>
              </a:r>
            </a:p>
          </p:txBody>
        </p:sp>
        <p:cxnSp>
          <p:nvCxnSpPr>
            <p:cNvPr id="22" name="Straight Arrow Connector 21">
              <a:extLst>
                <a:ext uri="{FF2B5EF4-FFF2-40B4-BE49-F238E27FC236}">
                  <a16:creationId xmlns:a16="http://schemas.microsoft.com/office/drawing/2014/main" id="{F51651FF-0672-49CC-B402-090A54BF1497}"/>
                </a:ext>
              </a:extLst>
            </p:cNvPr>
            <p:cNvCxnSpPr>
              <a:cxnSpLocks/>
            </p:cNvCxnSpPr>
            <p:nvPr/>
          </p:nvCxnSpPr>
          <p:spPr>
            <a:xfrm>
              <a:off x="2780414" y="9048115"/>
              <a:ext cx="415261" cy="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8" name="Rectangle 7">
              <a:extLst>
                <a:ext uri="{FF2B5EF4-FFF2-40B4-BE49-F238E27FC236}">
                  <a16:creationId xmlns:a16="http://schemas.microsoft.com/office/drawing/2014/main" id="{AD80FBE2-5181-4602-BBF4-A7547A28652A}"/>
                </a:ext>
              </a:extLst>
            </p:cNvPr>
            <p:cNvSpPr/>
            <p:nvPr/>
          </p:nvSpPr>
          <p:spPr>
            <a:xfrm>
              <a:off x="5013132" y="8571179"/>
              <a:ext cx="1381004" cy="858917"/>
            </a:xfrm>
            <a:prstGeom prst="rect">
              <a:avLst/>
            </a:prstGeom>
            <a:solidFill>
              <a:srgbClr val="FEE599"/>
            </a:solidFill>
            <a:ln w="19050">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2400" dirty="0">
                  <a:solidFill>
                    <a:schemeClr val="tx1"/>
                  </a:solidFill>
                </a:rPr>
                <a:t>Execute</a:t>
              </a:r>
            </a:p>
          </p:txBody>
        </p:sp>
        <p:cxnSp>
          <p:nvCxnSpPr>
            <p:cNvPr id="20" name="Straight Arrow Connector 19">
              <a:extLst>
                <a:ext uri="{FF2B5EF4-FFF2-40B4-BE49-F238E27FC236}">
                  <a16:creationId xmlns:a16="http://schemas.microsoft.com/office/drawing/2014/main" id="{F34FD6C4-F45E-424F-9B96-C8B94E117134}"/>
                </a:ext>
              </a:extLst>
            </p:cNvPr>
            <p:cNvCxnSpPr>
              <a:cxnSpLocks/>
            </p:cNvCxnSpPr>
            <p:nvPr/>
          </p:nvCxnSpPr>
          <p:spPr>
            <a:xfrm>
              <a:off x="4602629" y="9048112"/>
              <a:ext cx="415261" cy="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5530A615-9FB4-4A1D-B80A-70395EACE777}"/>
                </a:ext>
              </a:extLst>
            </p:cNvPr>
            <p:cNvCxnSpPr>
              <a:cxnSpLocks/>
            </p:cNvCxnSpPr>
            <p:nvPr/>
          </p:nvCxnSpPr>
          <p:spPr>
            <a:xfrm>
              <a:off x="6436115" y="9000638"/>
              <a:ext cx="648209" cy="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A7CC7FC7-E989-4BB6-AF82-CE6824092288}"/>
                </a:ext>
              </a:extLst>
            </p:cNvPr>
            <p:cNvCxnSpPr>
              <a:cxnSpLocks/>
              <a:endCxn id="19" idx="2"/>
            </p:cNvCxnSpPr>
            <p:nvPr/>
          </p:nvCxnSpPr>
          <p:spPr>
            <a:xfrm flipV="1">
              <a:off x="3920864" y="9499284"/>
              <a:ext cx="0" cy="34963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CA1DB80F-B803-41BE-88D2-635171C665ED}"/>
                </a:ext>
              </a:extLst>
            </p:cNvPr>
            <p:cNvCxnSpPr>
              <a:cxnSpLocks/>
            </p:cNvCxnSpPr>
            <p:nvPr/>
          </p:nvCxnSpPr>
          <p:spPr>
            <a:xfrm>
              <a:off x="3912675" y="9848918"/>
              <a:ext cx="2884020" cy="8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57EDBC44-B053-4EFC-8979-B4C1FDF8C98B}"/>
                </a:ext>
              </a:extLst>
            </p:cNvPr>
            <p:cNvCxnSpPr>
              <a:cxnSpLocks/>
            </p:cNvCxnSpPr>
            <p:nvPr/>
          </p:nvCxnSpPr>
          <p:spPr>
            <a:xfrm flipV="1">
              <a:off x="6796695" y="8991678"/>
              <a:ext cx="0" cy="85891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9112103B-877D-45F8-BCDA-D5A80B1B396B}"/>
                </a:ext>
              </a:extLst>
            </p:cNvPr>
            <p:cNvSpPr txBox="1"/>
            <p:nvPr/>
          </p:nvSpPr>
          <p:spPr>
            <a:xfrm>
              <a:off x="4381720" y="9848918"/>
              <a:ext cx="2223750" cy="369332"/>
            </a:xfrm>
            <a:prstGeom prst="rect">
              <a:avLst/>
            </a:prstGeom>
            <a:noFill/>
            <a:effectLst/>
          </p:spPr>
          <p:txBody>
            <a:bodyPr wrap="none" rtlCol="0">
              <a:spAutoFit/>
            </a:bodyPr>
            <a:lstStyle/>
            <a:p>
              <a:r>
                <a:rPr lang="en-US" b="1" dirty="0"/>
                <a:t>Repeat for N Trials</a:t>
              </a:r>
            </a:p>
          </p:txBody>
        </p:sp>
      </p:grpSp>
      <p:sp>
        <p:nvSpPr>
          <p:cNvPr id="31" name="Content Placeholder 36">
            <a:extLst>
              <a:ext uri="{FF2B5EF4-FFF2-40B4-BE49-F238E27FC236}">
                <a16:creationId xmlns:a16="http://schemas.microsoft.com/office/drawing/2014/main" id="{AAE3AC8A-9C1D-4606-B74B-44D2DD1CD6AF}"/>
              </a:ext>
            </a:extLst>
          </p:cNvPr>
          <p:cNvSpPr txBox="1">
            <a:spLocks/>
          </p:cNvSpPr>
          <p:nvPr/>
        </p:nvSpPr>
        <p:spPr>
          <a:xfrm>
            <a:off x="521348" y="1559992"/>
            <a:ext cx="11825089" cy="2225717"/>
          </a:xfrm>
          <a:prstGeom prst="rect">
            <a:avLst/>
          </a:prstGeom>
        </p:spPr>
        <p:txBody>
          <a:bodyPr>
            <a:normAutofit fontScale="92500"/>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R="0" lvl="0" algn="l" defTabSz="342900" rtl="0" eaLnBrk="1" fontAlgn="auto" latinLnBrk="0" hangingPunct="1">
              <a:lnSpc>
                <a:spcPct val="100000"/>
              </a:lnSpc>
              <a:spcBef>
                <a:spcPct val="20000"/>
              </a:spcBef>
              <a:spcAft>
                <a:spcPts val="0"/>
              </a:spcAft>
              <a:buSzTx/>
              <a:buFont typeface="Wingdings" panose="05000000000000000000" pitchFamily="2" charset="2"/>
              <a:buChar char="v"/>
              <a:tabLst/>
              <a:defRPr/>
            </a:pPr>
            <a:r>
              <a:rPr lang="en-US" sz="3200" dirty="0">
                <a:solidFill>
                  <a:prstClr val="black"/>
                </a:solidFill>
                <a:latin typeface="Calibri"/>
              </a:rPr>
              <a:t> Quantum E</a:t>
            </a:r>
            <a:r>
              <a:rPr kumimoji="0" lang="en-US" sz="3200" b="0" i="0" u="none" strike="noStrike" kern="1200" cap="none" spc="0" normalizeH="0" baseline="0" noProof="0" dirty="0" err="1">
                <a:ln>
                  <a:noFill/>
                </a:ln>
                <a:solidFill>
                  <a:prstClr val="black"/>
                </a:solidFill>
                <a:effectLst/>
                <a:uLnTx/>
                <a:uFillTx/>
                <a:latin typeface="Calibri"/>
                <a:ea typeface="+mn-ea"/>
                <a:cs typeface="+mn-cs"/>
              </a:rPr>
              <a:t>rror</a:t>
            </a:r>
            <a:r>
              <a:rPr kumimoji="0" lang="en-US" sz="3200" b="0" i="0" u="none" strike="noStrike" kern="1200" cap="none" spc="0" normalizeH="0" baseline="0" noProof="0" dirty="0">
                <a:ln>
                  <a:noFill/>
                </a:ln>
                <a:solidFill>
                  <a:prstClr val="black"/>
                </a:solidFill>
                <a:effectLst/>
                <a:uLnTx/>
                <a:uFillTx/>
                <a:latin typeface="Calibri"/>
                <a:ea typeface="+mn-ea"/>
                <a:cs typeface="+mn-cs"/>
              </a:rPr>
              <a:t> Correction is expensive (20x-50x qubits) </a:t>
            </a:r>
          </a:p>
          <a:p>
            <a:pPr marR="0" lvl="0" algn="l" defTabSz="342900" rtl="0" eaLnBrk="1" fontAlgn="auto" latinLnBrk="0" hangingPunct="1">
              <a:lnSpc>
                <a:spcPct val="100000"/>
              </a:lnSpc>
              <a:spcBef>
                <a:spcPct val="20000"/>
              </a:spcBef>
              <a:spcAft>
                <a:spcPts val="0"/>
              </a:spcAft>
              <a:buSzTx/>
              <a:buFont typeface="Wingdings" panose="05000000000000000000" pitchFamily="2" charset="2"/>
              <a:buChar char="v"/>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lvl="0" fontAlgn="auto">
              <a:spcAft>
                <a:spcPts val="0"/>
              </a:spcAft>
              <a:buFont typeface="Wingdings" panose="05000000000000000000" pitchFamily="2" charset="2"/>
              <a:buChar char="v"/>
              <a:defRPr/>
            </a:pPr>
            <a:r>
              <a:rPr lang="en-US" sz="3200" dirty="0">
                <a:solidFill>
                  <a:prstClr val="black"/>
                </a:solidFill>
                <a:latin typeface="Calibri"/>
              </a:rPr>
              <a:t> </a:t>
            </a:r>
            <a:r>
              <a:rPr lang="en-US" sz="3200" dirty="0"/>
              <a:t>Noisy Intermediate Scale Quantum Computer (NISQ) </a:t>
            </a:r>
            <a:r>
              <a:rPr lang="en-US" dirty="0"/>
              <a:t>[Preskill’18]</a:t>
            </a:r>
          </a:p>
          <a:p>
            <a:pPr marL="342900" lvl="1" indent="0" fontAlgn="auto">
              <a:spcAft>
                <a:spcPts val="0"/>
              </a:spcAft>
              <a:buNone/>
              <a:defRPr/>
            </a:pPr>
            <a:r>
              <a:rPr kumimoji="0" lang="en-US" u="none" strike="noStrike" kern="1200" cap="none" spc="0" normalizeH="0" baseline="0" noProof="0" dirty="0">
                <a:ln>
                  <a:noFill/>
                </a:ln>
                <a:solidFill>
                  <a:prstClr val="black"/>
                </a:solidFill>
                <a:effectLst/>
                <a:uLnTx/>
                <a:uFillTx/>
                <a:latin typeface="Calibri"/>
                <a:ea typeface="+mn-ea"/>
                <a:cs typeface="+mn-cs"/>
              </a:rPr>
              <a:t>- Run program without any error correction  </a:t>
            </a:r>
          </a:p>
          <a:p>
            <a:pPr marL="0" lvl="0" indent="0" fontAlgn="auto">
              <a:spcAft>
                <a:spcPts val="0"/>
              </a:spcAft>
              <a:buNone/>
              <a:defRPr/>
            </a:pPr>
            <a:endParaRPr kumimoji="0" lang="en-US" u="none" strike="noStrike" kern="1200" cap="none" spc="0" normalizeH="0" baseline="0" noProof="0" dirty="0">
              <a:ln>
                <a:noFill/>
              </a:ln>
              <a:solidFill>
                <a:prstClr val="black"/>
              </a:solidFill>
              <a:effectLst/>
              <a:uLnTx/>
              <a:uFillTx/>
              <a:latin typeface="Calibri"/>
              <a:ea typeface="+mn-ea"/>
              <a:cs typeface="+mn-cs"/>
            </a:endParaRPr>
          </a:p>
          <a:p>
            <a:pPr marR="0" lvl="0" algn="l" defTabSz="342900" rtl="0" eaLnBrk="1" fontAlgn="auto" latinLnBrk="0" hangingPunct="1">
              <a:lnSpc>
                <a:spcPct val="100000"/>
              </a:lnSpc>
              <a:spcBef>
                <a:spcPct val="20000"/>
              </a:spcBef>
              <a:spcAft>
                <a:spcPts val="0"/>
              </a:spcAft>
              <a:buSzTx/>
              <a:buFont typeface="Wingdings" panose="05000000000000000000" pitchFamily="2" charset="2"/>
              <a:buChar char="v"/>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R="0" lvl="0" algn="l" defTabSz="342900" rtl="0" eaLnBrk="1" fontAlgn="auto" latinLnBrk="0" hangingPunct="1">
              <a:lnSpc>
                <a:spcPct val="100000"/>
              </a:lnSpc>
              <a:spcBef>
                <a:spcPct val="20000"/>
              </a:spcBef>
              <a:spcAft>
                <a:spcPts val="0"/>
              </a:spcAft>
              <a:buSzTx/>
              <a:buFont typeface="Wingdings" panose="05000000000000000000" pitchFamily="2" charset="2"/>
              <a:buChar char="v"/>
              <a:tabLst/>
              <a:defRPr/>
            </a:pPr>
            <a:endParaRPr lang="en-US" sz="3200" dirty="0">
              <a:solidFill>
                <a:prstClr val="black"/>
              </a:solidFill>
              <a:latin typeface="Calibri"/>
            </a:endParaRPr>
          </a:p>
          <a:p>
            <a:pPr marR="0" lvl="0" algn="l" defTabSz="342900" rtl="0" eaLnBrk="1" fontAlgn="auto" latinLnBrk="0" hangingPunct="1">
              <a:lnSpc>
                <a:spcPct val="100000"/>
              </a:lnSpc>
              <a:spcBef>
                <a:spcPct val="20000"/>
              </a:spcBef>
              <a:spcAft>
                <a:spcPts val="0"/>
              </a:spcAft>
              <a:buSzTx/>
              <a:buFont typeface="Wingdings" panose="05000000000000000000" pitchFamily="2" charset="2"/>
              <a:buChar char="v"/>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R="0" lvl="0" algn="l" defTabSz="342900" rtl="0" eaLnBrk="1" fontAlgn="auto" latinLnBrk="0" hangingPunct="1">
              <a:lnSpc>
                <a:spcPct val="100000"/>
              </a:lnSpc>
              <a:spcBef>
                <a:spcPct val="20000"/>
              </a:spcBef>
              <a:spcAft>
                <a:spcPts val="0"/>
              </a:spcAft>
              <a:buSzTx/>
              <a:buFont typeface="Wingdings" panose="05000000000000000000" pitchFamily="2" charset="2"/>
              <a:buChar char="v"/>
              <a:tabLst/>
              <a:defRPr/>
            </a:pPr>
            <a:endParaRPr kumimoji="0" lang="en-US" sz="3200" b="0" i="0" u="none" strike="noStrike" kern="1200" cap="none" spc="0" normalizeH="0" noProof="0" dirty="0">
              <a:ln>
                <a:noFill/>
              </a:ln>
              <a:solidFill>
                <a:prstClr val="black"/>
              </a:solidFill>
              <a:effectLst/>
              <a:uLnTx/>
              <a:uFillTx/>
              <a:latin typeface="Calibri"/>
              <a:ea typeface="+mn-ea"/>
              <a:cs typeface="+mn-cs"/>
              <a:sym typeface="Wingdings" panose="05000000000000000000" pitchFamily="2" charset="2"/>
            </a:endParaRPr>
          </a:p>
          <a:p>
            <a:pPr marL="0" marR="0" lvl="0" indent="0" algn="l" defTabSz="342900" rtl="0" eaLnBrk="1" fontAlgn="auto" latinLnBrk="0" hangingPunct="1">
              <a:lnSpc>
                <a:spcPct val="100000"/>
              </a:lnSpc>
              <a:spcBef>
                <a:spcPct val="20000"/>
              </a:spcBef>
              <a:spcAft>
                <a:spcPts val="0"/>
              </a:spcAft>
              <a:buClr>
                <a:srgbClr val="FFC000"/>
              </a:buClr>
              <a:buSz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57175" marR="0" lvl="0" indent="-257175" algn="l" defTabSz="342900" rtl="0" eaLnBrk="1" fontAlgn="auto" latinLnBrk="0" hangingPunct="1">
              <a:lnSpc>
                <a:spcPct val="100000"/>
              </a:lnSpc>
              <a:spcBef>
                <a:spcPct val="20000"/>
              </a:spcBef>
              <a:spcAft>
                <a:spcPts val="0"/>
              </a:spcAft>
              <a:buClr>
                <a:srgbClr val="FFC000"/>
              </a:buClr>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ct val="20000"/>
              </a:spcBef>
              <a:spcAft>
                <a:spcPts val="0"/>
              </a:spcAft>
              <a:buClr>
                <a:srgbClr val="FFC000"/>
              </a:buClr>
              <a:buSz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4" name="Group 33">
            <a:extLst>
              <a:ext uri="{FF2B5EF4-FFF2-40B4-BE49-F238E27FC236}">
                <a16:creationId xmlns:a16="http://schemas.microsoft.com/office/drawing/2014/main" id="{7AD4102A-B39E-4E12-A693-EF7103C273D2}"/>
              </a:ext>
            </a:extLst>
          </p:cNvPr>
          <p:cNvGrpSpPr/>
          <p:nvPr/>
        </p:nvGrpSpPr>
        <p:grpSpPr>
          <a:xfrm>
            <a:off x="8972365" y="4099383"/>
            <a:ext cx="3234696" cy="2131597"/>
            <a:chOff x="9537292" y="2045273"/>
            <a:chExt cx="2566218" cy="1827455"/>
          </a:xfrm>
        </p:grpSpPr>
        <p:pic>
          <p:nvPicPr>
            <p:cNvPr id="25" name="Picture 24">
              <a:extLst>
                <a:ext uri="{FF2B5EF4-FFF2-40B4-BE49-F238E27FC236}">
                  <a16:creationId xmlns:a16="http://schemas.microsoft.com/office/drawing/2014/main" id="{DCFF235F-F395-474D-B69F-78DA836D121C}"/>
                </a:ext>
              </a:extLst>
            </p:cNvPr>
            <p:cNvPicPr>
              <a:picLocks noChangeAspect="1"/>
            </p:cNvPicPr>
            <p:nvPr/>
          </p:nvPicPr>
          <p:blipFill>
            <a:blip r:embed="rId4"/>
            <a:stretch>
              <a:fillRect/>
            </a:stretch>
          </p:blipFill>
          <p:spPr>
            <a:xfrm>
              <a:off x="9573495" y="2545387"/>
              <a:ext cx="2294551" cy="1327341"/>
            </a:xfrm>
            <a:prstGeom prst="rect">
              <a:avLst/>
            </a:prstGeom>
          </p:spPr>
        </p:pic>
        <p:cxnSp>
          <p:nvCxnSpPr>
            <p:cNvPr id="30" name="Straight Arrow Connector 29">
              <a:extLst>
                <a:ext uri="{FF2B5EF4-FFF2-40B4-BE49-F238E27FC236}">
                  <a16:creationId xmlns:a16="http://schemas.microsoft.com/office/drawing/2014/main" id="{4E7AE1D7-42FB-4C2F-9405-27DB449361FE}"/>
                </a:ext>
              </a:extLst>
            </p:cNvPr>
            <p:cNvCxnSpPr/>
            <p:nvPr/>
          </p:nvCxnSpPr>
          <p:spPr>
            <a:xfrm>
              <a:off x="9547123" y="3801969"/>
              <a:ext cx="255638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32A236B3-03D6-4837-93AD-863FBB13232B}"/>
                </a:ext>
              </a:extLst>
            </p:cNvPr>
            <p:cNvCxnSpPr>
              <a:cxnSpLocks/>
            </p:cNvCxnSpPr>
            <p:nvPr/>
          </p:nvCxnSpPr>
          <p:spPr>
            <a:xfrm flipV="1">
              <a:off x="9537292" y="2045273"/>
              <a:ext cx="0" cy="176440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A0487C9F-DE1B-4F20-9237-D4AF551ECFB0}"/>
              </a:ext>
            </a:extLst>
          </p:cNvPr>
          <p:cNvGrpSpPr/>
          <p:nvPr/>
        </p:nvGrpSpPr>
        <p:grpSpPr>
          <a:xfrm>
            <a:off x="9374805" y="3809528"/>
            <a:ext cx="2642975" cy="804879"/>
            <a:chOff x="9541518" y="2839724"/>
            <a:chExt cx="2642975" cy="804879"/>
          </a:xfrm>
        </p:grpSpPr>
        <p:grpSp>
          <p:nvGrpSpPr>
            <p:cNvPr id="42" name="Group 41">
              <a:extLst>
                <a:ext uri="{FF2B5EF4-FFF2-40B4-BE49-F238E27FC236}">
                  <a16:creationId xmlns:a16="http://schemas.microsoft.com/office/drawing/2014/main" id="{BD385166-7015-49D2-9413-8B04B90FAB64}"/>
                </a:ext>
              </a:extLst>
            </p:cNvPr>
            <p:cNvGrpSpPr/>
            <p:nvPr/>
          </p:nvGrpSpPr>
          <p:grpSpPr>
            <a:xfrm>
              <a:off x="9541518" y="2839724"/>
              <a:ext cx="2476262" cy="369332"/>
              <a:chOff x="8527432" y="3059668"/>
              <a:chExt cx="2476262" cy="369332"/>
            </a:xfrm>
          </p:grpSpPr>
          <p:sp>
            <p:nvSpPr>
              <p:cNvPr id="40" name="TextBox 39">
                <a:extLst>
                  <a:ext uri="{FF2B5EF4-FFF2-40B4-BE49-F238E27FC236}">
                    <a16:creationId xmlns:a16="http://schemas.microsoft.com/office/drawing/2014/main" id="{DE954C19-5D74-4C85-AD10-31ABD460FD89}"/>
                  </a:ext>
                </a:extLst>
              </p:cNvPr>
              <p:cNvSpPr txBox="1"/>
              <p:nvPr/>
            </p:nvSpPr>
            <p:spPr>
              <a:xfrm>
                <a:off x="8895425" y="3059668"/>
                <a:ext cx="2108269" cy="369332"/>
              </a:xfrm>
              <a:prstGeom prst="rect">
                <a:avLst/>
              </a:prstGeom>
              <a:noFill/>
            </p:spPr>
            <p:txBody>
              <a:bodyPr wrap="none" rtlCol="0">
                <a:spAutoFit/>
              </a:bodyPr>
              <a:lstStyle/>
              <a:p>
                <a:r>
                  <a:rPr lang="en-US" dirty="0"/>
                  <a:t>Error free outcome</a:t>
                </a:r>
              </a:p>
            </p:txBody>
          </p:sp>
          <p:sp>
            <p:nvSpPr>
              <p:cNvPr id="41" name="Rectangle 40">
                <a:extLst>
                  <a:ext uri="{FF2B5EF4-FFF2-40B4-BE49-F238E27FC236}">
                    <a16:creationId xmlns:a16="http://schemas.microsoft.com/office/drawing/2014/main" id="{2D0D53D1-AF8E-448C-A6FE-DC337EF8EA5B}"/>
                  </a:ext>
                </a:extLst>
              </p:cNvPr>
              <p:cNvSpPr/>
              <p:nvPr/>
            </p:nvSpPr>
            <p:spPr>
              <a:xfrm>
                <a:off x="8527432" y="3133955"/>
                <a:ext cx="366570" cy="172478"/>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CFCF8949-069C-470B-AAAD-F108D55B64D4}"/>
                </a:ext>
              </a:extLst>
            </p:cNvPr>
            <p:cNvGrpSpPr/>
            <p:nvPr/>
          </p:nvGrpSpPr>
          <p:grpSpPr>
            <a:xfrm>
              <a:off x="9541527" y="3275271"/>
              <a:ext cx="2642966" cy="369332"/>
              <a:chOff x="8527441" y="3059668"/>
              <a:chExt cx="2642966" cy="369332"/>
            </a:xfrm>
          </p:grpSpPr>
          <p:sp>
            <p:nvSpPr>
              <p:cNvPr id="60" name="TextBox 59">
                <a:extLst>
                  <a:ext uri="{FF2B5EF4-FFF2-40B4-BE49-F238E27FC236}">
                    <a16:creationId xmlns:a16="http://schemas.microsoft.com/office/drawing/2014/main" id="{7EF95A5E-2706-4BCF-9665-F36DD3077978}"/>
                  </a:ext>
                </a:extLst>
              </p:cNvPr>
              <p:cNvSpPr txBox="1"/>
              <p:nvPr/>
            </p:nvSpPr>
            <p:spPr>
              <a:xfrm>
                <a:off x="8895425" y="3059668"/>
                <a:ext cx="2274982" cy="369332"/>
              </a:xfrm>
              <a:prstGeom prst="rect">
                <a:avLst/>
              </a:prstGeom>
              <a:noFill/>
            </p:spPr>
            <p:txBody>
              <a:bodyPr wrap="none" rtlCol="0">
                <a:spAutoFit/>
              </a:bodyPr>
              <a:lstStyle/>
              <a:p>
                <a:r>
                  <a:rPr lang="en-US" dirty="0"/>
                  <a:t>Erroneous outcome</a:t>
                </a:r>
              </a:p>
            </p:txBody>
          </p:sp>
          <p:sp>
            <p:nvSpPr>
              <p:cNvPr id="61" name="Rectangle 60">
                <a:extLst>
                  <a:ext uri="{FF2B5EF4-FFF2-40B4-BE49-F238E27FC236}">
                    <a16:creationId xmlns:a16="http://schemas.microsoft.com/office/drawing/2014/main" id="{A0B6B8C9-9CAE-42BA-A084-9D6AD1AE461C}"/>
                  </a:ext>
                </a:extLst>
              </p:cNvPr>
              <p:cNvSpPr/>
              <p:nvPr/>
            </p:nvSpPr>
            <p:spPr>
              <a:xfrm>
                <a:off x="8527441" y="3127852"/>
                <a:ext cx="366561" cy="19238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3076272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PRESENTATIONINFO" val="{&quot;DocumentId&quot;:&quot;ea7a87a87b4e0eab1839111f85120361&quot;,&quot;LanguageCode&quot;:&quot;en-US&quot;,&quot;SlideGuids&quot;:[&quot;0b06cab6-6413-4ebb-b04b-f4680efdc8dd&quot;,&quot;36cb75c2-73f4-471d-b538-77a3c80d3718&quot;,&quot;95cb887c-3c46-4d39-a646-845197793dda&quot;,&quot;7fdcd18d-177f-4e2f-954a-13596ec6661c&quot;,&quot;4cfeb71a-b637-4b32-acb4-dfa0cf0aa4c4&quot;,&quot;64cb7e85-c286-4064-bde5-865171d4834a&quot;,&quot;31d21014-c55b-44de-9cff-54508c353ddc&quot;,&quot;9c1c31fa-6f5e-4bd5-b045-6bb253cc25c0&quot;,&quot;52a268d0-f340-469d-9beb-eaf6cf3d46b1&quot;,&quot;8ac2dd7c-3a7d-4e2d-ae65-34d215c326ba&quot;,&quot;8e87c8e7-f728-40ef-905c-b12e4069024f&quot;,&quot;55a94a89-6599-4dc9-9870-0647d5018662&quot;,&quot;d3cedf57-a6b0-4520-8aa5-287167c2ec66&quot;,&quot;106efc8c-0b5e-42f6-8330-55e0cb6adcd0&quot;,&quot;d7570490-634f-40ec-804b-76f7d10fd2f5&quot;,&quot;754a0a59-6fb0-4db8-83ce-ff45c518254d&quot;,&quot;75732546-aad5-46c1-b653-4d629b6d37c5&quot;,&quot;0fa72076-45dc-426a-9cbe-22a73947c1e8&quot;,&quot;e491a7b8-dd4d-402b-96f7-a772aea929de&quot;,&quot;45c066b2-6189-4f35-91b5-a6f3443cbba5&quot;,&quot;f5fb0ec4-95ca-412e-a0e8-c13385620b17&quot;,&quot;63f3c213-5bc4-4804-a768-cf1231b00fc1&quot;,&quot;730e4819-0557-4e55-95be-cf1450584d55&quot;,&quot;be34c7e7-5cb6-4ac0-b813-f1678618396f&quot;,&quot;245c84d0-fdb2-4280-a773-d4a1e80a2e07&quot;,&quot;de946d26-b0c1-4d17-8c6d-81e323f8e16a&quot;,&quot;d9e1307a-6ac6-48fd-839b-14c18878eb01&quot;,&quot;dffe1059-6fb2-4792-b376-ab962beb1cd9&quot;,&quot;f96937ed-f6fe-4dc9-8c28-9ff97a008fa8&quot;,&quot;e382254b-c0fd-424b-9a40-afc6a4b05331&quot;,&quot;b425f5db-2473-47bd-bfa6-9e64d5bb804e&quot;,&quot;48596c91-78d3-40e4-becd-bbfb309dfac9&quot;,&quot;e751f5ae-0945-461a-a468-9fe1b8f2b0a5&quot;,&quot;9b1d6ffa-d389-49e5-b5a8-8aad4c6b6b4c&quot;],&quot;TimeStamp&quot;:&quot;2017-09-01T10:32:52.748541-04:00&quot;}"/>
</p:tagLst>
</file>

<file path=ppt/tags/tag2.xml><?xml version="1.0" encoding="utf-8"?>
<p:tagLst xmlns:a="http://schemas.openxmlformats.org/drawingml/2006/main" xmlns:r="http://schemas.openxmlformats.org/officeDocument/2006/relationships" xmlns:p="http://schemas.openxmlformats.org/presentationml/2006/main">
  <p:tag name="TIMING" val="|10.7|2.6|72.2|0.5"/>
</p:tagLst>
</file>

<file path=ppt/tags/tag3.xml><?xml version="1.0" encoding="utf-8"?>
<p:tagLst xmlns:a="http://schemas.openxmlformats.org/drawingml/2006/main" xmlns:r="http://schemas.openxmlformats.org/officeDocument/2006/relationships" xmlns:p="http://schemas.openxmlformats.org/presentationml/2006/main">
  <p:tag name="TIMING" val="|38.5|3|10.4"/>
</p:tagLst>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Rounded MT Bold"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Rounded MT Bold"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195961</TotalTime>
  <Words>2207</Words>
  <Application>Microsoft Office PowerPoint</Application>
  <PresentationFormat>Widescreen</PresentationFormat>
  <Paragraphs>587</Paragraphs>
  <Slides>33</Slides>
  <Notes>21</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33</vt:i4>
      </vt:variant>
    </vt:vector>
  </HeadingPairs>
  <TitlesOfParts>
    <vt:vector size="48" baseType="lpstr">
      <vt:lpstr>Aharoni</vt:lpstr>
      <vt:lpstr>Arial</vt:lpstr>
      <vt:lpstr>Arial Rounded MT Bold</vt:lpstr>
      <vt:lpstr>Calibri</vt:lpstr>
      <vt:lpstr>Cambria Math</vt:lpstr>
      <vt:lpstr>Courier New</vt:lpstr>
      <vt:lpstr>Roboto</vt:lpstr>
      <vt:lpstr>Roboto Condensed Light</vt:lpstr>
      <vt:lpstr>Times New Roman</vt:lpstr>
      <vt:lpstr>Wingdings</vt:lpstr>
      <vt:lpstr>2_Custom Design</vt:lpstr>
      <vt:lpstr>3_Custom Design</vt:lpstr>
      <vt:lpstr>Custom Design</vt:lpstr>
      <vt:lpstr>1_Custom Design</vt:lpstr>
      <vt:lpstr>Default Design</vt:lpstr>
      <vt:lpstr>Ensemble of Diverse Mappings: Improving Reliability of Quantum Computers by Orchestrating Dissimilar Mistakes</vt:lpstr>
      <vt:lpstr>PowerPoint Presentation</vt:lpstr>
      <vt:lpstr>Lazy Audience  Correlated Mistakes </vt:lpstr>
      <vt:lpstr>Impact of Correlated Mistakes on Voting </vt:lpstr>
      <vt:lpstr>Use Diversity to Break Correlation</vt:lpstr>
      <vt:lpstr>Use Diversity to Break Correlated Errors</vt:lpstr>
      <vt:lpstr>PowerPoint Presentation</vt:lpstr>
      <vt:lpstr>Quantum Computing: Background</vt:lpstr>
      <vt:lpstr>NISQ Programming Model</vt:lpstr>
      <vt:lpstr>Limited Connectivity and the Mapping Policy</vt:lpstr>
      <vt:lpstr>Qubit Mapping Policies</vt:lpstr>
      <vt:lpstr>PowerPoint Presentation</vt:lpstr>
      <vt:lpstr>Goal</vt:lpstr>
      <vt:lpstr>Can We Suppress Incorrect Answers with Diversity?</vt:lpstr>
      <vt:lpstr>Ensemble of Diverse Mapping: Design</vt:lpstr>
      <vt:lpstr>Figure of Merit: Inference Strength (IST)</vt:lpstr>
      <vt:lpstr>Ensemble of Diverse Mappings: Experiment</vt:lpstr>
      <vt:lpstr>How Many Members in the Ensemble?</vt:lpstr>
      <vt:lpstr>EDM: Evaluations on IBM-Q14 system </vt:lpstr>
      <vt:lpstr>Weighted EDM: Design</vt:lpstr>
      <vt:lpstr>WEDM Evaluations on IBM-Q14 system </vt:lpstr>
      <vt:lpstr>Summary</vt:lpstr>
      <vt:lpstr>PowerPoint Presentation</vt:lpstr>
      <vt:lpstr>Thank you </vt:lpstr>
      <vt:lpstr>Backup Slides </vt:lpstr>
      <vt:lpstr>Inferring Correct Answer with NISQ Model</vt:lpstr>
      <vt:lpstr>Running Bernstein Vazirani (BV) on IBMQ-14</vt:lpstr>
      <vt:lpstr>Heatmap – Diversity in Mapping</vt:lpstr>
      <vt:lpstr>ESP vs PST</vt:lpstr>
      <vt:lpstr>ESP vs PST</vt:lpstr>
      <vt:lpstr>Benchmarks</vt:lpstr>
      <vt:lpstr>Weighted EDM</vt:lpstr>
      <vt:lpstr>Weighted EDM</vt:lpstr>
    </vt:vector>
  </TitlesOfParts>
  <Company>Communications &amp; Marketing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Swamit</dc:creator>
  <cp:lastModifiedBy>Tannu, Swamit S</cp:lastModifiedBy>
  <cp:revision>3166</cp:revision>
  <dcterms:created xsi:type="dcterms:W3CDTF">2009-09-22T15:47:18Z</dcterms:created>
  <dcterms:modified xsi:type="dcterms:W3CDTF">2019-10-23T17:10:18Z</dcterms:modified>
</cp:coreProperties>
</file>