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1"/>
  </p:notesMasterIdLst>
  <p:sldIdLst>
    <p:sldId id="256" r:id="rId2"/>
    <p:sldId id="340" r:id="rId3"/>
    <p:sldId id="341" r:id="rId4"/>
    <p:sldId id="342" r:id="rId5"/>
    <p:sldId id="343" r:id="rId6"/>
    <p:sldId id="279" r:id="rId7"/>
    <p:sldId id="280" r:id="rId8"/>
    <p:sldId id="344" r:id="rId9"/>
    <p:sldId id="357" r:id="rId10"/>
    <p:sldId id="331" r:id="rId11"/>
    <p:sldId id="358" r:id="rId12"/>
    <p:sldId id="346" r:id="rId13"/>
    <p:sldId id="349" r:id="rId14"/>
    <p:sldId id="360" r:id="rId15"/>
    <p:sldId id="354" r:id="rId16"/>
    <p:sldId id="355" r:id="rId17"/>
    <p:sldId id="327" r:id="rId18"/>
    <p:sldId id="316" r:id="rId19"/>
    <p:sldId id="31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58B2"/>
    <a:srgbClr val="E42D24"/>
    <a:srgbClr val="FDFA29"/>
    <a:srgbClr val="96CE56"/>
    <a:srgbClr val="8DB7E0"/>
    <a:srgbClr val="EFA170"/>
    <a:srgbClr val="F37FFF"/>
    <a:srgbClr val="A100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57"/>
    <p:restoredTop sz="91790" autoAdjust="0"/>
  </p:normalViewPr>
  <p:slideViewPr>
    <p:cSldViewPr snapToObjects="1">
      <p:cViewPr varScale="1">
        <p:scale>
          <a:sx n="53" d="100"/>
          <a:sy n="53" d="100"/>
        </p:scale>
        <p:origin x="-120" y="-232"/>
      </p:cViewPr>
      <p:guideLst>
        <p:guide orient="horz" pos="4223"/>
        <p:guide pos="38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qureshi4:Desktop:CEASER-Zombie:slid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952106299212598"/>
          <c:y val="0.182497905846876"/>
          <c:w val="0.885431102362205"/>
          <c:h val="0.756225498408444"/>
        </c:manualLayout>
      </c:layout>
      <c:barChart>
        <c:barDir val="col"/>
        <c:grouping val="clustered"/>
        <c:varyColors val="0"/>
        <c:ser>
          <c:idx val="0"/>
          <c:order val="0"/>
          <c:tx>
            <c:strRef>
              <c:f>Sheet1!$A$1</c:f>
              <c:strCache>
                <c:ptCount val="1"/>
                <c:pt idx="0">
                  <c:v>CEASER</c:v>
                </c:pt>
              </c:strCache>
            </c:strRef>
          </c:tx>
          <c:spPr>
            <a:solidFill>
              <a:srgbClr val="800000"/>
            </a:solidFill>
          </c:spPr>
          <c:invertIfNegative val="0"/>
          <c:val>
            <c:numRef>
              <c:f>Sheet1!$A$2:$A$4</c:f>
              <c:numCache>
                <c:formatCode>General</c:formatCode>
                <c:ptCount val="3"/>
                <c:pt idx="0">
                  <c:v>99.27</c:v>
                </c:pt>
                <c:pt idx="1">
                  <c:v>98.98</c:v>
                </c:pt>
                <c:pt idx="2">
                  <c:v>99.127</c:v>
                </c:pt>
              </c:numCache>
            </c:numRef>
          </c:val>
        </c:ser>
        <c:ser>
          <c:idx val="1"/>
          <c:order val="1"/>
          <c:tx>
            <c:strRef>
              <c:f>Sheet1!$B$1</c:f>
              <c:strCache>
                <c:ptCount val="1"/>
                <c:pt idx="0">
                  <c:v>Skewed-CEASER</c:v>
                </c:pt>
              </c:strCache>
            </c:strRef>
          </c:tx>
          <c:spPr>
            <a:solidFill>
              <a:srgbClr val="008000"/>
            </a:solidFill>
          </c:spPr>
          <c:invertIfNegative val="0"/>
          <c:val>
            <c:numRef>
              <c:f>Sheet1!$B$2:$B$4</c:f>
              <c:numCache>
                <c:formatCode>General</c:formatCode>
                <c:ptCount val="3"/>
                <c:pt idx="0">
                  <c:v>99.42</c:v>
                </c:pt>
                <c:pt idx="1">
                  <c:v>99.21</c:v>
                </c:pt>
                <c:pt idx="2">
                  <c:v>99.31</c:v>
                </c:pt>
              </c:numCache>
            </c:numRef>
          </c:val>
        </c:ser>
        <c:dLbls>
          <c:showLegendKey val="0"/>
          <c:showVal val="0"/>
          <c:showCatName val="0"/>
          <c:showSerName val="0"/>
          <c:showPercent val="0"/>
          <c:showBubbleSize val="0"/>
        </c:dLbls>
        <c:gapWidth val="150"/>
        <c:axId val="-2109436408"/>
        <c:axId val="-2123241112"/>
      </c:barChart>
      <c:catAx>
        <c:axId val="-2109436408"/>
        <c:scaling>
          <c:orientation val="minMax"/>
        </c:scaling>
        <c:delete val="1"/>
        <c:axPos val="b"/>
        <c:majorTickMark val="out"/>
        <c:minorTickMark val="none"/>
        <c:tickLblPos val="nextTo"/>
        <c:crossAx val="-2123241112"/>
        <c:crosses val="autoZero"/>
        <c:auto val="1"/>
        <c:lblAlgn val="ctr"/>
        <c:lblOffset val="100"/>
        <c:noMultiLvlLbl val="0"/>
      </c:catAx>
      <c:valAx>
        <c:axId val="-2123241112"/>
        <c:scaling>
          <c:orientation val="minMax"/>
          <c:max val="100.0"/>
          <c:min val="95.0"/>
        </c:scaling>
        <c:delete val="0"/>
        <c:axPos val="l"/>
        <c:majorGridlines/>
        <c:numFmt formatCode="General" sourceLinked="1"/>
        <c:majorTickMark val="out"/>
        <c:minorTickMark val="none"/>
        <c:tickLblPos val="nextTo"/>
        <c:txPr>
          <a:bodyPr/>
          <a:lstStyle/>
          <a:p>
            <a:pPr>
              <a:defRPr sz="2400"/>
            </a:pPr>
            <a:endParaRPr lang="en-US"/>
          </a:p>
        </c:txPr>
        <c:crossAx val="-2109436408"/>
        <c:crosses val="autoZero"/>
        <c:crossBetween val="between"/>
        <c:majorUnit val="1.0"/>
      </c:valAx>
    </c:plotArea>
    <c:legend>
      <c:legendPos val="r"/>
      <c:legendEntry>
        <c:idx val="0"/>
        <c:txPr>
          <a:bodyPr/>
          <a:lstStyle/>
          <a:p>
            <a:pPr>
              <a:defRPr sz="2400"/>
            </a:pPr>
            <a:endParaRPr lang="en-US"/>
          </a:p>
        </c:txPr>
      </c:legendEntry>
      <c:legendEntry>
        <c:idx val="1"/>
        <c:txPr>
          <a:bodyPr/>
          <a:lstStyle/>
          <a:p>
            <a:pPr>
              <a:defRPr sz="2400"/>
            </a:pPr>
            <a:endParaRPr lang="en-US"/>
          </a:p>
        </c:txPr>
      </c:legendEntry>
      <c:layout>
        <c:manualLayout>
          <c:xMode val="edge"/>
          <c:yMode val="edge"/>
          <c:x val="0.106117133778398"/>
          <c:y val="0.00424593734293851"/>
          <c:w val="0.832997986346292"/>
          <c:h val="0.185952901720618"/>
        </c:manualLayout>
      </c:layout>
      <c:overlay val="0"/>
      <c:spPr>
        <a:solidFill>
          <a:schemeClr val="bg1"/>
        </a:solidFill>
      </c:spPr>
      <c:txPr>
        <a:bodyPr/>
        <a:lstStyle/>
        <a:p>
          <a:pPr>
            <a:defRPr sz="2000"/>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8EE345-0A93-404D-82FF-CC251B48ABDF}" type="datetimeFigureOut">
              <a:rPr lang="en-US" smtClean="0"/>
              <a:t>7/2/19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8D5D66-CBA6-4F4D-B0C9-C75908725BBF}" type="slidenum">
              <a:rPr lang="en-US" smtClean="0"/>
              <a:t>‹#›</a:t>
            </a:fld>
            <a:endParaRPr lang="en-US"/>
          </a:p>
        </p:txBody>
      </p:sp>
    </p:spTree>
    <p:extLst>
      <p:ext uri="{BB962C8B-B14F-4D97-AF65-F5344CB8AC3E}">
        <p14:creationId xmlns:p14="http://schemas.microsoft.com/office/powerpoint/2010/main" val="1086845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a:t>
            </a:fld>
            <a:endParaRPr lang="en-US"/>
          </a:p>
        </p:txBody>
      </p:sp>
    </p:spTree>
    <p:extLst>
      <p:ext uri="{BB962C8B-B14F-4D97-AF65-F5344CB8AC3E}">
        <p14:creationId xmlns:p14="http://schemas.microsoft.com/office/powerpoint/2010/main" val="13128014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 Make this animated</a:t>
            </a:r>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10</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11</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 Make this animated</a:t>
            </a:r>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12</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 Make this animated</a:t>
            </a:r>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13</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14</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15</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combine.</a:t>
            </a:r>
            <a:r>
              <a:rPr lang="en-US" baseline="0" dirty="0" smtClean="0"/>
              <a:t>  We do not use different hash functions but only different sets of keys.  At miss the line is randomly installed in either of the two halves.  The attacker now needs to dislodge the line from multiple possible locations. </a:t>
            </a:r>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16</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1% (POWER, ENERGY, PERFORAMNCE, MISSRATE)</a:t>
            </a:r>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17</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18</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19</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2</a:t>
            </a:fld>
            <a:endParaRPr lang="en-US"/>
          </a:p>
        </p:txBody>
      </p:sp>
    </p:spTree>
    <p:extLst>
      <p:ext uri="{BB962C8B-B14F-4D97-AF65-F5344CB8AC3E}">
        <p14:creationId xmlns:p14="http://schemas.microsoft.com/office/powerpoint/2010/main" val="359861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3</a:t>
            </a:fld>
            <a:endParaRPr lang="en-US"/>
          </a:p>
        </p:txBody>
      </p:sp>
    </p:spTree>
    <p:extLst>
      <p:ext uri="{BB962C8B-B14F-4D97-AF65-F5344CB8AC3E}">
        <p14:creationId xmlns:p14="http://schemas.microsoft.com/office/powerpoint/2010/main" val="359861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4</a:t>
            </a:fld>
            <a:endParaRPr lang="en-US"/>
          </a:p>
        </p:txBody>
      </p:sp>
    </p:spTree>
    <p:extLst>
      <p:ext uri="{BB962C8B-B14F-4D97-AF65-F5344CB8AC3E}">
        <p14:creationId xmlns:p14="http://schemas.microsoft.com/office/powerpoint/2010/main" val="359861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5</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6</a:t>
            </a:fld>
            <a:endParaRPr lang="en-US"/>
          </a:p>
        </p:txBody>
      </p:sp>
    </p:spTree>
    <p:extLst>
      <p:ext uri="{BB962C8B-B14F-4D97-AF65-F5344CB8AC3E}">
        <p14:creationId xmlns:p14="http://schemas.microsoft.com/office/powerpoint/2010/main" val="359861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7</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8</a:t>
            </a:fld>
            <a:endParaRPr lang="en-US"/>
          </a:p>
        </p:txBody>
      </p:sp>
    </p:spTree>
    <p:extLst>
      <p:ext uri="{BB962C8B-B14F-4D97-AF65-F5344CB8AC3E}">
        <p14:creationId xmlns:p14="http://schemas.microsoft.com/office/powerpoint/2010/main" val="1796596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 Make this animated</a:t>
            </a:r>
            <a:endParaRPr lang="en-US" dirty="0"/>
          </a:p>
        </p:txBody>
      </p:sp>
      <p:sp>
        <p:nvSpPr>
          <p:cNvPr id="4" name="Slide Number Placeholder 3"/>
          <p:cNvSpPr>
            <a:spLocks noGrp="1"/>
          </p:cNvSpPr>
          <p:nvPr>
            <p:ph type="sldNum" sz="quarter" idx="10"/>
          </p:nvPr>
        </p:nvSpPr>
        <p:spPr/>
        <p:txBody>
          <a:bodyPr/>
          <a:lstStyle/>
          <a:p>
            <a:fld id="{E48D5D66-CBA6-4F4D-B0C9-C75908725BBF}" type="slidenum">
              <a:rPr lang="en-US" smtClean="0"/>
              <a:t>9</a:t>
            </a:fld>
            <a:endParaRPr lang="en-US"/>
          </a:p>
        </p:txBody>
      </p:sp>
    </p:spTree>
    <p:extLst>
      <p:ext uri="{BB962C8B-B14F-4D97-AF65-F5344CB8AC3E}">
        <p14:creationId xmlns:p14="http://schemas.microsoft.com/office/powerpoint/2010/main" val="1796596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2662177"/>
          </a:xfrm>
          <a:prstGeom prst="rect">
            <a:avLst/>
          </a:prstGeom>
          <a:solidFill>
            <a:srgbClr val="355BB5"/>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428263"/>
            <a:ext cx="9144000" cy="1817226"/>
          </a:xfrm>
          <a:ln>
            <a:noFill/>
          </a:ln>
        </p:spPr>
        <p:txBody>
          <a:bodyPr anchor="b"/>
          <a:lstStyle>
            <a:lvl1pPr algn="ctr">
              <a:defRPr sz="6000" b="1" i="0">
                <a:solidFill>
                  <a:schemeClr val="bg1"/>
                </a:solidFill>
                <a:latin typeface="Helvetica" charset="0"/>
                <a:ea typeface="Helvetica" charset="0"/>
                <a:cs typeface="Helvetica"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289522"/>
            <a:ext cx="9144000" cy="1655762"/>
          </a:xfrm>
        </p:spPr>
        <p:txBody>
          <a:bodyPr/>
          <a:lstStyle>
            <a:lvl1pPr marL="0" indent="0" algn="ctr">
              <a:buNone/>
              <a:defRPr sz="2400">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6077B92-6026-4044-B980-9B388F763477}" type="slidenum">
              <a:rPr lang="en-US" smtClean="0"/>
              <a:t>‹#›</a:t>
            </a:fld>
            <a:endParaRPr lang="en-US"/>
          </a:p>
        </p:txBody>
      </p:sp>
    </p:spTree>
    <p:extLst>
      <p:ext uri="{BB962C8B-B14F-4D97-AF65-F5344CB8AC3E}">
        <p14:creationId xmlns:p14="http://schemas.microsoft.com/office/powerpoint/2010/main" val="295199673"/>
      </p:ext>
    </p:extLst>
  </p:cSld>
  <p:clrMapOvr>
    <a:masterClrMapping/>
  </p:clrMapOvr>
  <p:extLst mod="1">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09C529-085D-A54B-A11B-EB958B0F1EA1}" type="datetimeFigureOut">
              <a:rPr lang="en-US" smtClean="0"/>
              <a:t>7/2/19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077B92-6026-4044-B980-9B388F763477}" type="slidenum">
              <a:rPr lang="en-US" smtClean="0"/>
              <a:t>‹#›</a:t>
            </a:fld>
            <a:endParaRPr lang="en-US"/>
          </a:p>
        </p:txBody>
      </p:sp>
    </p:spTree>
    <p:extLst>
      <p:ext uri="{BB962C8B-B14F-4D97-AF65-F5344CB8AC3E}">
        <p14:creationId xmlns:p14="http://schemas.microsoft.com/office/powerpoint/2010/main" val="1874846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09C529-085D-A54B-A11B-EB958B0F1EA1}" type="datetimeFigureOut">
              <a:rPr lang="en-US" smtClean="0"/>
              <a:t>7/2/19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077B92-6026-4044-B980-9B388F763477}" type="slidenum">
              <a:rPr lang="en-US" smtClean="0"/>
              <a:t>‹#›</a:t>
            </a:fld>
            <a:endParaRPr lang="en-US"/>
          </a:p>
        </p:txBody>
      </p:sp>
    </p:spTree>
    <p:extLst>
      <p:ext uri="{BB962C8B-B14F-4D97-AF65-F5344CB8AC3E}">
        <p14:creationId xmlns:p14="http://schemas.microsoft.com/office/powerpoint/2010/main" val="509287218"/>
      </p:ext>
    </p:extLst>
  </p:cSld>
  <p:clrMapOvr>
    <a:masterClrMapping/>
  </p:clrMapOvr>
  <p:extLst mod="1">
    <p:ext uri="{DCECCB84-F9BA-43D5-87BE-67443E8EF086}">
      <p15:sldGuideLst xmlns:p15="http://schemas.microsoft.com/office/powerpoint/2012/main" xmlns=""/>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11574"/>
            <a:ext cx="12192000" cy="1069081"/>
          </a:xfrm>
          <a:prstGeom prst="rect">
            <a:avLst/>
          </a:prstGeom>
          <a:solidFill>
            <a:srgbClr val="AFCCE9"/>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8200" y="207814"/>
            <a:ext cx="10515600" cy="711321"/>
          </a:xfrm>
          <a:ln>
            <a:noFill/>
          </a:ln>
        </p:spPr>
        <p:txBody>
          <a:bodyPr>
            <a:normAutofit/>
          </a:bodyPr>
          <a:lstStyle>
            <a:lvl1pPr>
              <a:defRPr sz="4400" b="1" i="0">
                <a:latin typeface="Helvetica" charset="0"/>
                <a:ea typeface="Helvetica" charset="0"/>
                <a:cs typeface="Helvetica"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499444"/>
            <a:ext cx="10515600" cy="4677519"/>
          </a:xfrm>
        </p:spPr>
        <p:txBody>
          <a:bodyPr>
            <a:normAutofit/>
          </a:bodyPr>
          <a:lstStyle>
            <a:lvl1pPr>
              <a:defRPr sz="3600">
                <a:latin typeface="Helvetica" charset="0"/>
                <a:ea typeface="Helvetica" charset="0"/>
                <a:cs typeface="Helvetica" charset="0"/>
              </a:defRPr>
            </a:lvl1pPr>
            <a:lvl2pPr>
              <a:defRPr sz="3200">
                <a:latin typeface="Helvetica" charset="0"/>
                <a:ea typeface="Helvetica" charset="0"/>
                <a:cs typeface="Helvetica" charset="0"/>
              </a:defRPr>
            </a:lvl2pPr>
            <a:lvl3pPr>
              <a:defRPr sz="2800">
                <a:latin typeface="Helvetica" charset="0"/>
                <a:ea typeface="Helvetica" charset="0"/>
                <a:cs typeface="Helvetica" charset="0"/>
              </a:defRPr>
            </a:lvl3pPr>
            <a:lvl4pPr>
              <a:defRPr sz="2400">
                <a:latin typeface="Helvetica" charset="0"/>
                <a:ea typeface="Helvetica" charset="0"/>
                <a:cs typeface="Helvetica" charset="0"/>
              </a:defRPr>
            </a:lvl4pPr>
            <a:lvl5pPr>
              <a:defRPr sz="2400">
                <a:latin typeface="Helvetica" charset="0"/>
                <a:ea typeface="Helvetica" charset="0"/>
                <a:cs typeface="Helvetica"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09C529-085D-A54B-A11B-EB958B0F1EA1}" type="datetimeFigureOut">
              <a:rPr lang="en-US" smtClean="0"/>
              <a:t>7/2/19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6077B92-6026-4044-B980-9B388F763477}" type="slidenum">
              <a:rPr lang="en-US" smtClean="0"/>
              <a:t>‹#›</a:t>
            </a:fld>
            <a:endParaRPr lang="en-US"/>
          </a:p>
        </p:txBody>
      </p:sp>
    </p:spTree>
    <p:extLst>
      <p:ext uri="{BB962C8B-B14F-4D97-AF65-F5344CB8AC3E}">
        <p14:creationId xmlns:p14="http://schemas.microsoft.com/office/powerpoint/2010/main" val="73367954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09C529-085D-A54B-A11B-EB958B0F1EA1}" type="datetimeFigureOut">
              <a:rPr lang="en-US" smtClean="0"/>
              <a:t>7/2/19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077B92-6026-4044-B980-9B388F763477}" type="slidenum">
              <a:rPr lang="en-US" smtClean="0"/>
              <a:t>‹#›</a:t>
            </a:fld>
            <a:endParaRPr lang="en-US"/>
          </a:p>
        </p:txBody>
      </p:sp>
    </p:spTree>
    <p:extLst>
      <p:ext uri="{BB962C8B-B14F-4D97-AF65-F5344CB8AC3E}">
        <p14:creationId xmlns:p14="http://schemas.microsoft.com/office/powerpoint/2010/main" val="100944513"/>
      </p:ext>
    </p:extLst>
  </p:cSld>
  <p:clrMapOvr>
    <a:masterClrMapping/>
  </p:clrMapOvr>
  <p:extLst mod="1">
    <p:ext uri="{DCECCB84-F9BA-43D5-87BE-67443E8EF086}">
      <p15:sldGuideLst xmlns:p15="http://schemas.microsoft.com/office/powerpoint/2012/main" xmlns=""/>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09C529-085D-A54B-A11B-EB958B0F1EA1}" type="datetimeFigureOut">
              <a:rPr lang="en-US" smtClean="0"/>
              <a:t>7/2/19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077B92-6026-4044-B980-9B388F763477}" type="slidenum">
              <a:rPr lang="en-US" smtClean="0"/>
              <a:t>‹#›</a:t>
            </a:fld>
            <a:endParaRPr lang="en-US"/>
          </a:p>
        </p:txBody>
      </p:sp>
    </p:spTree>
    <p:extLst>
      <p:ext uri="{BB962C8B-B14F-4D97-AF65-F5344CB8AC3E}">
        <p14:creationId xmlns:p14="http://schemas.microsoft.com/office/powerpoint/2010/main" val="62348861"/>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09C529-085D-A54B-A11B-EB958B0F1EA1}" type="datetimeFigureOut">
              <a:rPr lang="en-US" smtClean="0"/>
              <a:t>7/2/19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077B92-6026-4044-B980-9B388F763477}" type="slidenum">
              <a:rPr lang="en-US" smtClean="0"/>
              <a:t>‹#›</a:t>
            </a:fld>
            <a:endParaRPr lang="en-US"/>
          </a:p>
        </p:txBody>
      </p:sp>
    </p:spTree>
    <p:extLst>
      <p:ext uri="{BB962C8B-B14F-4D97-AF65-F5344CB8AC3E}">
        <p14:creationId xmlns:p14="http://schemas.microsoft.com/office/powerpoint/2010/main" val="2072770738"/>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09C529-085D-A54B-A11B-EB958B0F1EA1}" type="datetimeFigureOut">
              <a:rPr lang="en-US" smtClean="0"/>
              <a:t>7/2/19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077B92-6026-4044-B980-9B388F763477}" type="slidenum">
              <a:rPr lang="en-US" smtClean="0"/>
              <a:t>‹#›</a:t>
            </a:fld>
            <a:endParaRPr lang="en-US"/>
          </a:p>
        </p:txBody>
      </p:sp>
    </p:spTree>
    <p:extLst>
      <p:ext uri="{BB962C8B-B14F-4D97-AF65-F5344CB8AC3E}">
        <p14:creationId xmlns:p14="http://schemas.microsoft.com/office/powerpoint/2010/main" val="578071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09C529-085D-A54B-A11B-EB958B0F1EA1}" type="datetimeFigureOut">
              <a:rPr lang="en-US" smtClean="0"/>
              <a:t>7/2/19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077B92-6026-4044-B980-9B388F763477}" type="slidenum">
              <a:rPr lang="en-US" smtClean="0"/>
              <a:t>‹#›</a:t>
            </a:fld>
            <a:endParaRPr lang="en-US"/>
          </a:p>
        </p:txBody>
      </p:sp>
    </p:spTree>
    <p:extLst>
      <p:ext uri="{BB962C8B-B14F-4D97-AF65-F5344CB8AC3E}">
        <p14:creationId xmlns:p14="http://schemas.microsoft.com/office/powerpoint/2010/main" val="438942096"/>
      </p:ext>
    </p:extLst>
  </p:cSld>
  <p:clrMapOvr>
    <a:masterClrMapping/>
  </p:clrMapOvr>
  <p:extLst mod="1">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09C529-085D-A54B-A11B-EB958B0F1EA1}" type="datetimeFigureOut">
              <a:rPr lang="en-US" smtClean="0"/>
              <a:t>7/2/19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077B92-6026-4044-B980-9B388F763477}" type="slidenum">
              <a:rPr lang="en-US" smtClean="0"/>
              <a:t>‹#›</a:t>
            </a:fld>
            <a:endParaRPr lang="en-US"/>
          </a:p>
        </p:txBody>
      </p:sp>
    </p:spTree>
    <p:extLst>
      <p:ext uri="{BB962C8B-B14F-4D97-AF65-F5344CB8AC3E}">
        <p14:creationId xmlns:p14="http://schemas.microsoft.com/office/powerpoint/2010/main" val="693480027"/>
      </p:ext>
    </p:extLst>
  </p:cSld>
  <p:clrMapOvr>
    <a:masterClrMapping/>
  </p:clrMapOvr>
  <p:extLst mod="1">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09C529-085D-A54B-A11B-EB958B0F1EA1}" type="datetimeFigureOut">
              <a:rPr lang="en-US" smtClean="0"/>
              <a:t>7/2/19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077B92-6026-4044-B980-9B388F763477}" type="slidenum">
              <a:rPr lang="en-US" smtClean="0"/>
              <a:t>‹#›</a:t>
            </a:fld>
            <a:endParaRPr lang="en-US"/>
          </a:p>
        </p:txBody>
      </p:sp>
    </p:spTree>
    <p:extLst>
      <p:ext uri="{BB962C8B-B14F-4D97-AF65-F5344CB8AC3E}">
        <p14:creationId xmlns:p14="http://schemas.microsoft.com/office/powerpoint/2010/main" val="9250615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09C529-085D-A54B-A11B-EB958B0F1EA1}" type="datetimeFigureOut">
              <a:rPr lang="en-US" smtClean="0"/>
              <a:t>7/2/19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077B92-6026-4044-B980-9B388F763477}" type="slidenum">
              <a:rPr lang="en-US" smtClean="0"/>
              <a:t>‹#›</a:t>
            </a:fld>
            <a:endParaRPr lang="en-US"/>
          </a:p>
        </p:txBody>
      </p:sp>
    </p:spTree>
    <p:extLst>
      <p:ext uri="{BB962C8B-B14F-4D97-AF65-F5344CB8AC3E}">
        <p14:creationId xmlns:p14="http://schemas.microsoft.com/office/powerpoint/2010/main" val="1371279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chart" Target="../charts/char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tif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8712" y="428263"/>
            <a:ext cx="11278731" cy="1817226"/>
          </a:xfrm>
        </p:spPr>
        <p:txBody>
          <a:bodyPr>
            <a:noAutofit/>
          </a:bodyPr>
          <a:lstStyle/>
          <a:p>
            <a:pPr>
              <a:lnSpc>
                <a:spcPct val="150000"/>
              </a:lnSpc>
            </a:pPr>
            <a:r>
              <a:rPr lang="en-US" sz="4200" dirty="0" smtClean="0">
                <a:solidFill>
                  <a:srgbClr val="FFFF00"/>
                </a:solidFill>
              </a:rPr>
              <a:t>New Attacks and Defense </a:t>
            </a:r>
            <a:br>
              <a:rPr lang="en-US" sz="4200" dirty="0" smtClean="0">
                <a:solidFill>
                  <a:srgbClr val="FFFF00"/>
                </a:solidFill>
              </a:rPr>
            </a:br>
            <a:r>
              <a:rPr lang="en-US" sz="4200" dirty="0" smtClean="0">
                <a:solidFill>
                  <a:srgbClr val="FFFF00"/>
                </a:solidFill>
              </a:rPr>
              <a:t>for Encrypted-Address Cache</a:t>
            </a:r>
            <a:endParaRPr lang="en-US" sz="4200" b="0" dirty="0"/>
          </a:p>
        </p:txBody>
      </p:sp>
      <p:sp>
        <p:nvSpPr>
          <p:cNvPr id="4" name="AutoShape 2" descr="mage result for georgia buzz logo"/>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extBox 6"/>
          <p:cNvSpPr txBox="1"/>
          <p:nvPr/>
        </p:nvSpPr>
        <p:spPr>
          <a:xfrm>
            <a:off x="3346682" y="4093702"/>
            <a:ext cx="5511113" cy="553998"/>
          </a:xfrm>
          <a:prstGeom prst="rect">
            <a:avLst/>
          </a:prstGeom>
          <a:noFill/>
        </p:spPr>
        <p:txBody>
          <a:bodyPr wrap="square" rtlCol="0">
            <a:spAutoFit/>
          </a:bodyPr>
          <a:lstStyle/>
          <a:p>
            <a:pPr algn="ctr"/>
            <a:r>
              <a:rPr lang="en-US" sz="3000" b="1" dirty="0" smtClean="0">
                <a:solidFill>
                  <a:srgbClr val="C00000"/>
                </a:solidFill>
                <a:latin typeface="Helvetica" charset="0"/>
                <a:ea typeface="Helvetica" charset="0"/>
                <a:cs typeface="Helvetica" charset="0"/>
              </a:rPr>
              <a:t>Moinuddin Qureshi</a:t>
            </a:r>
            <a:endParaRPr lang="en-US" sz="3000" b="1" baseline="30000" dirty="0">
              <a:solidFill>
                <a:srgbClr val="C00000"/>
              </a:solidFill>
              <a:latin typeface="Helvetica" charset="0"/>
              <a:ea typeface="Helvetica" charset="0"/>
              <a:cs typeface="Helvetica" charset="0"/>
            </a:endParaRPr>
          </a:p>
        </p:txBody>
      </p:sp>
      <p:sp>
        <p:nvSpPr>
          <p:cNvPr id="8" name="TextBox 7"/>
          <p:cNvSpPr txBox="1"/>
          <p:nvPr/>
        </p:nvSpPr>
        <p:spPr>
          <a:xfrm>
            <a:off x="4449245" y="3158413"/>
            <a:ext cx="3318064" cy="541174"/>
          </a:xfrm>
          <a:prstGeom prst="rect">
            <a:avLst/>
          </a:prstGeom>
          <a:noFill/>
        </p:spPr>
        <p:txBody>
          <a:bodyPr wrap="square" rtlCol="0">
            <a:spAutoFit/>
          </a:bodyPr>
          <a:lstStyle/>
          <a:p>
            <a:pPr algn="ctr">
              <a:lnSpc>
                <a:spcPts val="3480"/>
              </a:lnSpc>
            </a:pPr>
            <a:r>
              <a:rPr lang="en-US" sz="2600" dirty="0" smtClean="0">
                <a:latin typeface="Helvetica" charset="0"/>
                <a:ea typeface="Helvetica" charset="0"/>
                <a:cs typeface="Helvetica" charset="0"/>
              </a:rPr>
              <a:t>ISCA-2019</a:t>
            </a:r>
          </a:p>
        </p:txBody>
      </p:sp>
      <p:pic>
        <p:nvPicPr>
          <p:cNvPr id="13" name="Picture 12"/>
          <p:cNvPicPr>
            <a:picLocks noChangeAspect="1"/>
          </p:cNvPicPr>
          <p:nvPr/>
        </p:nvPicPr>
        <p:blipFill>
          <a:blip r:embed="rId3"/>
          <a:stretch>
            <a:fillRect/>
          </a:stretch>
        </p:blipFill>
        <p:spPr>
          <a:xfrm>
            <a:off x="5120911" y="4989709"/>
            <a:ext cx="1950177" cy="822960"/>
          </a:xfrm>
          <a:prstGeom prst="rect">
            <a:avLst/>
          </a:prstGeom>
        </p:spPr>
      </p:pic>
    </p:spTree>
    <p:extLst>
      <p:ext uri="{BB962C8B-B14F-4D97-AF65-F5344CB8AC3E}">
        <p14:creationId xmlns:p14="http://schemas.microsoft.com/office/powerpoint/2010/main" val="19114300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814"/>
            <a:ext cx="10986844" cy="711321"/>
          </a:xfrm>
        </p:spPr>
        <p:txBody>
          <a:bodyPr>
            <a:normAutofit/>
          </a:bodyPr>
          <a:lstStyle/>
          <a:p>
            <a:r>
              <a:rPr lang="en-US" dirty="0" smtClean="0"/>
              <a:t>State-of-the-Art Search Algorithm (SHM)</a:t>
            </a:r>
            <a:endParaRPr lang="en-US" dirty="0"/>
          </a:p>
        </p:txBody>
      </p:sp>
      <p:grpSp>
        <p:nvGrpSpPr>
          <p:cNvPr id="4" name="Group 3"/>
          <p:cNvGrpSpPr/>
          <p:nvPr/>
        </p:nvGrpSpPr>
        <p:grpSpPr>
          <a:xfrm>
            <a:off x="990663" y="2003755"/>
            <a:ext cx="1126738" cy="1670194"/>
            <a:chOff x="2434899" y="2262925"/>
            <a:chExt cx="1126738" cy="1670194"/>
          </a:xfrm>
          <a:solidFill>
            <a:srgbClr val="008000"/>
          </a:solidFill>
        </p:grpSpPr>
        <p:sp>
          <p:nvSpPr>
            <p:cNvPr id="5" name="Rectangle 4"/>
            <p:cNvSpPr/>
            <p:nvPr/>
          </p:nvSpPr>
          <p:spPr>
            <a:xfrm>
              <a:off x="2434899" y="22640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
              </a:r>
              <a:endParaRPr lang="en-US" dirty="0"/>
            </a:p>
          </p:txBody>
        </p:sp>
        <p:sp>
          <p:nvSpPr>
            <p:cNvPr id="6" name="Rectangle 5"/>
            <p:cNvSpPr/>
            <p:nvPr/>
          </p:nvSpPr>
          <p:spPr>
            <a:xfrm>
              <a:off x="2998268" y="22629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434899" y="268378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a:t>
              </a:r>
              <a:endParaRPr lang="en-US" dirty="0"/>
            </a:p>
          </p:txBody>
        </p:sp>
        <p:sp>
          <p:nvSpPr>
            <p:cNvPr id="8" name="Rectangle 7"/>
            <p:cNvSpPr/>
            <p:nvPr/>
          </p:nvSpPr>
          <p:spPr>
            <a:xfrm>
              <a:off x="2998268" y="268267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t>
              </a:r>
              <a:endParaRPr lang="en-US" dirty="0"/>
            </a:p>
          </p:txBody>
        </p:sp>
        <p:sp>
          <p:nvSpPr>
            <p:cNvPr id="9" name="Rectangle 8"/>
            <p:cNvSpPr/>
            <p:nvPr/>
          </p:nvSpPr>
          <p:spPr>
            <a:xfrm>
              <a:off x="2434899" y="31035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B</a:t>
              </a:r>
              <a:endParaRPr lang="en-US" dirty="0"/>
            </a:p>
          </p:txBody>
        </p:sp>
        <p:sp>
          <p:nvSpPr>
            <p:cNvPr id="10" name="Rectangle 9"/>
            <p:cNvSpPr/>
            <p:nvPr/>
          </p:nvSpPr>
          <p:spPr>
            <a:xfrm>
              <a:off x="2998268" y="31024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2434899" y="3522546"/>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p:nvSpPr>
          <p:spPr>
            <a:xfrm>
              <a:off x="2998268" y="3521433"/>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3" name="TextBox 12"/>
          <p:cNvSpPr txBox="1"/>
          <p:nvPr/>
        </p:nvSpPr>
        <p:spPr>
          <a:xfrm>
            <a:off x="1305886" y="3673949"/>
            <a:ext cx="502061" cy="369332"/>
          </a:xfrm>
          <a:prstGeom prst="rect">
            <a:avLst/>
          </a:prstGeom>
          <a:noFill/>
        </p:spPr>
        <p:txBody>
          <a:bodyPr wrap="none" rtlCol="0">
            <a:spAutoFit/>
          </a:bodyPr>
          <a:lstStyle/>
          <a:p>
            <a:pPr algn="ctr"/>
            <a:r>
              <a:rPr lang="en-US" b="1" dirty="0" smtClean="0"/>
              <a:t>LLC</a:t>
            </a:r>
          </a:p>
        </p:txBody>
      </p:sp>
      <p:sp>
        <p:nvSpPr>
          <p:cNvPr id="14" name="Rectangle 13"/>
          <p:cNvSpPr/>
          <p:nvPr/>
        </p:nvSpPr>
        <p:spPr>
          <a:xfrm>
            <a:off x="2106465" y="2424618"/>
            <a:ext cx="563369" cy="410573"/>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X</a:t>
            </a:r>
          </a:p>
        </p:txBody>
      </p:sp>
      <p:sp>
        <p:nvSpPr>
          <p:cNvPr id="15" name="Rectangle 14"/>
          <p:cNvSpPr/>
          <p:nvPr/>
        </p:nvSpPr>
        <p:spPr>
          <a:xfrm>
            <a:off x="379325" y="5722783"/>
            <a:ext cx="11445719" cy="98122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Single Holdout Method (SHM): for L=1200, W=16, need about 1M accesses Can we develop faster attacks than state-of-the-art?</a:t>
            </a:r>
            <a:endParaRPr lang="en-US" sz="2800" b="1" dirty="0">
              <a:solidFill>
                <a:schemeClr val="bg1"/>
              </a:solidFill>
            </a:endParaRPr>
          </a:p>
        </p:txBody>
      </p:sp>
      <p:sp>
        <p:nvSpPr>
          <p:cNvPr id="16" name="TextBox 15"/>
          <p:cNvSpPr txBox="1"/>
          <p:nvPr/>
        </p:nvSpPr>
        <p:spPr>
          <a:xfrm>
            <a:off x="5800658" y="1082407"/>
            <a:ext cx="2776571" cy="461665"/>
          </a:xfrm>
          <a:prstGeom prst="rect">
            <a:avLst/>
          </a:prstGeom>
          <a:noFill/>
        </p:spPr>
        <p:txBody>
          <a:bodyPr wrap="none" rtlCol="0">
            <a:spAutoFit/>
          </a:bodyPr>
          <a:lstStyle/>
          <a:p>
            <a:r>
              <a:rPr lang="en-US" sz="2400" dirty="0" smtClean="0"/>
              <a:t>[Liu et al. S&amp;P, 2015]</a:t>
            </a:r>
            <a:endParaRPr lang="en-US" sz="2400" dirty="0"/>
          </a:p>
        </p:txBody>
      </p:sp>
      <p:sp>
        <p:nvSpPr>
          <p:cNvPr id="24" name="Rectangle 23"/>
          <p:cNvSpPr/>
          <p:nvPr/>
        </p:nvSpPr>
        <p:spPr>
          <a:xfrm>
            <a:off x="5406559" y="1580358"/>
            <a:ext cx="3429000" cy="798286"/>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Form pattern </a:t>
            </a:r>
            <a:r>
              <a:rPr lang="en-US" sz="2400" dirty="0">
                <a:solidFill>
                  <a:schemeClr val="tx1"/>
                </a:solidFill>
              </a:rPr>
              <a:t>s</a:t>
            </a:r>
            <a:r>
              <a:rPr lang="en-US" sz="2400" dirty="0" smtClean="0">
                <a:solidFill>
                  <a:schemeClr val="tx1"/>
                </a:solidFill>
              </a:rPr>
              <a:t>uch that cache has a conflict </a:t>
            </a:r>
            <a:r>
              <a:rPr lang="en-US" sz="2400" dirty="0">
                <a:solidFill>
                  <a:schemeClr val="tx1"/>
                </a:solidFill>
              </a:rPr>
              <a:t>m</a:t>
            </a:r>
            <a:r>
              <a:rPr lang="en-US" sz="2400" dirty="0" smtClean="0">
                <a:solidFill>
                  <a:schemeClr val="tx1"/>
                </a:solidFill>
              </a:rPr>
              <a:t>iss</a:t>
            </a:r>
            <a:endParaRPr lang="en-US" sz="2400" dirty="0">
              <a:solidFill>
                <a:schemeClr val="tx1"/>
              </a:solidFill>
            </a:endParaRPr>
          </a:p>
        </p:txBody>
      </p:sp>
      <p:sp>
        <p:nvSpPr>
          <p:cNvPr id="32" name="TextBox 31"/>
          <p:cNvSpPr txBox="1"/>
          <p:nvPr/>
        </p:nvSpPr>
        <p:spPr>
          <a:xfrm>
            <a:off x="8799273" y="4663201"/>
            <a:ext cx="2518638" cy="830997"/>
          </a:xfrm>
          <a:prstGeom prst="rect">
            <a:avLst/>
          </a:prstGeom>
          <a:noFill/>
          <a:ln>
            <a:solidFill>
              <a:srgbClr val="800000"/>
            </a:solidFill>
          </a:ln>
        </p:spPr>
        <p:txBody>
          <a:bodyPr wrap="none" rtlCol="0">
            <a:spAutoFit/>
          </a:bodyPr>
          <a:lstStyle/>
          <a:p>
            <a:pPr algn="ctr"/>
            <a:r>
              <a:rPr lang="en-US" sz="2400" dirty="0" smtClean="0"/>
              <a:t>Removed line NOT</a:t>
            </a:r>
          </a:p>
          <a:p>
            <a:pPr algn="ctr"/>
            <a:r>
              <a:rPr lang="en-US" sz="2400" dirty="0" smtClean="0"/>
              <a:t>in conflicting </a:t>
            </a:r>
            <a:r>
              <a:rPr lang="en-US" sz="2400" dirty="0"/>
              <a:t>s</a:t>
            </a:r>
            <a:r>
              <a:rPr lang="en-US" sz="2400" dirty="0" smtClean="0"/>
              <a:t>et</a:t>
            </a:r>
            <a:endParaRPr lang="en-US" sz="2400" dirty="0"/>
          </a:p>
        </p:txBody>
      </p:sp>
      <p:sp>
        <p:nvSpPr>
          <p:cNvPr id="33" name="TextBox 32"/>
          <p:cNvSpPr txBox="1"/>
          <p:nvPr/>
        </p:nvSpPr>
        <p:spPr>
          <a:xfrm>
            <a:off x="2669834" y="4654029"/>
            <a:ext cx="2703835" cy="830997"/>
          </a:xfrm>
          <a:prstGeom prst="rect">
            <a:avLst/>
          </a:prstGeom>
          <a:noFill/>
          <a:ln>
            <a:solidFill>
              <a:srgbClr val="800000"/>
            </a:solidFill>
          </a:ln>
        </p:spPr>
        <p:txBody>
          <a:bodyPr wrap="none" rtlCol="0">
            <a:spAutoFit/>
          </a:bodyPr>
          <a:lstStyle/>
          <a:p>
            <a:pPr algn="ctr"/>
            <a:r>
              <a:rPr lang="en-US" sz="2400" dirty="0" smtClean="0"/>
              <a:t>Removed line MAPS</a:t>
            </a:r>
          </a:p>
          <a:p>
            <a:pPr algn="ctr"/>
            <a:r>
              <a:rPr lang="en-US" sz="2400" dirty="0" smtClean="0"/>
              <a:t>to conflicting </a:t>
            </a:r>
            <a:r>
              <a:rPr lang="en-US" sz="2400" dirty="0"/>
              <a:t>s</a:t>
            </a:r>
            <a:r>
              <a:rPr lang="en-US" sz="2400" dirty="0" smtClean="0"/>
              <a:t>et</a:t>
            </a:r>
            <a:endParaRPr lang="en-US" sz="2400" dirty="0"/>
          </a:p>
        </p:txBody>
      </p:sp>
      <p:grpSp>
        <p:nvGrpSpPr>
          <p:cNvPr id="52" name="Group 51"/>
          <p:cNvGrpSpPr/>
          <p:nvPr/>
        </p:nvGrpSpPr>
        <p:grpSpPr>
          <a:xfrm>
            <a:off x="5406559" y="2378644"/>
            <a:ext cx="3429000" cy="1100001"/>
            <a:chOff x="5406559" y="2033927"/>
            <a:chExt cx="3429000" cy="1100001"/>
          </a:xfrm>
        </p:grpSpPr>
        <p:sp>
          <p:nvSpPr>
            <p:cNvPr id="25" name="Rectangle 24"/>
            <p:cNvSpPr/>
            <p:nvPr/>
          </p:nvSpPr>
          <p:spPr>
            <a:xfrm>
              <a:off x="5406559" y="2335642"/>
              <a:ext cx="3429000" cy="798286"/>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Remove one line from pattern &amp; check conflict</a:t>
              </a:r>
              <a:endParaRPr lang="en-US" sz="2400" dirty="0">
                <a:solidFill>
                  <a:srgbClr val="000000"/>
                </a:solidFill>
              </a:endParaRPr>
            </a:p>
          </p:txBody>
        </p:sp>
        <p:cxnSp>
          <p:nvCxnSpPr>
            <p:cNvPr id="42" name="Straight Arrow Connector 41"/>
            <p:cNvCxnSpPr>
              <a:stCxn id="24" idx="2"/>
              <a:endCxn id="25" idx="0"/>
            </p:cNvCxnSpPr>
            <p:nvPr/>
          </p:nvCxnSpPr>
          <p:spPr>
            <a:xfrm>
              <a:off x="7121059" y="2033927"/>
              <a:ext cx="0" cy="301715"/>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grpSp>
      <p:grpSp>
        <p:nvGrpSpPr>
          <p:cNvPr id="53" name="Group 52"/>
          <p:cNvGrpSpPr/>
          <p:nvPr/>
        </p:nvGrpSpPr>
        <p:grpSpPr>
          <a:xfrm>
            <a:off x="5142759" y="3478645"/>
            <a:ext cx="3860013" cy="1447340"/>
            <a:chOff x="5142759" y="3133928"/>
            <a:chExt cx="3860013" cy="1447340"/>
          </a:xfrm>
        </p:grpSpPr>
        <p:grpSp>
          <p:nvGrpSpPr>
            <p:cNvPr id="41" name="Group 40"/>
            <p:cNvGrpSpPr/>
            <p:nvPr/>
          </p:nvGrpSpPr>
          <p:grpSpPr>
            <a:xfrm>
              <a:off x="5142759" y="3402551"/>
              <a:ext cx="3860013" cy="1178717"/>
              <a:chOff x="5215331" y="3402551"/>
              <a:chExt cx="3860013" cy="1178717"/>
            </a:xfrm>
          </p:grpSpPr>
          <p:sp>
            <p:nvSpPr>
              <p:cNvPr id="26" name="Diamond 25"/>
              <p:cNvSpPr/>
              <p:nvPr/>
            </p:nvSpPr>
            <p:spPr>
              <a:xfrm>
                <a:off x="6005273" y="3402551"/>
                <a:ext cx="2286000" cy="1178717"/>
              </a:xfrm>
              <a:prstGeom prst="diamond">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Conflict Miss?</a:t>
                </a:r>
                <a:endParaRPr lang="en-US" sz="2400" dirty="0"/>
              </a:p>
            </p:txBody>
          </p:sp>
          <p:cxnSp>
            <p:nvCxnSpPr>
              <p:cNvPr id="28" name="Straight Arrow Connector 27"/>
              <p:cNvCxnSpPr/>
              <p:nvPr/>
            </p:nvCxnSpPr>
            <p:spPr>
              <a:xfrm flipH="1">
                <a:off x="5424702" y="4010053"/>
                <a:ext cx="598714" cy="317402"/>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5215331" y="3574288"/>
                <a:ext cx="460808" cy="369332"/>
              </a:xfrm>
              <a:prstGeom prst="rect">
                <a:avLst/>
              </a:prstGeom>
              <a:solidFill>
                <a:srgbClr val="800000"/>
              </a:solidFill>
            </p:spPr>
            <p:txBody>
              <a:bodyPr wrap="none" rtlCol="0">
                <a:spAutoFit/>
              </a:bodyPr>
              <a:lstStyle/>
              <a:p>
                <a:r>
                  <a:rPr lang="en-US" b="1" dirty="0" smtClean="0">
                    <a:solidFill>
                      <a:schemeClr val="bg1"/>
                    </a:solidFill>
                  </a:rPr>
                  <a:t>No</a:t>
                </a:r>
                <a:endParaRPr lang="en-US" b="1" dirty="0">
                  <a:solidFill>
                    <a:schemeClr val="bg1"/>
                  </a:solidFill>
                </a:endParaRPr>
              </a:p>
            </p:txBody>
          </p:sp>
          <p:sp>
            <p:nvSpPr>
              <p:cNvPr id="38" name="TextBox 37"/>
              <p:cNvSpPr txBox="1"/>
              <p:nvPr/>
            </p:nvSpPr>
            <p:spPr>
              <a:xfrm>
                <a:off x="8562463" y="3511570"/>
                <a:ext cx="512881" cy="369332"/>
              </a:xfrm>
              <a:prstGeom prst="rect">
                <a:avLst/>
              </a:prstGeom>
              <a:solidFill>
                <a:srgbClr val="800000"/>
              </a:solidFill>
            </p:spPr>
            <p:txBody>
              <a:bodyPr wrap="none" rtlCol="0">
                <a:spAutoFit/>
              </a:bodyPr>
              <a:lstStyle/>
              <a:p>
                <a:r>
                  <a:rPr lang="en-US" b="1" dirty="0" smtClean="0">
                    <a:solidFill>
                      <a:schemeClr val="bg1"/>
                    </a:solidFill>
                  </a:rPr>
                  <a:t>Yes</a:t>
                </a:r>
                <a:endParaRPr lang="en-US" b="1" dirty="0">
                  <a:solidFill>
                    <a:schemeClr val="bg1"/>
                  </a:solidFill>
                </a:endParaRPr>
              </a:p>
            </p:txBody>
          </p:sp>
          <p:cxnSp>
            <p:nvCxnSpPr>
              <p:cNvPr id="40" name="Straight Arrow Connector 39"/>
              <p:cNvCxnSpPr/>
              <p:nvPr/>
            </p:nvCxnSpPr>
            <p:spPr>
              <a:xfrm>
                <a:off x="8263106" y="3985721"/>
                <a:ext cx="598714" cy="317402"/>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grpSp>
        <p:cxnSp>
          <p:nvCxnSpPr>
            <p:cNvPr id="45" name="Straight Arrow Connector 44"/>
            <p:cNvCxnSpPr>
              <a:endCxn id="26" idx="0"/>
            </p:cNvCxnSpPr>
            <p:nvPr/>
          </p:nvCxnSpPr>
          <p:spPr>
            <a:xfrm>
              <a:off x="7075701" y="3133928"/>
              <a:ext cx="0" cy="268623"/>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991974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2" grpId="0" animBg="1"/>
      <p:bldP spid="3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Rectangle 2"/>
          <p:cNvSpPr/>
          <p:nvPr/>
        </p:nvSpPr>
        <p:spPr>
          <a:xfrm>
            <a:off x="1070377" y="1592282"/>
            <a:ext cx="3044423" cy="3970318"/>
          </a:xfrm>
          <a:prstGeom prst="rect">
            <a:avLst/>
          </a:prstGeom>
        </p:spPr>
        <p:txBody>
          <a:bodyPr wrap="none">
            <a:spAutoFit/>
          </a:bodyPr>
          <a:lstStyle/>
          <a:p>
            <a:pPr marL="457200" indent="-457200">
              <a:buFont typeface="Wingdings" charset="2"/>
              <a:buChar char="ü"/>
            </a:pPr>
            <a:r>
              <a:rPr lang="en-US" sz="3600" b="1" dirty="0" smtClean="0">
                <a:solidFill>
                  <a:schemeClr val="tx1">
                    <a:lumMod val="65000"/>
                    <a:lumOff val="35000"/>
                  </a:schemeClr>
                </a:solidFill>
              </a:rPr>
              <a:t>Spy Problem</a:t>
            </a:r>
            <a:r>
              <a:rPr lang="en-US" sz="3600" b="1" dirty="0" smtClean="0"/>
              <a:t/>
            </a:r>
            <a:br>
              <a:rPr lang="en-US" sz="3600" b="1" dirty="0" smtClean="0"/>
            </a:br>
            <a:endParaRPr lang="en-US" sz="3600" b="1" dirty="0"/>
          </a:p>
          <a:p>
            <a:pPr marL="457200" indent="-457200">
              <a:buFont typeface="Wingdings" charset="2"/>
              <a:buChar char="ü"/>
            </a:pPr>
            <a:r>
              <a:rPr lang="en-US" sz="3600" b="1" dirty="0" smtClean="0">
                <a:solidFill>
                  <a:schemeClr val="tx1">
                    <a:lumMod val="65000"/>
                    <a:lumOff val="35000"/>
                  </a:schemeClr>
                </a:solidFill>
              </a:rPr>
              <a:t>CEASER</a:t>
            </a:r>
          </a:p>
          <a:p>
            <a:endParaRPr lang="en-US" sz="3600" b="1" dirty="0" smtClean="0"/>
          </a:p>
          <a:p>
            <a:pPr marL="457200" indent="-457200">
              <a:buFont typeface="Wingdings" charset="2"/>
              <a:buChar char="ü"/>
            </a:pPr>
            <a:r>
              <a:rPr lang="en-US" sz="3600" b="1" dirty="0" smtClean="0">
                <a:solidFill>
                  <a:srgbClr val="800000"/>
                </a:solidFill>
              </a:rPr>
              <a:t>New Attacks</a:t>
            </a:r>
            <a:br>
              <a:rPr lang="en-US" sz="3600" b="1" dirty="0" smtClean="0">
                <a:solidFill>
                  <a:srgbClr val="800000"/>
                </a:solidFill>
              </a:rPr>
            </a:br>
            <a:endParaRPr lang="en-US" sz="3600" b="1" dirty="0">
              <a:solidFill>
                <a:srgbClr val="800000"/>
              </a:solidFill>
            </a:endParaRPr>
          </a:p>
          <a:p>
            <a:pPr marL="457200" indent="-457200">
              <a:buFont typeface="Wingdings" charset="2"/>
              <a:buChar char="ü"/>
            </a:pPr>
            <a:r>
              <a:rPr lang="en-US" sz="3600" b="1" dirty="0" smtClean="0"/>
              <a:t>Defense</a:t>
            </a:r>
          </a:p>
        </p:txBody>
      </p:sp>
    </p:spTree>
    <p:extLst>
      <p:ext uri="{BB962C8B-B14F-4D97-AF65-F5344CB8AC3E}">
        <p14:creationId xmlns:p14="http://schemas.microsoft.com/office/powerpoint/2010/main" val="77303574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7814"/>
            <a:ext cx="11201400" cy="711321"/>
          </a:xfrm>
        </p:spPr>
        <p:txBody>
          <a:bodyPr>
            <a:normAutofit/>
          </a:bodyPr>
          <a:lstStyle/>
          <a:p>
            <a:r>
              <a:rPr lang="en-US" dirty="0" smtClean="0"/>
              <a:t>Attack-1: Fast Search Algorithm (GEM)</a:t>
            </a:r>
            <a:endParaRPr lang="en-US" dirty="0"/>
          </a:p>
        </p:txBody>
      </p:sp>
      <p:sp>
        <p:nvSpPr>
          <p:cNvPr id="30" name="Rectangle 29"/>
          <p:cNvSpPr/>
          <p:nvPr/>
        </p:nvSpPr>
        <p:spPr>
          <a:xfrm>
            <a:off x="76200" y="5867399"/>
            <a:ext cx="12039600" cy="836613"/>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Group Elimination Method : L=1200, W=16, accesses reduced from 1M to 40K</a:t>
            </a:r>
          </a:p>
          <a:p>
            <a:pPr algn="ctr"/>
            <a:r>
              <a:rPr lang="en-US" sz="2800" b="1" dirty="0" smtClean="0">
                <a:solidFill>
                  <a:schemeClr val="bg1"/>
                </a:solidFill>
                <a:sym typeface="Wingdings"/>
              </a:rPr>
              <a:t> Remap Rate of CEASER must be increased to &gt;25% to mitigate GEM</a:t>
            </a:r>
            <a:endParaRPr lang="en-US" sz="2800" b="1" dirty="0">
              <a:solidFill>
                <a:schemeClr val="bg1"/>
              </a:solidFill>
            </a:endParaRPr>
          </a:p>
        </p:txBody>
      </p:sp>
      <p:sp>
        <p:nvSpPr>
          <p:cNvPr id="34" name="TextBox 33"/>
          <p:cNvSpPr txBox="1"/>
          <p:nvPr/>
        </p:nvSpPr>
        <p:spPr>
          <a:xfrm>
            <a:off x="857474" y="1305580"/>
            <a:ext cx="10556922" cy="523220"/>
          </a:xfrm>
          <a:prstGeom prst="rect">
            <a:avLst/>
          </a:prstGeom>
          <a:noFill/>
        </p:spPr>
        <p:txBody>
          <a:bodyPr wrap="none" rtlCol="0">
            <a:spAutoFit/>
          </a:bodyPr>
          <a:lstStyle/>
          <a:p>
            <a:r>
              <a:rPr lang="en-US" sz="2800" dirty="0" smtClean="0"/>
              <a:t>Divide L in “W+1” groups. Hold out group. If conflict, discard the group. </a:t>
            </a:r>
            <a:endParaRPr lang="en-US" sz="2800" dirty="0"/>
          </a:p>
        </p:txBody>
      </p:sp>
      <p:sp>
        <p:nvSpPr>
          <p:cNvPr id="35" name="Oval 34"/>
          <p:cNvSpPr/>
          <p:nvPr/>
        </p:nvSpPr>
        <p:spPr>
          <a:xfrm>
            <a:off x="2133600" y="19812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1752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2895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2514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a:off x="3657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3276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4419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Oval 46"/>
          <p:cNvSpPr/>
          <p:nvPr/>
        </p:nvSpPr>
        <p:spPr>
          <a:xfrm>
            <a:off x="4038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Oval 47"/>
          <p:cNvSpPr/>
          <p:nvPr/>
        </p:nvSpPr>
        <p:spPr>
          <a:xfrm>
            <a:off x="5181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a:off x="4800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5943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5562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6705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6324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7467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7086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8229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7848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8991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8610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9753600" y="19812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9372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10515600" y="19812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Oval 64"/>
          <p:cNvSpPr/>
          <p:nvPr/>
        </p:nvSpPr>
        <p:spPr>
          <a:xfrm>
            <a:off x="10134600" y="1981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6" name="Group 65"/>
          <p:cNvGrpSpPr/>
          <p:nvPr/>
        </p:nvGrpSpPr>
        <p:grpSpPr>
          <a:xfrm>
            <a:off x="1219200" y="2514600"/>
            <a:ext cx="9867900" cy="609600"/>
            <a:chOff x="1219200" y="2667000"/>
            <a:chExt cx="9867900" cy="609600"/>
          </a:xfrm>
        </p:grpSpPr>
        <p:sp>
          <p:nvSpPr>
            <p:cNvPr id="67" name="Rectangle 66"/>
            <p:cNvSpPr/>
            <p:nvPr/>
          </p:nvSpPr>
          <p:spPr>
            <a:xfrm>
              <a:off x="1219200" y="2667000"/>
              <a:ext cx="2362200" cy="609600"/>
            </a:xfrm>
            <a:prstGeom prst="rect">
              <a:avLst/>
            </a:prstGeom>
            <a:solidFill>
              <a:schemeClr val="bg1">
                <a:lumMod val="75000"/>
              </a:schemeClr>
            </a:solid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16764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1295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243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2057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Oval 71"/>
            <p:cNvSpPr/>
            <p:nvPr/>
          </p:nvSpPr>
          <p:spPr>
            <a:xfrm>
              <a:off x="320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a:off x="281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4114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3733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4876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Oval 76"/>
            <p:cNvSpPr/>
            <p:nvPr/>
          </p:nvSpPr>
          <p:spPr>
            <a:xfrm>
              <a:off x="4495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Oval 77"/>
            <p:cNvSpPr/>
            <p:nvPr/>
          </p:nvSpPr>
          <p:spPr>
            <a:xfrm>
              <a:off x="5638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Oval 78"/>
            <p:cNvSpPr/>
            <p:nvPr/>
          </p:nvSpPr>
          <p:spPr>
            <a:xfrm>
              <a:off x="5257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Oval 79"/>
            <p:cNvSpPr/>
            <p:nvPr/>
          </p:nvSpPr>
          <p:spPr>
            <a:xfrm>
              <a:off x="662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Oval 80"/>
            <p:cNvSpPr/>
            <p:nvPr/>
          </p:nvSpPr>
          <p:spPr>
            <a:xfrm>
              <a:off x="624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7391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701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p:cNvSpPr/>
            <p:nvPr/>
          </p:nvSpPr>
          <p:spPr>
            <a:xfrm>
              <a:off x="8153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a:off x="7772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9220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8839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9982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Oval 88"/>
            <p:cNvSpPr/>
            <p:nvPr/>
          </p:nvSpPr>
          <p:spPr>
            <a:xfrm>
              <a:off x="9601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Oval 89"/>
            <p:cNvSpPr/>
            <p:nvPr/>
          </p:nvSpPr>
          <p:spPr>
            <a:xfrm>
              <a:off x="10744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a:off x="10363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36957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6187987"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87249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5" name="TextBox 94"/>
          <p:cNvSpPr txBox="1"/>
          <p:nvPr/>
        </p:nvSpPr>
        <p:spPr>
          <a:xfrm>
            <a:off x="185746" y="2590800"/>
            <a:ext cx="847708" cy="461665"/>
          </a:xfrm>
          <a:prstGeom prst="rect">
            <a:avLst/>
          </a:prstGeom>
          <a:solidFill>
            <a:srgbClr val="800000"/>
          </a:solidFill>
        </p:spPr>
        <p:txBody>
          <a:bodyPr wrap="none" rtlCol="0">
            <a:spAutoFit/>
          </a:bodyPr>
          <a:lstStyle/>
          <a:p>
            <a:r>
              <a:rPr lang="en-US" sz="2400" dirty="0" smtClean="0">
                <a:solidFill>
                  <a:schemeClr val="bg1"/>
                </a:solidFill>
              </a:rPr>
              <a:t>(R=1)</a:t>
            </a:r>
            <a:endParaRPr lang="en-US" sz="2400" dirty="0">
              <a:solidFill>
                <a:schemeClr val="bg1"/>
              </a:solidFill>
            </a:endParaRPr>
          </a:p>
        </p:txBody>
      </p:sp>
      <p:sp>
        <p:nvSpPr>
          <p:cNvPr id="96" name="TextBox 95"/>
          <p:cNvSpPr txBox="1"/>
          <p:nvPr/>
        </p:nvSpPr>
        <p:spPr>
          <a:xfrm>
            <a:off x="185746" y="3390309"/>
            <a:ext cx="847708" cy="461665"/>
          </a:xfrm>
          <a:prstGeom prst="rect">
            <a:avLst/>
          </a:prstGeom>
          <a:solidFill>
            <a:srgbClr val="008000"/>
          </a:solidFill>
        </p:spPr>
        <p:txBody>
          <a:bodyPr wrap="none" rtlCol="0">
            <a:spAutoFit/>
          </a:bodyPr>
          <a:lstStyle/>
          <a:p>
            <a:r>
              <a:rPr lang="en-US" sz="2400" dirty="0" smtClean="0">
                <a:solidFill>
                  <a:schemeClr val="bg1"/>
                </a:solidFill>
              </a:rPr>
              <a:t>(R=2)</a:t>
            </a:r>
            <a:endParaRPr lang="en-US" sz="2400" dirty="0">
              <a:solidFill>
                <a:schemeClr val="bg1"/>
              </a:solidFill>
            </a:endParaRPr>
          </a:p>
        </p:txBody>
      </p:sp>
      <p:grpSp>
        <p:nvGrpSpPr>
          <p:cNvPr id="97" name="Group 96"/>
          <p:cNvGrpSpPr/>
          <p:nvPr/>
        </p:nvGrpSpPr>
        <p:grpSpPr>
          <a:xfrm>
            <a:off x="1219200" y="3352800"/>
            <a:ext cx="9867900" cy="609600"/>
            <a:chOff x="1219200" y="2667000"/>
            <a:chExt cx="9867900" cy="609600"/>
          </a:xfrm>
        </p:grpSpPr>
        <p:sp>
          <p:nvSpPr>
            <p:cNvPr id="98" name="Rectangle 97"/>
            <p:cNvSpPr/>
            <p:nvPr/>
          </p:nvSpPr>
          <p:spPr>
            <a:xfrm>
              <a:off x="12192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16764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1295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Oval 100"/>
            <p:cNvSpPr/>
            <p:nvPr/>
          </p:nvSpPr>
          <p:spPr>
            <a:xfrm>
              <a:off x="243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Oval 101"/>
            <p:cNvSpPr/>
            <p:nvPr/>
          </p:nvSpPr>
          <p:spPr>
            <a:xfrm>
              <a:off x="2057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a:off x="320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281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662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624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Oval 106"/>
            <p:cNvSpPr/>
            <p:nvPr/>
          </p:nvSpPr>
          <p:spPr>
            <a:xfrm>
              <a:off x="7391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Oval 107"/>
            <p:cNvSpPr/>
            <p:nvPr/>
          </p:nvSpPr>
          <p:spPr>
            <a:xfrm>
              <a:off x="701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a:off x="8153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7772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9220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8839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Oval 112"/>
            <p:cNvSpPr/>
            <p:nvPr/>
          </p:nvSpPr>
          <p:spPr>
            <a:xfrm>
              <a:off x="9982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Oval 113"/>
            <p:cNvSpPr/>
            <p:nvPr/>
          </p:nvSpPr>
          <p:spPr>
            <a:xfrm>
              <a:off x="9601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a:off x="10744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10363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Rectangle 116"/>
            <p:cNvSpPr/>
            <p:nvPr/>
          </p:nvSpPr>
          <p:spPr>
            <a:xfrm>
              <a:off x="6187987"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Rectangle 117"/>
            <p:cNvSpPr/>
            <p:nvPr/>
          </p:nvSpPr>
          <p:spPr>
            <a:xfrm>
              <a:off x="87249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9" name="TextBox 118"/>
          <p:cNvSpPr txBox="1"/>
          <p:nvPr/>
        </p:nvSpPr>
        <p:spPr>
          <a:xfrm>
            <a:off x="223846" y="4228509"/>
            <a:ext cx="847708" cy="461665"/>
          </a:xfrm>
          <a:prstGeom prst="rect">
            <a:avLst/>
          </a:prstGeom>
          <a:solidFill>
            <a:srgbClr val="008000"/>
          </a:solidFill>
        </p:spPr>
        <p:txBody>
          <a:bodyPr wrap="none" rtlCol="0">
            <a:spAutoFit/>
          </a:bodyPr>
          <a:lstStyle/>
          <a:p>
            <a:r>
              <a:rPr lang="en-US" sz="2400" dirty="0" smtClean="0">
                <a:solidFill>
                  <a:schemeClr val="bg1"/>
                </a:solidFill>
              </a:rPr>
              <a:t>(R=3)</a:t>
            </a:r>
            <a:endParaRPr lang="en-US" sz="2400" dirty="0">
              <a:solidFill>
                <a:schemeClr val="bg1"/>
              </a:solidFill>
            </a:endParaRPr>
          </a:p>
        </p:txBody>
      </p:sp>
      <p:grpSp>
        <p:nvGrpSpPr>
          <p:cNvPr id="120" name="Group 119"/>
          <p:cNvGrpSpPr/>
          <p:nvPr/>
        </p:nvGrpSpPr>
        <p:grpSpPr>
          <a:xfrm>
            <a:off x="1257300" y="4191000"/>
            <a:ext cx="9867900" cy="609600"/>
            <a:chOff x="1219200" y="2667000"/>
            <a:chExt cx="9867900" cy="609600"/>
          </a:xfrm>
        </p:grpSpPr>
        <p:sp>
          <p:nvSpPr>
            <p:cNvPr id="121" name="Rectangle 120"/>
            <p:cNvSpPr/>
            <p:nvPr/>
          </p:nvSpPr>
          <p:spPr>
            <a:xfrm>
              <a:off x="12192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16764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1295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243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Oval 124"/>
            <p:cNvSpPr/>
            <p:nvPr/>
          </p:nvSpPr>
          <p:spPr>
            <a:xfrm>
              <a:off x="2057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Oval 125"/>
            <p:cNvSpPr/>
            <p:nvPr/>
          </p:nvSpPr>
          <p:spPr>
            <a:xfrm>
              <a:off x="320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a:off x="281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9220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8839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9982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Oval 130"/>
            <p:cNvSpPr/>
            <p:nvPr/>
          </p:nvSpPr>
          <p:spPr>
            <a:xfrm>
              <a:off x="9601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2" name="Oval 131"/>
            <p:cNvSpPr/>
            <p:nvPr/>
          </p:nvSpPr>
          <p:spPr>
            <a:xfrm>
              <a:off x="10744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a:off x="10363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Rectangle 133"/>
            <p:cNvSpPr/>
            <p:nvPr/>
          </p:nvSpPr>
          <p:spPr>
            <a:xfrm>
              <a:off x="87249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5" name="Group 134"/>
          <p:cNvGrpSpPr/>
          <p:nvPr/>
        </p:nvGrpSpPr>
        <p:grpSpPr>
          <a:xfrm>
            <a:off x="1262054" y="4953000"/>
            <a:ext cx="9867900" cy="609600"/>
            <a:chOff x="1219200" y="2667000"/>
            <a:chExt cx="9867900" cy="609600"/>
          </a:xfrm>
        </p:grpSpPr>
        <p:sp>
          <p:nvSpPr>
            <p:cNvPr id="136" name="Rectangle 135"/>
            <p:cNvSpPr/>
            <p:nvPr/>
          </p:nvSpPr>
          <p:spPr>
            <a:xfrm>
              <a:off x="12192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7" name="Oval 136"/>
            <p:cNvSpPr/>
            <p:nvPr/>
          </p:nvSpPr>
          <p:spPr>
            <a:xfrm>
              <a:off x="16764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8" name="Oval 137"/>
            <p:cNvSpPr/>
            <p:nvPr/>
          </p:nvSpPr>
          <p:spPr>
            <a:xfrm>
              <a:off x="1295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a:off x="243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2057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320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281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3" name="Oval 142"/>
            <p:cNvSpPr/>
            <p:nvPr/>
          </p:nvSpPr>
          <p:spPr>
            <a:xfrm>
              <a:off x="9220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4" name="Oval 143"/>
            <p:cNvSpPr/>
            <p:nvPr/>
          </p:nvSpPr>
          <p:spPr>
            <a:xfrm>
              <a:off x="8839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a:off x="9982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9601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10744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10363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9" name="Rectangle 148"/>
            <p:cNvSpPr/>
            <p:nvPr/>
          </p:nvSpPr>
          <p:spPr>
            <a:xfrm>
              <a:off x="87249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0" name="Group 149"/>
          <p:cNvGrpSpPr/>
          <p:nvPr/>
        </p:nvGrpSpPr>
        <p:grpSpPr>
          <a:xfrm>
            <a:off x="2446779" y="4953000"/>
            <a:ext cx="7569331" cy="609601"/>
            <a:chOff x="2446779" y="5105400"/>
            <a:chExt cx="7569331" cy="609601"/>
          </a:xfrm>
        </p:grpSpPr>
        <p:sp>
          <p:nvSpPr>
            <p:cNvPr id="151" name="Rectangle 150"/>
            <p:cNvSpPr/>
            <p:nvPr/>
          </p:nvSpPr>
          <p:spPr>
            <a:xfrm>
              <a:off x="2446779" y="5105401"/>
              <a:ext cx="1177475"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Rectangle 151"/>
            <p:cNvSpPr/>
            <p:nvPr/>
          </p:nvSpPr>
          <p:spPr>
            <a:xfrm>
              <a:off x="8763000" y="5105400"/>
              <a:ext cx="125311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957288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95" grpId="0" animBg="1"/>
      <p:bldP spid="96" grpId="0" animBg="1"/>
      <p:bldP spid="1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7814"/>
            <a:ext cx="11582400" cy="711321"/>
          </a:xfrm>
        </p:spPr>
        <p:txBody>
          <a:bodyPr>
            <a:normAutofit/>
          </a:bodyPr>
          <a:lstStyle/>
          <a:p>
            <a:r>
              <a:rPr lang="en-US" dirty="0" smtClean="0"/>
              <a:t>Attack-2: Exploit Replacement Policy</a:t>
            </a:r>
            <a:endParaRPr lang="en-US" dirty="0"/>
          </a:p>
        </p:txBody>
      </p:sp>
      <p:sp>
        <p:nvSpPr>
          <p:cNvPr id="3" name="Rectangle 2"/>
          <p:cNvSpPr/>
          <p:nvPr/>
        </p:nvSpPr>
        <p:spPr>
          <a:xfrm>
            <a:off x="76200" y="5867399"/>
            <a:ext cx="12039600" cy="836613"/>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Attack-2 avoids search algorithm : L=1200, accesses reduced from 1M to ~3K</a:t>
            </a:r>
          </a:p>
          <a:p>
            <a:pPr algn="ctr"/>
            <a:r>
              <a:rPr lang="en-US" sz="2800" b="1" dirty="0" smtClean="0">
                <a:solidFill>
                  <a:schemeClr val="bg1"/>
                </a:solidFill>
                <a:sym typeface="Wingdings"/>
              </a:rPr>
              <a:t> Remap Rate of CEASER must be increased to &gt;100%</a:t>
            </a:r>
            <a:endParaRPr lang="en-US" sz="2800" b="1" dirty="0">
              <a:solidFill>
                <a:schemeClr val="bg1"/>
              </a:solidFill>
            </a:endParaRPr>
          </a:p>
        </p:txBody>
      </p:sp>
      <p:sp>
        <p:nvSpPr>
          <p:cNvPr id="4" name="TextBox 3"/>
          <p:cNvSpPr txBox="1"/>
          <p:nvPr/>
        </p:nvSpPr>
        <p:spPr>
          <a:xfrm>
            <a:off x="762000" y="1305580"/>
            <a:ext cx="10738912" cy="523220"/>
          </a:xfrm>
          <a:prstGeom prst="rect">
            <a:avLst/>
          </a:prstGeom>
          <a:noFill/>
        </p:spPr>
        <p:txBody>
          <a:bodyPr wrap="none" rtlCol="0">
            <a:spAutoFit/>
          </a:bodyPr>
          <a:lstStyle/>
          <a:p>
            <a:r>
              <a:rPr lang="en-US" sz="2800" dirty="0" smtClean="0"/>
              <a:t>LRU susceptible to thrashing.  Exploit property to avoid search algorithm</a:t>
            </a:r>
            <a:endParaRPr lang="en-US" sz="2800" dirty="0"/>
          </a:p>
        </p:txBody>
      </p:sp>
      <p:grpSp>
        <p:nvGrpSpPr>
          <p:cNvPr id="5" name="Group 4"/>
          <p:cNvGrpSpPr/>
          <p:nvPr/>
        </p:nvGrpSpPr>
        <p:grpSpPr>
          <a:xfrm>
            <a:off x="2593769" y="2590800"/>
            <a:ext cx="1126738" cy="1670194"/>
            <a:chOff x="2434899" y="2262925"/>
            <a:chExt cx="1126738" cy="1670194"/>
          </a:xfrm>
          <a:solidFill>
            <a:srgbClr val="008000"/>
          </a:solidFill>
        </p:grpSpPr>
        <p:sp>
          <p:nvSpPr>
            <p:cNvPr id="6" name="Rectangle 5"/>
            <p:cNvSpPr/>
            <p:nvPr/>
          </p:nvSpPr>
          <p:spPr>
            <a:xfrm>
              <a:off x="2434899" y="22640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
              </a:r>
              <a:endParaRPr lang="en-US" dirty="0"/>
            </a:p>
          </p:txBody>
        </p:sp>
        <p:sp>
          <p:nvSpPr>
            <p:cNvPr id="7" name="Rectangle 6"/>
            <p:cNvSpPr/>
            <p:nvPr/>
          </p:nvSpPr>
          <p:spPr>
            <a:xfrm>
              <a:off x="2998268" y="22629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2434899" y="268378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a:t>
              </a:r>
              <a:endParaRPr lang="en-US" dirty="0"/>
            </a:p>
          </p:txBody>
        </p:sp>
        <p:sp>
          <p:nvSpPr>
            <p:cNvPr id="9" name="Rectangle 8"/>
            <p:cNvSpPr/>
            <p:nvPr/>
          </p:nvSpPr>
          <p:spPr>
            <a:xfrm>
              <a:off x="2998268" y="268267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t>
              </a:r>
              <a:endParaRPr lang="en-US" dirty="0"/>
            </a:p>
          </p:txBody>
        </p:sp>
        <p:sp>
          <p:nvSpPr>
            <p:cNvPr id="10" name="Rectangle 9"/>
            <p:cNvSpPr/>
            <p:nvPr/>
          </p:nvSpPr>
          <p:spPr>
            <a:xfrm>
              <a:off x="2434899" y="31035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B</a:t>
              </a:r>
              <a:endParaRPr lang="en-US" dirty="0"/>
            </a:p>
          </p:txBody>
        </p:sp>
        <p:sp>
          <p:nvSpPr>
            <p:cNvPr id="11" name="Rectangle 10"/>
            <p:cNvSpPr/>
            <p:nvPr/>
          </p:nvSpPr>
          <p:spPr>
            <a:xfrm>
              <a:off x="2998268" y="31024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p:nvSpPr>
          <p:spPr>
            <a:xfrm>
              <a:off x="2434899" y="3522546"/>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p:nvSpPr>
          <p:spPr>
            <a:xfrm>
              <a:off x="2998268" y="3521433"/>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4" name="TextBox 13"/>
          <p:cNvSpPr txBox="1"/>
          <p:nvPr/>
        </p:nvSpPr>
        <p:spPr>
          <a:xfrm>
            <a:off x="2908992" y="4260994"/>
            <a:ext cx="502061" cy="369332"/>
          </a:xfrm>
          <a:prstGeom prst="rect">
            <a:avLst/>
          </a:prstGeom>
          <a:noFill/>
        </p:spPr>
        <p:txBody>
          <a:bodyPr wrap="none" rtlCol="0">
            <a:spAutoFit/>
          </a:bodyPr>
          <a:lstStyle/>
          <a:p>
            <a:pPr algn="ctr"/>
            <a:r>
              <a:rPr lang="en-US" b="1" dirty="0" smtClean="0"/>
              <a:t>LLC</a:t>
            </a:r>
          </a:p>
        </p:txBody>
      </p:sp>
      <p:sp>
        <p:nvSpPr>
          <p:cNvPr id="15" name="Rectangle 14"/>
          <p:cNvSpPr/>
          <p:nvPr/>
        </p:nvSpPr>
        <p:spPr>
          <a:xfrm>
            <a:off x="3709571" y="3011663"/>
            <a:ext cx="563369" cy="410573"/>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X</a:t>
            </a:r>
          </a:p>
        </p:txBody>
      </p:sp>
      <p:grpSp>
        <p:nvGrpSpPr>
          <p:cNvPr id="64" name="Group 63"/>
          <p:cNvGrpSpPr/>
          <p:nvPr/>
        </p:nvGrpSpPr>
        <p:grpSpPr>
          <a:xfrm>
            <a:off x="5715000" y="1905000"/>
            <a:ext cx="4800278" cy="914177"/>
            <a:chOff x="5715000" y="1905000"/>
            <a:chExt cx="4800278" cy="914177"/>
          </a:xfrm>
        </p:grpSpPr>
        <p:sp>
          <p:nvSpPr>
            <p:cNvPr id="16" name="TextBox 15"/>
            <p:cNvSpPr txBox="1"/>
            <p:nvPr/>
          </p:nvSpPr>
          <p:spPr>
            <a:xfrm>
              <a:off x="5715000" y="2439513"/>
              <a:ext cx="318229" cy="369332"/>
            </a:xfrm>
            <a:prstGeom prst="rect">
              <a:avLst/>
            </a:prstGeom>
            <a:noFill/>
            <a:ln>
              <a:solidFill>
                <a:srgbClr val="000000"/>
              </a:solidFill>
            </a:ln>
          </p:spPr>
          <p:txBody>
            <a:bodyPr wrap="none" rtlCol="0">
              <a:spAutoFit/>
            </a:bodyPr>
            <a:lstStyle/>
            <a:p>
              <a:r>
                <a:rPr lang="en-US" dirty="0" smtClean="0"/>
                <a:t>A </a:t>
              </a:r>
              <a:endParaRPr lang="en-US" dirty="0"/>
            </a:p>
          </p:txBody>
        </p:sp>
        <p:sp>
          <p:nvSpPr>
            <p:cNvPr id="17" name="TextBox 16"/>
            <p:cNvSpPr txBox="1"/>
            <p:nvPr/>
          </p:nvSpPr>
          <p:spPr>
            <a:xfrm>
              <a:off x="6185629" y="2439513"/>
              <a:ext cx="312906" cy="369332"/>
            </a:xfrm>
            <a:prstGeom prst="rect">
              <a:avLst/>
            </a:prstGeom>
            <a:noFill/>
            <a:ln>
              <a:solidFill>
                <a:srgbClr val="000000"/>
              </a:solidFill>
            </a:ln>
          </p:spPr>
          <p:txBody>
            <a:bodyPr wrap="none" rtlCol="0">
              <a:spAutoFit/>
            </a:bodyPr>
            <a:lstStyle/>
            <a:p>
              <a:r>
                <a:rPr lang="en-US" dirty="0"/>
                <a:t>B</a:t>
              </a:r>
              <a:r>
                <a:rPr lang="en-US" dirty="0" smtClean="0"/>
                <a:t> </a:t>
              </a:r>
              <a:endParaRPr lang="en-US" dirty="0"/>
            </a:p>
          </p:txBody>
        </p:sp>
        <p:sp>
          <p:nvSpPr>
            <p:cNvPr id="18" name="TextBox 17"/>
            <p:cNvSpPr txBox="1"/>
            <p:nvPr/>
          </p:nvSpPr>
          <p:spPr>
            <a:xfrm>
              <a:off x="6650935" y="2439513"/>
              <a:ext cx="312906" cy="369332"/>
            </a:xfrm>
            <a:prstGeom prst="rect">
              <a:avLst/>
            </a:prstGeom>
            <a:noFill/>
            <a:ln>
              <a:solidFill>
                <a:srgbClr val="000000"/>
              </a:solidFill>
            </a:ln>
          </p:spPr>
          <p:txBody>
            <a:bodyPr wrap="none" rtlCol="0">
              <a:spAutoFit/>
            </a:bodyPr>
            <a:lstStyle/>
            <a:p>
              <a:r>
                <a:rPr lang="en-US" dirty="0" smtClean="0"/>
                <a:t>C </a:t>
              </a:r>
              <a:endParaRPr lang="en-US" dirty="0"/>
            </a:p>
          </p:txBody>
        </p:sp>
        <p:sp>
          <p:nvSpPr>
            <p:cNvPr id="19" name="TextBox 18"/>
            <p:cNvSpPr txBox="1"/>
            <p:nvPr/>
          </p:nvSpPr>
          <p:spPr>
            <a:xfrm>
              <a:off x="7116241" y="2438400"/>
              <a:ext cx="326682" cy="369332"/>
            </a:xfrm>
            <a:prstGeom prst="rect">
              <a:avLst/>
            </a:prstGeom>
            <a:noFill/>
            <a:ln>
              <a:solidFill>
                <a:srgbClr val="000000"/>
              </a:solidFill>
            </a:ln>
          </p:spPr>
          <p:txBody>
            <a:bodyPr wrap="none" rtlCol="0">
              <a:spAutoFit/>
            </a:bodyPr>
            <a:lstStyle/>
            <a:p>
              <a:r>
                <a:rPr lang="en-US" dirty="0"/>
                <a:t>D</a:t>
              </a:r>
              <a:r>
                <a:rPr lang="en-US" dirty="0" smtClean="0"/>
                <a:t> </a:t>
              </a:r>
              <a:endParaRPr lang="en-US" dirty="0"/>
            </a:p>
          </p:txBody>
        </p:sp>
        <p:sp>
          <p:nvSpPr>
            <p:cNvPr id="20" name="TextBox 19"/>
            <p:cNvSpPr txBox="1"/>
            <p:nvPr/>
          </p:nvSpPr>
          <p:spPr>
            <a:xfrm>
              <a:off x="7595323" y="2449845"/>
              <a:ext cx="304478" cy="369332"/>
            </a:xfrm>
            <a:prstGeom prst="rect">
              <a:avLst/>
            </a:prstGeom>
            <a:noFill/>
            <a:ln>
              <a:solidFill>
                <a:srgbClr val="000000"/>
              </a:solidFill>
            </a:ln>
          </p:spPr>
          <p:txBody>
            <a:bodyPr wrap="none" rtlCol="0">
              <a:spAutoFit/>
            </a:bodyPr>
            <a:lstStyle/>
            <a:p>
              <a:r>
                <a:rPr lang="en-US" dirty="0" smtClean="0"/>
                <a:t>X </a:t>
              </a:r>
              <a:endParaRPr lang="en-US" dirty="0"/>
            </a:p>
          </p:txBody>
        </p:sp>
        <p:sp>
          <p:nvSpPr>
            <p:cNvPr id="21" name="TextBox 20"/>
            <p:cNvSpPr txBox="1"/>
            <p:nvPr/>
          </p:nvSpPr>
          <p:spPr>
            <a:xfrm>
              <a:off x="8330477" y="2439513"/>
              <a:ext cx="318229" cy="369332"/>
            </a:xfrm>
            <a:prstGeom prst="rect">
              <a:avLst/>
            </a:prstGeom>
            <a:solidFill>
              <a:srgbClr val="F37FFF"/>
            </a:solidFill>
            <a:ln>
              <a:solidFill>
                <a:srgbClr val="800000"/>
              </a:solidFill>
            </a:ln>
          </p:spPr>
          <p:txBody>
            <a:bodyPr wrap="none" rtlCol="0">
              <a:spAutoFit/>
            </a:bodyPr>
            <a:lstStyle/>
            <a:p>
              <a:r>
                <a:rPr lang="en-US" dirty="0" smtClean="0"/>
                <a:t>A </a:t>
              </a:r>
              <a:endParaRPr lang="en-US" dirty="0"/>
            </a:p>
          </p:txBody>
        </p:sp>
        <p:sp>
          <p:nvSpPr>
            <p:cNvPr id="22" name="TextBox 21"/>
            <p:cNvSpPr txBox="1"/>
            <p:nvPr/>
          </p:nvSpPr>
          <p:spPr>
            <a:xfrm>
              <a:off x="8801106" y="2439513"/>
              <a:ext cx="312906" cy="369332"/>
            </a:xfrm>
            <a:prstGeom prst="rect">
              <a:avLst/>
            </a:prstGeom>
            <a:solidFill>
              <a:srgbClr val="CCFFCC"/>
            </a:solidFill>
            <a:ln>
              <a:solidFill>
                <a:srgbClr val="000000"/>
              </a:solidFill>
            </a:ln>
          </p:spPr>
          <p:txBody>
            <a:bodyPr wrap="none" rtlCol="0">
              <a:spAutoFit/>
            </a:bodyPr>
            <a:lstStyle/>
            <a:p>
              <a:r>
                <a:rPr lang="en-US" dirty="0"/>
                <a:t>B</a:t>
              </a:r>
              <a:r>
                <a:rPr lang="en-US" dirty="0" smtClean="0"/>
                <a:t> </a:t>
              </a:r>
              <a:endParaRPr lang="en-US" dirty="0"/>
            </a:p>
          </p:txBody>
        </p:sp>
        <p:sp>
          <p:nvSpPr>
            <p:cNvPr id="23" name="TextBox 22"/>
            <p:cNvSpPr txBox="1"/>
            <p:nvPr/>
          </p:nvSpPr>
          <p:spPr>
            <a:xfrm>
              <a:off x="9266412" y="2439513"/>
              <a:ext cx="312906" cy="369332"/>
            </a:xfrm>
            <a:prstGeom prst="rect">
              <a:avLst/>
            </a:prstGeom>
            <a:solidFill>
              <a:srgbClr val="F37FFF"/>
            </a:solidFill>
            <a:ln>
              <a:solidFill>
                <a:srgbClr val="000000"/>
              </a:solidFill>
            </a:ln>
          </p:spPr>
          <p:txBody>
            <a:bodyPr wrap="none" rtlCol="0">
              <a:spAutoFit/>
            </a:bodyPr>
            <a:lstStyle/>
            <a:p>
              <a:r>
                <a:rPr lang="en-US" dirty="0" smtClean="0"/>
                <a:t>C </a:t>
              </a:r>
              <a:endParaRPr lang="en-US" dirty="0"/>
            </a:p>
          </p:txBody>
        </p:sp>
        <p:sp>
          <p:nvSpPr>
            <p:cNvPr id="24" name="TextBox 23"/>
            <p:cNvSpPr txBox="1"/>
            <p:nvPr/>
          </p:nvSpPr>
          <p:spPr>
            <a:xfrm>
              <a:off x="9731718" y="2438400"/>
              <a:ext cx="326682" cy="369332"/>
            </a:xfrm>
            <a:prstGeom prst="rect">
              <a:avLst/>
            </a:prstGeom>
            <a:solidFill>
              <a:srgbClr val="CCFFCC"/>
            </a:solidFill>
            <a:ln>
              <a:solidFill>
                <a:srgbClr val="000000"/>
              </a:solidFill>
            </a:ln>
          </p:spPr>
          <p:txBody>
            <a:bodyPr wrap="none" rtlCol="0">
              <a:spAutoFit/>
            </a:bodyPr>
            <a:lstStyle/>
            <a:p>
              <a:r>
                <a:rPr lang="en-US" dirty="0"/>
                <a:t>D</a:t>
              </a:r>
              <a:r>
                <a:rPr lang="en-US" dirty="0" smtClean="0"/>
                <a:t> </a:t>
              </a:r>
              <a:endParaRPr lang="en-US" dirty="0"/>
            </a:p>
          </p:txBody>
        </p:sp>
        <p:sp>
          <p:nvSpPr>
            <p:cNvPr id="25" name="TextBox 24"/>
            <p:cNvSpPr txBox="1"/>
            <p:nvPr/>
          </p:nvSpPr>
          <p:spPr>
            <a:xfrm>
              <a:off x="10210800" y="2449845"/>
              <a:ext cx="304478" cy="369332"/>
            </a:xfrm>
            <a:prstGeom prst="rect">
              <a:avLst/>
            </a:prstGeom>
            <a:solidFill>
              <a:srgbClr val="F37FFF"/>
            </a:solidFill>
            <a:ln>
              <a:solidFill>
                <a:srgbClr val="000000"/>
              </a:solidFill>
            </a:ln>
          </p:spPr>
          <p:txBody>
            <a:bodyPr wrap="none" rtlCol="0">
              <a:spAutoFit/>
            </a:bodyPr>
            <a:lstStyle/>
            <a:p>
              <a:r>
                <a:rPr lang="en-US" dirty="0" smtClean="0"/>
                <a:t>X </a:t>
              </a:r>
              <a:endParaRPr lang="en-US" dirty="0"/>
            </a:p>
          </p:txBody>
        </p:sp>
        <p:sp>
          <p:nvSpPr>
            <p:cNvPr id="26" name="TextBox 25"/>
            <p:cNvSpPr txBox="1"/>
            <p:nvPr/>
          </p:nvSpPr>
          <p:spPr>
            <a:xfrm>
              <a:off x="6374552" y="1905000"/>
              <a:ext cx="3791122" cy="461665"/>
            </a:xfrm>
            <a:prstGeom prst="rect">
              <a:avLst/>
            </a:prstGeom>
            <a:noFill/>
            <a:ln>
              <a:solidFill>
                <a:srgbClr val="000000"/>
              </a:solidFill>
            </a:ln>
          </p:spPr>
          <p:txBody>
            <a:bodyPr wrap="none" rtlCol="0">
              <a:spAutoFit/>
            </a:bodyPr>
            <a:lstStyle/>
            <a:p>
              <a:r>
                <a:rPr lang="en-US" sz="2400" dirty="0" smtClean="0"/>
                <a:t>Access Pattern to Attack LRU</a:t>
              </a:r>
              <a:endParaRPr lang="en-US" sz="2400" dirty="0"/>
            </a:p>
          </p:txBody>
        </p:sp>
      </p:grpSp>
      <p:grpSp>
        <p:nvGrpSpPr>
          <p:cNvPr id="63" name="Group 62"/>
          <p:cNvGrpSpPr/>
          <p:nvPr/>
        </p:nvGrpSpPr>
        <p:grpSpPr>
          <a:xfrm>
            <a:off x="8489592" y="2807732"/>
            <a:ext cx="1872563" cy="621045"/>
            <a:chOff x="8489592" y="2807732"/>
            <a:chExt cx="1872563" cy="621045"/>
          </a:xfrm>
        </p:grpSpPr>
        <p:cxnSp>
          <p:nvCxnSpPr>
            <p:cNvPr id="28" name="Straight Arrow Connector 27"/>
            <p:cNvCxnSpPr>
              <a:endCxn id="21" idx="2"/>
            </p:cNvCxnSpPr>
            <p:nvPr/>
          </p:nvCxnSpPr>
          <p:spPr>
            <a:xfrm flipH="1" flipV="1">
              <a:off x="8489592" y="2808845"/>
              <a:ext cx="624420" cy="619932"/>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9114012" y="2819177"/>
              <a:ext cx="303755" cy="609600"/>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flipV="1">
              <a:off x="9114012" y="2807732"/>
              <a:ext cx="1248143" cy="621045"/>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grpSp>
      <p:sp>
        <p:nvSpPr>
          <p:cNvPr id="34" name="TextBox 33"/>
          <p:cNvSpPr txBox="1"/>
          <p:nvPr/>
        </p:nvSpPr>
        <p:spPr>
          <a:xfrm>
            <a:off x="7218451" y="3428777"/>
            <a:ext cx="3826588" cy="830997"/>
          </a:xfrm>
          <a:prstGeom prst="rect">
            <a:avLst/>
          </a:prstGeom>
          <a:noFill/>
          <a:ln>
            <a:solidFill>
              <a:schemeClr val="tx1"/>
            </a:solidFill>
          </a:ln>
        </p:spPr>
        <p:txBody>
          <a:bodyPr wrap="none" rtlCol="0">
            <a:spAutoFit/>
          </a:bodyPr>
          <a:lstStyle/>
          <a:p>
            <a:r>
              <a:rPr lang="en-US" sz="2400" dirty="0" smtClean="0"/>
              <a:t>3 misses, all to conflicting set</a:t>
            </a:r>
          </a:p>
          <a:p>
            <a:r>
              <a:rPr lang="en-US" sz="2400" dirty="0" smtClean="0"/>
              <a:t>No need for search algorithm</a:t>
            </a:r>
            <a:endParaRPr lang="en-US" sz="2400" dirty="0"/>
          </a:p>
        </p:txBody>
      </p:sp>
      <p:grpSp>
        <p:nvGrpSpPr>
          <p:cNvPr id="66" name="Group 65"/>
          <p:cNvGrpSpPr/>
          <p:nvPr/>
        </p:nvGrpSpPr>
        <p:grpSpPr>
          <a:xfrm>
            <a:off x="8513710" y="4259774"/>
            <a:ext cx="1873447" cy="474181"/>
            <a:chOff x="8513710" y="4259774"/>
            <a:chExt cx="1873447" cy="474181"/>
          </a:xfrm>
        </p:grpSpPr>
        <p:cxnSp>
          <p:nvCxnSpPr>
            <p:cNvPr id="53" name="Straight Arrow Connector 52"/>
            <p:cNvCxnSpPr>
              <a:stCxn id="34" idx="2"/>
            </p:cNvCxnSpPr>
            <p:nvPr/>
          </p:nvCxnSpPr>
          <p:spPr>
            <a:xfrm flipH="1">
              <a:off x="8513710" y="4259774"/>
              <a:ext cx="618035" cy="474181"/>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stCxn id="34" idx="2"/>
              <a:endCxn id="50" idx="0"/>
            </p:cNvCxnSpPr>
            <p:nvPr/>
          </p:nvCxnSpPr>
          <p:spPr>
            <a:xfrm>
              <a:off x="9131745" y="4259774"/>
              <a:ext cx="315238" cy="460056"/>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34" idx="2"/>
              <a:endCxn id="52" idx="0"/>
            </p:cNvCxnSpPr>
            <p:nvPr/>
          </p:nvCxnSpPr>
          <p:spPr>
            <a:xfrm>
              <a:off x="9131745" y="4259774"/>
              <a:ext cx="1255412" cy="470388"/>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grpSp>
      <p:grpSp>
        <p:nvGrpSpPr>
          <p:cNvPr id="65" name="Group 64"/>
          <p:cNvGrpSpPr/>
          <p:nvPr/>
        </p:nvGrpSpPr>
        <p:grpSpPr>
          <a:xfrm>
            <a:off x="4329971" y="4718717"/>
            <a:ext cx="6209425" cy="920083"/>
            <a:chOff x="4329971" y="4718717"/>
            <a:chExt cx="6209425" cy="920083"/>
          </a:xfrm>
        </p:grpSpPr>
        <p:sp>
          <p:nvSpPr>
            <p:cNvPr id="37" name="TextBox 36"/>
            <p:cNvSpPr txBox="1"/>
            <p:nvPr/>
          </p:nvSpPr>
          <p:spPr>
            <a:xfrm>
              <a:off x="4634771" y="4736068"/>
              <a:ext cx="318229" cy="369332"/>
            </a:xfrm>
            <a:prstGeom prst="rect">
              <a:avLst/>
            </a:prstGeom>
            <a:noFill/>
            <a:ln>
              <a:solidFill>
                <a:srgbClr val="000000"/>
              </a:solidFill>
            </a:ln>
          </p:spPr>
          <p:txBody>
            <a:bodyPr wrap="none" rtlCol="0">
              <a:spAutoFit/>
            </a:bodyPr>
            <a:lstStyle/>
            <a:p>
              <a:r>
                <a:rPr lang="en-US" dirty="0" smtClean="0"/>
                <a:t>A </a:t>
              </a:r>
              <a:endParaRPr lang="en-US" dirty="0"/>
            </a:p>
          </p:txBody>
        </p:sp>
        <p:sp>
          <p:nvSpPr>
            <p:cNvPr id="38" name="TextBox 37"/>
            <p:cNvSpPr txBox="1"/>
            <p:nvPr/>
          </p:nvSpPr>
          <p:spPr>
            <a:xfrm>
              <a:off x="5041247" y="4736068"/>
              <a:ext cx="312906" cy="369332"/>
            </a:xfrm>
            <a:prstGeom prst="rect">
              <a:avLst/>
            </a:prstGeom>
            <a:noFill/>
            <a:ln>
              <a:solidFill>
                <a:srgbClr val="000000"/>
              </a:solidFill>
            </a:ln>
          </p:spPr>
          <p:txBody>
            <a:bodyPr wrap="none" rtlCol="0">
              <a:spAutoFit/>
            </a:bodyPr>
            <a:lstStyle/>
            <a:p>
              <a:r>
                <a:rPr lang="en-US" dirty="0"/>
                <a:t>B</a:t>
              </a:r>
              <a:r>
                <a:rPr lang="en-US" dirty="0" smtClean="0"/>
                <a:t> </a:t>
              </a:r>
              <a:endParaRPr lang="en-US" dirty="0"/>
            </a:p>
          </p:txBody>
        </p:sp>
        <p:sp>
          <p:nvSpPr>
            <p:cNvPr id="39" name="TextBox 38"/>
            <p:cNvSpPr txBox="1"/>
            <p:nvPr/>
          </p:nvSpPr>
          <p:spPr>
            <a:xfrm>
              <a:off x="5754691" y="4736068"/>
              <a:ext cx="312906" cy="369332"/>
            </a:xfrm>
            <a:prstGeom prst="rect">
              <a:avLst/>
            </a:prstGeom>
            <a:noFill/>
            <a:ln>
              <a:solidFill>
                <a:srgbClr val="000000"/>
              </a:solidFill>
            </a:ln>
          </p:spPr>
          <p:txBody>
            <a:bodyPr wrap="none" rtlCol="0">
              <a:spAutoFit/>
            </a:bodyPr>
            <a:lstStyle/>
            <a:p>
              <a:r>
                <a:rPr lang="en-US" dirty="0" smtClean="0"/>
                <a:t>C </a:t>
              </a:r>
              <a:endParaRPr lang="en-US" dirty="0"/>
            </a:p>
          </p:txBody>
        </p:sp>
        <p:sp>
          <p:nvSpPr>
            <p:cNvPr id="40" name="TextBox 39"/>
            <p:cNvSpPr txBox="1"/>
            <p:nvPr/>
          </p:nvSpPr>
          <p:spPr>
            <a:xfrm>
              <a:off x="6507315" y="4734955"/>
              <a:ext cx="326682" cy="369332"/>
            </a:xfrm>
            <a:prstGeom prst="rect">
              <a:avLst/>
            </a:prstGeom>
            <a:noFill/>
            <a:ln>
              <a:solidFill>
                <a:srgbClr val="000000"/>
              </a:solidFill>
            </a:ln>
          </p:spPr>
          <p:txBody>
            <a:bodyPr wrap="none" rtlCol="0">
              <a:spAutoFit/>
            </a:bodyPr>
            <a:lstStyle/>
            <a:p>
              <a:r>
                <a:rPr lang="en-US" dirty="0"/>
                <a:t>D</a:t>
              </a:r>
              <a:r>
                <a:rPr lang="en-US" dirty="0" smtClean="0"/>
                <a:t> </a:t>
              </a:r>
              <a:endParaRPr lang="en-US" dirty="0"/>
            </a:p>
          </p:txBody>
        </p:sp>
        <p:sp>
          <p:nvSpPr>
            <p:cNvPr id="41" name="TextBox 40"/>
            <p:cNvSpPr txBox="1"/>
            <p:nvPr/>
          </p:nvSpPr>
          <p:spPr>
            <a:xfrm>
              <a:off x="7269315" y="4731374"/>
              <a:ext cx="304478" cy="369332"/>
            </a:xfrm>
            <a:prstGeom prst="rect">
              <a:avLst/>
            </a:prstGeom>
            <a:noFill/>
            <a:ln>
              <a:solidFill>
                <a:srgbClr val="000000"/>
              </a:solidFill>
            </a:ln>
          </p:spPr>
          <p:txBody>
            <a:bodyPr wrap="none" rtlCol="0">
              <a:spAutoFit/>
            </a:bodyPr>
            <a:lstStyle/>
            <a:p>
              <a:r>
                <a:rPr lang="en-US" dirty="0" smtClean="0"/>
                <a:t>X </a:t>
              </a:r>
              <a:endParaRPr lang="en-US" dirty="0"/>
            </a:p>
          </p:txBody>
        </p:sp>
        <p:sp>
          <p:nvSpPr>
            <p:cNvPr id="42" name="TextBox 41"/>
            <p:cNvSpPr txBox="1"/>
            <p:nvPr/>
          </p:nvSpPr>
          <p:spPr>
            <a:xfrm>
              <a:off x="4329971" y="4734955"/>
              <a:ext cx="318229" cy="369332"/>
            </a:xfrm>
            <a:prstGeom prst="rect">
              <a:avLst/>
            </a:prstGeom>
            <a:noFill/>
            <a:ln>
              <a:solidFill>
                <a:srgbClr val="000000"/>
              </a:solidFill>
            </a:ln>
          </p:spPr>
          <p:txBody>
            <a:bodyPr wrap="none" rtlCol="0">
              <a:spAutoFit/>
            </a:bodyPr>
            <a:lstStyle/>
            <a:p>
              <a:r>
                <a:rPr lang="en-US" dirty="0" smtClean="0"/>
                <a:t>A </a:t>
              </a:r>
              <a:endParaRPr lang="en-US" dirty="0"/>
            </a:p>
          </p:txBody>
        </p:sp>
        <p:sp>
          <p:nvSpPr>
            <p:cNvPr id="43" name="TextBox 42"/>
            <p:cNvSpPr txBox="1"/>
            <p:nvPr/>
          </p:nvSpPr>
          <p:spPr>
            <a:xfrm>
              <a:off x="5350100" y="4734955"/>
              <a:ext cx="312906" cy="369332"/>
            </a:xfrm>
            <a:prstGeom prst="rect">
              <a:avLst/>
            </a:prstGeom>
            <a:noFill/>
            <a:ln>
              <a:solidFill>
                <a:srgbClr val="000000"/>
              </a:solidFill>
            </a:ln>
          </p:spPr>
          <p:txBody>
            <a:bodyPr wrap="none" rtlCol="0">
              <a:spAutoFit/>
            </a:bodyPr>
            <a:lstStyle/>
            <a:p>
              <a:r>
                <a:rPr lang="en-US" dirty="0"/>
                <a:t>B</a:t>
              </a:r>
              <a:r>
                <a:rPr lang="en-US" dirty="0" smtClean="0"/>
                <a:t> </a:t>
              </a:r>
              <a:endParaRPr lang="en-US" dirty="0"/>
            </a:p>
          </p:txBody>
        </p:sp>
        <p:sp>
          <p:nvSpPr>
            <p:cNvPr id="44" name="TextBox 43"/>
            <p:cNvSpPr txBox="1"/>
            <p:nvPr/>
          </p:nvSpPr>
          <p:spPr>
            <a:xfrm>
              <a:off x="6060973" y="4734955"/>
              <a:ext cx="312906" cy="369332"/>
            </a:xfrm>
            <a:prstGeom prst="rect">
              <a:avLst/>
            </a:prstGeom>
            <a:noFill/>
            <a:ln>
              <a:solidFill>
                <a:srgbClr val="000000"/>
              </a:solidFill>
            </a:ln>
          </p:spPr>
          <p:txBody>
            <a:bodyPr wrap="none" rtlCol="0">
              <a:spAutoFit/>
            </a:bodyPr>
            <a:lstStyle/>
            <a:p>
              <a:r>
                <a:rPr lang="en-US" dirty="0" smtClean="0"/>
                <a:t>C </a:t>
              </a:r>
              <a:endParaRPr lang="en-US" dirty="0"/>
            </a:p>
          </p:txBody>
        </p:sp>
        <p:sp>
          <p:nvSpPr>
            <p:cNvPr id="45" name="TextBox 44"/>
            <p:cNvSpPr txBox="1"/>
            <p:nvPr/>
          </p:nvSpPr>
          <p:spPr>
            <a:xfrm>
              <a:off x="6841756" y="4731374"/>
              <a:ext cx="326682" cy="369332"/>
            </a:xfrm>
            <a:prstGeom prst="rect">
              <a:avLst/>
            </a:prstGeom>
            <a:noFill/>
            <a:ln>
              <a:solidFill>
                <a:srgbClr val="000000"/>
              </a:solidFill>
            </a:ln>
          </p:spPr>
          <p:txBody>
            <a:bodyPr wrap="none" rtlCol="0">
              <a:spAutoFit/>
            </a:bodyPr>
            <a:lstStyle/>
            <a:p>
              <a:r>
                <a:rPr lang="en-US" dirty="0"/>
                <a:t>D</a:t>
              </a:r>
              <a:r>
                <a:rPr lang="en-US" dirty="0" smtClean="0"/>
                <a:t> </a:t>
              </a:r>
              <a:endParaRPr lang="en-US" dirty="0"/>
            </a:p>
          </p:txBody>
        </p:sp>
        <p:sp>
          <p:nvSpPr>
            <p:cNvPr id="46" name="TextBox 45"/>
            <p:cNvSpPr txBox="1"/>
            <p:nvPr/>
          </p:nvSpPr>
          <p:spPr>
            <a:xfrm>
              <a:off x="7573793" y="4731374"/>
              <a:ext cx="304478" cy="369332"/>
            </a:xfrm>
            <a:prstGeom prst="rect">
              <a:avLst/>
            </a:prstGeom>
            <a:noFill/>
            <a:ln>
              <a:solidFill>
                <a:srgbClr val="000000"/>
              </a:solidFill>
            </a:ln>
          </p:spPr>
          <p:txBody>
            <a:bodyPr wrap="none" rtlCol="0">
              <a:spAutoFit/>
            </a:bodyPr>
            <a:lstStyle/>
            <a:p>
              <a:r>
                <a:rPr lang="en-US" dirty="0" smtClean="0"/>
                <a:t>X </a:t>
              </a:r>
              <a:endParaRPr lang="en-US" dirty="0"/>
            </a:p>
          </p:txBody>
        </p:sp>
        <p:sp>
          <p:nvSpPr>
            <p:cNvPr id="48" name="TextBox 47"/>
            <p:cNvSpPr txBox="1"/>
            <p:nvPr/>
          </p:nvSpPr>
          <p:spPr>
            <a:xfrm>
              <a:off x="8354595" y="4719830"/>
              <a:ext cx="318229" cy="369332"/>
            </a:xfrm>
            <a:prstGeom prst="rect">
              <a:avLst/>
            </a:prstGeom>
            <a:solidFill>
              <a:srgbClr val="F37FFF"/>
            </a:solidFill>
            <a:ln>
              <a:solidFill>
                <a:srgbClr val="800000"/>
              </a:solidFill>
            </a:ln>
          </p:spPr>
          <p:txBody>
            <a:bodyPr wrap="none" rtlCol="0">
              <a:spAutoFit/>
            </a:bodyPr>
            <a:lstStyle/>
            <a:p>
              <a:r>
                <a:rPr lang="en-US" dirty="0" smtClean="0"/>
                <a:t>A </a:t>
              </a:r>
              <a:endParaRPr lang="en-US" dirty="0"/>
            </a:p>
          </p:txBody>
        </p:sp>
        <p:sp>
          <p:nvSpPr>
            <p:cNvPr id="49" name="TextBox 48"/>
            <p:cNvSpPr txBox="1"/>
            <p:nvPr/>
          </p:nvSpPr>
          <p:spPr>
            <a:xfrm>
              <a:off x="8825224" y="4719830"/>
              <a:ext cx="312906" cy="369332"/>
            </a:xfrm>
            <a:prstGeom prst="rect">
              <a:avLst/>
            </a:prstGeom>
            <a:solidFill>
              <a:srgbClr val="CCFFCC"/>
            </a:solidFill>
            <a:ln>
              <a:solidFill>
                <a:srgbClr val="000000"/>
              </a:solidFill>
            </a:ln>
          </p:spPr>
          <p:txBody>
            <a:bodyPr wrap="none" rtlCol="0">
              <a:spAutoFit/>
            </a:bodyPr>
            <a:lstStyle/>
            <a:p>
              <a:r>
                <a:rPr lang="en-US" dirty="0"/>
                <a:t>B</a:t>
              </a:r>
              <a:r>
                <a:rPr lang="en-US" dirty="0" smtClean="0"/>
                <a:t> </a:t>
              </a:r>
              <a:endParaRPr lang="en-US" dirty="0"/>
            </a:p>
          </p:txBody>
        </p:sp>
        <p:sp>
          <p:nvSpPr>
            <p:cNvPr id="50" name="TextBox 49"/>
            <p:cNvSpPr txBox="1"/>
            <p:nvPr/>
          </p:nvSpPr>
          <p:spPr>
            <a:xfrm>
              <a:off x="9290530" y="4719830"/>
              <a:ext cx="312906" cy="369332"/>
            </a:xfrm>
            <a:prstGeom prst="rect">
              <a:avLst/>
            </a:prstGeom>
            <a:solidFill>
              <a:srgbClr val="F37FFF"/>
            </a:solidFill>
            <a:ln>
              <a:solidFill>
                <a:srgbClr val="000000"/>
              </a:solidFill>
            </a:ln>
          </p:spPr>
          <p:txBody>
            <a:bodyPr wrap="none" rtlCol="0">
              <a:spAutoFit/>
            </a:bodyPr>
            <a:lstStyle/>
            <a:p>
              <a:r>
                <a:rPr lang="en-US" dirty="0" smtClean="0"/>
                <a:t>C </a:t>
              </a:r>
              <a:endParaRPr lang="en-US" dirty="0"/>
            </a:p>
          </p:txBody>
        </p:sp>
        <p:sp>
          <p:nvSpPr>
            <p:cNvPr id="51" name="TextBox 50"/>
            <p:cNvSpPr txBox="1"/>
            <p:nvPr/>
          </p:nvSpPr>
          <p:spPr>
            <a:xfrm>
              <a:off x="9755836" y="4718717"/>
              <a:ext cx="326682" cy="369332"/>
            </a:xfrm>
            <a:prstGeom prst="rect">
              <a:avLst/>
            </a:prstGeom>
            <a:solidFill>
              <a:srgbClr val="CCFFCC"/>
            </a:solidFill>
            <a:ln>
              <a:solidFill>
                <a:srgbClr val="000000"/>
              </a:solidFill>
            </a:ln>
          </p:spPr>
          <p:txBody>
            <a:bodyPr wrap="none" rtlCol="0">
              <a:spAutoFit/>
            </a:bodyPr>
            <a:lstStyle/>
            <a:p>
              <a:r>
                <a:rPr lang="en-US" dirty="0"/>
                <a:t>D</a:t>
              </a:r>
              <a:r>
                <a:rPr lang="en-US" dirty="0" smtClean="0"/>
                <a:t> </a:t>
              </a:r>
              <a:endParaRPr lang="en-US" dirty="0"/>
            </a:p>
          </p:txBody>
        </p:sp>
        <p:sp>
          <p:nvSpPr>
            <p:cNvPr id="52" name="TextBox 51"/>
            <p:cNvSpPr txBox="1"/>
            <p:nvPr/>
          </p:nvSpPr>
          <p:spPr>
            <a:xfrm>
              <a:off x="10234918" y="4730162"/>
              <a:ext cx="304478" cy="369332"/>
            </a:xfrm>
            <a:prstGeom prst="rect">
              <a:avLst/>
            </a:prstGeom>
            <a:solidFill>
              <a:srgbClr val="F37FFF"/>
            </a:solidFill>
            <a:ln>
              <a:solidFill>
                <a:srgbClr val="000000"/>
              </a:solidFill>
            </a:ln>
          </p:spPr>
          <p:txBody>
            <a:bodyPr wrap="none" rtlCol="0">
              <a:spAutoFit/>
            </a:bodyPr>
            <a:lstStyle/>
            <a:p>
              <a:r>
                <a:rPr lang="en-US" dirty="0" smtClean="0"/>
                <a:t>X </a:t>
              </a:r>
              <a:endParaRPr lang="en-US" dirty="0"/>
            </a:p>
          </p:txBody>
        </p:sp>
        <p:sp>
          <p:nvSpPr>
            <p:cNvPr id="62" name="TextBox 61"/>
            <p:cNvSpPr txBox="1"/>
            <p:nvPr/>
          </p:nvSpPr>
          <p:spPr>
            <a:xfrm>
              <a:off x="6470705" y="5177135"/>
              <a:ext cx="3867916" cy="461665"/>
            </a:xfrm>
            <a:prstGeom prst="rect">
              <a:avLst/>
            </a:prstGeom>
            <a:noFill/>
            <a:ln>
              <a:solidFill>
                <a:srgbClr val="000000"/>
              </a:solidFill>
            </a:ln>
          </p:spPr>
          <p:txBody>
            <a:bodyPr wrap="none" rtlCol="0">
              <a:spAutoFit/>
            </a:bodyPr>
            <a:lstStyle/>
            <a:p>
              <a:r>
                <a:rPr lang="en-US" sz="2400" dirty="0" smtClean="0"/>
                <a:t>Access Pattern to Attack RRIP</a:t>
              </a:r>
              <a:endParaRPr lang="en-US" sz="2400" dirty="0"/>
            </a:p>
          </p:txBody>
        </p:sp>
      </p:grpSp>
    </p:spTree>
    <p:extLst>
      <p:ext uri="{BB962C8B-B14F-4D97-AF65-F5344CB8AC3E}">
        <p14:creationId xmlns:p14="http://schemas.microsoft.com/office/powerpoint/2010/main" val="28158226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63"/>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64"/>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6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Rectangle 2"/>
          <p:cNvSpPr/>
          <p:nvPr/>
        </p:nvSpPr>
        <p:spPr>
          <a:xfrm>
            <a:off x="1070377" y="1592282"/>
            <a:ext cx="3044423" cy="3970318"/>
          </a:xfrm>
          <a:prstGeom prst="rect">
            <a:avLst/>
          </a:prstGeom>
        </p:spPr>
        <p:txBody>
          <a:bodyPr wrap="none">
            <a:spAutoFit/>
          </a:bodyPr>
          <a:lstStyle/>
          <a:p>
            <a:pPr marL="457200" indent="-457200">
              <a:buFont typeface="Wingdings" charset="2"/>
              <a:buChar char="ü"/>
            </a:pPr>
            <a:r>
              <a:rPr lang="en-US" sz="3600" b="1" dirty="0" smtClean="0">
                <a:solidFill>
                  <a:schemeClr val="tx1">
                    <a:lumMod val="65000"/>
                    <a:lumOff val="35000"/>
                  </a:schemeClr>
                </a:solidFill>
              </a:rPr>
              <a:t>Spy Problem</a:t>
            </a:r>
            <a:r>
              <a:rPr lang="en-US" sz="3600" b="1" dirty="0" smtClean="0"/>
              <a:t/>
            </a:r>
            <a:br>
              <a:rPr lang="en-US" sz="3600" b="1" dirty="0" smtClean="0"/>
            </a:br>
            <a:endParaRPr lang="en-US" sz="3600" b="1" dirty="0"/>
          </a:p>
          <a:p>
            <a:pPr marL="457200" indent="-457200">
              <a:buFont typeface="Wingdings" charset="2"/>
              <a:buChar char="ü"/>
            </a:pPr>
            <a:r>
              <a:rPr lang="en-US" sz="3600" b="1" dirty="0" smtClean="0">
                <a:solidFill>
                  <a:schemeClr val="tx1">
                    <a:lumMod val="65000"/>
                    <a:lumOff val="35000"/>
                  </a:schemeClr>
                </a:solidFill>
              </a:rPr>
              <a:t>CEASER</a:t>
            </a:r>
          </a:p>
          <a:p>
            <a:endParaRPr lang="en-US" sz="3600" b="1" dirty="0" smtClean="0"/>
          </a:p>
          <a:p>
            <a:pPr marL="457200" indent="-457200">
              <a:buFont typeface="Wingdings" charset="2"/>
              <a:buChar char="ü"/>
            </a:pPr>
            <a:r>
              <a:rPr lang="en-US" sz="3600" b="1" dirty="0" smtClean="0">
                <a:solidFill>
                  <a:schemeClr val="tx1">
                    <a:lumMod val="65000"/>
                    <a:lumOff val="35000"/>
                  </a:schemeClr>
                </a:solidFill>
              </a:rPr>
              <a:t>New Attacks</a:t>
            </a:r>
            <a:br>
              <a:rPr lang="en-US" sz="3600" b="1" dirty="0" smtClean="0">
                <a:solidFill>
                  <a:schemeClr val="tx1">
                    <a:lumMod val="65000"/>
                    <a:lumOff val="35000"/>
                  </a:schemeClr>
                </a:solidFill>
              </a:rPr>
            </a:br>
            <a:endParaRPr lang="en-US" sz="3600" b="1" dirty="0">
              <a:solidFill>
                <a:schemeClr val="tx1">
                  <a:lumMod val="65000"/>
                  <a:lumOff val="35000"/>
                </a:schemeClr>
              </a:solidFill>
            </a:endParaRPr>
          </a:p>
          <a:p>
            <a:pPr marL="457200" indent="-457200">
              <a:buFont typeface="Wingdings" charset="2"/>
              <a:buChar char="ü"/>
            </a:pPr>
            <a:r>
              <a:rPr lang="en-US" sz="3600" b="1" dirty="0" smtClean="0">
                <a:solidFill>
                  <a:srgbClr val="800000"/>
                </a:solidFill>
              </a:rPr>
              <a:t>Defense</a:t>
            </a:r>
          </a:p>
        </p:txBody>
      </p:sp>
      <p:sp>
        <p:nvSpPr>
          <p:cNvPr id="4" name="Rectangle 3"/>
          <p:cNvSpPr/>
          <p:nvPr/>
        </p:nvSpPr>
        <p:spPr>
          <a:xfrm>
            <a:off x="720725" y="5715000"/>
            <a:ext cx="10820400" cy="836613"/>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Goal: Tolerate Fast Attacks with CEASER while having low Remap-Rate</a:t>
            </a:r>
          </a:p>
        </p:txBody>
      </p:sp>
    </p:spTree>
    <p:extLst>
      <p:ext uri="{BB962C8B-B14F-4D97-AF65-F5344CB8AC3E}">
        <p14:creationId xmlns:p14="http://schemas.microsoft.com/office/powerpoint/2010/main" val="237615354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814"/>
            <a:ext cx="10752506" cy="711321"/>
          </a:xfrm>
        </p:spPr>
        <p:txBody>
          <a:bodyPr>
            <a:normAutofit/>
          </a:bodyPr>
          <a:lstStyle/>
          <a:p>
            <a:r>
              <a:rPr lang="en-US" dirty="0" smtClean="0"/>
              <a:t>Skewed-Cache: Diversity of Locations</a:t>
            </a:r>
            <a:endParaRPr lang="en-US" dirty="0"/>
          </a:p>
        </p:txBody>
      </p:sp>
      <p:sp>
        <p:nvSpPr>
          <p:cNvPr id="41" name="Rectangle 40"/>
          <p:cNvSpPr/>
          <p:nvPr/>
        </p:nvSpPr>
        <p:spPr>
          <a:xfrm>
            <a:off x="533400" y="5676156"/>
            <a:ext cx="11201400" cy="72464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Skewed-Cache enables line to map to different sets. Static hash insecure. </a:t>
            </a:r>
            <a:endParaRPr lang="en-US" sz="2800" b="1" dirty="0">
              <a:solidFill>
                <a:schemeClr val="bg1"/>
              </a:solidFill>
            </a:endParaRPr>
          </a:p>
        </p:txBody>
      </p:sp>
      <p:grpSp>
        <p:nvGrpSpPr>
          <p:cNvPr id="40" name="Group 39"/>
          <p:cNvGrpSpPr/>
          <p:nvPr/>
        </p:nvGrpSpPr>
        <p:grpSpPr>
          <a:xfrm>
            <a:off x="1122662" y="2303874"/>
            <a:ext cx="1126738" cy="1670194"/>
            <a:chOff x="2434899" y="2262925"/>
            <a:chExt cx="1126738" cy="1670194"/>
          </a:xfrm>
          <a:solidFill>
            <a:srgbClr val="008000"/>
          </a:solidFill>
        </p:grpSpPr>
        <p:sp>
          <p:nvSpPr>
            <p:cNvPr id="42" name="Rectangle 41"/>
            <p:cNvSpPr/>
            <p:nvPr/>
          </p:nvSpPr>
          <p:spPr>
            <a:xfrm>
              <a:off x="2434899" y="22640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Rectangle 42"/>
            <p:cNvSpPr/>
            <p:nvPr/>
          </p:nvSpPr>
          <p:spPr>
            <a:xfrm>
              <a:off x="2998268" y="22629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 name="Rectangle 43"/>
            <p:cNvSpPr/>
            <p:nvPr/>
          </p:nvSpPr>
          <p:spPr>
            <a:xfrm>
              <a:off x="2434899" y="268378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a:t>
              </a:r>
              <a:endParaRPr lang="en-US" dirty="0"/>
            </a:p>
          </p:txBody>
        </p:sp>
        <p:sp>
          <p:nvSpPr>
            <p:cNvPr id="45" name="Rectangle 44"/>
            <p:cNvSpPr/>
            <p:nvPr/>
          </p:nvSpPr>
          <p:spPr>
            <a:xfrm>
              <a:off x="2998268" y="268267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B</a:t>
              </a:r>
            </a:p>
          </p:txBody>
        </p:sp>
        <p:sp>
          <p:nvSpPr>
            <p:cNvPr id="46" name="Rectangle 45"/>
            <p:cNvSpPr/>
            <p:nvPr/>
          </p:nvSpPr>
          <p:spPr>
            <a:xfrm>
              <a:off x="2434899" y="31035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Rectangle 46"/>
            <p:cNvSpPr/>
            <p:nvPr/>
          </p:nvSpPr>
          <p:spPr>
            <a:xfrm>
              <a:off x="2998268" y="31024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 name="Rectangle 47"/>
            <p:cNvSpPr/>
            <p:nvPr/>
          </p:nvSpPr>
          <p:spPr>
            <a:xfrm>
              <a:off x="2434899" y="3522546"/>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Rectangle 48"/>
            <p:cNvSpPr/>
            <p:nvPr/>
          </p:nvSpPr>
          <p:spPr>
            <a:xfrm>
              <a:off x="2998268" y="3521433"/>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50" name="TextBox 49"/>
          <p:cNvSpPr txBox="1"/>
          <p:nvPr/>
        </p:nvSpPr>
        <p:spPr>
          <a:xfrm>
            <a:off x="685800" y="1705973"/>
            <a:ext cx="2263172" cy="369332"/>
          </a:xfrm>
          <a:prstGeom prst="rect">
            <a:avLst/>
          </a:prstGeom>
          <a:noFill/>
        </p:spPr>
        <p:txBody>
          <a:bodyPr wrap="none" rtlCol="0">
            <a:spAutoFit/>
          </a:bodyPr>
          <a:lstStyle/>
          <a:p>
            <a:pPr algn="ctr"/>
            <a:r>
              <a:rPr lang="en-US" b="1" dirty="0" smtClean="0"/>
              <a:t>Set-Associative Cache</a:t>
            </a:r>
          </a:p>
        </p:txBody>
      </p:sp>
      <p:sp>
        <p:nvSpPr>
          <p:cNvPr id="51" name="Rectangle 50"/>
          <p:cNvSpPr/>
          <p:nvPr/>
        </p:nvSpPr>
        <p:spPr>
          <a:xfrm>
            <a:off x="2238464" y="2724737"/>
            <a:ext cx="563369" cy="410573"/>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X</a:t>
            </a:r>
          </a:p>
        </p:txBody>
      </p:sp>
      <p:sp>
        <p:nvSpPr>
          <p:cNvPr id="53" name="Rectangle 52"/>
          <p:cNvSpPr/>
          <p:nvPr/>
        </p:nvSpPr>
        <p:spPr>
          <a:xfrm>
            <a:off x="4694431" y="2303874"/>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Rectangle 53"/>
          <p:cNvSpPr/>
          <p:nvPr/>
        </p:nvSpPr>
        <p:spPr>
          <a:xfrm>
            <a:off x="6874262" y="2302761"/>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5" name="Rectangle 54"/>
          <p:cNvSpPr/>
          <p:nvPr/>
        </p:nvSpPr>
        <p:spPr>
          <a:xfrm>
            <a:off x="4694431" y="2723624"/>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a:t>
            </a:r>
            <a:endParaRPr lang="en-US" dirty="0"/>
          </a:p>
        </p:txBody>
      </p:sp>
      <p:sp>
        <p:nvSpPr>
          <p:cNvPr id="56" name="Rectangle 55"/>
          <p:cNvSpPr/>
          <p:nvPr/>
        </p:nvSpPr>
        <p:spPr>
          <a:xfrm>
            <a:off x="6874262" y="2722511"/>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7" name="Rectangle 56"/>
          <p:cNvSpPr/>
          <p:nvPr/>
        </p:nvSpPr>
        <p:spPr>
          <a:xfrm>
            <a:off x="4694431" y="3143374"/>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8" name="Rectangle 57"/>
          <p:cNvSpPr/>
          <p:nvPr/>
        </p:nvSpPr>
        <p:spPr>
          <a:xfrm>
            <a:off x="6874262" y="3142261"/>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a:t>
            </a:r>
            <a:endParaRPr lang="en-US" dirty="0"/>
          </a:p>
        </p:txBody>
      </p:sp>
      <p:sp>
        <p:nvSpPr>
          <p:cNvPr id="59" name="Rectangle 58"/>
          <p:cNvSpPr/>
          <p:nvPr/>
        </p:nvSpPr>
        <p:spPr>
          <a:xfrm>
            <a:off x="4694431" y="3562382"/>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0" name="Rectangle 59"/>
          <p:cNvSpPr/>
          <p:nvPr/>
        </p:nvSpPr>
        <p:spPr>
          <a:xfrm>
            <a:off x="6874262" y="3561269"/>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1" name="TextBox 60"/>
          <p:cNvSpPr txBox="1"/>
          <p:nvPr/>
        </p:nvSpPr>
        <p:spPr>
          <a:xfrm>
            <a:off x="5376374" y="1705973"/>
            <a:ext cx="1557826" cy="369332"/>
          </a:xfrm>
          <a:prstGeom prst="rect">
            <a:avLst/>
          </a:prstGeom>
          <a:noFill/>
        </p:spPr>
        <p:txBody>
          <a:bodyPr wrap="none" rtlCol="0">
            <a:spAutoFit/>
          </a:bodyPr>
          <a:lstStyle/>
          <a:p>
            <a:pPr algn="ctr"/>
            <a:r>
              <a:rPr lang="en-US" b="1" dirty="0" smtClean="0"/>
              <a:t>Skewed Cache</a:t>
            </a:r>
          </a:p>
        </p:txBody>
      </p:sp>
      <p:sp>
        <p:nvSpPr>
          <p:cNvPr id="62" name="Rectangle 61"/>
          <p:cNvSpPr/>
          <p:nvPr/>
        </p:nvSpPr>
        <p:spPr>
          <a:xfrm>
            <a:off x="3932431" y="2767065"/>
            <a:ext cx="563369" cy="410573"/>
          </a:xfrm>
          <a:prstGeom prst="rect">
            <a:avLst/>
          </a:prstGeom>
          <a:solidFill>
            <a:srgbClr val="008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A/B</a:t>
            </a:r>
            <a:endParaRPr lang="en-US" dirty="0"/>
          </a:p>
        </p:txBody>
      </p:sp>
      <p:cxnSp>
        <p:nvCxnSpPr>
          <p:cNvPr id="15" name="Straight Arrow Connector 14"/>
          <p:cNvCxnSpPr/>
          <p:nvPr/>
        </p:nvCxnSpPr>
        <p:spPr>
          <a:xfrm>
            <a:off x="6342075" y="3350687"/>
            <a:ext cx="562156" cy="2113"/>
          </a:xfrm>
          <a:prstGeom prst="straightConnector1">
            <a:avLst/>
          </a:prstGeom>
          <a:ln w="2857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6134791" y="3581400"/>
            <a:ext cx="428322" cy="369332"/>
          </a:xfrm>
          <a:prstGeom prst="rect">
            <a:avLst/>
          </a:prstGeom>
          <a:noFill/>
          <a:ln>
            <a:solidFill>
              <a:srgbClr val="000000"/>
            </a:solidFill>
          </a:ln>
        </p:spPr>
        <p:txBody>
          <a:bodyPr wrap="none" rtlCol="0">
            <a:spAutoFit/>
          </a:bodyPr>
          <a:lstStyle/>
          <a:p>
            <a:r>
              <a:rPr lang="en-US" b="1" dirty="0" smtClean="0"/>
              <a:t>h2</a:t>
            </a:r>
            <a:endParaRPr lang="en-US" b="1" dirty="0"/>
          </a:p>
        </p:txBody>
      </p:sp>
      <p:cxnSp>
        <p:nvCxnSpPr>
          <p:cNvPr id="66" name="Straight Arrow Connector 65"/>
          <p:cNvCxnSpPr/>
          <p:nvPr/>
        </p:nvCxnSpPr>
        <p:spPr>
          <a:xfrm flipH="1">
            <a:off x="5240829" y="2972352"/>
            <a:ext cx="596602" cy="0"/>
          </a:xfrm>
          <a:prstGeom prst="straightConnector1">
            <a:avLst/>
          </a:prstGeom>
          <a:ln w="2857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5608953" y="3582407"/>
            <a:ext cx="425530" cy="369332"/>
          </a:xfrm>
          <a:prstGeom prst="rect">
            <a:avLst/>
          </a:prstGeom>
          <a:noFill/>
          <a:ln>
            <a:solidFill>
              <a:srgbClr val="000000"/>
            </a:solidFill>
          </a:ln>
        </p:spPr>
        <p:txBody>
          <a:bodyPr wrap="none" rtlCol="0">
            <a:spAutoFit/>
          </a:bodyPr>
          <a:lstStyle/>
          <a:p>
            <a:r>
              <a:rPr lang="en-US" b="1" dirty="0" smtClean="0"/>
              <a:t>h1</a:t>
            </a:r>
            <a:endParaRPr lang="en-US" b="1" dirty="0"/>
          </a:p>
        </p:txBody>
      </p:sp>
      <p:cxnSp>
        <p:nvCxnSpPr>
          <p:cNvPr id="71" name="Straight Connector 70"/>
          <p:cNvCxnSpPr>
            <a:endCxn id="63" idx="0"/>
          </p:cNvCxnSpPr>
          <p:nvPr/>
        </p:nvCxnSpPr>
        <p:spPr>
          <a:xfrm>
            <a:off x="6348952" y="3341132"/>
            <a:ext cx="0" cy="240268"/>
          </a:xfrm>
          <a:prstGeom prst="line">
            <a:avLst/>
          </a:prstGeom>
          <a:ln w="285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5837431" y="2972352"/>
            <a:ext cx="0" cy="610055"/>
          </a:xfrm>
          <a:prstGeom prst="line">
            <a:avLst/>
          </a:prstGeom>
          <a:ln w="285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79" name="Rectangle 78"/>
          <p:cNvSpPr/>
          <p:nvPr/>
        </p:nvSpPr>
        <p:spPr>
          <a:xfrm>
            <a:off x="7590031" y="3152922"/>
            <a:ext cx="563369" cy="410573"/>
          </a:xfrm>
          <a:prstGeom prst="rect">
            <a:avLst/>
          </a:prstGeom>
          <a:solidFill>
            <a:srgbClr val="008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A/B</a:t>
            </a:r>
            <a:endParaRPr lang="en-US" dirty="0"/>
          </a:p>
        </p:txBody>
      </p:sp>
      <p:cxnSp>
        <p:nvCxnSpPr>
          <p:cNvPr id="81" name="Straight Connector 80"/>
          <p:cNvCxnSpPr/>
          <p:nvPr/>
        </p:nvCxnSpPr>
        <p:spPr>
          <a:xfrm>
            <a:off x="5837431" y="3974068"/>
            <a:ext cx="297360" cy="293132"/>
          </a:xfrm>
          <a:prstGeom prst="line">
            <a:avLst/>
          </a:prstGeom>
          <a:ln w="285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a:stCxn id="63" idx="2"/>
          </p:cNvCxnSpPr>
          <p:nvPr/>
        </p:nvCxnSpPr>
        <p:spPr>
          <a:xfrm flipH="1">
            <a:off x="6134791" y="3950732"/>
            <a:ext cx="214161" cy="316468"/>
          </a:xfrm>
          <a:prstGeom prst="line">
            <a:avLst/>
          </a:prstGeom>
          <a:ln w="285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a:off x="6141041" y="4267200"/>
            <a:ext cx="0" cy="240268"/>
          </a:xfrm>
          <a:prstGeom prst="line">
            <a:avLst/>
          </a:prstGeom>
          <a:ln w="285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5989831" y="4495800"/>
            <a:ext cx="311804" cy="369332"/>
          </a:xfrm>
          <a:prstGeom prst="rect">
            <a:avLst/>
          </a:prstGeom>
          <a:noFill/>
        </p:spPr>
        <p:txBody>
          <a:bodyPr wrap="none" rtlCol="0">
            <a:spAutoFit/>
          </a:bodyPr>
          <a:lstStyle/>
          <a:p>
            <a:r>
              <a:rPr lang="en-US" b="1" dirty="0" smtClean="0"/>
              <a:t>X</a:t>
            </a:r>
            <a:endParaRPr lang="en-US" b="1" dirty="0"/>
          </a:p>
        </p:txBody>
      </p:sp>
      <p:sp>
        <p:nvSpPr>
          <p:cNvPr id="90" name="TextBox 89"/>
          <p:cNvSpPr txBox="1"/>
          <p:nvPr/>
        </p:nvSpPr>
        <p:spPr>
          <a:xfrm>
            <a:off x="8338768" y="2302761"/>
            <a:ext cx="3396032" cy="2308324"/>
          </a:xfrm>
          <a:prstGeom prst="rect">
            <a:avLst/>
          </a:prstGeom>
          <a:noFill/>
        </p:spPr>
        <p:txBody>
          <a:bodyPr wrap="none" rtlCol="0">
            <a:spAutoFit/>
          </a:bodyPr>
          <a:lstStyle/>
          <a:p>
            <a:r>
              <a:rPr lang="en-US" sz="2400" b="1" u="sng" dirty="0" smtClean="0"/>
              <a:t>The Good:</a:t>
            </a:r>
          </a:p>
          <a:p>
            <a:r>
              <a:rPr lang="en-US" sz="2400" dirty="0" smtClean="0"/>
              <a:t>Map to different sets</a:t>
            </a:r>
          </a:p>
          <a:p>
            <a:endParaRPr lang="en-US" sz="2400" b="1" dirty="0"/>
          </a:p>
          <a:p>
            <a:r>
              <a:rPr lang="en-US" sz="2400" b="1" u="sng" dirty="0" smtClean="0"/>
              <a:t>Need (for security):</a:t>
            </a:r>
          </a:p>
          <a:p>
            <a:r>
              <a:rPr lang="en-US" sz="2400" dirty="0" smtClean="0"/>
              <a:t>Unpredictable hashes</a:t>
            </a:r>
          </a:p>
          <a:p>
            <a:r>
              <a:rPr lang="en-US" sz="2400" dirty="0" smtClean="0"/>
              <a:t>Dynamic changing hashes</a:t>
            </a:r>
          </a:p>
        </p:txBody>
      </p:sp>
    </p:spTree>
    <p:extLst>
      <p:ext uri="{BB962C8B-B14F-4D97-AF65-F5344CB8AC3E}">
        <p14:creationId xmlns:p14="http://schemas.microsoft.com/office/powerpoint/2010/main" val="20861407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62" grpId="0" animBg="1"/>
      <p:bldP spid="7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814"/>
            <a:ext cx="10752506" cy="711321"/>
          </a:xfrm>
        </p:spPr>
        <p:txBody>
          <a:bodyPr>
            <a:normAutofit/>
          </a:bodyPr>
          <a:lstStyle/>
          <a:p>
            <a:r>
              <a:rPr lang="en-US" dirty="0" smtClean="0"/>
              <a:t>Skewed-CEASER</a:t>
            </a:r>
            <a:endParaRPr lang="en-US" dirty="0"/>
          </a:p>
        </p:txBody>
      </p:sp>
      <p:sp>
        <p:nvSpPr>
          <p:cNvPr id="41" name="Rectangle 40"/>
          <p:cNvSpPr/>
          <p:nvPr/>
        </p:nvSpPr>
        <p:spPr>
          <a:xfrm>
            <a:off x="762000" y="5562600"/>
            <a:ext cx="10752506" cy="9144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Attacker needs to dislodge target line from multiple possible locations</a:t>
            </a:r>
          </a:p>
          <a:p>
            <a:pPr algn="ctr"/>
            <a:r>
              <a:rPr lang="en-US" sz="2800" b="1" dirty="0" smtClean="0">
                <a:solidFill>
                  <a:schemeClr val="bg1"/>
                </a:solidFill>
              </a:rPr>
              <a:t>Skewed-CEASER with 2+ partitions possible (stronger security)</a:t>
            </a:r>
            <a:endParaRPr lang="en-US" sz="2800" b="1" dirty="0">
              <a:solidFill>
                <a:schemeClr val="bg1"/>
              </a:solidFill>
            </a:endParaRPr>
          </a:p>
        </p:txBody>
      </p:sp>
      <p:sp>
        <p:nvSpPr>
          <p:cNvPr id="4" name="TextBox 3"/>
          <p:cNvSpPr txBox="1"/>
          <p:nvPr/>
        </p:nvSpPr>
        <p:spPr>
          <a:xfrm>
            <a:off x="680082" y="1305580"/>
            <a:ext cx="10277798" cy="523220"/>
          </a:xfrm>
          <a:prstGeom prst="rect">
            <a:avLst/>
          </a:prstGeom>
          <a:noFill/>
        </p:spPr>
        <p:txBody>
          <a:bodyPr wrap="none" rtlCol="0">
            <a:spAutoFit/>
          </a:bodyPr>
          <a:lstStyle/>
          <a:p>
            <a:r>
              <a:rPr lang="en-US" sz="2800" dirty="0" smtClean="0"/>
              <a:t>Enable CEASER to map lines to different sets via principles of skewing</a:t>
            </a:r>
            <a:endParaRPr lang="en-US" sz="2800" dirty="0"/>
          </a:p>
        </p:txBody>
      </p:sp>
      <p:pic>
        <p:nvPicPr>
          <p:cNvPr id="107" name="Picture 106"/>
          <p:cNvPicPr>
            <a:picLocks noChangeAspect="1"/>
          </p:cNvPicPr>
          <p:nvPr/>
        </p:nvPicPr>
        <p:blipFill>
          <a:blip r:embed="rId3"/>
          <a:stretch>
            <a:fillRect/>
          </a:stretch>
        </p:blipFill>
        <p:spPr>
          <a:xfrm>
            <a:off x="1690687" y="2286000"/>
            <a:ext cx="8880475" cy="2784617"/>
          </a:xfrm>
          <a:prstGeom prst="rect">
            <a:avLst/>
          </a:prstGeom>
        </p:spPr>
      </p:pic>
    </p:spTree>
    <p:extLst>
      <p:ext uri="{BB962C8B-B14F-4D97-AF65-F5344CB8AC3E}">
        <p14:creationId xmlns:p14="http://schemas.microsoft.com/office/powerpoint/2010/main" val="10144166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Analysis</a:t>
            </a:r>
            <a:endParaRPr lang="en-US" dirty="0"/>
          </a:p>
        </p:txBody>
      </p:sp>
      <p:sp>
        <p:nvSpPr>
          <p:cNvPr id="15" name="Rectangle 14"/>
          <p:cNvSpPr/>
          <p:nvPr/>
        </p:nvSpPr>
        <p:spPr>
          <a:xfrm>
            <a:off x="379325" y="5638800"/>
            <a:ext cx="11445719" cy="72464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Skewed-CEASER can tolerate years of attack (with </a:t>
            </a:r>
            <a:r>
              <a:rPr lang="en-US" sz="2800" b="1" dirty="0">
                <a:solidFill>
                  <a:schemeClr val="bg1"/>
                </a:solidFill>
              </a:rPr>
              <a:t>R</a:t>
            </a:r>
            <a:r>
              <a:rPr lang="en-US" sz="2800" b="1" dirty="0" smtClean="0">
                <a:solidFill>
                  <a:schemeClr val="bg1"/>
                </a:solidFill>
              </a:rPr>
              <a:t>emap-Rate of 1%) </a:t>
            </a:r>
            <a:endParaRPr lang="en-US" sz="2800" b="1" dirty="0">
              <a:solidFill>
                <a:schemeClr val="bg1"/>
              </a:solidFill>
            </a:endParaRPr>
          </a:p>
        </p:txBody>
      </p:sp>
      <p:sp>
        <p:nvSpPr>
          <p:cNvPr id="16" name="TextBox 15"/>
          <p:cNvSpPr txBox="1"/>
          <p:nvPr/>
        </p:nvSpPr>
        <p:spPr>
          <a:xfrm>
            <a:off x="457200" y="1381780"/>
            <a:ext cx="11277600" cy="523220"/>
          </a:xfrm>
          <a:prstGeom prst="rect">
            <a:avLst/>
          </a:prstGeom>
          <a:noFill/>
        </p:spPr>
        <p:txBody>
          <a:bodyPr wrap="square" rtlCol="0">
            <a:spAutoFit/>
          </a:bodyPr>
          <a:lstStyle/>
          <a:p>
            <a:r>
              <a:rPr lang="en-US" sz="2800" dirty="0" smtClean="0"/>
              <a:t>Time to get enough number of “hard conflict” lines (dislodge both locations)</a:t>
            </a:r>
          </a:p>
        </p:txBody>
      </p:sp>
      <p:sp>
        <p:nvSpPr>
          <p:cNvPr id="11" name="Rectangle 10"/>
          <p:cNvSpPr/>
          <p:nvPr/>
        </p:nvSpPr>
        <p:spPr>
          <a:xfrm>
            <a:off x="1616462" y="2674319"/>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p:nvSpPr>
        <p:spPr>
          <a:xfrm>
            <a:off x="2530862" y="2673206"/>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p:nvSpPr>
        <p:spPr>
          <a:xfrm>
            <a:off x="1616462" y="3094069"/>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a:t>
            </a:r>
            <a:endParaRPr lang="en-US" dirty="0"/>
          </a:p>
        </p:txBody>
      </p:sp>
      <p:sp>
        <p:nvSpPr>
          <p:cNvPr id="14" name="Rectangle 13"/>
          <p:cNvSpPr/>
          <p:nvPr/>
        </p:nvSpPr>
        <p:spPr>
          <a:xfrm>
            <a:off x="2530862" y="3092956"/>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Rectangle 21"/>
          <p:cNvSpPr/>
          <p:nvPr/>
        </p:nvSpPr>
        <p:spPr>
          <a:xfrm>
            <a:off x="1616462" y="3513819"/>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ectangle 22"/>
          <p:cNvSpPr/>
          <p:nvPr/>
        </p:nvSpPr>
        <p:spPr>
          <a:xfrm>
            <a:off x="2530862" y="3512706"/>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X?</a:t>
            </a:r>
            <a:endParaRPr lang="en-US" dirty="0"/>
          </a:p>
        </p:txBody>
      </p:sp>
      <p:sp>
        <p:nvSpPr>
          <p:cNvPr id="24" name="Rectangle 23"/>
          <p:cNvSpPr/>
          <p:nvPr/>
        </p:nvSpPr>
        <p:spPr>
          <a:xfrm>
            <a:off x="1616462" y="3932827"/>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4"/>
          <p:cNvSpPr/>
          <p:nvPr/>
        </p:nvSpPr>
        <p:spPr>
          <a:xfrm>
            <a:off x="2530862" y="3931714"/>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ectangle 26"/>
          <p:cNvSpPr/>
          <p:nvPr/>
        </p:nvSpPr>
        <p:spPr>
          <a:xfrm>
            <a:off x="854462" y="3137510"/>
            <a:ext cx="563369" cy="410573"/>
          </a:xfrm>
          <a:prstGeom prst="rect">
            <a:avLst/>
          </a:prstGeom>
          <a:solidFill>
            <a:srgbClr val="008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A/B</a:t>
            </a:r>
            <a:endParaRPr lang="en-US" dirty="0"/>
          </a:p>
        </p:txBody>
      </p:sp>
      <p:sp>
        <p:nvSpPr>
          <p:cNvPr id="34" name="Rectangle 33"/>
          <p:cNvSpPr/>
          <p:nvPr/>
        </p:nvSpPr>
        <p:spPr>
          <a:xfrm>
            <a:off x="3246631" y="3523367"/>
            <a:ext cx="563369" cy="410573"/>
          </a:xfrm>
          <a:prstGeom prst="rect">
            <a:avLst/>
          </a:prstGeom>
          <a:solidFill>
            <a:srgbClr val="008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A/B</a:t>
            </a:r>
            <a:endParaRPr lang="en-US" dirty="0"/>
          </a:p>
        </p:txBody>
      </p:sp>
      <p:graphicFrame>
        <p:nvGraphicFramePr>
          <p:cNvPr id="39" name="Table 38"/>
          <p:cNvGraphicFramePr>
            <a:graphicFrameLocks noGrp="1"/>
          </p:cNvGraphicFramePr>
          <p:nvPr>
            <p:extLst>
              <p:ext uri="{D42A27DB-BD31-4B8C-83A1-F6EECF244321}">
                <p14:modId xmlns:p14="http://schemas.microsoft.com/office/powerpoint/2010/main" val="2652376821"/>
              </p:ext>
            </p:extLst>
          </p:nvPr>
        </p:nvGraphicFramePr>
        <p:xfrm>
          <a:off x="4338281" y="2590800"/>
          <a:ext cx="7396519" cy="1828800"/>
        </p:xfrm>
        <a:graphic>
          <a:graphicData uri="http://schemas.openxmlformats.org/drawingml/2006/table">
            <a:tbl>
              <a:tblPr firstRow="1" bandRow="1">
                <a:tableStyleId>{5A111915-BE36-4E01-A7E5-04B1672EAD32}</a:tableStyleId>
              </a:tblPr>
              <a:tblGrid>
                <a:gridCol w="1833919"/>
                <a:gridCol w="2895600"/>
                <a:gridCol w="2667000"/>
              </a:tblGrid>
              <a:tr h="370840">
                <a:tc>
                  <a:txBody>
                    <a:bodyPr/>
                    <a:lstStyle/>
                    <a:p>
                      <a:pPr algn="ctr"/>
                      <a:r>
                        <a:rPr lang="en-US" sz="2400" dirty="0" smtClean="0"/>
                        <a:t>Remap-Rate </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8MB LLC</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1 MB LLC-Bank </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lang="en-US" sz="2400" dirty="0" smtClean="0"/>
                        <a:t>1% (default)</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 1 </a:t>
                      </a:r>
                      <a:r>
                        <a:rPr lang="en-US" sz="2400" dirty="0" err="1" smtClean="0"/>
                        <a:t>ms</a:t>
                      </a:r>
                      <a:r>
                        <a:rPr lang="en-US" sz="2400" dirty="0" smtClean="0"/>
                        <a:t> per 100+ years</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1" dirty="0" smtClean="0">
                          <a:solidFill>
                            <a:srgbClr val="800000"/>
                          </a:solidFill>
                        </a:rPr>
                        <a:t>1 </a:t>
                      </a:r>
                      <a:r>
                        <a:rPr lang="en-US" sz="2400" b="1" dirty="0" err="1" smtClean="0">
                          <a:solidFill>
                            <a:srgbClr val="800000"/>
                          </a:solidFill>
                        </a:rPr>
                        <a:t>ms</a:t>
                      </a:r>
                      <a:r>
                        <a:rPr lang="en-US" sz="2400" b="1" dirty="0" smtClean="0">
                          <a:solidFill>
                            <a:srgbClr val="800000"/>
                          </a:solidFill>
                        </a:rPr>
                        <a:t> per 18 years</a:t>
                      </a:r>
                      <a:endParaRPr lang="en-US" sz="2400" b="1" dirty="0">
                        <a:solidFill>
                          <a:srgbClr val="8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lang="en-US" sz="2400" dirty="0" smtClean="0"/>
                        <a:t>0.5%</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1</a:t>
                      </a:r>
                      <a:r>
                        <a:rPr lang="en-US" sz="2400" baseline="0" dirty="0" smtClean="0"/>
                        <a:t> </a:t>
                      </a:r>
                      <a:r>
                        <a:rPr lang="en-US" sz="2400" baseline="0" dirty="0" err="1" smtClean="0"/>
                        <a:t>ms</a:t>
                      </a:r>
                      <a:r>
                        <a:rPr lang="en-US" sz="2400" baseline="0" dirty="0" smtClean="0"/>
                        <a:t> per </a:t>
                      </a:r>
                      <a:r>
                        <a:rPr lang="en-US" sz="2400" dirty="0" smtClean="0"/>
                        <a:t>100+ years</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1 </a:t>
                      </a:r>
                      <a:r>
                        <a:rPr lang="en-US" sz="2400" dirty="0" err="1" smtClean="0"/>
                        <a:t>ms</a:t>
                      </a:r>
                      <a:r>
                        <a:rPr lang="en-US" sz="2400" dirty="0" smtClean="0"/>
                        <a:t> per day</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lang="en-US" sz="2400" dirty="0" smtClean="0"/>
                        <a:t>0.1%</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b="0" dirty="0" smtClean="0">
                          <a:solidFill>
                            <a:schemeClr val="tx1"/>
                          </a:solidFill>
                        </a:rPr>
                        <a:t>1 </a:t>
                      </a:r>
                      <a:r>
                        <a:rPr lang="en-US" sz="2400" b="0" dirty="0" err="1" smtClean="0">
                          <a:solidFill>
                            <a:schemeClr val="tx1"/>
                          </a:solidFill>
                        </a:rPr>
                        <a:t>ms</a:t>
                      </a:r>
                      <a:r>
                        <a:rPr lang="en-US" sz="2400" b="0" dirty="0" smtClean="0">
                          <a:solidFill>
                            <a:schemeClr val="tx1"/>
                          </a:solidFill>
                        </a:rPr>
                        <a:t> per 68 years</a:t>
                      </a:r>
                      <a:endParaRPr lang="en-US" sz="2400" b="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1 </a:t>
                      </a:r>
                      <a:r>
                        <a:rPr lang="en-US" sz="2400" dirty="0" err="1" smtClean="0"/>
                        <a:t>ms</a:t>
                      </a:r>
                      <a:r>
                        <a:rPr lang="en-US" sz="2400" dirty="0" smtClean="0"/>
                        <a:t> per second</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443479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and Storage Overheads</a:t>
            </a:r>
            <a:endParaRPr lang="en-US" dirty="0"/>
          </a:p>
        </p:txBody>
      </p:sp>
      <p:sp>
        <p:nvSpPr>
          <p:cNvPr id="15" name="Rectangle 14"/>
          <p:cNvSpPr/>
          <p:nvPr/>
        </p:nvSpPr>
        <p:spPr>
          <a:xfrm>
            <a:off x="304800" y="5883307"/>
            <a:ext cx="11586799" cy="72464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Skewed-CEASER incurs negligible slowdown (~1% ) &amp; overheads (&lt;100 bytes)</a:t>
            </a:r>
            <a:endParaRPr lang="en-US" sz="2800" b="1" dirty="0">
              <a:solidFill>
                <a:schemeClr val="bg1"/>
              </a:solidFill>
            </a:endParaRPr>
          </a:p>
        </p:txBody>
      </p:sp>
      <p:grpSp>
        <p:nvGrpSpPr>
          <p:cNvPr id="20" name="Group 19"/>
          <p:cNvGrpSpPr/>
          <p:nvPr/>
        </p:nvGrpSpPr>
        <p:grpSpPr>
          <a:xfrm>
            <a:off x="583313" y="2297199"/>
            <a:ext cx="5590224" cy="3288503"/>
            <a:chOff x="2965550" y="1990697"/>
            <a:chExt cx="5590224" cy="3288503"/>
          </a:xfrm>
        </p:grpSpPr>
        <p:graphicFrame>
          <p:nvGraphicFramePr>
            <p:cNvPr id="16" name="Chart 15"/>
            <p:cNvGraphicFramePr>
              <a:graphicFrameLocks/>
            </p:cNvGraphicFramePr>
            <p:nvPr>
              <p:extLst>
                <p:ext uri="{D42A27DB-BD31-4B8C-83A1-F6EECF244321}">
                  <p14:modId xmlns:p14="http://schemas.microsoft.com/office/powerpoint/2010/main" val="91338910"/>
                </p:ext>
              </p:extLst>
            </p:nvPr>
          </p:nvGraphicFramePr>
          <p:xfrm>
            <a:off x="3466021" y="1990697"/>
            <a:ext cx="5089753" cy="29845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248361" y="4794581"/>
              <a:ext cx="1161646" cy="461665"/>
            </a:xfrm>
            <a:prstGeom prst="rect">
              <a:avLst/>
            </a:prstGeom>
            <a:noFill/>
          </p:spPr>
          <p:txBody>
            <a:bodyPr wrap="none" rtlCol="0">
              <a:spAutoFit/>
            </a:bodyPr>
            <a:lstStyle/>
            <a:p>
              <a:r>
                <a:rPr lang="en-US" sz="2400" dirty="0" smtClean="0"/>
                <a:t>Rate-34</a:t>
              </a:r>
              <a:endParaRPr lang="en-US" sz="2400" dirty="0"/>
            </a:p>
          </p:txBody>
        </p:sp>
        <p:sp>
          <p:nvSpPr>
            <p:cNvPr id="17" name="TextBox 16"/>
            <p:cNvSpPr txBox="1"/>
            <p:nvPr/>
          </p:nvSpPr>
          <p:spPr>
            <a:xfrm>
              <a:off x="5802266" y="4795642"/>
              <a:ext cx="1057952" cy="461665"/>
            </a:xfrm>
            <a:prstGeom prst="rect">
              <a:avLst/>
            </a:prstGeom>
            <a:noFill/>
          </p:spPr>
          <p:txBody>
            <a:bodyPr wrap="none" rtlCol="0">
              <a:spAutoFit/>
            </a:bodyPr>
            <a:lstStyle/>
            <a:p>
              <a:r>
                <a:rPr lang="en-US" sz="2400" dirty="0" smtClean="0"/>
                <a:t>Mix-34</a:t>
              </a:r>
              <a:endParaRPr lang="en-US" sz="2400" dirty="0"/>
            </a:p>
          </p:txBody>
        </p:sp>
        <p:sp>
          <p:nvSpPr>
            <p:cNvPr id="18" name="TextBox 17"/>
            <p:cNvSpPr txBox="1"/>
            <p:nvPr/>
          </p:nvSpPr>
          <p:spPr>
            <a:xfrm>
              <a:off x="7225670" y="4817535"/>
              <a:ext cx="1027745" cy="461665"/>
            </a:xfrm>
            <a:prstGeom prst="rect">
              <a:avLst/>
            </a:prstGeom>
            <a:noFill/>
          </p:spPr>
          <p:txBody>
            <a:bodyPr wrap="none" rtlCol="0">
              <a:spAutoFit/>
            </a:bodyPr>
            <a:lstStyle/>
            <a:p>
              <a:r>
                <a:rPr lang="en-US" sz="2400" dirty="0" smtClean="0"/>
                <a:t>ALL-68</a:t>
              </a:r>
              <a:endParaRPr lang="en-US" sz="2400" dirty="0"/>
            </a:p>
          </p:txBody>
        </p:sp>
        <p:sp>
          <p:nvSpPr>
            <p:cNvPr id="19" name="TextBox 18"/>
            <p:cNvSpPr txBox="1"/>
            <p:nvPr/>
          </p:nvSpPr>
          <p:spPr>
            <a:xfrm rot="16200000">
              <a:off x="1663451" y="3392573"/>
              <a:ext cx="3065863" cy="461665"/>
            </a:xfrm>
            <a:prstGeom prst="rect">
              <a:avLst/>
            </a:prstGeom>
            <a:noFill/>
          </p:spPr>
          <p:txBody>
            <a:bodyPr wrap="none" rtlCol="0">
              <a:spAutoFit/>
            </a:bodyPr>
            <a:lstStyle/>
            <a:p>
              <a:r>
                <a:rPr lang="en-US" sz="2400" dirty="0" smtClean="0"/>
                <a:t>Norm Performance (%)</a:t>
              </a:r>
              <a:endParaRPr lang="en-US" sz="2400" dirty="0"/>
            </a:p>
          </p:txBody>
        </p:sp>
      </p:grpSp>
      <p:sp>
        <p:nvSpPr>
          <p:cNvPr id="21" name="TextBox 20"/>
          <p:cNvSpPr txBox="1"/>
          <p:nvPr/>
        </p:nvSpPr>
        <p:spPr>
          <a:xfrm>
            <a:off x="1920429" y="1371600"/>
            <a:ext cx="3870771" cy="830997"/>
          </a:xfrm>
          <a:prstGeom prst="rect">
            <a:avLst/>
          </a:prstGeom>
          <a:noFill/>
        </p:spPr>
        <p:txBody>
          <a:bodyPr wrap="none" rtlCol="0">
            <a:spAutoFit/>
          </a:bodyPr>
          <a:lstStyle/>
          <a:p>
            <a:pPr algn="ctr"/>
            <a:r>
              <a:rPr lang="en-US" sz="2400" dirty="0" smtClean="0"/>
              <a:t>8 cores with 8MB LLC 16-way </a:t>
            </a:r>
          </a:p>
          <a:p>
            <a:pPr algn="ctr"/>
            <a:r>
              <a:rPr lang="en-US" sz="2400" dirty="0" smtClean="0"/>
              <a:t>(34 workloads, SPEC + Graph)</a:t>
            </a:r>
            <a:endParaRPr lang="en-US" sz="2400" dirty="0"/>
          </a:p>
        </p:txBody>
      </p:sp>
      <p:graphicFrame>
        <p:nvGraphicFramePr>
          <p:cNvPr id="22" name="Table 21"/>
          <p:cNvGraphicFramePr>
            <a:graphicFrameLocks noGrp="1"/>
          </p:cNvGraphicFramePr>
          <p:nvPr>
            <p:extLst>
              <p:ext uri="{D42A27DB-BD31-4B8C-83A1-F6EECF244321}">
                <p14:modId xmlns:p14="http://schemas.microsoft.com/office/powerpoint/2010/main" val="2849733153"/>
              </p:ext>
            </p:extLst>
          </p:nvPr>
        </p:nvGraphicFramePr>
        <p:xfrm>
          <a:off x="7086600" y="2836976"/>
          <a:ext cx="4495800" cy="1828800"/>
        </p:xfrm>
        <a:graphic>
          <a:graphicData uri="http://schemas.openxmlformats.org/drawingml/2006/table">
            <a:tbl>
              <a:tblPr firstRow="1" bandRow="1">
                <a:tableStyleId>{5A111915-BE36-4E01-A7E5-04B1672EAD32}</a:tableStyleId>
              </a:tblPr>
              <a:tblGrid>
                <a:gridCol w="2711371"/>
                <a:gridCol w="1784429"/>
              </a:tblGrid>
              <a:tr h="370840">
                <a:tc>
                  <a:txBody>
                    <a:bodyPr/>
                    <a:lstStyle/>
                    <a:p>
                      <a:pPr algn="ctr"/>
                      <a:r>
                        <a:rPr lang="en-US" sz="2400" dirty="0" smtClean="0"/>
                        <a:t>Structures</a:t>
                      </a:r>
                      <a:endParaRPr lang="en-US" sz="2400" dirty="0"/>
                    </a:p>
                  </a:txBody>
                  <a:tcPr/>
                </a:tc>
                <a:tc>
                  <a:txBody>
                    <a:bodyPr/>
                    <a:lstStyle/>
                    <a:p>
                      <a:pPr algn="ctr"/>
                      <a:r>
                        <a:rPr lang="en-US" sz="2400" dirty="0" smtClean="0"/>
                        <a:t>Cost</a:t>
                      </a:r>
                      <a:endParaRPr lang="en-US" sz="2400" dirty="0"/>
                    </a:p>
                  </a:txBody>
                  <a:tcPr/>
                </a:tc>
              </a:tr>
              <a:tr h="370840">
                <a:tc>
                  <a:txBody>
                    <a:bodyPr/>
                    <a:lstStyle/>
                    <a:p>
                      <a:pPr algn="ctr"/>
                      <a:r>
                        <a:rPr lang="en-US" sz="2400" dirty="0" smtClean="0"/>
                        <a:t>CEASER</a:t>
                      </a:r>
                      <a:endParaRPr lang="en-US" sz="2400" dirty="0"/>
                    </a:p>
                  </a:txBody>
                  <a:tcPr/>
                </a:tc>
                <a:tc>
                  <a:txBody>
                    <a:bodyPr/>
                    <a:lstStyle/>
                    <a:p>
                      <a:pPr algn="ctr"/>
                      <a:r>
                        <a:rPr lang="en-US" sz="2400" dirty="0" smtClean="0"/>
                        <a:t>24 bytes</a:t>
                      </a:r>
                      <a:endParaRPr lang="en-US" sz="2400" dirty="0"/>
                    </a:p>
                  </a:txBody>
                  <a:tcPr/>
                </a:tc>
              </a:tr>
              <a:tr h="370840">
                <a:tc>
                  <a:txBody>
                    <a:bodyPr/>
                    <a:lstStyle/>
                    <a:p>
                      <a:pPr algn="ctr"/>
                      <a:r>
                        <a:rPr lang="en-US" sz="2400" dirty="0" smtClean="0"/>
                        <a:t>Skewed-CEASER (2)</a:t>
                      </a:r>
                      <a:endParaRPr lang="en-US" sz="2400" dirty="0"/>
                    </a:p>
                  </a:txBody>
                  <a:tcPr/>
                </a:tc>
                <a:tc>
                  <a:txBody>
                    <a:bodyPr/>
                    <a:lstStyle/>
                    <a:p>
                      <a:pPr algn="ctr"/>
                      <a:r>
                        <a:rPr lang="en-US" sz="2400" dirty="0" smtClean="0"/>
                        <a:t>48 bytes</a:t>
                      </a:r>
                      <a:endParaRPr lang="en-US" sz="2400" dirty="0"/>
                    </a:p>
                  </a:txBody>
                  <a:tcPr/>
                </a:tc>
              </a:tr>
              <a:tr h="370840">
                <a:tc>
                  <a:txBody>
                    <a:bodyPr/>
                    <a:lstStyle/>
                    <a:p>
                      <a:pPr algn="ctr"/>
                      <a:r>
                        <a:rPr lang="en-US" sz="2400" b="1" dirty="0" smtClean="0">
                          <a:solidFill>
                            <a:srgbClr val="800000"/>
                          </a:solidFill>
                        </a:rPr>
                        <a:t>Skewed-CEASER (4)</a:t>
                      </a:r>
                      <a:endParaRPr lang="en-US" sz="2400" b="1" dirty="0">
                        <a:solidFill>
                          <a:srgbClr val="800000"/>
                        </a:solidFill>
                      </a:endParaRPr>
                    </a:p>
                  </a:txBody>
                  <a:tcPr/>
                </a:tc>
                <a:tc>
                  <a:txBody>
                    <a:bodyPr/>
                    <a:lstStyle/>
                    <a:p>
                      <a:pPr algn="ctr"/>
                      <a:r>
                        <a:rPr lang="en-US" sz="2400" b="1" dirty="0" smtClean="0">
                          <a:solidFill>
                            <a:srgbClr val="800000"/>
                          </a:solidFill>
                        </a:rPr>
                        <a:t>96 bytes</a:t>
                      </a:r>
                      <a:endParaRPr lang="en-US" sz="2400" b="1" dirty="0">
                        <a:solidFill>
                          <a:srgbClr val="800000"/>
                        </a:solidFill>
                      </a:endParaRPr>
                    </a:p>
                  </a:txBody>
                  <a:tcPr/>
                </a:tc>
              </a:tr>
            </a:tbl>
          </a:graphicData>
        </a:graphic>
      </p:graphicFrame>
      <p:sp>
        <p:nvSpPr>
          <p:cNvPr id="23" name="Rectangle 22"/>
          <p:cNvSpPr/>
          <p:nvPr/>
        </p:nvSpPr>
        <p:spPr>
          <a:xfrm>
            <a:off x="1864787" y="2846097"/>
            <a:ext cx="4307413" cy="2254986"/>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185425" y="4893204"/>
            <a:ext cx="457200" cy="461665"/>
          </a:xfrm>
          <a:prstGeom prst="ellipse">
            <a:avLst/>
          </a:prstGeom>
          <a:noFill/>
          <a:ln w="38100" cmpd="sng">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38814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1" name="Rectangle 40"/>
          <p:cNvSpPr/>
          <p:nvPr/>
        </p:nvSpPr>
        <p:spPr>
          <a:xfrm>
            <a:off x="522764" y="5410200"/>
            <a:ext cx="11212036" cy="1143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Skewed-CEASER has flexibility in placement of line, increased robustness</a:t>
            </a:r>
          </a:p>
          <a:p>
            <a:pPr algn="ctr"/>
            <a:r>
              <a:rPr lang="en-US" sz="2800" b="1" dirty="0" smtClean="0">
                <a:solidFill>
                  <a:schemeClr val="bg1"/>
                </a:solidFill>
              </a:rPr>
              <a:t>(performance and storage overhead remains negligible)</a:t>
            </a:r>
          </a:p>
        </p:txBody>
      </p:sp>
      <p:sp>
        <p:nvSpPr>
          <p:cNvPr id="40" name="TextBox 39"/>
          <p:cNvSpPr txBox="1"/>
          <p:nvPr/>
        </p:nvSpPr>
        <p:spPr>
          <a:xfrm>
            <a:off x="457200" y="1600200"/>
            <a:ext cx="11277600" cy="523220"/>
          </a:xfrm>
          <a:prstGeom prst="rect">
            <a:avLst/>
          </a:prstGeom>
          <a:noFill/>
        </p:spPr>
        <p:txBody>
          <a:bodyPr wrap="square" rtlCol="0">
            <a:spAutoFit/>
          </a:bodyPr>
          <a:lstStyle/>
          <a:p>
            <a:r>
              <a:rPr lang="en-US" sz="2800" dirty="0" smtClean="0"/>
              <a:t>Cache randomization makes it harder for the adversary to form eviction sets</a:t>
            </a:r>
          </a:p>
        </p:txBody>
      </p:sp>
      <p:sp>
        <p:nvSpPr>
          <p:cNvPr id="42" name="TextBox 41"/>
          <p:cNvSpPr txBox="1"/>
          <p:nvPr/>
        </p:nvSpPr>
        <p:spPr>
          <a:xfrm>
            <a:off x="1066800" y="2590800"/>
            <a:ext cx="8196881" cy="2246769"/>
          </a:xfrm>
          <a:prstGeom prst="rect">
            <a:avLst/>
          </a:prstGeom>
          <a:noFill/>
        </p:spPr>
        <p:txBody>
          <a:bodyPr wrap="square" rtlCol="0">
            <a:spAutoFit/>
          </a:bodyPr>
          <a:lstStyle/>
          <a:p>
            <a:r>
              <a:rPr lang="en-US" sz="2800" b="1" dirty="0" smtClean="0"/>
              <a:t>Attack-1: </a:t>
            </a:r>
            <a:r>
              <a:rPr lang="en-US" sz="2800" dirty="0" smtClean="0"/>
              <a:t>Fast search algorithm (GEM)</a:t>
            </a:r>
          </a:p>
          <a:p>
            <a:endParaRPr lang="en-US" sz="2800" dirty="0"/>
          </a:p>
          <a:p>
            <a:r>
              <a:rPr lang="en-US" sz="2800" b="1" dirty="0" smtClean="0"/>
              <a:t>Attack-2: </a:t>
            </a:r>
            <a:r>
              <a:rPr lang="en-US" sz="2800" dirty="0" smtClean="0"/>
              <a:t>Exploit replacement policy, avoid search</a:t>
            </a:r>
          </a:p>
          <a:p>
            <a:endParaRPr lang="en-US" sz="2800" dirty="0"/>
          </a:p>
          <a:p>
            <a:r>
              <a:rPr lang="en-US" sz="2800" b="1" dirty="0" smtClean="0"/>
              <a:t>Defense: </a:t>
            </a:r>
            <a:r>
              <a:rPr lang="en-US" sz="2800" dirty="0" smtClean="0"/>
              <a:t>Skewed-CEASER = CEASER + Skewed-Cache</a:t>
            </a:r>
          </a:p>
        </p:txBody>
      </p:sp>
      <p:grpSp>
        <p:nvGrpSpPr>
          <p:cNvPr id="16" name="Group 15"/>
          <p:cNvGrpSpPr/>
          <p:nvPr/>
        </p:nvGrpSpPr>
        <p:grpSpPr>
          <a:xfrm>
            <a:off x="2514600" y="2514600"/>
            <a:ext cx="7543800" cy="685800"/>
            <a:chOff x="2514600" y="2514600"/>
            <a:chExt cx="7543800" cy="685800"/>
          </a:xfrm>
        </p:grpSpPr>
        <p:grpSp>
          <p:nvGrpSpPr>
            <p:cNvPr id="12" name="Group 11"/>
            <p:cNvGrpSpPr/>
            <p:nvPr/>
          </p:nvGrpSpPr>
          <p:grpSpPr>
            <a:xfrm>
              <a:off x="6858000" y="2514600"/>
              <a:ext cx="3200400" cy="685800"/>
              <a:chOff x="6858000" y="2514600"/>
              <a:chExt cx="3200400" cy="685800"/>
            </a:xfrm>
          </p:grpSpPr>
          <p:sp>
            <p:nvSpPr>
              <p:cNvPr id="5" name="Rounded Rectangle 4"/>
              <p:cNvSpPr/>
              <p:nvPr/>
            </p:nvSpPr>
            <p:spPr>
              <a:xfrm>
                <a:off x="7467600" y="2514600"/>
                <a:ext cx="2590800" cy="685800"/>
              </a:xfrm>
              <a:prstGeom prst="round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Concurrent Paper</a:t>
                </a:r>
              </a:p>
              <a:p>
                <a:pPr algn="ctr"/>
                <a:r>
                  <a:rPr lang="en-US" b="1" dirty="0" smtClean="0"/>
                  <a:t>IEEE S&amp;P, May 2019</a:t>
                </a:r>
                <a:endParaRPr lang="en-US" b="1" dirty="0"/>
              </a:p>
            </p:txBody>
          </p:sp>
          <p:cxnSp>
            <p:nvCxnSpPr>
              <p:cNvPr id="11" name="Straight Arrow Connector 10"/>
              <p:cNvCxnSpPr/>
              <p:nvPr/>
            </p:nvCxnSpPr>
            <p:spPr>
              <a:xfrm flipH="1">
                <a:off x="6858000" y="2895600"/>
                <a:ext cx="685800" cy="0"/>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grpSp>
        <p:sp>
          <p:nvSpPr>
            <p:cNvPr id="13" name="Rectangle 12"/>
            <p:cNvSpPr/>
            <p:nvPr/>
          </p:nvSpPr>
          <p:spPr>
            <a:xfrm>
              <a:off x="2514600" y="2590800"/>
              <a:ext cx="4267200" cy="609600"/>
            </a:xfrm>
            <a:prstGeom prst="rect">
              <a:avLst/>
            </a:prstGeom>
            <a:noFill/>
            <a:ln w="38100" cmpd="sng">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6629400" y="3607673"/>
            <a:ext cx="5067951" cy="1295400"/>
            <a:chOff x="6629400" y="3607673"/>
            <a:chExt cx="5067951" cy="1295400"/>
          </a:xfrm>
        </p:grpSpPr>
        <p:sp>
          <p:nvSpPr>
            <p:cNvPr id="9" name="Rounded Rectangle 8"/>
            <p:cNvSpPr/>
            <p:nvPr/>
          </p:nvSpPr>
          <p:spPr>
            <a:xfrm>
              <a:off x="8877951" y="3607673"/>
              <a:ext cx="2819400" cy="685800"/>
            </a:xfrm>
            <a:prstGeom prst="round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Skewed Cache (Static)</a:t>
              </a:r>
            </a:p>
            <a:p>
              <a:pPr algn="ctr"/>
              <a:r>
                <a:rPr lang="en-US" b="1" dirty="0" smtClean="0"/>
                <a:t>USENIX Security, Aug 2019</a:t>
              </a:r>
              <a:endParaRPr lang="en-US" b="1" dirty="0"/>
            </a:p>
          </p:txBody>
        </p:sp>
        <p:sp>
          <p:nvSpPr>
            <p:cNvPr id="17" name="Rectangle 16"/>
            <p:cNvSpPr/>
            <p:nvPr/>
          </p:nvSpPr>
          <p:spPr>
            <a:xfrm>
              <a:off x="6629400" y="4293473"/>
              <a:ext cx="2248551" cy="609600"/>
            </a:xfrm>
            <a:prstGeom prst="rect">
              <a:avLst/>
            </a:prstGeom>
            <a:noFill/>
            <a:ln w="38100" cmpd="sng">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Arrow Connector 17"/>
            <p:cNvCxnSpPr>
              <a:stCxn id="9" idx="1"/>
            </p:cNvCxnSpPr>
            <p:nvPr/>
          </p:nvCxnSpPr>
          <p:spPr>
            <a:xfrm flipH="1">
              <a:off x="7543800" y="3950573"/>
              <a:ext cx="1334151" cy="339448"/>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6696158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Spy Problem</a:t>
            </a:r>
            <a:endParaRPr lang="en-US" dirty="0"/>
          </a:p>
        </p:txBody>
      </p:sp>
      <p:sp>
        <p:nvSpPr>
          <p:cNvPr id="41" name="Rectangle 40"/>
          <p:cNvSpPr/>
          <p:nvPr/>
        </p:nvSpPr>
        <p:spPr>
          <a:xfrm>
            <a:off x="2438400" y="5895562"/>
            <a:ext cx="7315200" cy="581438"/>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How many retreats to identify all the spies?</a:t>
            </a:r>
            <a:endParaRPr lang="en-US" sz="2800" b="1" dirty="0">
              <a:solidFill>
                <a:schemeClr val="bg1"/>
              </a:solidFill>
            </a:endParaRPr>
          </a:p>
        </p:txBody>
      </p:sp>
      <p:sp>
        <p:nvSpPr>
          <p:cNvPr id="3" name="TextBox 2"/>
          <p:cNvSpPr txBox="1"/>
          <p:nvPr/>
        </p:nvSpPr>
        <p:spPr>
          <a:xfrm>
            <a:off x="152400" y="1371600"/>
            <a:ext cx="11887200" cy="523220"/>
          </a:xfrm>
          <a:prstGeom prst="rect">
            <a:avLst/>
          </a:prstGeom>
          <a:noFill/>
        </p:spPr>
        <p:txBody>
          <a:bodyPr wrap="square" rtlCol="0">
            <a:spAutoFit/>
          </a:bodyPr>
          <a:lstStyle/>
          <a:p>
            <a:r>
              <a:rPr lang="en-US" sz="2800" dirty="0" smtClean="0"/>
              <a:t>There are </a:t>
            </a:r>
            <a:r>
              <a:rPr lang="en-US" sz="2800" b="1" dirty="0"/>
              <a:t>A</a:t>
            </a:r>
            <a:r>
              <a:rPr lang="en-US" sz="2800" dirty="0" smtClean="0"/>
              <a:t> agents at intelligence agency and </a:t>
            </a:r>
            <a:r>
              <a:rPr lang="en-US" sz="2800" b="1" dirty="0">
                <a:solidFill>
                  <a:srgbClr val="800000"/>
                </a:solidFill>
              </a:rPr>
              <a:t>S</a:t>
            </a:r>
            <a:r>
              <a:rPr lang="en-US" sz="2800" b="1" dirty="0" smtClean="0">
                <a:solidFill>
                  <a:srgbClr val="800000"/>
                </a:solidFill>
              </a:rPr>
              <a:t> </a:t>
            </a:r>
            <a:r>
              <a:rPr lang="en-US" sz="2800" dirty="0" smtClean="0"/>
              <a:t>of them are spies. Find the spies.</a:t>
            </a:r>
            <a:endParaRPr lang="en-US" sz="2800" dirty="0"/>
          </a:p>
        </p:txBody>
      </p:sp>
      <p:sp>
        <p:nvSpPr>
          <p:cNvPr id="4" name="Rectangle 3"/>
          <p:cNvSpPr/>
          <p:nvPr/>
        </p:nvSpPr>
        <p:spPr>
          <a:xfrm>
            <a:off x="990600" y="2971800"/>
            <a:ext cx="10286883" cy="2677656"/>
          </a:xfrm>
          <a:prstGeom prst="rect">
            <a:avLst/>
          </a:prstGeom>
        </p:spPr>
        <p:txBody>
          <a:bodyPr wrap="square">
            <a:spAutoFit/>
          </a:bodyPr>
          <a:lstStyle/>
          <a:p>
            <a:r>
              <a:rPr lang="en-US" sz="2800" dirty="0"/>
              <a:t>You can send a given number of agents to a “retreat</a:t>
            </a:r>
            <a:r>
              <a:rPr lang="en-US" sz="2800" dirty="0" smtClean="0"/>
              <a:t>” on an island. </a:t>
            </a:r>
            <a:br>
              <a:rPr lang="en-US" sz="2800" dirty="0" smtClean="0"/>
            </a:br>
            <a:endParaRPr lang="en-US" sz="800" dirty="0"/>
          </a:p>
          <a:p>
            <a:r>
              <a:rPr lang="en-US" sz="2800" dirty="0" smtClean="0"/>
              <a:t>If </a:t>
            </a:r>
            <a:r>
              <a:rPr lang="en-US" sz="2800" dirty="0"/>
              <a:t>all </a:t>
            </a:r>
            <a:r>
              <a:rPr lang="en-US" sz="2800" b="1" dirty="0">
                <a:solidFill>
                  <a:srgbClr val="800000"/>
                </a:solidFill>
              </a:rPr>
              <a:t>S</a:t>
            </a:r>
            <a:r>
              <a:rPr lang="en-US" sz="2800" b="1" dirty="0" smtClean="0">
                <a:solidFill>
                  <a:srgbClr val="800000"/>
                </a:solidFill>
              </a:rPr>
              <a:t> </a:t>
            </a:r>
            <a:r>
              <a:rPr lang="en-US" sz="2800" dirty="0"/>
              <a:t>spies are present at the retreat, they </a:t>
            </a:r>
            <a:r>
              <a:rPr lang="en-US" sz="2800" dirty="0" smtClean="0"/>
              <a:t>meet </a:t>
            </a:r>
            <a:r>
              <a:rPr lang="en-US" sz="2800" dirty="0"/>
              <a:t>to strategize. </a:t>
            </a:r>
          </a:p>
          <a:p>
            <a:r>
              <a:rPr lang="en-US" sz="2800" dirty="0" smtClean="0"/>
              <a:t>If </a:t>
            </a:r>
            <a:r>
              <a:rPr lang="en-US" sz="2800" dirty="0"/>
              <a:t>even one spy is missing, this spy meeting will not take place. </a:t>
            </a:r>
            <a:r>
              <a:rPr lang="en-US" sz="2800" dirty="0" smtClean="0"/>
              <a:t/>
            </a:r>
            <a:br>
              <a:rPr lang="en-US" sz="2800" dirty="0" smtClean="0"/>
            </a:br>
            <a:endParaRPr lang="en-US" sz="1000" dirty="0" smtClean="0"/>
          </a:p>
          <a:p>
            <a:r>
              <a:rPr lang="en-US" sz="2800" dirty="0" smtClean="0"/>
              <a:t>The </a:t>
            </a:r>
            <a:r>
              <a:rPr lang="en-US" sz="2800" dirty="0"/>
              <a:t>only information you get </a:t>
            </a:r>
            <a:r>
              <a:rPr lang="en-US" sz="2800" dirty="0" smtClean="0"/>
              <a:t>is if </a:t>
            </a:r>
            <a:r>
              <a:rPr lang="en-US" sz="2800" dirty="0"/>
              <a:t>the spy meeting happened. </a:t>
            </a:r>
            <a:endParaRPr lang="en-US" sz="2800" dirty="0" smtClean="0"/>
          </a:p>
          <a:p>
            <a:endParaRPr lang="en-US" sz="1000" dirty="0"/>
          </a:p>
          <a:p>
            <a:r>
              <a:rPr lang="en-US" sz="2800" dirty="0" smtClean="0"/>
              <a:t>You </a:t>
            </a:r>
            <a:r>
              <a:rPr lang="en-US" sz="2800" dirty="0"/>
              <a:t>can send </a:t>
            </a:r>
            <a:r>
              <a:rPr lang="en-US" sz="2800" dirty="0" smtClean="0"/>
              <a:t>any number of agents to </a:t>
            </a:r>
            <a:r>
              <a:rPr lang="en-US" sz="2800" dirty="0"/>
              <a:t>the </a:t>
            </a:r>
            <a:r>
              <a:rPr lang="en-US" sz="2800" dirty="0" smtClean="0"/>
              <a:t>retreat.  A=1024 and </a:t>
            </a:r>
            <a:r>
              <a:rPr lang="en-US" sz="2800" dirty="0"/>
              <a:t>S</a:t>
            </a:r>
            <a:r>
              <a:rPr lang="en-US" sz="2800" dirty="0" smtClean="0"/>
              <a:t>=17.</a:t>
            </a:r>
          </a:p>
        </p:txBody>
      </p:sp>
      <p:sp>
        <p:nvSpPr>
          <p:cNvPr id="6" name="Oval 5"/>
          <p:cNvSpPr/>
          <p:nvPr/>
        </p:nvSpPr>
        <p:spPr>
          <a:xfrm>
            <a:off x="2133600" y="22860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1752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2895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2514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657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3276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Oval 41"/>
          <p:cNvSpPr/>
          <p:nvPr/>
        </p:nvSpPr>
        <p:spPr>
          <a:xfrm>
            <a:off x="4419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a:off x="4038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5181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4800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5943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Oval 46"/>
          <p:cNvSpPr/>
          <p:nvPr/>
        </p:nvSpPr>
        <p:spPr>
          <a:xfrm>
            <a:off x="5562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Oval 47"/>
          <p:cNvSpPr/>
          <p:nvPr/>
        </p:nvSpPr>
        <p:spPr>
          <a:xfrm>
            <a:off x="6705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a:off x="6324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7467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7086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8229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7848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8991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8610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9753600" y="22860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9372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10515600" y="22860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10134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25490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Spy Problem: Basic Solution</a:t>
            </a:r>
            <a:endParaRPr lang="en-US" dirty="0"/>
          </a:p>
        </p:txBody>
      </p:sp>
      <p:sp>
        <p:nvSpPr>
          <p:cNvPr id="41" name="Rectangle 40"/>
          <p:cNvSpPr/>
          <p:nvPr/>
        </p:nvSpPr>
        <p:spPr>
          <a:xfrm>
            <a:off x="685800" y="5943600"/>
            <a:ext cx="10914856" cy="72464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Single Holdout Method (SHM) needs ~A retreats, total cost O(Agents^2) </a:t>
            </a:r>
            <a:endParaRPr lang="en-US" sz="2800" b="1" dirty="0">
              <a:solidFill>
                <a:schemeClr val="bg1"/>
              </a:solidFill>
            </a:endParaRPr>
          </a:p>
        </p:txBody>
      </p:sp>
      <p:sp>
        <p:nvSpPr>
          <p:cNvPr id="4" name="TextBox 3"/>
          <p:cNvSpPr txBox="1"/>
          <p:nvPr/>
        </p:nvSpPr>
        <p:spPr>
          <a:xfrm>
            <a:off x="457200" y="1371600"/>
            <a:ext cx="11380038" cy="523220"/>
          </a:xfrm>
          <a:prstGeom prst="rect">
            <a:avLst/>
          </a:prstGeom>
          <a:noFill/>
        </p:spPr>
        <p:txBody>
          <a:bodyPr wrap="none" rtlCol="0">
            <a:spAutoFit/>
          </a:bodyPr>
          <a:lstStyle/>
          <a:p>
            <a:r>
              <a:rPr lang="en-US" sz="2800" dirty="0" smtClean="0"/>
              <a:t>Holdout one agent, send rest to retreat. If meeting, holdout not spy, else spy</a:t>
            </a:r>
            <a:endParaRPr lang="en-US" sz="2800" dirty="0"/>
          </a:p>
        </p:txBody>
      </p:sp>
      <p:sp>
        <p:nvSpPr>
          <p:cNvPr id="5" name="Oval 4"/>
          <p:cNvSpPr/>
          <p:nvPr/>
        </p:nvSpPr>
        <p:spPr>
          <a:xfrm>
            <a:off x="2133600" y="22860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752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2895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2514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3657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3276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4419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4038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5181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4800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5943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5562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6705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6324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7467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7086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8229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7848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991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8610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9753600" y="22860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9372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10515600" y="22860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0134600" y="22860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7" name="Group 126"/>
          <p:cNvGrpSpPr/>
          <p:nvPr/>
        </p:nvGrpSpPr>
        <p:grpSpPr>
          <a:xfrm>
            <a:off x="2133600" y="4267200"/>
            <a:ext cx="8686800" cy="304800"/>
            <a:chOff x="2133600" y="4267200"/>
            <a:chExt cx="8686800" cy="304800"/>
          </a:xfrm>
        </p:grpSpPr>
        <p:sp>
          <p:nvSpPr>
            <p:cNvPr id="78" name="Oval 77"/>
            <p:cNvSpPr/>
            <p:nvPr/>
          </p:nvSpPr>
          <p:spPr>
            <a:xfrm>
              <a:off x="2133600" y="42672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Oval 79"/>
            <p:cNvSpPr/>
            <p:nvPr/>
          </p:nvSpPr>
          <p:spPr>
            <a:xfrm>
              <a:off x="2895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3657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3276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p:cNvSpPr/>
            <p:nvPr/>
          </p:nvSpPr>
          <p:spPr>
            <a:xfrm>
              <a:off x="4419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a:off x="4038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5181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4800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5943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Oval 88"/>
            <p:cNvSpPr/>
            <p:nvPr/>
          </p:nvSpPr>
          <p:spPr>
            <a:xfrm>
              <a:off x="5562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Oval 89"/>
            <p:cNvSpPr/>
            <p:nvPr/>
          </p:nvSpPr>
          <p:spPr>
            <a:xfrm>
              <a:off x="6705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a:off x="6324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7467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7086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8229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Oval 94"/>
            <p:cNvSpPr/>
            <p:nvPr/>
          </p:nvSpPr>
          <p:spPr>
            <a:xfrm>
              <a:off x="7848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Oval 95"/>
            <p:cNvSpPr/>
            <p:nvPr/>
          </p:nvSpPr>
          <p:spPr>
            <a:xfrm>
              <a:off x="8991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a:off x="8610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9753600" y="42672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9372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10515600" y="42672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Oval 100"/>
            <p:cNvSpPr/>
            <p:nvPr/>
          </p:nvSpPr>
          <p:spPr>
            <a:xfrm>
              <a:off x="10134600" y="42672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8" name="Group 127"/>
          <p:cNvGrpSpPr/>
          <p:nvPr/>
        </p:nvGrpSpPr>
        <p:grpSpPr>
          <a:xfrm>
            <a:off x="2133600" y="5105400"/>
            <a:ext cx="8686800" cy="304800"/>
            <a:chOff x="2133600" y="5105400"/>
            <a:chExt cx="8686800" cy="304800"/>
          </a:xfrm>
        </p:grpSpPr>
        <p:sp>
          <p:nvSpPr>
            <p:cNvPr id="102" name="Oval 101"/>
            <p:cNvSpPr/>
            <p:nvPr/>
          </p:nvSpPr>
          <p:spPr>
            <a:xfrm>
              <a:off x="2133600" y="5105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9753600" y="5105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10515600" y="5105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3" name="Group 132"/>
          <p:cNvGrpSpPr/>
          <p:nvPr/>
        </p:nvGrpSpPr>
        <p:grpSpPr>
          <a:xfrm>
            <a:off x="457200" y="2891135"/>
            <a:ext cx="10363200" cy="461665"/>
            <a:chOff x="457200" y="2891135"/>
            <a:chExt cx="10363200" cy="461665"/>
          </a:xfrm>
        </p:grpSpPr>
        <p:grpSp>
          <p:nvGrpSpPr>
            <p:cNvPr id="3" name="Group 2"/>
            <p:cNvGrpSpPr/>
            <p:nvPr/>
          </p:nvGrpSpPr>
          <p:grpSpPr>
            <a:xfrm>
              <a:off x="2133600" y="2971800"/>
              <a:ext cx="8686800" cy="304800"/>
              <a:chOff x="2133600" y="2971800"/>
              <a:chExt cx="8686800" cy="304800"/>
            </a:xfrm>
          </p:grpSpPr>
          <p:sp>
            <p:nvSpPr>
              <p:cNvPr id="29" name="Oval 28"/>
              <p:cNvSpPr/>
              <p:nvPr/>
            </p:nvSpPr>
            <p:spPr>
              <a:xfrm>
                <a:off x="2133600" y="29718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2895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2514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3657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3276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4419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4038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5181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4800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5943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5562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Oval 41"/>
              <p:cNvSpPr/>
              <p:nvPr/>
            </p:nvSpPr>
            <p:spPr>
              <a:xfrm>
                <a:off x="6705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a:off x="6324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7467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7086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8229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Oval 46"/>
              <p:cNvSpPr/>
              <p:nvPr/>
            </p:nvSpPr>
            <p:spPr>
              <a:xfrm>
                <a:off x="7848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Oval 47"/>
              <p:cNvSpPr/>
              <p:nvPr/>
            </p:nvSpPr>
            <p:spPr>
              <a:xfrm>
                <a:off x="8991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a:off x="8610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9753600" y="29718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9372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0515600" y="29718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10134600" y="29718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29" name="TextBox 128"/>
            <p:cNvSpPr txBox="1"/>
            <p:nvPr/>
          </p:nvSpPr>
          <p:spPr>
            <a:xfrm>
              <a:off x="457200" y="2891135"/>
              <a:ext cx="847708" cy="461665"/>
            </a:xfrm>
            <a:prstGeom prst="rect">
              <a:avLst/>
            </a:prstGeom>
            <a:solidFill>
              <a:srgbClr val="008000"/>
            </a:solidFill>
          </p:spPr>
          <p:txBody>
            <a:bodyPr wrap="none" rtlCol="0">
              <a:spAutoFit/>
            </a:bodyPr>
            <a:lstStyle/>
            <a:p>
              <a:r>
                <a:rPr lang="en-US" sz="2400" dirty="0" smtClean="0">
                  <a:solidFill>
                    <a:schemeClr val="bg1"/>
                  </a:solidFill>
                </a:rPr>
                <a:t>(R=1)</a:t>
              </a:r>
              <a:endParaRPr lang="en-US" sz="2400" dirty="0">
                <a:solidFill>
                  <a:schemeClr val="bg1"/>
                </a:solidFill>
              </a:endParaRPr>
            </a:p>
          </p:txBody>
        </p:sp>
      </p:grpSp>
      <p:grpSp>
        <p:nvGrpSpPr>
          <p:cNvPr id="134" name="Group 133"/>
          <p:cNvGrpSpPr/>
          <p:nvPr/>
        </p:nvGrpSpPr>
        <p:grpSpPr>
          <a:xfrm>
            <a:off x="457200" y="3576935"/>
            <a:ext cx="10363200" cy="461665"/>
            <a:chOff x="457200" y="3576935"/>
            <a:chExt cx="10363200" cy="461665"/>
          </a:xfrm>
        </p:grpSpPr>
        <p:grpSp>
          <p:nvGrpSpPr>
            <p:cNvPr id="126" name="Group 125"/>
            <p:cNvGrpSpPr/>
            <p:nvPr/>
          </p:nvGrpSpPr>
          <p:grpSpPr>
            <a:xfrm>
              <a:off x="2133600" y="3657600"/>
              <a:ext cx="8686800" cy="304800"/>
              <a:chOff x="2133600" y="3657600"/>
              <a:chExt cx="8686800" cy="304800"/>
            </a:xfrm>
          </p:grpSpPr>
          <p:sp>
            <p:nvSpPr>
              <p:cNvPr id="54" name="Oval 53"/>
              <p:cNvSpPr/>
              <p:nvPr/>
            </p:nvSpPr>
            <p:spPr>
              <a:xfrm>
                <a:off x="2133600" y="36576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2895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2514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3657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3276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4419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4038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5181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4800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5943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Oval 64"/>
              <p:cNvSpPr/>
              <p:nvPr/>
            </p:nvSpPr>
            <p:spPr>
              <a:xfrm>
                <a:off x="5562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Oval 65"/>
              <p:cNvSpPr/>
              <p:nvPr/>
            </p:nvSpPr>
            <p:spPr>
              <a:xfrm>
                <a:off x="6705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a:off x="6324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7467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7086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8229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7848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Oval 71"/>
              <p:cNvSpPr/>
              <p:nvPr/>
            </p:nvSpPr>
            <p:spPr>
              <a:xfrm>
                <a:off x="8991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a:off x="8610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9753600" y="36576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9372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10515600" y="36576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Oval 76"/>
              <p:cNvSpPr/>
              <p:nvPr/>
            </p:nvSpPr>
            <p:spPr>
              <a:xfrm>
                <a:off x="10134600" y="3657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0" name="TextBox 129"/>
            <p:cNvSpPr txBox="1"/>
            <p:nvPr/>
          </p:nvSpPr>
          <p:spPr>
            <a:xfrm>
              <a:off x="457200" y="3576935"/>
              <a:ext cx="847708" cy="461665"/>
            </a:xfrm>
            <a:prstGeom prst="rect">
              <a:avLst/>
            </a:prstGeom>
            <a:solidFill>
              <a:srgbClr val="800000"/>
            </a:solidFill>
          </p:spPr>
          <p:txBody>
            <a:bodyPr wrap="none" rtlCol="0">
              <a:spAutoFit/>
            </a:bodyPr>
            <a:lstStyle/>
            <a:p>
              <a:r>
                <a:rPr lang="en-US" sz="2400" dirty="0" smtClean="0">
                  <a:solidFill>
                    <a:schemeClr val="bg1"/>
                  </a:solidFill>
                </a:rPr>
                <a:t>(R=2)</a:t>
              </a:r>
              <a:endParaRPr lang="en-US" sz="2400" dirty="0">
                <a:solidFill>
                  <a:schemeClr val="bg1"/>
                </a:solidFill>
              </a:endParaRPr>
            </a:p>
          </p:txBody>
        </p:sp>
      </p:grpSp>
      <p:sp>
        <p:nvSpPr>
          <p:cNvPr id="131" name="TextBox 130"/>
          <p:cNvSpPr txBox="1"/>
          <p:nvPr/>
        </p:nvSpPr>
        <p:spPr>
          <a:xfrm>
            <a:off x="457200" y="4191000"/>
            <a:ext cx="847708" cy="461665"/>
          </a:xfrm>
          <a:prstGeom prst="rect">
            <a:avLst/>
          </a:prstGeom>
          <a:solidFill>
            <a:srgbClr val="008000"/>
          </a:solidFill>
        </p:spPr>
        <p:txBody>
          <a:bodyPr wrap="none" rtlCol="0">
            <a:spAutoFit/>
          </a:bodyPr>
          <a:lstStyle/>
          <a:p>
            <a:r>
              <a:rPr lang="en-US" sz="2400" dirty="0" smtClean="0">
                <a:solidFill>
                  <a:schemeClr val="bg1"/>
                </a:solidFill>
              </a:rPr>
              <a:t>(R=3)</a:t>
            </a:r>
            <a:endParaRPr lang="en-US" sz="2400" dirty="0">
              <a:solidFill>
                <a:schemeClr val="bg1"/>
              </a:solidFill>
            </a:endParaRPr>
          </a:p>
        </p:txBody>
      </p:sp>
      <p:sp>
        <p:nvSpPr>
          <p:cNvPr id="132" name="TextBox 131"/>
          <p:cNvSpPr txBox="1"/>
          <p:nvPr/>
        </p:nvSpPr>
        <p:spPr>
          <a:xfrm>
            <a:off x="444100" y="4948535"/>
            <a:ext cx="869799" cy="461665"/>
          </a:xfrm>
          <a:prstGeom prst="rect">
            <a:avLst/>
          </a:prstGeom>
          <a:solidFill>
            <a:srgbClr val="800000"/>
          </a:solidFill>
        </p:spPr>
        <p:txBody>
          <a:bodyPr wrap="none" rtlCol="0">
            <a:spAutoFit/>
          </a:bodyPr>
          <a:lstStyle/>
          <a:p>
            <a:r>
              <a:rPr lang="en-US" sz="2400" dirty="0" smtClean="0">
                <a:solidFill>
                  <a:schemeClr val="bg1"/>
                </a:solidFill>
              </a:rPr>
              <a:t>(R=A)</a:t>
            </a:r>
            <a:endParaRPr lang="en-US" sz="2400" dirty="0">
              <a:solidFill>
                <a:schemeClr val="bg1"/>
              </a:solidFill>
            </a:endParaRPr>
          </a:p>
        </p:txBody>
      </p:sp>
      <p:sp>
        <p:nvSpPr>
          <p:cNvPr id="135" name="TextBox 134"/>
          <p:cNvSpPr txBox="1"/>
          <p:nvPr/>
        </p:nvSpPr>
        <p:spPr>
          <a:xfrm>
            <a:off x="5638800" y="3962400"/>
            <a:ext cx="954722" cy="1200329"/>
          </a:xfrm>
          <a:prstGeom prst="rect">
            <a:avLst/>
          </a:prstGeom>
          <a:noFill/>
        </p:spPr>
        <p:txBody>
          <a:bodyPr wrap="none" rtlCol="0">
            <a:spAutoFit/>
          </a:bodyPr>
          <a:lstStyle/>
          <a:p>
            <a:r>
              <a:rPr lang="mr-IN" sz="7200" b="1" dirty="0" smtClean="0"/>
              <a:t>…</a:t>
            </a:r>
            <a:endParaRPr lang="en-US" sz="7200" b="1" dirty="0"/>
          </a:p>
        </p:txBody>
      </p:sp>
    </p:spTree>
    <p:extLst>
      <p:ext uri="{BB962C8B-B14F-4D97-AF65-F5344CB8AC3E}">
        <p14:creationId xmlns:p14="http://schemas.microsoft.com/office/powerpoint/2010/main" val="7119165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31" grpId="0" animBg="1"/>
      <p:bldP spid="132" grpId="0" animBg="1"/>
      <p:bldP spid="1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Spy Problem: Efficient Solution</a:t>
            </a:r>
            <a:endParaRPr lang="en-US" dirty="0"/>
          </a:p>
        </p:txBody>
      </p:sp>
      <p:sp>
        <p:nvSpPr>
          <p:cNvPr id="41" name="Rectangle 40"/>
          <p:cNvSpPr/>
          <p:nvPr/>
        </p:nvSpPr>
        <p:spPr>
          <a:xfrm>
            <a:off x="743744" y="5943600"/>
            <a:ext cx="10838656" cy="72464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Group Elimination Method has cost in the O(A*S) </a:t>
            </a:r>
            <a:r>
              <a:rPr lang="mr-IN" sz="2800" b="1" dirty="0" smtClean="0">
                <a:solidFill>
                  <a:schemeClr val="bg1"/>
                </a:solidFill>
              </a:rPr>
              <a:t>–</a:t>
            </a:r>
            <a:r>
              <a:rPr lang="en-US" sz="2800" b="1" dirty="0" smtClean="0">
                <a:solidFill>
                  <a:schemeClr val="bg1"/>
                </a:solidFill>
              </a:rPr>
              <a:t> 40x lower than SHM</a:t>
            </a:r>
            <a:endParaRPr lang="en-US" sz="2800" b="1" dirty="0">
              <a:solidFill>
                <a:schemeClr val="bg1"/>
              </a:solidFill>
            </a:endParaRPr>
          </a:p>
        </p:txBody>
      </p:sp>
      <p:sp>
        <p:nvSpPr>
          <p:cNvPr id="4" name="TextBox 3"/>
          <p:cNvSpPr txBox="1"/>
          <p:nvPr/>
        </p:nvSpPr>
        <p:spPr>
          <a:xfrm>
            <a:off x="857474" y="1305580"/>
            <a:ext cx="10572526" cy="523220"/>
          </a:xfrm>
          <a:prstGeom prst="rect">
            <a:avLst/>
          </a:prstGeom>
          <a:noFill/>
        </p:spPr>
        <p:txBody>
          <a:bodyPr wrap="none" rtlCol="0">
            <a:spAutoFit/>
          </a:bodyPr>
          <a:lstStyle/>
          <a:p>
            <a:r>
              <a:rPr lang="en-US" sz="2800" dirty="0" smtClean="0"/>
              <a:t>Divide in G groups. Hold out group. If meeting, discard the entire group. </a:t>
            </a:r>
            <a:endParaRPr lang="en-US" sz="2800" dirty="0"/>
          </a:p>
        </p:txBody>
      </p:sp>
      <p:sp>
        <p:nvSpPr>
          <p:cNvPr id="5" name="Oval 4"/>
          <p:cNvSpPr/>
          <p:nvPr/>
        </p:nvSpPr>
        <p:spPr>
          <a:xfrm>
            <a:off x="2133600" y="21336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752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2895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2514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3657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3276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4419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4038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5181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4800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5943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5562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6705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6324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7467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7086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8229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7848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991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8610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9753600" y="21336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9372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10515600" y="21336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0134600" y="21336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9" name="Group 28"/>
          <p:cNvGrpSpPr/>
          <p:nvPr/>
        </p:nvGrpSpPr>
        <p:grpSpPr>
          <a:xfrm>
            <a:off x="1219200" y="2667000"/>
            <a:ext cx="9867900" cy="609600"/>
            <a:chOff x="1219200" y="2667000"/>
            <a:chExt cx="9867900" cy="609600"/>
          </a:xfrm>
        </p:grpSpPr>
        <p:sp>
          <p:nvSpPr>
            <p:cNvPr id="3" name="Rectangle 2"/>
            <p:cNvSpPr/>
            <p:nvPr/>
          </p:nvSpPr>
          <p:spPr>
            <a:xfrm>
              <a:off x="1219200" y="2667000"/>
              <a:ext cx="2362200" cy="609600"/>
            </a:xfrm>
            <a:prstGeom prst="rect">
              <a:avLst/>
            </a:prstGeom>
            <a:solidFill>
              <a:schemeClr val="bg1">
                <a:lumMod val="75000"/>
              </a:schemeClr>
            </a:solid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16764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295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243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2057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320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281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4114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3733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4876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4495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Oval 64"/>
            <p:cNvSpPr/>
            <p:nvPr/>
          </p:nvSpPr>
          <p:spPr>
            <a:xfrm>
              <a:off x="5638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Oval 65"/>
            <p:cNvSpPr/>
            <p:nvPr/>
          </p:nvSpPr>
          <p:spPr>
            <a:xfrm>
              <a:off x="52578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a:off x="662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624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7391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701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8153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Oval 71"/>
            <p:cNvSpPr/>
            <p:nvPr/>
          </p:nvSpPr>
          <p:spPr>
            <a:xfrm>
              <a:off x="7772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a:off x="9220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8839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9982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9601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Oval 76"/>
            <p:cNvSpPr/>
            <p:nvPr/>
          </p:nvSpPr>
          <p:spPr>
            <a:xfrm>
              <a:off x="10744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Oval 77"/>
            <p:cNvSpPr/>
            <p:nvPr/>
          </p:nvSpPr>
          <p:spPr>
            <a:xfrm>
              <a:off x="10363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36957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6187987"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87249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82" name="TextBox 81"/>
          <p:cNvSpPr txBox="1"/>
          <p:nvPr/>
        </p:nvSpPr>
        <p:spPr>
          <a:xfrm>
            <a:off x="185746" y="2743200"/>
            <a:ext cx="847708" cy="461665"/>
          </a:xfrm>
          <a:prstGeom prst="rect">
            <a:avLst/>
          </a:prstGeom>
          <a:solidFill>
            <a:srgbClr val="800000"/>
          </a:solidFill>
        </p:spPr>
        <p:txBody>
          <a:bodyPr wrap="none" rtlCol="0">
            <a:spAutoFit/>
          </a:bodyPr>
          <a:lstStyle/>
          <a:p>
            <a:r>
              <a:rPr lang="en-US" sz="2400" dirty="0" smtClean="0">
                <a:solidFill>
                  <a:schemeClr val="bg1"/>
                </a:solidFill>
              </a:rPr>
              <a:t>(R=1)</a:t>
            </a:r>
            <a:endParaRPr lang="en-US" sz="2400" dirty="0">
              <a:solidFill>
                <a:schemeClr val="bg1"/>
              </a:solidFill>
            </a:endParaRPr>
          </a:p>
        </p:txBody>
      </p:sp>
      <p:sp>
        <p:nvSpPr>
          <p:cNvPr id="83" name="TextBox 82"/>
          <p:cNvSpPr txBox="1"/>
          <p:nvPr/>
        </p:nvSpPr>
        <p:spPr>
          <a:xfrm>
            <a:off x="185746" y="3542709"/>
            <a:ext cx="847708" cy="461665"/>
          </a:xfrm>
          <a:prstGeom prst="rect">
            <a:avLst/>
          </a:prstGeom>
          <a:solidFill>
            <a:srgbClr val="008000"/>
          </a:solidFill>
        </p:spPr>
        <p:txBody>
          <a:bodyPr wrap="none" rtlCol="0">
            <a:spAutoFit/>
          </a:bodyPr>
          <a:lstStyle/>
          <a:p>
            <a:r>
              <a:rPr lang="en-US" sz="2400" dirty="0" smtClean="0">
                <a:solidFill>
                  <a:schemeClr val="bg1"/>
                </a:solidFill>
              </a:rPr>
              <a:t>(R=2)</a:t>
            </a:r>
            <a:endParaRPr lang="en-US" sz="2400" dirty="0">
              <a:solidFill>
                <a:schemeClr val="bg1"/>
              </a:solidFill>
            </a:endParaRPr>
          </a:p>
        </p:txBody>
      </p:sp>
      <p:grpSp>
        <p:nvGrpSpPr>
          <p:cNvPr id="84" name="Group 83"/>
          <p:cNvGrpSpPr/>
          <p:nvPr/>
        </p:nvGrpSpPr>
        <p:grpSpPr>
          <a:xfrm>
            <a:off x="1219200" y="3505200"/>
            <a:ext cx="9867900" cy="609600"/>
            <a:chOff x="1219200" y="2667000"/>
            <a:chExt cx="9867900" cy="609600"/>
          </a:xfrm>
        </p:grpSpPr>
        <p:sp>
          <p:nvSpPr>
            <p:cNvPr id="85" name="Rectangle 84"/>
            <p:cNvSpPr/>
            <p:nvPr/>
          </p:nvSpPr>
          <p:spPr>
            <a:xfrm>
              <a:off x="12192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6764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1295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243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Oval 88"/>
            <p:cNvSpPr/>
            <p:nvPr/>
          </p:nvSpPr>
          <p:spPr>
            <a:xfrm>
              <a:off x="2057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Oval 89"/>
            <p:cNvSpPr/>
            <p:nvPr/>
          </p:nvSpPr>
          <p:spPr>
            <a:xfrm>
              <a:off x="320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a:off x="281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662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624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7391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Oval 100"/>
            <p:cNvSpPr/>
            <p:nvPr/>
          </p:nvSpPr>
          <p:spPr>
            <a:xfrm>
              <a:off x="701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Oval 101"/>
            <p:cNvSpPr/>
            <p:nvPr/>
          </p:nvSpPr>
          <p:spPr>
            <a:xfrm>
              <a:off x="8153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a:off x="7772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9220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8839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9982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Oval 106"/>
            <p:cNvSpPr/>
            <p:nvPr/>
          </p:nvSpPr>
          <p:spPr>
            <a:xfrm>
              <a:off x="9601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Oval 107"/>
            <p:cNvSpPr/>
            <p:nvPr/>
          </p:nvSpPr>
          <p:spPr>
            <a:xfrm>
              <a:off x="10744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a:off x="10363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a:off x="6187987"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Rectangle 111"/>
            <p:cNvSpPr/>
            <p:nvPr/>
          </p:nvSpPr>
          <p:spPr>
            <a:xfrm>
              <a:off x="87249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3" name="TextBox 112"/>
          <p:cNvSpPr txBox="1"/>
          <p:nvPr/>
        </p:nvSpPr>
        <p:spPr>
          <a:xfrm>
            <a:off x="223846" y="4380909"/>
            <a:ext cx="847708" cy="461665"/>
          </a:xfrm>
          <a:prstGeom prst="rect">
            <a:avLst/>
          </a:prstGeom>
          <a:solidFill>
            <a:srgbClr val="008000"/>
          </a:solidFill>
        </p:spPr>
        <p:txBody>
          <a:bodyPr wrap="none" rtlCol="0">
            <a:spAutoFit/>
          </a:bodyPr>
          <a:lstStyle/>
          <a:p>
            <a:r>
              <a:rPr lang="en-US" sz="2400" dirty="0" smtClean="0">
                <a:solidFill>
                  <a:schemeClr val="bg1"/>
                </a:solidFill>
              </a:rPr>
              <a:t>(R=3)</a:t>
            </a:r>
            <a:endParaRPr lang="en-US" sz="2400" dirty="0">
              <a:solidFill>
                <a:schemeClr val="bg1"/>
              </a:solidFill>
            </a:endParaRPr>
          </a:p>
        </p:txBody>
      </p:sp>
      <p:grpSp>
        <p:nvGrpSpPr>
          <p:cNvPr id="114" name="Group 113"/>
          <p:cNvGrpSpPr/>
          <p:nvPr/>
        </p:nvGrpSpPr>
        <p:grpSpPr>
          <a:xfrm>
            <a:off x="1257300" y="4343400"/>
            <a:ext cx="9867900" cy="609600"/>
            <a:chOff x="1219200" y="2667000"/>
            <a:chExt cx="9867900" cy="609600"/>
          </a:xfrm>
        </p:grpSpPr>
        <p:sp>
          <p:nvSpPr>
            <p:cNvPr id="115" name="Rectangle 114"/>
            <p:cNvSpPr/>
            <p:nvPr/>
          </p:nvSpPr>
          <p:spPr>
            <a:xfrm>
              <a:off x="12192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16764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1295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243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Oval 118"/>
            <p:cNvSpPr/>
            <p:nvPr/>
          </p:nvSpPr>
          <p:spPr>
            <a:xfrm>
              <a:off x="2057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Oval 119"/>
            <p:cNvSpPr/>
            <p:nvPr/>
          </p:nvSpPr>
          <p:spPr>
            <a:xfrm>
              <a:off x="320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a:off x="281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9220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8839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9982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Oval 130"/>
            <p:cNvSpPr/>
            <p:nvPr/>
          </p:nvSpPr>
          <p:spPr>
            <a:xfrm>
              <a:off x="9601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2" name="Oval 131"/>
            <p:cNvSpPr/>
            <p:nvPr/>
          </p:nvSpPr>
          <p:spPr>
            <a:xfrm>
              <a:off x="10744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a:off x="10363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Rectangle 134"/>
            <p:cNvSpPr/>
            <p:nvPr/>
          </p:nvSpPr>
          <p:spPr>
            <a:xfrm>
              <a:off x="87249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6" name="Group 155"/>
          <p:cNvGrpSpPr/>
          <p:nvPr/>
        </p:nvGrpSpPr>
        <p:grpSpPr>
          <a:xfrm>
            <a:off x="1262054" y="5105400"/>
            <a:ext cx="9867900" cy="609600"/>
            <a:chOff x="1219200" y="2667000"/>
            <a:chExt cx="9867900" cy="609600"/>
          </a:xfrm>
        </p:grpSpPr>
        <p:sp>
          <p:nvSpPr>
            <p:cNvPr id="157" name="Rectangle 156"/>
            <p:cNvSpPr/>
            <p:nvPr/>
          </p:nvSpPr>
          <p:spPr>
            <a:xfrm>
              <a:off x="12192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16764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1295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2438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1" name="Oval 160"/>
            <p:cNvSpPr/>
            <p:nvPr/>
          </p:nvSpPr>
          <p:spPr>
            <a:xfrm>
              <a:off x="2057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2" name="Oval 161"/>
            <p:cNvSpPr/>
            <p:nvPr/>
          </p:nvSpPr>
          <p:spPr>
            <a:xfrm>
              <a:off x="3200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a:off x="28194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9220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8839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9982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7" name="Oval 166"/>
            <p:cNvSpPr/>
            <p:nvPr/>
          </p:nvSpPr>
          <p:spPr>
            <a:xfrm>
              <a:off x="9601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8" name="Oval 167"/>
            <p:cNvSpPr/>
            <p:nvPr/>
          </p:nvSpPr>
          <p:spPr>
            <a:xfrm>
              <a:off x="10744200" y="2819400"/>
              <a:ext cx="304800" cy="304800"/>
            </a:xfrm>
            <a:prstGeom prst="ellipse">
              <a:avLst/>
            </a:prstGeom>
            <a:solidFill>
              <a:srgbClr val="8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a:off x="10363200" y="2819400"/>
              <a:ext cx="304800" cy="304800"/>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Rectangle 169"/>
            <p:cNvSpPr/>
            <p:nvPr/>
          </p:nvSpPr>
          <p:spPr>
            <a:xfrm>
              <a:off x="8724900" y="2667000"/>
              <a:ext cx="236220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3" name="Group 172"/>
          <p:cNvGrpSpPr/>
          <p:nvPr/>
        </p:nvGrpSpPr>
        <p:grpSpPr>
          <a:xfrm>
            <a:off x="2446779" y="5105400"/>
            <a:ext cx="7569331" cy="609601"/>
            <a:chOff x="2446779" y="5105400"/>
            <a:chExt cx="7569331" cy="609601"/>
          </a:xfrm>
        </p:grpSpPr>
        <p:sp>
          <p:nvSpPr>
            <p:cNvPr id="171" name="Rectangle 170"/>
            <p:cNvSpPr/>
            <p:nvPr/>
          </p:nvSpPr>
          <p:spPr>
            <a:xfrm>
              <a:off x="2446779" y="5105401"/>
              <a:ext cx="1177475"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Rectangle 171"/>
            <p:cNvSpPr/>
            <p:nvPr/>
          </p:nvSpPr>
          <p:spPr>
            <a:xfrm>
              <a:off x="8763000" y="5105400"/>
              <a:ext cx="1253110" cy="609600"/>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838372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82" grpId="0" animBg="1"/>
      <p:bldP spid="83" grpId="0" animBg="1"/>
      <p:bldP spid="1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Rectangle 2"/>
          <p:cNvSpPr/>
          <p:nvPr/>
        </p:nvSpPr>
        <p:spPr>
          <a:xfrm>
            <a:off x="1070377" y="1592282"/>
            <a:ext cx="3044423" cy="3970318"/>
          </a:xfrm>
          <a:prstGeom prst="rect">
            <a:avLst/>
          </a:prstGeom>
        </p:spPr>
        <p:txBody>
          <a:bodyPr wrap="none">
            <a:spAutoFit/>
          </a:bodyPr>
          <a:lstStyle/>
          <a:p>
            <a:pPr marL="457200" indent="-457200">
              <a:buFont typeface="Wingdings" charset="2"/>
              <a:buChar char="ü"/>
            </a:pPr>
            <a:r>
              <a:rPr lang="en-US" sz="3600" b="1" dirty="0" smtClean="0">
                <a:solidFill>
                  <a:schemeClr val="tx1">
                    <a:lumMod val="65000"/>
                    <a:lumOff val="35000"/>
                  </a:schemeClr>
                </a:solidFill>
              </a:rPr>
              <a:t>Spy Problem</a:t>
            </a:r>
            <a:r>
              <a:rPr lang="en-US" sz="3600" b="1" dirty="0" smtClean="0"/>
              <a:t/>
            </a:r>
            <a:br>
              <a:rPr lang="en-US" sz="3600" b="1" dirty="0" smtClean="0"/>
            </a:br>
            <a:endParaRPr lang="en-US" sz="3600" b="1" dirty="0"/>
          </a:p>
          <a:p>
            <a:pPr marL="457200" indent="-457200">
              <a:buFont typeface="Wingdings" charset="2"/>
              <a:buChar char="ü"/>
            </a:pPr>
            <a:r>
              <a:rPr lang="en-US" sz="3600" b="1" dirty="0" smtClean="0">
                <a:solidFill>
                  <a:srgbClr val="800000"/>
                </a:solidFill>
              </a:rPr>
              <a:t>CEASER</a:t>
            </a:r>
          </a:p>
          <a:p>
            <a:endParaRPr lang="en-US" sz="3600" b="1" dirty="0" smtClean="0"/>
          </a:p>
          <a:p>
            <a:pPr marL="457200" indent="-457200">
              <a:buFont typeface="Wingdings" charset="2"/>
              <a:buChar char="ü"/>
            </a:pPr>
            <a:r>
              <a:rPr lang="en-US" sz="3600" b="1" dirty="0" smtClean="0"/>
              <a:t>New Attacks</a:t>
            </a:r>
            <a:br>
              <a:rPr lang="en-US" sz="3600" b="1" dirty="0" smtClean="0"/>
            </a:br>
            <a:endParaRPr lang="en-US" sz="3600" b="1" dirty="0"/>
          </a:p>
          <a:p>
            <a:pPr marL="457200" indent="-457200">
              <a:buFont typeface="Wingdings" charset="2"/>
              <a:buChar char="ü"/>
            </a:pPr>
            <a:r>
              <a:rPr lang="en-US" sz="3600" b="1" dirty="0" smtClean="0"/>
              <a:t>Defense</a:t>
            </a:r>
          </a:p>
        </p:txBody>
      </p:sp>
    </p:spTree>
    <p:extLst>
      <p:ext uri="{BB962C8B-B14F-4D97-AF65-F5344CB8AC3E}">
        <p14:creationId xmlns:p14="http://schemas.microsoft.com/office/powerpoint/2010/main" val="240708867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Conflict-Based Cache Attacks</a:t>
            </a:r>
            <a:endParaRPr lang="en-US" dirty="0"/>
          </a:p>
        </p:txBody>
      </p:sp>
      <p:sp>
        <p:nvSpPr>
          <p:cNvPr id="19" name="Rectangle 18"/>
          <p:cNvSpPr/>
          <p:nvPr/>
        </p:nvSpPr>
        <p:spPr>
          <a:xfrm>
            <a:off x="5514085" y="2668112"/>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p:nvSpPr>
        <p:spPr>
          <a:xfrm>
            <a:off x="6077454" y="2666999"/>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Rectangle 20"/>
          <p:cNvSpPr/>
          <p:nvPr/>
        </p:nvSpPr>
        <p:spPr>
          <a:xfrm>
            <a:off x="5514085" y="3087862"/>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22" name="Rectangle 21"/>
          <p:cNvSpPr/>
          <p:nvPr/>
        </p:nvSpPr>
        <p:spPr>
          <a:xfrm>
            <a:off x="6077454" y="3086749"/>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t>B</a:t>
            </a:r>
          </a:p>
        </p:txBody>
      </p:sp>
      <p:sp>
        <p:nvSpPr>
          <p:cNvPr id="23" name="Rectangle 22"/>
          <p:cNvSpPr/>
          <p:nvPr/>
        </p:nvSpPr>
        <p:spPr>
          <a:xfrm>
            <a:off x="5514085" y="3507612"/>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6077454" y="3506499"/>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5514085" y="3926620"/>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6077454" y="3925507"/>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Box 26"/>
          <p:cNvSpPr txBox="1"/>
          <p:nvPr/>
        </p:nvSpPr>
        <p:spPr>
          <a:xfrm>
            <a:off x="5826423" y="4400946"/>
            <a:ext cx="502061" cy="369332"/>
          </a:xfrm>
          <a:prstGeom prst="rect">
            <a:avLst/>
          </a:prstGeom>
          <a:noFill/>
        </p:spPr>
        <p:txBody>
          <a:bodyPr wrap="none" rtlCol="0">
            <a:spAutoFit/>
          </a:bodyPr>
          <a:lstStyle/>
          <a:p>
            <a:pPr algn="ctr"/>
            <a:r>
              <a:rPr lang="en-US" b="1" dirty="0" smtClean="0"/>
              <a:t>LLC</a:t>
            </a:r>
          </a:p>
        </p:txBody>
      </p:sp>
      <p:sp>
        <p:nvSpPr>
          <p:cNvPr id="28" name="Rounded Rectangle 27"/>
          <p:cNvSpPr/>
          <p:nvPr/>
        </p:nvSpPr>
        <p:spPr>
          <a:xfrm>
            <a:off x="3953829" y="4762768"/>
            <a:ext cx="1135779" cy="994468"/>
          </a:xfrm>
          <a:prstGeom prst="roundRect">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smtClean="0"/>
          </a:p>
          <a:p>
            <a:pPr algn="ctr"/>
            <a:r>
              <a:rPr lang="en-US" b="1" dirty="0" smtClean="0"/>
              <a:t>CORE</a:t>
            </a:r>
          </a:p>
          <a:p>
            <a:pPr algn="ctr"/>
            <a:r>
              <a:rPr lang="en-US" b="1" dirty="0" smtClean="0"/>
              <a:t>(Spy)</a:t>
            </a:r>
          </a:p>
          <a:p>
            <a:pPr algn="ctr"/>
            <a:endParaRPr lang="en-US" b="1" dirty="0"/>
          </a:p>
        </p:txBody>
      </p:sp>
      <p:cxnSp>
        <p:nvCxnSpPr>
          <p:cNvPr id="29" name="Straight Connector 28"/>
          <p:cNvCxnSpPr>
            <a:stCxn id="28" idx="0"/>
          </p:cNvCxnSpPr>
          <p:nvPr/>
        </p:nvCxnSpPr>
        <p:spPr>
          <a:xfrm flipV="1">
            <a:off x="4521719" y="3355208"/>
            <a:ext cx="0" cy="1407560"/>
          </a:xfrm>
          <a:prstGeom prst="line">
            <a:avLst/>
          </a:prstGeom>
          <a:ln w="28575" cmpd="sng">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4521719" y="3355208"/>
            <a:ext cx="992366" cy="0"/>
          </a:xfrm>
          <a:prstGeom prst="straightConnector1">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31" name="Rounded Rectangle 30"/>
          <p:cNvSpPr/>
          <p:nvPr/>
        </p:nvSpPr>
        <p:spPr>
          <a:xfrm>
            <a:off x="7074848" y="4762768"/>
            <a:ext cx="1135779" cy="994468"/>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CORE</a:t>
            </a:r>
          </a:p>
          <a:p>
            <a:pPr algn="ctr"/>
            <a:r>
              <a:rPr lang="en-US" b="1" dirty="0" smtClean="0"/>
              <a:t>(Victim)</a:t>
            </a:r>
          </a:p>
        </p:txBody>
      </p:sp>
      <p:cxnSp>
        <p:nvCxnSpPr>
          <p:cNvPr id="32" name="Straight Connector 31"/>
          <p:cNvCxnSpPr>
            <a:stCxn id="31" idx="0"/>
          </p:cNvCxnSpPr>
          <p:nvPr/>
        </p:nvCxnSpPr>
        <p:spPr>
          <a:xfrm flipV="1">
            <a:off x="7642738" y="3355208"/>
            <a:ext cx="0" cy="1407560"/>
          </a:xfrm>
          <a:prstGeom prst="line">
            <a:avLst/>
          </a:prstGeom>
          <a:ln w="2857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rot="10800000">
            <a:off x="6640823" y="3359901"/>
            <a:ext cx="992366" cy="0"/>
          </a:xfrm>
          <a:prstGeom prst="straightConnector1">
            <a:avLst/>
          </a:prstGeom>
          <a:ln w="381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36" name="Rectangle 35"/>
          <p:cNvSpPr/>
          <p:nvPr/>
        </p:nvSpPr>
        <p:spPr>
          <a:xfrm>
            <a:off x="6077454" y="3097039"/>
            <a:ext cx="563369" cy="410573"/>
          </a:xfrm>
          <a:prstGeom prst="rect">
            <a:avLst/>
          </a:prstGeom>
          <a:solidFill>
            <a:srgbClr val="008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37" name="Rectangle 36"/>
          <p:cNvSpPr/>
          <p:nvPr/>
        </p:nvSpPr>
        <p:spPr>
          <a:xfrm>
            <a:off x="5513465" y="3087272"/>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A</a:t>
            </a:r>
            <a:endParaRPr lang="en-US" b="1" dirty="0"/>
          </a:p>
        </p:txBody>
      </p:sp>
      <p:sp>
        <p:nvSpPr>
          <p:cNvPr id="38" name="Rectangle 37"/>
          <p:cNvSpPr/>
          <p:nvPr/>
        </p:nvSpPr>
        <p:spPr>
          <a:xfrm>
            <a:off x="6087189" y="3085211"/>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t>B</a:t>
            </a:r>
          </a:p>
        </p:txBody>
      </p:sp>
      <p:sp>
        <p:nvSpPr>
          <p:cNvPr id="39" name="Rectangle 38"/>
          <p:cNvSpPr/>
          <p:nvPr/>
        </p:nvSpPr>
        <p:spPr>
          <a:xfrm>
            <a:off x="6082698" y="3080720"/>
            <a:ext cx="563369" cy="410573"/>
          </a:xfrm>
          <a:prstGeom prst="rect">
            <a:avLst/>
          </a:prstGeom>
          <a:solidFill>
            <a:srgbClr val="00009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t>V</a:t>
            </a:r>
          </a:p>
        </p:txBody>
      </p:sp>
      <p:sp>
        <p:nvSpPr>
          <p:cNvPr id="5" name="Rectangle 4"/>
          <p:cNvSpPr/>
          <p:nvPr/>
        </p:nvSpPr>
        <p:spPr>
          <a:xfrm>
            <a:off x="381150" y="1456921"/>
            <a:ext cx="11313814" cy="523220"/>
          </a:xfrm>
          <a:prstGeom prst="rect">
            <a:avLst/>
          </a:prstGeom>
        </p:spPr>
        <p:txBody>
          <a:bodyPr wrap="none">
            <a:spAutoFit/>
          </a:bodyPr>
          <a:lstStyle/>
          <a:p>
            <a:r>
              <a:rPr lang="en-US" sz="2800" b="1" dirty="0" smtClean="0"/>
              <a:t>Co-running spy can infer access pattern of victim by causing cache conflicts</a:t>
            </a:r>
            <a:endParaRPr lang="en-US" sz="2800" b="1" dirty="0"/>
          </a:p>
        </p:txBody>
      </p:sp>
      <p:sp>
        <p:nvSpPr>
          <p:cNvPr id="41" name="Rectangle 40"/>
          <p:cNvSpPr/>
          <p:nvPr/>
        </p:nvSpPr>
        <p:spPr>
          <a:xfrm>
            <a:off x="856456" y="6028994"/>
            <a:ext cx="10515600" cy="72464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Conflicts leak access pattern, used to infer secret [AES </a:t>
            </a:r>
            <a:r>
              <a:rPr lang="mr-IN" sz="2800" b="1" dirty="0" smtClean="0">
                <a:solidFill>
                  <a:schemeClr val="bg1"/>
                </a:solidFill>
              </a:rPr>
              <a:t>–</a:t>
            </a:r>
            <a:r>
              <a:rPr lang="en-US" sz="2800" b="1" dirty="0" smtClean="0">
                <a:solidFill>
                  <a:schemeClr val="bg1"/>
                </a:solidFill>
              </a:rPr>
              <a:t> Bernstein’05]</a:t>
            </a:r>
            <a:endParaRPr lang="en-US" sz="2800" b="1" dirty="0">
              <a:solidFill>
                <a:schemeClr val="bg1"/>
              </a:solidFill>
            </a:endParaRPr>
          </a:p>
        </p:txBody>
      </p:sp>
      <p:sp>
        <p:nvSpPr>
          <p:cNvPr id="34" name="Cloud 33"/>
          <p:cNvSpPr/>
          <p:nvPr/>
        </p:nvSpPr>
        <p:spPr>
          <a:xfrm>
            <a:off x="2514600" y="3277035"/>
            <a:ext cx="1815686" cy="814654"/>
          </a:xfrm>
          <a:prstGeom prst="cloud">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Miss for B</a:t>
            </a:r>
          </a:p>
        </p:txBody>
      </p:sp>
      <p:sp>
        <p:nvSpPr>
          <p:cNvPr id="35" name="Cloud 34"/>
          <p:cNvSpPr/>
          <p:nvPr/>
        </p:nvSpPr>
        <p:spPr>
          <a:xfrm>
            <a:off x="1794606" y="4192606"/>
            <a:ext cx="2159223" cy="814654"/>
          </a:xfrm>
          <a:prstGeom prst="cloud">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Victim Accessed Set</a:t>
            </a:r>
          </a:p>
        </p:txBody>
      </p:sp>
    </p:spTree>
    <p:extLst>
      <p:ext uri="{BB962C8B-B14F-4D97-AF65-F5344CB8AC3E}">
        <p14:creationId xmlns:p14="http://schemas.microsoft.com/office/powerpoint/2010/main" val="13959902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1" nodeType="click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dissolve">
                                      <p:cBhvr>
                                        <p:cTn id="15" dur="500"/>
                                        <p:tgtEl>
                                          <p:spTgt spid="3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39" grpId="1" animBg="1"/>
      <p:bldP spid="41" grpId="0" animBg="1"/>
      <p:bldP spid="34" grpId="0" animBg="1"/>
      <p:bldP spid="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Solutions</a:t>
            </a:r>
            <a:endParaRPr lang="en-US" dirty="0"/>
          </a:p>
        </p:txBody>
      </p:sp>
      <p:sp>
        <p:nvSpPr>
          <p:cNvPr id="111" name="Rectangle 110"/>
          <p:cNvSpPr/>
          <p:nvPr/>
        </p:nvSpPr>
        <p:spPr>
          <a:xfrm>
            <a:off x="1579346" y="1265184"/>
            <a:ext cx="3467100" cy="822238"/>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400" b="1" dirty="0" smtClean="0">
                <a:solidFill>
                  <a:schemeClr val="bg1"/>
                </a:solidFill>
              </a:rPr>
              <a:t>Way Partitioning</a:t>
            </a:r>
            <a:endParaRPr lang="en-US" sz="2400" b="1" dirty="0">
              <a:solidFill>
                <a:schemeClr val="bg1"/>
              </a:solidFill>
            </a:endParaRPr>
          </a:p>
        </p:txBody>
      </p:sp>
      <p:grpSp>
        <p:nvGrpSpPr>
          <p:cNvPr id="138" name="Group 137"/>
          <p:cNvGrpSpPr/>
          <p:nvPr/>
        </p:nvGrpSpPr>
        <p:grpSpPr>
          <a:xfrm>
            <a:off x="2562835" y="3022500"/>
            <a:ext cx="1126738" cy="1670194"/>
            <a:chOff x="2434899" y="2262925"/>
            <a:chExt cx="1126738" cy="1670194"/>
          </a:xfrm>
        </p:grpSpPr>
        <p:sp>
          <p:nvSpPr>
            <p:cNvPr id="139" name="Rectangle 138"/>
            <p:cNvSpPr/>
            <p:nvPr/>
          </p:nvSpPr>
          <p:spPr>
            <a:xfrm>
              <a:off x="2434899" y="2264038"/>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0" name="Rectangle 139"/>
            <p:cNvSpPr/>
            <p:nvPr/>
          </p:nvSpPr>
          <p:spPr>
            <a:xfrm>
              <a:off x="2998268" y="2262925"/>
              <a:ext cx="563369" cy="410573"/>
            </a:xfrm>
            <a:prstGeom prst="rect">
              <a:avLst/>
            </a:prstGeom>
            <a:solidFill>
              <a:srgbClr val="0000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1" name="Rectangle 140"/>
            <p:cNvSpPr/>
            <p:nvPr/>
          </p:nvSpPr>
          <p:spPr>
            <a:xfrm>
              <a:off x="2434899" y="2683788"/>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Rectangle 141"/>
            <p:cNvSpPr/>
            <p:nvPr/>
          </p:nvSpPr>
          <p:spPr>
            <a:xfrm>
              <a:off x="2998268" y="2682675"/>
              <a:ext cx="563369" cy="410573"/>
            </a:xfrm>
            <a:prstGeom prst="rect">
              <a:avLst/>
            </a:prstGeom>
            <a:solidFill>
              <a:srgbClr val="0000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3" name="Rectangle 142"/>
            <p:cNvSpPr/>
            <p:nvPr/>
          </p:nvSpPr>
          <p:spPr>
            <a:xfrm>
              <a:off x="2434899" y="3103538"/>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4" name="Rectangle 143"/>
            <p:cNvSpPr/>
            <p:nvPr/>
          </p:nvSpPr>
          <p:spPr>
            <a:xfrm>
              <a:off x="2998268" y="3102425"/>
              <a:ext cx="563369" cy="410573"/>
            </a:xfrm>
            <a:prstGeom prst="rect">
              <a:avLst/>
            </a:prstGeom>
            <a:solidFill>
              <a:srgbClr val="0000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9" name="Rectangle 148"/>
            <p:cNvSpPr/>
            <p:nvPr/>
          </p:nvSpPr>
          <p:spPr>
            <a:xfrm>
              <a:off x="2434899" y="3522546"/>
              <a:ext cx="563369" cy="410573"/>
            </a:xfrm>
            <a:prstGeom prst="rect">
              <a:avLst/>
            </a:prstGeom>
            <a:solidFill>
              <a:srgbClr val="800000"/>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Rectangle 156"/>
            <p:cNvSpPr/>
            <p:nvPr/>
          </p:nvSpPr>
          <p:spPr>
            <a:xfrm>
              <a:off x="2998268" y="3521433"/>
              <a:ext cx="563369" cy="410573"/>
            </a:xfrm>
            <a:prstGeom prst="rect">
              <a:avLst/>
            </a:prstGeom>
            <a:solidFill>
              <a:srgbClr val="0000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7342808" y="3001823"/>
            <a:ext cx="3231325" cy="1743288"/>
            <a:chOff x="7342808" y="3001823"/>
            <a:chExt cx="3231325" cy="1743288"/>
          </a:xfrm>
        </p:grpSpPr>
        <p:grpSp>
          <p:nvGrpSpPr>
            <p:cNvPr id="169" name="Group 168"/>
            <p:cNvGrpSpPr/>
            <p:nvPr/>
          </p:nvGrpSpPr>
          <p:grpSpPr>
            <a:xfrm>
              <a:off x="9447395" y="3001823"/>
              <a:ext cx="1126738" cy="1670194"/>
              <a:chOff x="2434899" y="2262925"/>
              <a:chExt cx="1126738" cy="1670194"/>
            </a:xfrm>
            <a:solidFill>
              <a:srgbClr val="008000"/>
            </a:solidFill>
          </p:grpSpPr>
          <p:sp>
            <p:nvSpPr>
              <p:cNvPr id="170" name="Rectangle 169"/>
              <p:cNvSpPr/>
              <p:nvPr/>
            </p:nvSpPr>
            <p:spPr>
              <a:xfrm>
                <a:off x="2434899" y="22640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1" name="Rectangle 170"/>
              <p:cNvSpPr/>
              <p:nvPr/>
            </p:nvSpPr>
            <p:spPr>
              <a:xfrm>
                <a:off x="2998268" y="22629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2" name="Rectangle 171"/>
              <p:cNvSpPr/>
              <p:nvPr/>
            </p:nvSpPr>
            <p:spPr>
              <a:xfrm>
                <a:off x="2434899" y="268378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3" name="Rectangle 172"/>
              <p:cNvSpPr/>
              <p:nvPr/>
            </p:nvSpPr>
            <p:spPr>
              <a:xfrm>
                <a:off x="2998268" y="268267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4" name="Rectangle 173"/>
              <p:cNvSpPr/>
              <p:nvPr/>
            </p:nvSpPr>
            <p:spPr>
              <a:xfrm>
                <a:off x="2434899" y="31035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Rectangle 174"/>
              <p:cNvSpPr/>
              <p:nvPr/>
            </p:nvSpPr>
            <p:spPr>
              <a:xfrm>
                <a:off x="2998268" y="31024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Rectangle 175"/>
              <p:cNvSpPr/>
              <p:nvPr/>
            </p:nvSpPr>
            <p:spPr>
              <a:xfrm>
                <a:off x="2434899" y="3522546"/>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Rectangle 176"/>
              <p:cNvSpPr/>
              <p:nvPr/>
            </p:nvSpPr>
            <p:spPr>
              <a:xfrm>
                <a:off x="2998268" y="3521433"/>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0" name="Rectangle 179"/>
            <p:cNvSpPr/>
            <p:nvPr/>
          </p:nvSpPr>
          <p:spPr>
            <a:xfrm>
              <a:off x="7942948" y="3545069"/>
              <a:ext cx="207511" cy="216743"/>
            </a:xfrm>
            <a:prstGeom prst="rect">
              <a:avLst/>
            </a:prstGeom>
            <a:solidFill>
              <a:srgbClr val="F37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Rectangle 180"/>
            <p:cNvSpPr/>
            <p:nvPr/>
          </p:nvSpPr>
          <p:spPr>
            <a:xfrm>
              <a:off x="8150459" y="3545069"/>
              <a:ext cx="207511" cy="216743"/>
            </a:xfrm>
            <a:prstGeom prst="rect">
              <a:avLst/>
            </a:prstGeom>
            <a:solidFill>
              <a:srgbClr val="F37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Rectangle 181"/>
            <p:cNvSpPr/>
            <p:nvPr/>
          </p:nvSpPr>
          <p:spPr>
            <a:xfrm>
              <a:off x="7942948" y="3748076"/>
              <a:ext cx="207511" cy="216743"/>
            </a:xfrm>
            <a:prstGeom prst="rect">
              <a:avLst/>
            </a:prstGeom>
            <a:solidFill>
              <a:srgbClr val="F37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Rectangle 182"/>
            <p:cNvSpPr/>
            <p:nvPr/>
          </p:nvSpPr>
          <p:spPr>
            <a:xfrm>
              <a:off x="8150459" y="3748076"/>
              <a:ext cx="207511" cy="216743"/>
            </a:xfrm>
            <a:prstGeom prst="rect">
              <a:avLst/>
            </a:prstGeom>
            <a:solidFill>
              <a:srgbClr val="F37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4" name="Curved Connector 183"/>
            <p:cNvCxnSpPr>
              <a:stCxn id="181" idx="0"/>
            </p:cNvCxnSpPr>
            <p:nvPr/>
          </p:nvCxnSpPr>
          <p:spPr>
            <a:xfrm rot="16200000" flipH="1">
              <a:off x="8758009" y="3041274"/>
              <a:ext cx="540451" cy="1548040"/>
            </a:xfrm>
            <a:prstGeom prst="curvedConnector4">
              <a:avLst>
                <a:gd name="adj1" fmla="val -42298"/>
                <a:gd name="adj2" fmla="val 5335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185" name="Curved Connector 184"/>
            <p:cNvCxnSpPr>
              <a:stCxn id="183" idx="3"/>
            </p:cNvCxnSpPr>
            <p:nvPr/>
          </p:nvCxnSpPr>
          <p:spPr>
            <a:xfrm flipV="1">
              <a:off x="8357970" y="3193270"/>
              <a:ext cx="1967211" cy="663178"/>
            </a:xfrm>
            <a:prstGeom prst="curvedConnector3">
              <a:avLst>
                <a:gd name="adj1" fmla="val 50000"/>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186" name="TextBox 185"/>
            <p:cNvSpPr txBox="1"/>
            <p:nvPr/>
          </p:nvSpPr>
          <p:spPr>
            <a:xfrm>
              <a:off x="7342808" y="4098780"/>
              <a:ext cx="1615308" cy="646331"/>
            </a:xfrm>
            <a:prstGeom prst="rect">
              <a:avLst/>
            </a:prstGeom>
            <a:noFill/>
          </p:spPr>
          <p:txBody>
            <a:bodyPr wrap="none" rtlCol="0">
              <a:spAutoFit/>
            </a:bodyPr>
            <a:lstStyle/>
            <a:p>
              <a:pPr algn="ctr"/>
              <a:r>
                <a:rPr lang="en-US" b="1" dirty="0" smtClean="0"/>
                <a:t>Mapping Table </a:t>
              </a:r>
            </a:p>
            <a:p>
              <a:pPr algn="ctr"/>
              <a:r>
                <a:rPr lang="en-US" b="1" dirty="0" smtClean="0"/>
                <a:t>(MT)</a:t>
              </a:r>
              <a:endParaRPr lang="en-US" b="1" dirty="0"/>
            </a:p>
          </p:txBody>
        </p:sp>
      </p:grpSp>
      <p:sp>
        <p:nvSpPr>
          <p:cNvPr id="9" name="TextBox 8"/>
          <p:cNvSpPr txBox="1"/>
          <p:nvPr/>
        </p:nvSpPr>
        <p:spPr>
          <a:xfrm>
            <a:off x="1495411" y="2099996"/>
            <a:ext cx="3780940" cy="369332"/>
          </a:xfrm>
          <a:prstGeom prst="rect">
            <a:avLst/>
          </a:prstGeom>
          <a:noFill/>
        </p:spPr>
        <p:txBody>
          <a:bodyPr wrap="none" rtlCol="0">
            <a:spAutoFit/>
          </a:bodyPr>
          <a:lstStyle/>
          <a:p>
            <a:r>
              <a:rPr lang="en-US" b="1" dirty="0" err="1" smtClean="0"/>
              <a:t>NoMo</a:t>
            </a:r>
            <a:r>
              <a:rPr lang="en-US" b="1" dirty="0" smtClean="0"/>
              <a:t> [TACO’12], </a:t>
            </a:r>
            <a:r>
              <a:rPr lang="en-US" b="1" dirty="0" err="1" smtClean="0"/>
              <a:t>CATalyst</a:t>
            </a:r>
            <a:r>
              <a:rPr lang="en-US" b="1" dirty="0" smtClean="0"/>
              <a:t> [HPCA’16]</a:t>
            </a:r>
            <a:endParaRPr lang="en-US" b="1" dirty="0"/>
          </a:p>
        </p:txBody>
      </p:sp>
      <p:grpSp>
        <p:nvGrpSpPr>
          <p:cNvPr id="13" name="Group 12"/>
          <p:cNvGrpSpPr/>
          <p:nvPr/>
        </p:nvGrpSpPr>
        <p:grpSpPr>
          <a:xfrm>
            <a:off x="7259030" y="1298034"/>
            <a:ext cx="4126062" cy="1185158"/>
            <a:chOff x="7259030" y="1298034"/>
            <a:chExt cx="4126062" cy="1185158"/>
          </a:xfrm>
        </p:grpSpPr>
        <p:sp>
          <p:nvSpPr>
            <p:cNvPr id="113" name="Rectangle 112"/>
            <p:cNvSpPr/>
            <p:nvPr/>
          </p:nvSpPr>
          <p:spPr>
            <a:xfrm>
              <a:off x="7591200" y="1298034"/>
              <a:ext cx="3467100" cy="822238"/>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400" b="1" dirty="0" smtClean="0">
                  <a:solidFill>
                    <a:schemeClr val="bg1"/>
                  </a:solidFill>
                </a:rPr>
                <a:t>Table-Based Randomization </a:t>
              </a:r>
              <a:endParaRPr lang="en-US" sz="2400" b="1" dirty="0">
                <a:solidFill>
                  <a:schemeClr val="bg1"/>
                </a:solidFill>
              </a:endParaRPr>
            </a:p>
          </p:txBody>
        </p:sp>
        <p:sp>
          <p:nvSpPr>
            <p:cNvPr id="187" name="TextBox 186"/>
            <p:cNvSpPr txBox="1"/>
            <p:nvPr/>
          </p:nvSpPr>
          <p:spPr>
            <a:xfrm>
              <a:off x="7259030" y="2113860"/>
              <a:ext cx="4126062" cy="369332"/>
            </a:xfrm>
            <a:prstGeom prst="rect">
              <a:avLst/>
            </a:prstGeom>
            <a:noFill/>
          </p:spPr>
          <p:txBody>
            <a:bodyPr wrap="none" rtlCol="0">
              <a:spAutoFit/>
            </a:bodyPr>
            <a:lstStyle/>
            <a:p>
              <a:r>
                <a:rPr lang="en-US" b="1" dirty="0" err="1" smtClean="0"/>
                <a:t>RPCache</a:t>
              </a:r>
              <a:r>
                <a:rPr lang="en-US" b="1" dirty="0" smtClean="0"/>
                <a:t>[ISCA’07], </a:t>
              </a:r>
              <a:r>
                <a:rPr lang="en-US" b="1" dirty="0" err="1" smtClean="0"/>
                <a:t>NewCache</a:t>
              </a:r>
              <a:r>
                <a:rPr lang="en-US" b="1" dirty="0" smtClean="0"/>
                <a:t>[MICRO’08]</a:t>
              </a:r>
              <a:endParaRPr lang="en-US" b="1" dirty="0"/>
            </a:p>
          </p:txBody>
        </p:sp>
      </p:grpSp>
      <p:grpSp>
        <p:nvGrpSpPr>
          <p:cNvPr id="12" name="Group 11"/>
          <p:cNvGrpSpPr/>
          <p:nvPr/>
        </p:nvGrpSpPr>
        <p:grpSpPr>
          <a:xfrm>
            <a:off x="851076" y="5200287"/>
            <a:ext cx="4275708" cy="1180545"/>
            <a:chOff x="838200" y="5718512"/>
            <a:chExt cx="4275708" cy="1180545"/>
          </a:xfrm>
        </p:grpSpPr>
        <p:pic>
          <p:nvPicPr>
            <p:cNvPr id="188" name="Picture 187">
              <a:extLst>
                <a:ext uri="{FF2B5EF4-FFF2-40B4-BE49-F238E27FC236}">
                  <a16:creationId xmlns:a16="http://schemas.microsoft.com/office/drawing/2014/main" xmlns="" id="{F60679D0-0FB2-4B29-BE85-A23B2BD8AB3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8200" y="5718512"/>
              <a:ext cx="532359" cy="532359"/>
            </a:xfrm>
            <a:prstGeom prst="rect">
              <a:avLst/>
            </a:prstGeom>
          </p:spPr>
        </p:pic>
        <p:sp>
          <p:nvSpPr>
            <p:cNvPr id="11" name="TextBox 10"/>
            <p:cNvSpPr txBox="1"/>
            <p:nvPr/>
          </p:nvSpPr>
          <p:spPr>
            <a:xfrm>
              <a:off x="1482535" y="6437392"/>
              <a:ext cx="3631373" cy="461665"/>
            </a:xfrm>
            <a:prstGeom prst="rect">
              <a:avLst/>
            </a:prstGeom>
            <a:noFill/>
          </p:spPr>
          <p:txBody>
            <a:bodyPr wrap="none" rtlCol="0">
              <a:spAutoFit/>
            </a:bodyPr>
            <a:lstStyle/>
            <a:p>
              <a:r>
                <a:rPr lang="en-US" sz="2400" b="1" dirty="0" smtClean="0"/>
                <a:t>Not scalable to many core</a:t>
              </a:r>
              <a:endParaRPr lang="en-US" sz="2400" b="1" dirty="0"/>
            </a:p>
          </p:txBody>
        </p:sp>
      </p:grpSp>
      <p:grpSp>
        <p:nvGrpSpPr>
          <p:cNvPr id="16" name="Group 15"/>
          <p:cNvGrpSpPr/>
          <p:nvPr/>
        </p:nvGrpSpPr>
        <p:grpSpPr>
          <a:xfrm>
            <a:off x="6716455" y="5181600"/>
            <a:ext cx="5306538" cy="1247927"/>
            <a:chOff x="6716455" y="5314144"/>
            <a:chExt cx="5306538" cy="1247927"/>
          </a:xfrm>
        </p:grpSpPr>
        <p:pic>
          <p:nvPicPr>
            <p:cNvPr id="191" name="Picture 190">
              <a:extLst>
                <a:ext uri="{FF2B5EF4-FFF2-40B4-BE49-F238E27FC236}">
                  <a16:creationId xmlns:a16="http://schemas.microsoft.com/office/drawing/2014/main" xmlns="" id="{F60679D0-0FB2-4B29-BE85-A23B2BD8AB3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16455" y="5314144"/>
              <a:ext cx="532359" cy="532359"/>
            </a:xfrm>
            <a:prstGeom prst="rect">
              <a:avLst/>
            </a:prstGeom>
          </p:spPr>
        </p:pic>
        <p:sp>
          <p:nvSpPr>
            <p:cNvPr id="192" name="TextBox 191"/>
            <p:cNvSpPr txBox="1"/>
            <p:nvPr/>
          </p:nvSpPr>
          <p:spPr>
            <a:xfrm>
              <a:off x="7248814" y="5324204"/>
              <a:ext cx="4614364" cy="461665"/>
            </a:xfrm>
            <a:prstGeom prst="rect">
              <a:avLst/>
            </a:prstGeom>
            <a:noFill/>
          </p:spPr>
          <p:txBody>
            <a:bodyPr wrap="none" rtlCol="0">
              <a:spAutoFit/>
            </a:bodyPr>
            <a:lstStyle/>
            <a:p>
              <a:r>
                <a:rPr lang="en-US" sz="2400" b="1" dirty="0" smtClean="0"/>
                <a:t>Mapping </a:t>
              </a:r>
              <a:r>
                <a:rPr lang="en-US" sz="2400" b="1" dirty="0"/>
                <a:t>T</a:t>
              </a:r>
              <a:r>
                <a:rPr lang="en-US" sz="2400" b="1" dirty="0" smtClean="0"/>
                <a:t>able large for LLC (MBs)</a:t>
              </a:r>
              <a:endParaRPr lang="en-US" sz="2400" b="1" dirty="0"/>
            </a:p>
          </p:txBody>
        </p:sp>
        <p:pic>
          <p:nvPicPr>
            <p:cNvPr id="193" name="Picture 192">
              <a:extLst>
                <a:ext uri="{FF2B5EF4-FFF2-40B4-BE49-F238E27FC236}">
                  <a16:creationId xmlns:a16="http://schemas.microsoft.com/office/drawing/2014/main" xmlns="" id="{F60679D0-0FB2-4B29-BE85-A23B2BD8AB3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35005" y="6029712"/>
              <a:ext cx="532359" cy="532359"/>
            </a:xfrm>
            <a:prstGeom prst="rect">
              <a:avLst/>
            </a:prstGeom>
          </p:spPr>
        </p:pic>
        <p:sp>
          <p:nvSpPr>
            <p:cNvPr id="194" name="TextBox 193"/>
            <p:cNvSpPr txBox="1"/>
            <p:nvPr/>
          </p:nvSpPr>
          <p:spPr>
            <a:xfrm>
              <a:off x="7267364" y="6039772"/>
              <a:ext cx="4755629" cy="461665"/>
            </a:xfrm>
            <a:prstGeom prst="rect">
              <a:avLst/>
            </a:prstGeom>
            <a:noFill/>
          </p:spPr>
          <p:txBody>
            <a:bodyPr wrap="none" rtlCol="0">
              <a:spAutoFit/>
            </a:bodyPr>
            <a:lstStyle/>
            <a:p>
              <a:r>
                <a:rPr lang="en-US" sz="2400" b="1" dirty="0" smtClean="0"/>
                <a:t>OS support needed to protect Table </a:t>
              </a:r>
              <a:endParaRPr lang="en-US" sz="2400" b="1" dirty="0"/>
            </a:p>
          </p:txBody>
        </p:sp>
      </p:grpSp>
      <p:grpSp>
        <p:nvGrpSpPr>
          <p:cNvPr id="46" name="Group 45"/>
          <p:cNvGrpSpPr/>
          <p:nvPr/>
        </p:nvGrpSpPr>
        <p:grpSpPr>
          <a:xfrm>
            <a:off x="838200" y="5248196"/>
            <a:ext cx="4675108" cy="1172460"/>
            <a:chOff x="838200" y="5078411"/>
            <a:chExt cx="4675108" cy="1172460"/>
          </a:xfrm>
        </p:grpSpPr>
        <p:pic>
          <p:nvPicPr>
            <p:cNvPr id="47" name="Picture 46">
              <a:extLst>
                <a:ext uri="{FF2B5EF4-FFF2-40B4-BE49-F238E27FC236}">
                  <a16:creationId xmlns:a16="http://schemas.microsoft.com/office/drawing/2014/main" xmlns="" id="{F60679D0-0FB2-4B29-BE85-A23B2BD8AB3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8200" y="5718512"/>
              <a:ext cx="532359" cy="532359"/>
            </a:xfrm>
            <a:prstGeom prst="rect">
              <a:avLst/>
            </a:prstGeom>
          </p:spPr>
        </p:pic>
        <p:sp>
          <p:nvSpPr>
            <p:cNvPr id="48" name="TextBox 47"/>
            <p:cNvSpPr txBox="1"/>
            <p:nvPr/>
          </p:nvSpPr>
          <p:spPr>
            <a:xfrm>
              <a:off x="1495411" y="5078411"/>
              <a:ext cx="4017897" cy="461665"/>
            </a:xfrm>
            <a:prstGeom prst="rect">
              <a:avLst/>
            </a:prstGeom>
            <a:noFill/>
          </p:spPr>
          <p:txBody>
            <a:bodyPr wrap="none" rtlCol="0">
              <a:spAutoFit/>
            </a:bodyPr>
            <a:lstStyle/>
            <a:p>
              <a:r>
                <a:rPr lang="en-US" sz="2400" b="1" dirty="0" smtClean="0"/>
                <a:t>Inefficient use of cache </a:t>
              </a:r>
              <a:r>
                <a:rPr lang="en-US" sz="2400" b="1" dirty="0"/>
                <a:t>s</a:t>
              </a:r>
              <a:r>
                <a:rPr lang="en-US" sz="2400" b="1" dirty="0" smtClean="0"/>
                <a:t>pace</a:t>
              </a:r>
              <a:endParaRPr lang="en-US" sz="2400" b="1" dirty="0"/>
            </a:p>
          </p:txBody>
        </p:sp>
      </p:grpSp>
    </p:spTree>
    <p:extLst>
      <p:ext uri="{BB962C8B-B14F-4D97-AF65-F5344CB8AC3E}">
        <p14:creationId xmlns:p14="http://schemas.microsoft.com/office/powerpoint/2010/main" val="10328067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814"/>
            <a:ext cx="10752506" cy="711321"/>
          </a:xfrm>
        </p:spPr>
        <p:txBody>
          <a:bodyPr>
            <a:normAutofit fontScale="90000"/>
          </a:bodyPr>
          <a:lstStyle/>
          <a:p>
            <a:r>
              <a:rPr lang="en-US" dirty="0" smtClean="0"/>
              <a:t>CEASER: Randomization without Tables </a:t>
            </a:r>
            <a:endParaRPr lang="en-US" dirty="0"/>
          </a:p>
        </p:txBody>
      </p:sp>
      <p:sp>
        <p:nvSpPr>
          <p:cNvPr id="4" name="Rectangle 3"/>
          <p:cNvSpPr/>
          <p:nvPr/>
        </p:nvSpPr>
        <p:spPr>
          <a:xfrm>
            <a:off x="1858537" y="2643467"/>
            <a:ext cx="3951042" cy="2523246"/>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 name="Group 4"/>
          <p:cNvGrpSpPr/>
          <p:nvPr/>
        </p:nvGrpSpPr>
        <p:grpSpPr>
          <a:xfrm>
            <a:off x="6465017" y="2450664"/>
            <a:ext cx="5125689" cy="3110829"/>
            <a:chOff x="7006968" y="2660878"/>
            <a:chExt cx="4392641" cy="3110829"/>
          </a:xfrm>
        </p:grpSpPr>
        <p:sp>
          <p:nvSpPr>
            <p:cNvPr id="6" name="TextBox 5"/>
            <p:cNvSpPr txBox="1"/>
            <p:nvPr/>
          </p:nvSpPr>
          <p:spPr>
            <a:xfrm>
              <a:off x="7013081" y="2660878"/>
              <a:ext cx="4386528" cy="523220"/>
            </a:xfrm>
            <a:prstGeom prst="rect">
              <a:avLst/>
            </a:prstGeom>
            <a:noFill/>
          </p:spPr>
          <p:txBody>
            <a:bodyPr wrap="square" rtlCol="0">
              <a:spAutoFit/>
            </a:bodyPr>
            <a:lstStyle/>
            <a:p>
              <a:r>
                <a:rPr lang="en-US" sz="2800" b="1" dirty="0" smtClean="0"/>
                <a:t>Robust to attacks (years)</a:t>
              </a:r>
              <a:endParaRPr lang="en-US" sz="2800" b="1" dirty="0"/>
            </a:p>
          </p:txBody>
        </p:sp>
        <p:sp>
          <p:nvSpPr>
            <p:cNvPr id="8" name="TextBox 7"/>
            <p:cNvSpPr txBox="1"/>
            <p:nvPr/>
          </p:nvSpPr>
          <p:spPr>
            <a:xfrm>
              <a:off x="7006968" y="3305579"/>
              <a:ext cx="4386528" cy="523220"/>
            </a:xfrm>
            <a:prstGeom prst="rect">
              <a:avLst/>
            </a:prstGeom>
            <a:noFill/>
          </p:spPr>
          <p:txBody>
            <a:bodyPr wrap="square" rtlCol="0">
              <a:spAutoFit/>
            </a:bodyPr>
            <a:lstStyle/>
            <a:p>
              <a:r>
                <a:rPr lang="en-US" sz="2800" b="1" dirty="0" smtClean="0"/>
                <a:t>Negligible slowdown (~ 1%)</a:t>
              </a:r>
              <a:endParaRPr lang="en-US" sz="2800" b="1" dirty="0"/>
            </a:p>
          </p:txBody>
        </p:sp>
        <p:sp>
          <p:nvSpPr>
            <p:cNvPr id="9" name="TextBox 8"/>
            <p:cNvSpPr txBox="1"/>
            <p:nvPr/>
          </p:nvSpPr>
          <p:spPr>
            <a:xfrm>
              <a:off x="7007401" y="5248487"/>
              <a:ext cx="4386528" cy="523220"/>
            </a:xfrm>
            <a:prstGeom prst="rect">
              <a:avLst/>
            </a:prstGeom>
            <a:noFill/>
          </p:spPr>
          <p:txBody>
            <a:bodyPr wrap="square" rtlCol="0">
              <a:spAutoFit/>
            </a:bodyPr>
            <a:lstStyle/>
            <a:p>
              <a:r>
                <a:rPr lang="en-US" sz="2800" b="1" dirty="0" smtClean="0"/>
                <a:t>No OS support needed</a:t>
              </a:r>
            </a:p>
          </p:txBody>
        </p:sp>
        <p:sp>
          <p:nvSpPr>
            <p:cNvPr id="10" name="TextBox 9"/>
            <p:cNvSpPr txBox="1"/>
            <p:nvPr/>
          </p:nvSpPr>
          <p:spPr>
            <a:xfrm>
              <a:off x="7007399" y="3963204"/>
              <a:ext cx="4386528" cy="523220"/>
            </a:xfrm>
            <a:prstGeom prst="rect">
              <a:avLst/>
            </a:prstGeom>
            <a:noFill/>
          </p:spPr>
          <p:txBody>
            <a:bodyPr wrap="square" rtlCol="0">
              <a:spAutoFit/>
            </a:bodyPr>
            <a:lstStyle/>
            <a:p>
              <a:r>
                <a:rPr lang="en-US" sz="2800" b="1" dirty="0" smtClean="0"/>
                <a:t>Negligible storage (24 bytes)</a:t>
              </a:r>
            </a:p>
          </p:txBody>
        </p:sp>
        <p:sp>
          <p:nvSpPr>
            <p:cNvPr id="11" name="TextBox 10"/>
            <p:cNvSpPr txBox="1"/>
            <p:nvPr/>
          </p:nvSpPr>
          <p:spPr>
            <a:xfrm>
              <a:off x="7011187" y="4598313"/>
              <a:ext cx="4386528" cy="954107"/>
            </a:xfrm>
            <a:prstGeom prst="rect">
              <a:avLst/>
            </a:prstGeom>
            <a:noFill/>
          </p:spPr>
          <p:txBody>
            <a:bodyPr wrap="square" rtlCol="0">
              <a:spAutoFit/>
            </a:bodyPr>
            <a:lstStyle/>
            <a:p>
              <a:r>
                <a:rPr lang="en-US" sz="2800" b="1" dirty="0" smtClean="0"/>
                <a:t>Localized change (within cache)</a:t>
              </a:r>
            </a:p>
          </p:txBody>
        </p:sp>
      </p:grpSp>
      <p:grpSp>
        <p:nvGrpSpPr>
          <p:cNvPr id="17" name="Group 16"/>
          <p:cNvGrpSpPr/>
          <p:nvPr/>
        </p:nvGrpSpPr>
        <p:grpSpPr>
          <a:xfrm>
            <a:off x="4061953" y="3032942"/>
            <a:ext cx="1126738" cy="1670194"/>
            <a:chOff x="2434899" y="2262925"/>
            <a:chExt cx="1126738" cy="1670194"/>
          </a:xfrm>
          <a:solidFill>
            <a:srgbClr val="008000"/>
          </a:solidFill>
        </p:grpSpPr>
        <p:sp>
          <p:nvSpPr>
            <p:cNvPr id="18" name="Rectangle 17"/>
            <p:cNvSpPr/>
            <p:nvPr/>
          </p:nvSpPr>
          <p:spPr>
            <a:xfrm>
              <a:off x="2434899" y="22640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2998268" y="22629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p:nvSpPr>
          <p:spPr>
            <a:xfrm>
              <a:off x="2434899" y="268378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2998268" y="268267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434899" y="31035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2998268" y="31024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2434899" y="3522546"/>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2998268" y="3521433"/>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6" name="TextBox 25"/>
          <p:cNvSpPr txBox="1"/>
          <p:nvPr/>
        </p:nvSpPr>
        <p:spPr>
          <a:xfrm>
            <a:off x="4247334" y="4703136"/>
            <a:ext cx="761747" cy="369332"/>
          </a:xfrm>
          <a:prstGeom prst="rect">
            <a:avLst/>
          </a:prstGeom>
          <a:noFill/>
        </p:spPr>
        <p:txBody>
          <a:bodyPr wrap="none" rtlCol="0">
            <a:spAutoFit/>
          </a:bodyPr>
          <a:lstStyle/>
          <a:p>
            <a:pPr algn="ctr"/>
            <a:r>
              <a:rPr lang="en-US" b="1" dirty="0" smtClean="0"/>
              <a:t>Cache</a:t>
            </a:r>
          </a:p>
        </p:txBody>
      </p:sp>
      <p:sp>
        <p:nvSpPr>
          <p:cNvPr id="27" name="Rectangle 26"/>
          <p:cNvSpPr/>
          <p:nvPr/>
        </p:nvSpPr>
        <p:spPr>
          <a:xfrm>
            <a:off x="297776" y="3730802"/>
            <a:ext cx="1339472" cy="392218"/>
          </a:xfrm>
          <a:prstGeom prst="rect">
            <a:avLst/>
          </a:prstGeom>
          <a:solidFill>
            <a:schemeClr val="accent2">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b="1" dirty="0">
              <a:solidFill>
                <a:schemeClr val="tx1"/>
              </a:solidFill>
            </a:endParaRPr>
          </a:p>
        </p:txBody>
      </p:sp>
      <p:sp>
        <p:nvSpPr>
          <p:cNvPr id="28" name="TextBox 27"/>
          <p:cNvSpPr txBox="1"/>
          <p:nvPr/>
        </p:nvSpPr>
        <p:spPr>
          <a:xfrm>
            <a:off x="282354" y="3754095"/>
            <a:ext cx="1402948" cy="369332"/>
          </a:xfrm>
          <a:prstGeom prst="rect">
            <a:avLst/>
          </a:prstGeom>
          <a:noFill/>
        </p:spPr>
        <p:txBody>
          <a:bodyPr wrap="none" rtlCol="0">
            <a:spAutoFit/>
          </a:bodyPr>
          <a:lstStyle/>
          <a:p>
            <a:r>
              <a:rPr lang="en-US" b="1" dirty="0" smtClean="0"/>
              <a:t>Line Address</a:t>
            </a:r>
            <a:endParaRPr lang="en-US" b="1" dirty="0"/>
          </a:p>
        </p:txBody>
      </p:sp>
      <p:cxnSp>
        <p:nvCxnSpPr>
          <p:cNvPr id="29" name="Straight Arrow Connector 28"/>
          <p:cNvCxnSpPr>
            <a:stCxn id="27" idx="3"/>
            <a:endCxn id="30" idx="1"/>
          </p:cNvCxnSpPr>
          <p:nvPr/>
        </p:nvCxnSpPr>
        <p:spPr>
          <a:xfrm>
            <a:off x="1637248" y="3926911"/>
            <a:ext cx="550356"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2187604" y="3589684"/>
            <a:ext cx="1029258" cy="674453"/>
          </a:xfrm>
          <a:prstGeom prst="round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Encrypt</a:t>
            </a:r>
            <a:endParaRPr lang="en-US" dirty="0"/>
          </a:p>
        </p:txBody>
      </p:sp>
      <p:cxnSp>
        <p:nvCxnSpPr>
          <p:cNvPr id="31" name="Straight Arrow Connector 30"/>
          <p:cNvCxnSpPr/>
          <p:nvPr/>
        </p:nvCxnSpPr>
        <p:spPr>
          <a:xfrm>
            <a:off x="2718404" y="3101295"/>
            <a:ext cx="0" cy="481410"/>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32" name="Group 31"/>
          <p:cNvGrpSpPr/>
          <p:nvPr/>
        </p:nvGrpSpPr>
        <p:grpSpPr>
          <a:xfrm>
            <a:off x="2406145" y="2737636"/>
            <a:ext cx="1655808" cy="1847500"/>
            <a:chOff x="2493741" y="2814351"/>
            <a:chExt cx="1655808" cy="1847500"/>
          </a:xfrm>
        </p:grpSpPr>
        <p:cxnSp>
          <p:nvCxnSpPr>
            <p:cNvPr id="33" name="Curved Connector 32"/>
            <p:cNvCxnSpPr/>
            <p:nvPr/>
          </p:nvCxnSpPr>
          <p:spPr>
            <a:xfrm>
              <a:off x="3304458" y="4068832"/>
              <a:ext cx="845091" cy="593019"/>
            </a:xfrm>
            <a:prstGeom prst="curvedConnector3">
              <a:avLst>
                <a:gd name="adj1" fmla="val 50000"/>
              </a:avLst>
            </a:prstGeom>
            <a:ln w="381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2493741" y="2814351"/>
              <a:ext cx="653432" cy="369332"/>
            </a:xfrm>
            <a:prstGeom prst="rect">
              <a:avLst/>
            </a:prstGeom>
            <a:solidFill>
              <a:srgbClr val="0000FF"/>
            </a:solidFill>
          </p:spPr>
          <p:txBody>
            <a:bodyPr wrap="none" rtlCol="0">
              <a:spAutoFit/>
            </a:bodyPr>
            <a:lstStyle/>
            <a:p>
              <a:r>
                <a:rPr lang="en-US" b="1" dirty="0" smtClean="0">
                  <a:solidFill>
                    <a:schemeClr val="bg1"/>
                  </a:solidFill>
                </a:rPr>
                <a:t>Key1</a:t>
              </a:r>
              <a:endParaRPr lang="en-US" b="1" dirty="0">
                <a:solidFill>
                  <a:schemeClr val="bg1"/>
                </a:solidFill>
              </a:endParaRPr>
            </a:p>
          </p:txBody>
        </p:sp>
      </p:grpSp>
      <p:grpSp>
        <p:nvGrpSpPr>
          <p:cNvPr id="35" name="Group 34"/>
          <p:cNvGrpSpPr/>
          <p:nvPr/>
        </p:nvGrpSpPr>
        <p:grpSpPr>
          <a:xfrm>
            <a:off x="2404916" y="2740065"/>
            <a:ext cx="1971234" cy="1164766"/>
            <a:chOff x="2492512" y="2816780"/>
            <a:chExt cx="1971234" cy="1164766"/>
          </a:xfrm>
        </p:grpSpPr>
        <p:cxnSp>
          <p:nvCxnSpPr>
            <p:cNvPr id="36" name="Curved Connector 35"/>
            <p:cNvCxnSpPr/>
            <p:nvPr/>
          </p:nvCxnSpPr>
          <p:spPr>
            <a:xfrm flipV="1">
              <a:off x="3304458" y="3678523"/>
              <a:ext cx="1159288" cy="303023"/>
            </a:xfrm>
            <a:prstGeom prst="curvedConnector3">
              <a:avLst>
                <a:gd name="adj1" fmla="val 50000"/>
              </a:avLst>
            </a:prstGeom>
            <a:ln w="38100" cmpd="sng">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2492512" y="2816780"/>
              <a:ext cx="653432" cy="369332"/>
            </a:xfrm>
            <a:prstGeom prst="rect">
              <a:avLst/>
            </a:prstGeom>
            <a:solidFill>
              <a:srgbClr val="800000"/>
            </a:solidFill>
          </p:spPr>
          <p:txBody>
            <a:bodyPr wrap="none" rtlCol="0">
              <a:spAutoFit/>
            </a:bodyPr>
            <a:lstStyle/>
            <a:p>
              <a:r>
                <a:rPr lang="en-US" b="1" dirty="0" smtClean="0">
                  <a:solidFill>
                    <a:schemeClr val="bg1"/>
                  </a:solidFill>
                </a:rPr>
                <a:t>Key2</a:t>
              </a:r>
              <a:endParaRPr lang="en-US" b="1" dirty="0">
                <a:solidFill>
                  <a:schemeClr val="bg1"/>
                </a:solidFill>
              </a:endParaRPr>
            </a:p>
          </p:txBody>
        </p:sp>
      </p:grpSp>
      <p:sp>
        <p:nvSpPr>
          <p:cNvPr id="38" name="TextBox 37"/>
          <p:cNvSpPr txBox="1"/>
          <p:nvPr/>
        </p:nvSpPr>
        <p:spPr>
          <a:xfrm>
            <a:off x="2228536" y="5168858"/>
            <a:ext cx="3305863" cy="461665"/>
          </a:xfrm>
          <a:prstGeom prst="rect">
            <a:avLst/>
          </a:prstGeom>
          <a:solidFill>
            <a:srgbClr val="800000"/>
          </a:solidFill>
        </p:spPr>
        <p:txBody>
          <a:bodyPr wrap="none" rtlCol="0">
            <a:spAutoFit/>
          </a:bodyPr>
          <a:lstStyle/>
          <a:p>
            <a:r>
              <a:rPr lang="en-US" sz="2400" b="1" dirty="0" smtClean="0">
                <a:solidFill>
                  <a:schemeClr val="bg1"/>
                </a:solidFill>
              </a:rPr>
              <a:t>Change Key, Periodically</a:t>
            </a:r>
            <a:endParaRPr lang="en-US" sz="2400" b="1" dirty="0">
              <a:solidFill>
                <a:schemeClr val="bg1"/>
              </a:solidFill>
            </a:endParaRPr>
          </a:p>
        </p:txBody>
      </p:sp>
      <p:sp>
        <p:nvSpPr>
          <p:cNvPr id="39" name="Rectangle 38"/>
          <p:cNvSpPr/>
          <p:nvPr/>
        </p:nvSpPr>
        <p:spPr>
          <a:xfrm>
            <a:off x="1016909" y="1381694"/>
            <a:ext cx="10184491" cy="72464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CEASER uses Encrypted Address + Remapping [MICRO 2018]  </a:t>
            </a:r>
            <a:endParaRPr lang="en-US" sz="2800" b="1" dirty="0">
              <a:solidFill>
                <a:schemeClr val="bg1"/>
              </a:solidFill>
            </a:endParaRPr>
          </a:p>
        </p:txBody>
      </p:sp>
      <p:sp>
        <p:nvSpPr>
          <p:cNvPr id="41" name="Rectangle 40"/>
          <p:cNvSpPr/>
          <p:nvPr/>
        </p:nvSpPr>
        <p:spPr>
          <a:xfrm>
            <a:off x="1447800" y="5806892"/>
            <a:ext cx="9350499" cy="72464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Remap Rate of 1% sufficient to provide robustness of years</a:t>
            </a:r>
            <a:endParaRPr lang="en-US" sz="2800" b="1" dirty="0">
              <a:solidFill>
                <a:schemeClr val="bg1"/>
              </a:solidFill>
            </a:endParaRPr>
          </a:p>
        </p:txBody>
      </p:sp>
    </p:spTree>
    <p:extLst>
      <p:ext uri="{BB962C8B-B14F-4D97-AF65-F5344CB8AC3E}">
        <p14:creationId xmlns:p14="http://schemas.microsoft.com/office/powerpoint/2010/main" val="2407668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2"/>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the Attack</a:t>
            </a:r>
            <a:endParaRPr lang="en-US" dirty="0"/>
          </a:p>
        </p:txBody>
      </p:sp>
      <p:sp>
        <p:nvSpPr>
          <p:cNvPr id="15" name="Rectangle 14"/>
          <p:cNvSpPr/>
          <p:nvPr/>
        </p:nvSpPr>
        <p:spPr>
          <a:xfrm>
            <a:off x="379325" y="5828556"/>
            <a:ext cx="11445719" cy="72464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dirty="0" smtClean="0">
                <a:solidFill>
                  <a:schemeClr val="bg1"/>
                </a:solidFill>
              </a:rPr>
              <a:t>Attacker needs an efficient search algorithm to form eviction set </a:t>
            </a:r>
            <a:endParaRPr lang="en-US" sz="2800" b="1" dirty="0">
              <a:solidFill>
                <a:schemeClr val="bg1"/>
              </a:solidFill>
            </a:endParaRPr>
          </a:p>
        </p:txBody>
      </p:sp>
      <p:grpSp>
        <p:nvGrpSpPr>
          <p:cNvPr id="34" name="Group 33"/>
          <p:cNvGrpSpPr/>
          <p:nvPr/>
        </p:nvGrpSpPr>
        <p:grpSpPr>
          <a:xfrm>
            <a:off x="1600200" y="1980256"/>
            <a:ext cx="1126738" cy="1670194"/>
            <a:chOff x="2434899" y="2262925"/>
            <a:chExt cx="1126738" cy="1670194"/>
          </a:xfrm>
          <a:solidFill>
            <a:srgbClr val="008000"/>
          </a:solidFill>
        </p:grpSpPr>
        <p:sp>
          <p:nvSpPr>
            <p:cNvPr id="35" name="Rectangle 34"/>
            <p:cNvSpPr/>
            <p:nvPr/>
          </p:nvSpPr>
          <p:spPr>
            <a:xfrm>
              <a:off x="2434899" y="22640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Rectangle 35"/>
            <p:cNvSpPr/>
            <p:nvPr/>
          </p:nvSpPr>
          <p:spPr>
            <a:xfrm>
              <a:off x="2998268" y="22629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7" name="Rectangle 36"/>
            <p:cNvSpPr/>
            <p:nvPr/>
          </p:nvSpPr>
          <p:spPr>
            <a:xfrm>
              <a:off x="2434899" y="268378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9" name="Rectangle 38"/>
            <p:cNvSpPr/>
            <p:nvPr/>
          </p:nvSpPr>
          <p:spPr>
            <a:xfrm>
              <a:off x="2998268" y="268267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Rectangle 42"/>
            <p:cNvSpPr/>
            <p:nvPr/>
          </p:nvSpPr>
          <p:spPr>
            <a:xfrm>
              <a:off x="2434899" y="3103538"/>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 name="Rectangle 43"/>
            <p:cNvSpPr/>
            <p:nvPr/>
          </p:nvSpPr>
          <p:spPr>
            <a:xfrm>
              <a:off x="2998268" y="3102425"/>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6" name="Rectangle 45"/>
            <p:cNvSpPr/>
            <p:nvPr/>
          </p:nvSpPr>
          <p:spPr>
            <a:xfrm>
              <a:off x="2434899" y="3522546"/>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Rectangle 46"/>
            <p:cNvSpPr/>
            <p:nvPr/>
          </p:nvSpPr>
          <p:spPr>
            <a:xfrm>
              <a:off x="2998268" y="3521433"/>
              <a:ext cx="563369" cy="410573"/>
            </a:xfrm>
            <a:prstGeom prst="rect">
              <a:avLst/>
            </a:prstGeom>
            <a:grp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48" name="TextBox 47"/>
          <p:cNvSpPr txBox="1"/>
          <p:nvPr/>
        </p:nvSpPr>
        <p:spPr>
          <a:xfrm>
            <a:off x="1915423" y="3650450"/>
            <a:ext cx="502061" cy="369332"/>
          </a:xfrm>
          <a:prstGeom prst="rect">
            <a:avLst/>
          </a:prstGeom>
          <a:noFill/>
        </p:spPr>
        <p:txBody>
          <a:bodyPr wrap="none" rtlCol="0">
            <a:spAutoFit/>
          </a:bodyPr>
          <a:lstStyle/>
          <a:p>
            <a:pPr algn="ctr"/>
            <a:r>
              <a:rPr lang="en-US" b="1" dirty="0" smtClean="0"/>
              <a:t>LLC</a:t>
            </a:r>
          </a:p>
        </p:txBody>
      </p:sp>
      <p:sp>
        <p:nvSpPr>
          <p:cNvPr id="49" name="Rectangle 48"/>
          <p:cNvSpPr/>
          <p:nvPr/>
        </p:nvSpPr>
        <p:spPr>
          <a:xfrm>
            <a:off x="2163569" y="2410296"/>
            <a:ext cx="563369" cy="410573"/>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X</a:t>
            </a:r>
          </a:p>
        </p:txBody>
      </p:sp>
      <p:sp>
        <p:nvSpPr>
          <p:cNvPr id="17" name="Rounded Rectangle 16"/>
          <p:cNvSpPr/>
          <p:nvPr/>
        </p:nvSpPr>
        <p:spPr>
          <a:xfrm>
            <a:off x="5562600" y="1889580"/>
            <a:ext cx="4343400" cy="777420"/>
          </a:xfrm>
          <a:prstGeom prst="roundRect">
            <a:avLst/>
          </a:prstGeom>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t>Find “L” random lines that can cause conflict miss on target set</a:t>
            </a:r>
            <a:endParaRPr lang="en-US" sz="2400" b="1" dirty="0"/>
          </a:p>
        </p:txBody>
      </p:sp>
      <p:sp>
        <p:nvSpPr>
          <p:cNvPr id="18" name="TextBox 17"/>
          <p:cNvSpPr txBox="1"/>
          <p:nvPr/>
        </p:nvSpPr>
        <p:spPr>
          <a:xfrm>
            <a:off x="6172200" y="1427915"/>
            <a:ext cx="3041067" cy="461665"/>
          </a:xfrm>
          <a:prstGeom prst="rect">
            <a:avLst/>
          </a:prstGeom>
          <a:solidFill>
            <a:schemeClr val="tx1"/>
          </a:solidFill>
          <a:ln>
            <a:solidFill>
              <a:srgbClr val="000000"/>
            </a:solidFill>
          </a:ln>
        </p:spPr>
        <p:txBody>
          <a:bodyPr wrap="none" rtlCol="0">
            <a:spAutoFit/>
          </a:bodyPr>
          <a:lstStyle/>
          <a:p>
            <a:r>
              <a:rPr lang="en-US" sz="2400" b="1" dirty="0" smtClean="0">
                <a:solidFill>
                  <a:srgbClr val="FFFFFF"/>
                </a:solidFill>
              </a:rPr>
              <a:t>Step-1: Trial-and-Error</a:t>
            </a:r>
            <a:endParaRPr lang="en-US" sz="2400" b="1" dirty="0">
              <a:solidFill>
                <a:srgbClr val="FFFFFF"/>
              </a:solidFill>
            </a:endParaRPr>
          </a:p>
        </p:txBody>
      </p:sp>
      <p:grpSp>
        <p:nvGrpSpPr>
          <p:cNvPr id="3" name="Group 2"/>
          <p:cNvGrpSpPr/>
          <p:nvPr/>
        </p:nvGrpSpPr>
        <p:grpSpPr>
          <a:xfrm>
            <a:off x="5638800" y="2673857"/>
            <a:ext cx="4343400" cy="1440943"/>
            <a:chOff x="5638800" y="2673857"/>
            <a:chExt cx="4343400" cy="1440943"/>
          </a:xfrm>
        </p:grpSpPr>
        <p:sp>
          <p:nvSpPr>
            <p:cNvPr id="19" name="Down Arrow 18"/>
            <p:cNvSpPr/>
            <p:nvPr/>
          </p:nvSpPr>
          <p:spPr>
            <a:xfrm>
              <a:off x="7620000" y="2673857"/>
              <a:ext cx="228600" cy="20185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ounded Rectangle 49"/>
            <p:cNvSpPr/>
            <p:nvPr/>
          </p:nvSpPr>
          <p:spPr>
            <a:xfrm>
              <a:off x="5638800" y="3337380"/>
              <a:ext cx="4343400" cy="777420"/>
            </a:xfrm>
            <a:prstGeom prst="roundRect">
              <a:avLst/>
            </a:prstGeom>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t>Use a search algorithm, find “W+1” conflicting lines in L</a:t>
              </a:r>
              <a:endParaRPr lang="en-US" sz="2400" b="1" dirty="0"/>
            </a:p>
          </p:txBody>
        </p:sp>
        <p:sp>
          <p:nvSpPr>
            <p:cNvPr id="51" name="TextBox 50"/>
            <p:cNvSpPr txBox="1"/>
            <p:nvPr/>
          </p:nvSpPr>
          <p:spPr>
            <a:xfrm>
              <a:off x="6081171" y="2875715"/>
              <a:ext cx="3367629" cy="461665"/>
            </a:xfrm>
            <a:prstGeom prst="rect">
              <a:avLst/>
            </a:prstGeom>
            <a:solidFill>
              <a:schemeClr val="tx1"/>
            </a:solidFill>
            <a:ln>
              <a:solidFill>
                <a:srgbClr val="000000"/>
              </a:solidFill>
            </a:ln>
          </p:spPr>
          <p:txBody>
            <a:bodyPr wrap="none" rtlCol="0">
              <a:spAutoFit/>
            </a:bodyPr>
            <a:lstStyle/>
            <a:p>
              <a:r>
                <a:rPr lang="en-US" sz="2400" b="1" dirty="0" smtClean="0">
                  <a:solidFill>
                    <a:srgbClr val="FFFFFF"/>
                  </a:solidFill>
                </a:rPr>
                <a:t>Step-2: Search Algorithm</a:t>
              </a:r>
              <a:endParaRPr lang="en-US" sz="2400" b="1" dirty="0">
                <a:solidFill>
                  <a:srgbClr val="FFFFFF"/>
                </a:solidFill>
              </a:endParaRPr>
            </a:p>
          </p:txBody>
        </p:sp>
      </p:grpSp>
      <p:grpSp>
        <p:nvGrpSpPr>
          <p:cNvPr id="4" name="Group 3"/>
          <p:cNvGrpSpPr/>
          <p:nvPr/>
        </p:nvGrpSpPr>
        <p:grpSpPr>
          <a:xfrm>
            <a:off x="5638800" y="4151264"/>
            <a:ext cx="4343400" cy="1487536"/>
            <a:chOff x="5638800" y="4151264"/>
            <a:chExt cx="4343400" cy="1487536"/>
          </a:xfrm>
        </p:grpSpPr>
        <p:sp>
          <p:nvSpPr>
            <p:cNvPr id="55" name="Rounded Rectangle 54"/>
            <p:cNvSpPr/>
            <p:nvPr/>
          </p:nvSpPr>
          <p:spPr>
            <a:xfrm>
              <a:off x="5638800" y="4861380"/>
              <a:ext cx="4343400" cy="777420"/>
            </a:xfrm>
            <a:prstGeom prst="roundRect">
              <a:avLst/>
            </a:prstGeom>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t>Launch conflict-based attack until the lines get remapped</a:t>
              </a:r>
              <a:endParaRPr lang="en-US" sz="2400" b="1" dirty="0"/>
            </a:p>
          </p:txBody>
        </p:sp>
        <p:sp>
          <p:nvSpPr>
            <p:cNvPr id="56" name="TextBox 55"/>
            <p:cNvSpPr txBox="1"/>
            <p:nvPr/>
          </p:nvSpPr>
          <p:spPr>
            <a:xfrm>
              <a:off x="6248400" y="4399715"/>
              <a:ext cx="2965926" cy="461665"/>
            </a:xfrm>
            <a:prstGeom prst="rect">
              <a:avLst/>
            </a:prstGeom>
            <a:solidFill>
              <a:schemeClr val="tx1"/>
            </a:solidFill>
            <a:ln>
              <a:solidFill>
                <a:srgbClr val="000000"/>
              </a:solidFill>
            </a:ln>
          </p:spPr>
          <p:txBody>
            <a:bodyPr wrap="none" rtlCol="0">
              <a:spAutoFit/>
            </a:bodyPr>
            <a:lstStyle/>
            <a:p>
              <a:r>
                <a:rPr lang="en-US" sz="2400" b="1" dirty="0" smtClean="0">
                  <a:solidFill>
                    <a:srgbClr val="FFFFFF"/>
                  </a:solidFill>
                </a:rPr>
                <a:t>Step-3: Launch Attack</a:t>
              </a:r>
              <a:endParaRPr lang="en-US" sz="2400" b="1" dirty="0">
                <a:solidFill>
                  <a:srgbClr val="FFFFFF"/>
                </a:solidFill>
              </a:endParaRPr>
            </a:p>
          </p:txBody>
        </p:sp>
        <p:sp>
          <p:nvSpPr>
            <p:cNvPr id="57" name="Down Arrow 56"/>
            <p:cNvSpPr/>
            <p:nvPr/>
          </p:nvSpPr>
          <p:spPr>
            <a:xfrm>
              <a:off x="7620000" y="4151264"/>
              <a:ext cx="228600" cy="20185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174478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theme/theme1.xml><?xml version="1.0" encoding="utf-8"?>
<a:theme xmlns:a="http://schemas.openxmlformats.org/drawingml/2006/main" name="HPCA_18_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PCA_18_Theme" id="{F224F03E-A7BC-B64E-9E39-BC015D4BEF27}" vid="{60362CC8-F985-E640-A21E-12906CD11E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20662</TotalTime>
  <Words>1178</Words>
  <Application>Microsoft Macintosh PowerPoint</Application>
  <PresentationFormat>Custom</PresentationFormat>
  <Paragraphs>256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HPCA_18_Theme</vt:lpstr>
      <vt:lpstr>New Attacks and Defense  for Encrypted-Address Cache</vt:lpstr>
      <vt:lpstr>The Spy Problem</vt:lpstr>
      <vt:lpstr>The Spy Problem: Basic Solution</vt:lpstr>
      <vt:lpstr>The Spy Problem: Efficient Solution</vt:lpstr>
      <vt:lpstr>Outline</vt:lpstr>
      <vt:lpstr>Conflict-Based Cache Attacks</vt:lpstr>
      <vt:lpstr>Prior Solutions</vt:lpstr>
      <vt:lpstr>CEASER: Randomization without Tables </vt:lpstr>
      <vt:lpstr>Anatomy of the Attack</vt:lpstr>
      <vt:lpstr>State-of-the-Art Search Algorithm (SHM)</vt:lpstr>
      <vt:lpstr>Outline</vt:lpstr>
      <vt:lpstr>Attack-1: Fast Search Algorithm (GEM)</vt:lpstr>
      <vt:lpstr>Attack-2: Exploit Replacement Policy</vt:lpstr>
      <vt:lpstr>Outline</vt:lpstr>
      <vt:lpstr>Skewed-Cache: Diversity of Locations</vt:lpstr>
      <vt:lpstr>Skewed-CEASER</vt:lpstr>
      <vt:lpstr>Security Analysis</vt:lpstr>
      <vt:lpstr>Performance and Storage Overheads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Performance vs Security Trade-off A Case for Probabilistic Integrity </dc:title>
  <dc:creator>Saileshwar, Gururaj</dc:creator>
  <cp:lastModifiedBy>Moin Qureshi</cp:lastModifiedBy>
  <cp:revision>742</cp:revision>
  <dcterms:created xsi:type="dcterms:W3CDTF">2018-09-17T22:49:47Z</dcterms:created>
  <dcterms:modified xsi:type="dcterms:W3CDTF">2019-07-03T00:04:51Z</dcterms:modified>
</cp:coreProperties>
</file>