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handoutMasterIdLst>
    <p:handoutMasterId r:id="rId51"/>
  </p:handoutMasterIdLst>
  <p:sldIdLst>
    <p:sldId id="546" r:id="rId2"/>
    <p:sldId id="572" r:id="rId3"/>
    <p:sldId id="573" r:id="rId4"/>
    <p:sldId id="575" r:id="rId5"/>
    <p:sldId id="584" r:id="rId6"/>
    <p:sldId id="538" r:id="rId7"/>
    <p:sldId id="547" r:id="rId8"/>
    <p:sldId id="548" r:id="rId9"/>
    <p:sldId id="549" r:id="rId10"/>
    <p:sldId id="550" r:id="rId11"/>
    <p:sldId id="552" r:id="rId12"/>
    <p:sldId id="553" r:id="rId13"/>
    <p:sldId id="622" r:id="rId14"/>
    <p:sldId id="593" r:id="rId15"/>
    <p:sldId id="594" r:id="rId16"/>
    <p:sldId id="555" r:id="rId17"/>
    <p:sldId id="597" r:id="rId18"/>
    <p:sldId id="566" r:id="rId19"/>
    <p:sldId id="528" r:id="rId20"/>
    <p:sldId id="539" r:id="rId21"/>
    <p:sldId id="529" r:id="rId22"/>
    <p:sldId id="615" r:id="rId23"/>
    <p:sldId id="614" r:id="rId24"/>
    <p:sldId id="613" r:id="rId25"/>
    <p:sldId id="518" r:id="rId26"/>
    <p:sldId id="519" r:id="rId27"/>
    <p:sldId id="536" r:id="rId28"/>
    <p:sldId id="626" r:id="rId29"/>
    <p:sldId id="628" r:id="rId30"/>
    <p:sldId id="520" r:id="rId31"/>
    <p:sldId id="498" r:id="rId32"/>
    <p:sldId id="600" r:id="rId33"/>
    <p:sldId id="599" r:id="rId34"/>
    <p:sldId id="491" r:id="rId35"/>
    <p:sldId id="630" r:id="rId36"/>
    <p:sldId id="492" r:id="rId37"/>
    <p:sldId id="510" r:id="rId38"/>
    <p:sldId id="610" r:id="rId39"/>
    <p:sldId id="609" r:id="rId40"/>
    <p:sldId id="511" r:id="rId41"/>
    <p:sldId id="616" r:id="rId42"/>
    <p:sldId id="611" r:id="rId43"/>
    <p:sldId id="605" r:id="rId44"/>
    <p:sldId id="606" r:id="rId45"/>
    <p:sldId id="607" r:id="rId46"/>
    <p:sldId id="608" r:id="rId47"/>
    <p:sldId id="512" r:id="rId48"/>
    <p:sldId id="493" r:id="rId49"/>
  </p:sldIdLst>
  <p:sldSz cx="9144000" cy="6858000" type="screen4x3"/>
  <p:notesSz cx="6934200" cy="92202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041"/>
    <a:srgbClr val="F300FF"/>
    <a:srgbClr val="DE52C0"/>
    <a:srgbClr val="54E44A"/>
    <a:srgbClr val="FFD86D"/>
    <a:srgbClr val="FFD307"/>
    <a:srgbClr val="FFC40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81" autoAdjust="0"/>
    <p:restoredTop sz="62673" autoAdjust="0"/>
  </p:normalViewPr>
  <p:slideViewPr>
    <p:cSldViewPr snapToGrid="0" snapToObjects="1">
      <p:cViewPr varScale="1">
        <p:scale>
          <a:sx n="53" d="100"/>
          <a:sy n="53" d="100"/>
        </p:scale>
        <p:origin x="474" y="78"/>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107" d="100"/>
          <a:sy n="107" d="100"/>
        </p:scale>
        <p:origin x="387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vyoung\Desktop\Summer\Presentations\dice_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vyoung\Desktop\Summer\Presentations\dice_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vyoung\Desktop\Summer\Presentations\dice_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vyoung\Desktop\Summer\Presentations\dice_data.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3"/>
          <c:order val="3"/>
          <c:tx>
            <c:strRef>
              <c:f>Sheet1!$H$80</c:f>
              <c:strCache>
                <c:ptCount val="1"/>
                <c:pt idx="0">
                  <c:v>2x Capacity</c:v>
                </c:pt>
              </c:strCache>
            </c:strRef>
          </c:tx>
          <c:spPr>
            <a:solidFill>
              <a:schemeClr val="accent4"/>
            </a:solidFill>
            <a:ln>
              <a:noFill/>
            </a:ln>
            <a:effectLst/>
          </c:spPr>
          <c:invertIfNegative val="0"/>
          <c:cat>
            <c:strRef>
              <c:f>Sheet1!$D$81:$D$84</c:f>
              <c:strCache>
                <c:ptCount val="4"/>
                <c:pt idx="0">
                  <c:v>SPEC RATE</c:v>
                </c:pt>
                <c:pt idx="1">
                  <c:v>SPEC MIX</c:v>
                </c:pt>
                <c:pt idx="2">
                  <c:v>GAP</c:v>
                </c:pt>
                <c:pt idx="3">
                  <c:v>ALL26</c:v>
                </c:pt>
              </c:strCache>
            </c:strRef>
          </c:cat>
          <c:val>
            <c:numRef>
              <c:f>Sheet1!$H$81:$H$84</c:f>
              <c:numCache>
                <c:formatCode>General</c:formatCode>
                <c:ptCount val="4"/>
                <c:pt idx="0">
                  <c:v>1.1029650127999999</c:v>
                </c:pt>
                <c:pt idx="1">
                  <c:v>1.0418150137</c:v>
                </c:pt>
                <c:pt idx="2">
                  <c:v>1.1401194759</c:v>
                </c:pt>
                <c:pt idx="3">
                  <c:v>1.1017200339</c:v>
                </c:pt>
              </c:numCache>
            </c:numRef>
          </c:val>
          <c:extLst>
            <c:ext xmlns:c16="http://schemas.microsoft.com/office/drawing/2014/chart" uri="{C3380CC4-5D6E-409C-BE32-E72D297353CC}">
              <c16:uniqueId val="{00000003-F5B3-428B-B418-8BC45EF1EF6A}"/>
            </c:ext>
          </c:extLst>
        </c:ser>
        <c:ser>
          <c:idx val="4"/>
          <c:order val="4"/>
          <c:tx>
            <c:strRef>
              <c:f>Sheet1!$I$80</c:f>
              <c:strCache>
                <c:ptCount val="1"/>
                <c:pt idx="0">
                  <c:v>2x Bandwidth, 2x Capacity</c:v>
                </c:pt>
              </c:strCache>
            </c:strRef>
          </c:tx>
          <c:spPr>
            <a:solidFill>
              <a:schemeClr val="accent5"/>
            </a:solidFill>
            <a:ln>
              <a:noFill/>
            </a:ln>
            <a:effectLst/>
          </c:spPr>
          <c:invertIfNegative val="0"/>
          <c:cat>
            <c:strRef>
              <c:f>Sheet1!$D$81:$D$84</c:f>
              <c:strCache>
                <c:ptCount val="4"/>
                <c:pt idx="0">
                  <c:v>SPEC RATE</c:v>
                </c:pt>
                <c:pt idx="1">
                  <c:v>SPEC MIX</c:v>
                </c:pt>
                <c:pt idx="2">
                  <c:v>GAP</c:v>
                </c:pt>
                <c:pt idx="3">
                  <c:v>ALL26</c:v>
                </c:pt>
              </c:strCache>
            </c:strRef>
          </c:cat>
          <c:val>
            <c:numRef>
              <c:f>Sheet1!$I$81:$I$84</c:f>
              <c:numCache>
                <c:formatCode>General</c:formatCode>
                <c:ptCount val="4"/>
                <c:pt idx="0">
                  <c:v>1.2343152100000001</c:v>
                </c:pt>
                <c:pt idx="1">
                  <c:v>1.2002444427000001</c:v>
                </c:pt>
                <c:pt idx="2">
                  <c:v>1.1924881418</c:v>
                </c:pt>
                <c:pt idx="3">
                  <c:v>1.2192725298</c:v>
                </c:pt>
              </c:numCache>
            </c:numRef>
          </c:val>
          <c:extLst>
            <c:ext xmlns:c16="http://schemas.microsoft.com/office/drawing/2014/chart" uri="{C3380CC4-5D6E-409C-BE32-E72D297353CC}">
              <c16:uniqueId val="{00000004-F5B3-428B-B418-8BC45EF1EF6A}"/>
            </c:ext>
          </c:extLst>
        </c:ser>
        <c:dLbls>
          <c:showLegendKey val="0"/>
          <c:showVal val="0"/>
          <c:showCatName val="0"/>
          <c:showSerName val="0"/>
          <c:showPercent val="0"/>
          <c:showBubbleSize val="0"/>
        </c:dLbls>
        <c:gapWidth val="219"/>
        <c:axId val="348727464"/>
        <c:axId val="351081352"/>
        <c:extLst>
          <c:ext xmlns:c15="http://schemas.microsoft.com/office/drawing/2012/chart" uri="{02D57815-91ED-43cb-92C2-25804820EDAC}">
            <c15:filteredBarSeries>
              <c15:ser>
                <c:idx val="0"/>
                <c:order val="0"/>
                <c:tx>
                  <c:strRef>
                    <c:extLst>
                      <c:ext uri="{02D57815-91ED-43cb-92C2-25804820EDAC}">
                        <c15:formulaRef>
                          <c15:sqref>Sheet1!$E$80</c15:sqref>
                        </c15:formulaRef>
                      </c:ext>
                    </c:extLst>
                    <c:strCache>
                      <c:ptCount val="1"/>
                      <c:pt idx="0">
                        <c:v>Traditional Set Indexing</c:v>
                      </c:pt>
                    </c:strCache>
                  </c:strRef>
                </c:tx>
                <c:spPr>
                  <a:solidFill>
                    <a:schemeClr val="accent1"/>
                  </a:solidFill>
                  <a:ln>
                    <a:noFill/>
                  </a:ln>
                  <a:effectLst/>
                </c:spPr>
                <c:invertIfNegative val="0"/>
                <c:cat>
                  <c:strRef>
                    <c:extLst>
                      <c:ext uri="{02D57815-91ED-43cb-92C2-25804820EDAC}">
                        <c15:formulaRef>
                          <c15:sqref>Sheet1!$D$81:$D$84</c15:sqref>
                        </c15:formulaRef>
                      </c:ext>
                    </c:extLst>
                    <c:strCache>
                      <c:ptCount val="4"/>
                      <c:pt idx="0">
                        <c:v>SPEC RATE</c:v>
                      </c:pt>
                      <c:pt idx="1">
                        <c:v>SPEC MIX</c:v>
                      </c:pt>
                      <c:pt idx="2">
                        <c:v>GAP</c:v>
                      </c:pt>
                      <c:pt idx="3">
                        <c:v>ALL26</c:v>
                      </c:pt>
                    </c:strCache>
                  </c:strRef>
                </c:cat>
                <c:val>
                  <c:numRef>
                    <c:extLst>
                      <c:ext uri="{02D57815-91ED-43cb-92C2-25804820EDAC}">
                        <c15:formulaRef>
                          <c15:sqref>Sheet1!$E$81:$E$84</c15:sqref>
                        </c15:formulaRef>
                      </c:ext>
                    </c:extLst>
                    <c:numCache>
                      <c:formatCode>General</c:formatCode>
                      <c:ptCount val="4"/>
                      <c:pt idx="0">
                        <c:v>1.0413819706</c:v>
                      </c:pt>
                      <c:pt idx="1">
                        <c:v>1.0283021208000001</c:v>
                      </c:pt>
                      <c:pt idx="2">
                        <c:v>1.2106565146999999</c:v>
                      </c:pt>
                      <c:pt idx="3">
                        <c:v>1.0761191595999999</c:v>
                      </c:pt>
                    </c:numCache>
                  </c:numRef>
                </c:val>
                <c:extLst>
                  <c:ext xmlns:c16="http://schemas.microsoft.com/office/drawing/2014/chart" uri="{C3380CC4-5D6E-409C-BE32-E72D297353CC}">
                    <c16:uniqueId val="{00000000-F5B3-428B-B418-8BC45EF1EF6A}"/>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Sheet1!$F$80</c15:sqref>
                        </c15:formulaRef>
                      </c:ext>
                    </c:extLst>
                    <c:strCache>
                      <c:ptCount val="1"/>
                      <c:pt idx="0">
                        <c:v>Spatial Indexing</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Sheet1!$D$81:$D$84</c15:sqref>
                        </c15:formulaRef>
                      </c:ext>
                    </c:extLst>
                    <c:strCache>
                      <c:ptCount val="4"/>
                      <c:pt idx="0">
                        <c:v>SPEC RATE</c:v>
                      </c:pt>
                      <c:pt idx="1">
                        <c:v>SPEC MIX</c:v>
                      </c:pt>
                      <c:pt idx="2">
                        <c:v>GAP</c:v>
                      </c:pt>
                      <c:pt idx="3">
                        <c:v>ALL26</c:v>
                      </c:pt>
                    </c:strCache>
                  </c:strRef>
                </c:cat>
                <c:val>
                  <c:numRef>
                    <c:extLst xmlns:c15="http://schemas.microsoft.com/office/drawing/2012/chart">
                      <c:ext xmlns:c15="http://schemas.microsoft.com/office/drawing/2012/chart" uri="{02D57815-91ED-43cb-92C2-25804820EDAC}">
                        <c15:formulaRef>
                          <c15:sqref>Sheet1!$F$81:$F$84</c15:sqref>
                        </c15:formulaRef>
                      </c:ext>
                    </c:extLst>
                    <c:numCache>
                      <c:formatCode>General</c:formatCode>
                      <c:ptCount val="4"/>
                      <c:pt idx="0">
                        <c:v>0.86411811120000004</c:v>
                      </c:pt>
                      <c:pt idx="1">
                        <c:v>0.98361401069999999</c:v>
                      </c:pt>
                      <c:pt idx="2">
                        <c:v>1.5012268156999999</c:v>
                      </c:pt>
                      <c:pt idx="3">
                        <c:v>1.0013422824</c:v>
                      </c:pt>
                    </c:numCache>
                  </c:numRef>
                </c:val>
                <c:extLst xmlns:c15="http://schemas.microsoft.com/office/drawing/2012/chart">
                  <c:ext xmlns:c16="http://schemas.microsoft.com/office/drawing/2014/chart" uri="{C3380CC4-5D6E-409C-BE32-E72D297353CC}">
                    <c16:uniqueId val="{00000001-F5B3-428B-B418-8BC45EF1EF6A}"/>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Sheet1!$G$80</c15:sqref>
                        </c15:formulaRef>
                      </c:ext>
                    </c:extLst>
                    <c:strCache>
                      <c:ptCount val="1"/>
                      <c:pt idx="0">
                        <c:v>DICE</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Sheet1!$D$81:$D$84</c15:sqref>
                        </c15:formulaRef>
                      </c:ext>
                    </c:extLst>
                    <c:strCache>
                      <c:ptCount val="4"/>
                      <c:pt idx="0">
                        <c:v>SPEC RATE</c:v>
                      </c:pt>
                      <c:pt idx="1">
                        <c:v>SPEC MIX</c:v>
                      </c:pt>
                      <c:pt idx="2">
                        <c:v>GAP</c:v>
                      </c:pt>
                      <c:pt idx="3">
                        <c:v>ALL26</c:v>
                      </c:pt>
                    </c:strCache>
                  </c:strRef>
                </c:cat>
                <c:val>
                  <c:numRef>
                    <c:extLst xmlns:c15="http://schemas.microsoft.com/office/drawing/2012/chart">
                      <c:ext xmlns:c15="http://schemas.microsoft.com/office/drawing/2012/chart" uri="{02D57815-91ED-43cb-92C2-25804820EDAC}">
                        <c15:formulaRef>
                          <c15:sqref>Sheet1!$G$81:$G$84</c15:sqref>
                        </c15:formulaRef>
                      </c:ext>
                    </c:extLst>
                    <c:numCache>
                      <c:formatCode>General</c:formatCode>
                      <c:ptCount val="4"/>
                      <c:pt idx="0">
                        <c:v>1.1220521519</c:v>
                      </c:pt>
                      <c:pt idx="1">
                        <c:v>1.0745523001999999</c:v>
                      </c:pt>
                      <c:pt idx="2">
                        <c:v>1.4887718969999999</c:v>
                      </c:pt>
                      <c:pt idx="3">
                        <c:v>1.1897752186999999</c:v>
                      </c:pt>
                    </c:numCache>
                  </c:numRef>
                </c:val>
                <c:extLst xmlns:c15="http://schemas.microsoft.com/office/drawing/2012/chart">
                  <c:ext xmlns:c16="http://schemas.microsoft.com/office/drawing/2014/chart" uri="{C3380CC4-5D6E-409C-BE32-E72D297353CC}">
                    <c16:uniqueId val="{00000002-F5B3-428B-B418-8BC45EF1EF6A}"/>
                  </c:ext>
                </c:extLst>
              </c15:ser>
            </c15:filteredBarSeries>
          </c:ext>
        </c:extLst>
      </c:barChart>
      <c:catAx>
        <c:axId val="348727464"/>
        <c:scaling>
          <c:orientation val="minMax"/>
        </c:scaling>
        <c:delete val="0"/>
        <c:axPos val="b"/>
        <c:numFmt formatCode="General" sourceLinked="1"/>
        <c:majorTickMark val="none"/>
        <c:minorTickMark val="none"/>
        <c:tickLblPos val="low"/>
        <c:spPr>
          <a:noFill/>
          <a:ln w="9525" cap="flat" cmpd="sng" algn="ctr">
            <a:noFill/>
            <a:round/>
          </a:ln>
          <a:effectLst/>
        </c:spPr>
        <c:txPr>
          <a:bodyPr rot="-2700000" spcFirstLastPara="1" vertOverflow="ellipsis" wrap="square" anchor="ctr" anchorCtr="1"/>
          <a:lstStyle/>
          <a:p>
            <a:pPr>
              <a:defRPr sz="2200" b="0" i="0" u="none" strike="noStrike" kern="1200" baseline="0">
                <a:solidFill>
                  <a:schemeClr val="tx1"/>
                </a:solidFill>
                <a:latin typeface="+mn-lt"/>
                <a:ea typeface="+mn-ea"/>
                <a:cs typeface="+mn-cs"/>
              </a:defRPr>
            </a:pPr>
            <a:endParaRPr lang="en-US"/>
          </a:p>
        </c:txPr>
        <c:crossAx val="351081352"/>
        <c:crosses val="autoZero"/>
        <c:auto val="1"/>
        <c:lblAlgn val="ctr"/>
        <c:lblOffset val="0"/>
        <c:noMultiLvlLbl val="0"/>
      </c:catAx>
      <c:valAx>
        <c:axId val="351081352"/>
        <c:scaling>
          <c:orientation val="minMax"/>
          <c:max val="1.8"/>
          <c:min val="0.600000000000000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baseline="0" dirty="0">
                    <a:solidFill>
                      <a:schemeClr val="tx1"/>
                    </a:solidFill>
                  </a:rPr>
                  <a:t>Speedup</a:t>
                </a:r>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48727464"/>
        <c:crosses val="autoZero"/>
        <c:crossBetween val="between"/>
      </c:valAx>
      <c:spPr>
        <a:noFill/>
        <a:ln w="22225">
          <a:solidFill>
            <a:schemeClr val="tx1"/>
          </a:solidFill>
        </a:ln>
        <a:effectLst/>
      </c:spPr>
    </c:plotArea>
    <c:legend>
      <c:legendPos val="t"/>
      <c:layout>
        <c:manualLayout>
          <c:xMode val="edge"/>
          <c:yMode val="edge"/>
          <c:x val="0.16826252869512243"/>
          <c:y val="3.0040836892462251E-2"/>
          <c:w val="0.83029175850358028"/>
          <c:h val="0.18707996943420047"/>
        </c:manualLayout>
      </c:layout>
      <c:overlay val="1"/>
      <c:spPr>
        <a:noFill/>
        <a:ln>
          <a:noFill/>
        </a:ln>
        <a:effectLst/>
      </c:spPr>
      <c:txPr>
        <a:bodyPr rot="0" spcFirstLastPara="1" vertOverflow="ellipsis" vert="horz" wrap="square" anchor="t" anchorCtr="0"/>
        <a:lstStyle/>
        <a:p>
          <a:pPr>
            <a:defRPr sz="24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Sheet1!$E$80</c:f>
              <c:strCache>
                <c:ptCount val="1"/>
                <c:pt idx="0">
                  <c:v>Traditional Set Indexing</c:v>
                </c:pt>
              </c:strCache>
            </c:strRef>
          </c:tx>
          <c:spPr>
            <a:solidFill>
              <a:schemeClr val="accent1"/>
            </a:solidFill>
            <a:ln>
              <a:noFill/>
            </a:ln>
            <a:effectLst/>
          </c:spPr>
          <c:invertIfNegative val="0"/>
          <c:cat>
            <c:strRef>
              <c:f>Sheet1!$D$81:$D$84</c:f>
              <c:strCache>
                <c:ptCount val="4"/>
                <c:pt idx="0">
                  <c:v>SPEC RATE</c:v>
                </c:pt>
                <c:pt idx="1">
                  <c:v>SPEC MIX</c:v>
                </c:pt>
                <c:pt idx="2">
                  <c:v>GAP</c:v>
                </c:pt>
                <c:pt idx="3">
                  <c:v>ALL26</c:v>
                </c:pt>
              </c:strCache>
            </c:strRef>
          </c:cat>
          <c:val>
            <c:numRef>
              <c:f>Sheet1!$E$81:$E$84</c:f>
              <c:numCache>
                <c:formatCode>General</c:formatCode>
                <c:ptCount val="4"/>
                <c:pt idx="0">
                  <c:v>1.0413819706</c:v>
                </c:pt>
                <c:pt idx="1">
                  <c:v>1.0283021208000001</c:v>
                </c:pt>
                <c:pt idx="2">
                  <c:v>1.2106565146999999</c:v>
                </c:pt>
                <c:pt idx="3">
                  <c:v>1.0761191595999999</c:v>
                </c:pt>
              </c:numCache>
            </c:numRef>
          </c:val>
          <c:extLst>
            <c:ext xmlns:c16="http://schemas.microsoft.com/office/drawing/2014/chart" uri="{C3380CC4-5D6E-409C-BE32-E72D297353CC}">
              <c16:uniqueId val="{00000000-AA24-42E1-8161-CE6908B2C86E}"/>
            </c:ext>
          </c:extLst>
        </c:ser>
        <c:ser>
          <c:idx val="3"/>
          <c:order val="3"/>
          <c:tx>
            <c:strRef>
              <c:f>Sheet1!$H$80</c:f>
              <c:strCache>
                <c:ptCount val="1"/>
                <c:pt idx="0">
                  <c:v>2x Capacity</c:v>
                </c:pt>
              </c:strCache>
            </c:strRef>
          </c:tx>
          <c:spPr>
            <a:solidFill>
              <a:schemeClr val="accent4"/>
            </a:solidFill>
            <a:ln>
              <a:noFill/>
            </a:ln>
            <a:effectLst/>
          </c:spPr>
          <c:invertIfNegative val="0"/>
          <c:cat>
            <c:strRef>
              <c:f>Sheet1!$D$81:$D$84</c:f>
              <c:strCache>
                <c:ptCount val="4"/>
                <c:pt idx="0">
                  <c:v>SPEC RATE</c:v>
                </c:pt>
                <c:pt idx="1">
                  <c:v>SPEC MIX</c:v>
                </c:pt>
                <c:pt idx="2">
                  <c:v>GAP</c:v>
                </c:pt>
                <c:pt idx="3">
                  <c:v>ALL26</c:v>
                </c:pt>
              </c:strCache>
            </c:strRef>
          </c:cat>
          <c:val>
            <c:numRef>
              <c:f>Sheet1!$H$81:$H$84</c:f>
              <c:numCache>
                <c:formatCode>General</c:formatCode>
                <c:ptCount val="4"/>
                <c:pt idx="0">
                  <c:v>1.1029650127999999</c:v>
                </c:pt>
                <c:pt idx="1">
                  <c:v>1.0418150137</c:v>
                </c:pt>
                <c:pt idx="2">
                  <c:v>1.1401194759</c:v>
                </c:pt>
                <c:pt idx="3">
                  <c:v>1.1017200339</c:v>
                </c:pt>
              </c:numCache>
            </c:numRef>
          </c:val>
          <c:extLst>
            <c:ext xmlns:c16="http://schemas.microsoft.com/office/drawing/2014/chart" uri="{C3380CC4-5D6E-409C-BE32-E72D297353CC}">
              <c16:uniqueId val="{00000003-AA24-42E1-8161-CE6908B2C86E}"/>
            </c:ext>
          </c:extLst>
        </c:ser>
        <c:ser>
          <c:idx val="4"/>
          <c:order val="4"/>
          <c:tx>
            <c:strRef>
              <c:f>Sheet1!$I$80</c:f>
              <c:strCache>
                <c:ptCount val="1"/>
                <c:pt idx="0">
                  <c:v>2x Bandwidth, 2x Capacity</c:v>
                </c:pt>
              </c:strCache>
            </c:strRef>
          </c:tx>
          <c:spPr>
            <a:solidFill>
              <a:schemeClr val="accent5"/>
            </a:solidFill>
            <a:ln>
              <a:noFill/>
            </a:ln>
            <a:effectLst/>
          </c:spPr>
          <c:invertIfNegative val="0"/>
          <c:cat>
            <c:strRef>
              <c:f>Sheet1!$D$81:$D$84</c:f>
              <c:strCache>
                <c:ptCount val="4"/>
                <c:pt idx="0">
                  <c:v>SPEC RATE</c:v>
                </c:pt>
                <c:pt idx="1">
                  <c:v>SPEC MIX</c:v>
                </c:pt>
                <c:pt idx="2">
                  <c:v>GAP</c:v>
                </c:pt>
                <c:pt idx="3">
                  <c:v>ALL26</c:v>
                </c:pt>
              </c:strCache>
            </c:strRef>
          </c:cat>
          <c:val>
            <c:numRef>
              <c:f>Sheet1!$I$81:$I$84</c:f>
              <c:numCache>
                <c:formatCode>General</c:formatCode>
                <c:ptCount val="4"/>
                <c:pt idx="0">
                  <c:v>1.2343152100000001</c:v>
                </c:pt>
                <c:pt idx="1">
                  <c:v>1.2002444427000001</c:v>
                </c:pt>
                <c:pt idx="2">
                  <c:v>1.1924881418</c:v>
                </c:pt>
                <c:pt idx="3">
                  <c:v>1.2192725298</c:v>
                </c:pt>
              </c:numCache>
            </c:numRef>
          </c:val>
          <c:extLst>
            <c:ext xmlns:c16="http://schemas.microsoft.com/office/drawing/2014/chart" uri="{C3380CC4-5D6E-409C-BE32-E72D297353CC}">
              <c16:uniqueId val="{00000004-AA24-42E1-8161-CE6908B2C86E}"/>
            </c:ext>
          </c:extLst>
        </c:ser>
        <c:dLbls>
          <c:showLegendKey val="0"/>
          <c:showVal val="0"/>
          <c:showCatName val="0"/>
          <c:showSerName val="0"/>
          <c:showPercent val="0"/>
          <c:showBubbleSize val="0"/>
        </c:dLbls>
        <c:gapWidth val="219"/>
        <c:axId val="348727464"/>
        <c:axId val="351081352"/>
        <c:extLst>
          <c:ext xmlns:c15="http://schemas.microsoft.com/office/drawing/2012/chart" uri="{02D57815-91ED-43cb-92C2-25804820EDAC}">
            <c15:filteredBarSeries>
              <c15:ser>
                <c:idx val="1"/>
                <c:order val="1"/>
                <c:tx>
                  <c:strRef>
                    <c:extLst>
                      <c:ext uri="{02D57815-91ED-43cb-92C2-25804820EDAC}">
                        <c15:formulaRef>
                          <c15:sqref>Sheet1!$F$80</c15:sqref>
                        </c15:formulaRef>
                      </c:ext>
                    </c:extLst>
                    <c:strCache>
                      <c:ptCount val="1"/>
                      <c:pt idx="0">
                        <c:v>Spatial Indexing</c:v>
                      </c:pt>
                    </c:strCache>
                  </c:strRef>
                </c:tx>
                <c:spPr>
                  <a:solidFill>
                    <a:schemeClr val="accent2"/>
                  </a:solidFill>
                  <a:ln>
                    <a:noFill/>
                  </a:ln>
                  <a:effectLst/>
                </c:spPr>
                <c:invertIfNegative val="0"/>
                <c:cat>
                  <c:strRef>
                    <c:extLst>
                      <c:ext uri="{02D57815-91ED-43cb-92C2-25804820EDAC}">
                        <c15:formulaRef>
                          <c15:sqref>Sheet1!$D$81:$D$84</c15:sqref>
                        </c15:formulaRef>
                      </c:ext>
                    </c:extLst>
                    <c:strCache>
                      <c:ptCount val="4"/>
                      <c:pt idx="0">
                        <c:v>SPEC RATE</c:v>
                      </c:pt>
                      <c:pt idx="1">
                        <c:v>SPEC MIX</c:v>
                      </c:pt>
                      <c:pt idx="2">
                        <c:v>GAP</c:v>
                      </c:pt>
                      <c:pt idx="3">
                        <c:v>ALL26</c:v>
                      </c:pt>
                    </c:strCache>
                  </c:strRef>
                </c:cat>
                <c:val>
                  <c:numRef>
                    <c:extLst>
                      <c:ext uri="{02D57815-91ED-43cb-92C2-25804820EDAC}">
                        <c15:formulaRef>
                          <c15:sqref>Sheet1!$F$81:$F$84</c15:sqref>
                        </c15:formulaRef>
                      </c:ext>
                    </c:extLst>
                    <c:numCache>
                      <c:formatCode>General</c:formatCode>
                      <c:ptCount val="4"/>
                      <c:pt idx="0">
                        <c:v>0.86411811120000004</c:v>
                      </c:pt>
                      <c:pt idx="1">
                        <c:v>0.98361401069999999</c:v>
                      </c:pt>
                      <c:pt idx="2">
                        <c:v>1.5012268156999999</c:v>
                      </c:pt>
                      <c:pt idx="3">
                        <c:v>1.0013422824</c:v>
                      </c:pt>
                    </c:numCache>
                  </c:numRef>
                </c:val>
                <c:extLst>
                  <c:ext xmlns:c16="http://schemas.microsoft.com/office/drawing/2014/chart" uri="{C3380CC4-5D6E-409C-BE32-E72D297353CC}">
                    <c16:uniqueId val="{00000001-AA24-42E1-8161-CE6908B2C86E}"/>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Sheet1!$G$80</c15:sqref>
                        </c15:formulaRef>
                      </c:ext>
                    </c:extLst>
                    <c:strCache>
                      <c:ptCount val="1"/>
                      <c:pt idx="0">
                        <c:v>DICE</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Sheet1!$D$81:$D$84</c15:sqref>
                        </c15:formulaRef>
                      </c:ext>
                    </c:extLst>
                    <c:strCache>
                      <c:ptCount val="4"/>
                      <c:pt idx="0">
                        <c:v>SPEC RATE</c:v>
                      </c:pt>
                      <c:pt idx="1">
                        <c:v>SPEC MIX</c:v>
                      </c:pt>
                      <c:pt idx="2">
                        <c:v>GAP</c:v>
                      </c:pt>
                      <c:pt idx="3">
                        <c:v>ALL26</c:v>
                      </c:pt>
                    </c:strCache>
                  </c:strRef>
                </c:cat>
                <c:val>
                  <c:numRef>
                    <c:extLst xmlns:c15="http://schemas.microsoft.com/office/drawing/2012/chart">
                      <c:ext xmlns:c15="http://schemas.microsoft.com/office/drawing/2012/chart" uri="{02D57815-91ED-43cb-92C2-25804820EDAC}">
                        <c15:formulaRef>
                          <c15:sqref>Sheet1!$G$81:$G$84</c15:sqref>
                        </c15:formulaRef>
                      </c:ext>
                    </c:extLst>
                    <c:numCache>
                      <c:formatCode>General</c:formatCode>
                      <c:ptCount val="4"/>
                      <c:pt idx="0">
                        <c:v>1.1220521519</c:v>
                      </c:pt>
                      <c:pt idx="1">
                        <c:v>1.0745523001999999</c:v>
                      </c:pt>
                      <c:pt idx="2">
                        <c:v>1.4887718969999999</c:v>
                      </c:pt>
                      <c:pt idx="3">
                        <c:v>1.1897752186999999</c:v>
                      </c:pt>
                    </c:numCache>
                  </c:numRef>
                </c:val>
                <c:extLst xmlns:c15="http://schemas.microsoft.com/office/drawing/2012/chart">
                  <c:ext xmlns:c16="http://schemas.microsoft.com/office/drawing/2014/chart" uri="{C3380CC4-5D6E-409C-BE32-E72D297353CC}">
                    <c16:uniqueId val="{00000002-AA24-42E1-8161-CE6908B2C86E}"/>
                  </c:ext>
                </c:extLst>
              </c15:ser>
            </c15:filteredBarSeries>
          </c:ext>
        </c:extLst>
      </c:barChart>
      <c:catAx>
        <c:axId val="348727464"/>
        <c:scaling>
          <c:orientation val="minMax"/>
        </c:scaling>
        <c:delete val="0"/>
        <c:axPos val="b"/>
        <c:numFmt formatCode="General" sourceLinked="1"/>
        <c:majorTickMark val="none"/>
        <c:minorTickMark val="none"/>
        <c:tickLblPos val="low"/>
        <c:spPr>
          <a:noFill/>
          <a:ln w="9525" cap="flat" cmpd="sng" algn="ctr">
            <a:noFill/>
            <a:round/>
          </a:ln>
          <a:effectLst/>
        </c:spPr>
        <c:txPr>
          <a:bodyPr rot="-2700000" spcFirstLastPara="1" vertOverflow="ellipsis" wrap="square" anchor="ctr" anchorCtr="1"/>
          <a:lstStyle/>
          <a:p>
            <a:pPr>
              <a:defRPr sz="2200" b="0" i="0" u="none" strike="noStrike" kern="1200" baseline="0">
                <a:solidFill>
                  <a:schemeClr val="tx1"/>
                </a:solidFill>
                <a:latin typeface="+mn-lt"/>
                <a:ea typeface="+mn-ea"/>
                <a:cs typeface="+mn-cs"/>
              </a:defRPr>
            </a:pPr>
            <a:endParaRPr lang="en-US"/>
          </a:p>
        </c:txPr>
        <c:crossAx val="351081352"/>
        <c:crosses val="autoZero"/>
        <c:auto val="1"/>
        <c:lblAlgn val="ctr"/>
        <c:lblOffset val="0"/>
        <c:noMultiLvlLbl val="0"/>
      </c:catAx>
      <c:valAx>
        <c:axId val="351081352"/>
        <c:scaling>
          <c:orientation val="minMax"/>
          <c:max val="1.8"/>
          <c:min val="0.600000000000000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baseline="0" dirty="0">
                    <a:solidFill>
                      <a:schemeClr val="tx1"/>
                    </a:solidFill>
                  </a:rPr>
                  <a:t>Speedup</a:t>
                </a:r>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48727464"/>
        <c:crosses val="autoZero"/>
        <c:crossBetween val="between"/>
      </c:valAx>
      <c:spPr>
        <a:noFill/>
        <a:ln w="22225">
          <a:solidFill>
            <a:schemeClr val="tx1"/>
          </a:solid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Sheet1!$F$80</c:f>
              <c:strCache>
                <c:ptCount val="1"/>
                <c:pt idx="0">
                  <c:v>Spatial Indexing</c:v>
                </c:pt>
              </c:strCache>
            </c:strRef>
          </c:tx>
          <c:spPr>
            <a:solidFill>
              <a:schemeClr val="accent2"/>
            </a:solidFill>
            <a:ln>
              <a:noFill/>
            </a:ln>
            <a:effectLst/>
          </c:spPr>
          <c:invertIfNegative val="0"/>
          <c:cat>
            <c:strRef>
              <c:f>Sheet1!$D$81:$D$84</c:f>
              <c:strCache>
                <c:ptCount val="4"/>
                <c:pt idx="0">
                  <c:v>SPEC RATE</c:v>
                </c:pt>
                <c:pt idx="1">
                  <c:v>SPEC MIX</c:v>
                </c:pt>
                <c:pt idx="2">
                  <c:v>GAP</c:v>
                </c:pt>
                <c:pt idx="3">
                  <c:v>ALL26</c:v>
                </c:pt>
              </c:strCache>
            </c:strRef>
          </c:cat>
          <c:val>
            <c:numRef>
              <c:f>Sheet1!$F$81:$F$84</c:f>
              <c:numCache>
                <c:formatCode>General</c:formatCode>
                <c:ptCount val="4"/>
                <c:pt idx="0">
                  <c:v>0.86411811120000004</c:v>
                </c:pt>
                <c:pt idx="1">
                  <c:v>0.98361401069999999</c:v>
                </c:pt>
                <c:pt idx="2">
                  <c:v>1.5012268156999999</c:v>
                </c:pt>
                <c:pt idx="3">
                  <c:v>1.0013422824</c:v>
                </c:pt>
              </c:numCache>
            </c:numRef>
          </c:val>
          <c:extLst>
            <c:ext xmlns:c16="http://schemas.microsoft.com/office/drawing/2014/chart" uri="{C3380CC4-5D6E-409C-BE32-E72D297353CC}">
              <c16:uniqueId val="{00000001-8E7D-45C8-B55F-B415FE8B3220}"/>
            </c:ext>
          </c:extLst>
        </c:ser>
        <c:ser>
          <c:idx val="3"/>
          <c:order val="3"/>
          <c:tx>
            <c:strRef>
              <c:f>Sheet1!$H$80</c:f>
              <c:strCache>
                <c:ptCount val="1"/>
                <c:pt idx="0">
                  <c:v>2x Capacity</c:v>
                </c:pt>
              </c:strCache>
            </c:strRef>
          </c:tx>
          <c:spPr>
            <a:solidFill>
              <a:schemeClr val="accent4"/>
            </a:solidFill>
            <a:ln>
              <a:noFill/>
            </a:ln>
            <a:effectLst/>
          </c:spPr>
          <c:invertIfNegative val="0"/>
          <c:cat>
            <c:strRef>
              <c:f>Sheet1!$D$81:$D$84</c:f>
              <c:strCache>
                <c:ptCount val="4"/>
                <c:pt idx="0">
                  <c:v>SPEC RATE</c:v>
                </c:pt>
                <c:pt idx="1">
                  <c:v>SPEC MIX</c:v>
                </c:pt>
                <c:pt idx="2">
                  <c:v>GAP</c:v>
                </c:pt>
                <c:pt idx="3">
                  <c:v>ALL26</c:v>
                </c:pt>
              </c:strCache>
            </c:strRef>
          </c:cat>
          <c:val>
            <c:numRef>
              <c:f>Sheet1!$H$81:$H$84</c:f>
              <c:numCache>
                <c:formatCode>General</c:formatCode>
                <c:ptCount val="4"/>
                <c:pt idx="0">
                  <c:v>1.1029650127999999</c:v>
                </c:pt>
                <c:pt idx="1">
                  <c:v>1.0418150137</c:v>
                </c:pt>
                <c:pt idx="2">
                  <c:v>1.1401194759</c:v>
                </c:pt>
                <c:pt idx="3">
                  <c:v>1.1017200339</c:v>
                </c:pt>
              </c:numCache>
            </c:numRef>
          </c:val>
          <c:extLst>
            <c:ext xmlns:c16="http://schemas.microsoft.com/office/drawing/2014/chart" uri="{C3380CC4-5D6E-409C-BE32-E72D297353CC}">
              <c16:uniqueId val="{00000003-8E7D-45C8-B55F-B415FE8B3220}"/>
            </c:ext>
          </c:extLst>
        </c:ser>
        <c:ser>
          <c:idx val="4"/>
          <c:order val="4"/>
          <c:tx>
            <c:strRef>
              <c:f>Sheet1!$I$80</c:f>
              <c:strCache>
                <c:ptCount val="1"/>
                <c:pt idx="0">
                  <c:v>2x Bandwidth, 2x Capacity</c:v>
                </c:pt>
              </c:strCache>
            </c:strRef>
          </c:tx>
          <c:spPr>
            <a:solidFill>
              <a:schemeClr val="accent5"/>
            </a:solidFill>
            <a:ln>
              <a:noFill/>
            </a:ln>
            <a:effectLst/>
          </c:spPr>
          <c:invertIfNegative val="0"/>
          <c:cat>
            <c:strRef>
              <c:f>Sheet1!$D$81:$D$84</c:f>
              <c:strCache>
                <c:ptCount val="4"/>
                <c:pt idx="0">
                  <c:v>SPEC RATE</c:v>
                </c:pt>
                <c:pt idx="1">
                  <c:v>SPEC MIX</c:v>
                </c:pt>
                <c:pt idx="2">
                  <c:v>GAP</c:v>
                </c:pt>
                <c:pt idx="3">
                  <c:v>ALL26</c:v>
                </c:pt>
              </c:strCache>
            </c:strRef>
          </c:cat>
          <c:val>
            <c:numRef>
              <c:f>Sheet1!$I$81:$I$84</c:f>
              <c:numCache>
                <c:formatCode>General</c:formatCode>
                <c:ptCount val="4"/>
                <c:pt idx="0">
                  <c:v>1.2343152100000001</c:v>
                </c:pt>
                <c:pt idx="1">
                  <c:v>1.2002444427000001</c:v>
                </c:pt>
                <c:pt idx="2">
                  <c:v>1.1924881418</c:v>
                </c:pt>
                <c:pt idx="3">
                  <c:v>1.2192725298</c:v>
                </c:pt>
              </c:numCache>
            </c:numRef>
          </c:val>
          <c:extLst>
            <c:ext xmlns:c16="http://schemas.microsoft.com/office/drawing/2014/chart" uri="{C3380CC4-5D6E-409C-BE32-E72D297353CC}">
              <c16:uniqueId val="{00000004-8E7D-45C8-B55F-B415FE8B3220}"/>
            </c:ext>
          </c:extLst>
        </c:ser>
        <c:dLbls>
          <c:showLegendKey val="0"/>
          <c:showVal val="0"/>
          <c:showCatName val="0"/>
          <c:showSerName val="0"/>
          <c:showPercent val="0"/>
          <c:showBubbleSize val="0"/>
        </c:dLbls>
        <c:gapWidth val="219"/>
        <c:axId val="348727464"/>
        <c:axId val="351081352"/>
        <c:extLst>
          <c:ext xmlns:c15="http://schemas.microsoft.com/office/drawing/2012/chart" uri="{02D57815-91ED-43cb-92C2-25804820EDAC}">
            <c15:filteredBarSeries>
              <c15:ser>
                <c:idx val="0"/>
                <c:order val="0"/>
                <c:tx>
                  <c:strRef>
                    <c:extLst>
                      <c:ext uri="{02D57815-91ED-43cb-92C2-25804820EDAC}">
                        <c15:formulaRef>
                          <c15:sqref>Sheet1!$E$80</c15:sqref>
                        </c15:formulaRef>
                      </c:ext>
                    </c:extLst>
                    <c:strCache>
                      <c:ptCount val="1"/>
                      <c:pt idx="0">
                        <c:v>Traditional Set Indexing</c:v>
                      </c:pt>
                    </c:strCache>
                  </c:strRef>
                </c:tx>
                <c:spPr>
                  <a:solidFill>
                    <a:schemeClr val="accent1"/>
                  </a:solidFill>
                  <a:ln>
                    <a:noFill/>
                  </a:ln>
                  <a:effectLst/>
                </c:spPr>
                <c:invertIfNegative val="0"/>
                <c:cat>
                  <c:strRef>
                    <c:extLst>
                      <c:ext uri="{02D57815-91ED-43cb-92C2-25804820EDAC}">
                        <c15:formulaRef>
                          <c15:sqref>Sheet1!$D$81:$D$84</c15:sqref>
                        </c15:formulaRef>
                      </c:ext>
                    </c:extLst>
                    <c:strCache>
                      <c:ptCount val="4"/>
                      <c:pt idx="0">
                        <c:v>SPEC RATE</c:v>
                      </c:pt>
                      <c:pt idx="1">
                        <c:v>SPEC MIX</c:v>
                      </c:pt>
                      <c:pt idx="2">
                        <c:v>GAP</c:v>
                      </c:pt>
                      <c:pt idx="3">
                        <c:v>ALL26</c:v>
                      </c:pt>
                    </c:strCache>
                  </c:strRef>
                </c:cat>
                <c:val>
                  <c:numRef>
                    <c:extLst>
                      <c:ext uri="{02D57815-91ED-43cb-92C2-25804820EDAC}">
                        <c15:formulaRef>
                          <c15:sqref>Sheet1!$E$81:$E$84</c15:sqref>
                        </c15:formulaRef>
                      </c:ext>
                    </c:extLst>
                    <c:numCache>
                      <c:formatCode>General</c:formatCode>
                      <c:ptCount val="4"/>
                      <c:pt idx="0">
                        <c:v>1.0413819706</c:v>
                      </c:pt>
                      <c:pt idx="1">
                        <c:v>1.0283021208000001</c:v>
                      </c:pt>
                      <c:pt idx="2">
                        <c:v>1.2106565146999999</c:v>
                      </c:pt>
                      <c:pt idx="3">
                        <c:v>1.0761191595999999</c:v>
                      </c:pt>
                    </c:numCache>
                  </c:numRef>
                </c:val>
                <c:extLst>
                  <c:ext xmlns:c16="http://schemas.microsoft.com/office/drawing/2014/chart" uri="{C3380CC4-5D6E-409C-BE32-E72D297353CC}">
                    <c16:uniqueId val="{00000000-8E7D-45C8-B55F-B415FE8B322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Sheet1!$G$80</c15:sqref>
                        </c15:formulaRef>
                      </c:ext>
                    </c:extLst>
                    <c:strCache>
                      <c:ptCount val="1"/>
                      <c:pt idx="0">
                        <c:v>DICE</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Sheet1!$D$81:$D$84</c15:sqref>
                        </c15:formulaRef>
                      </c:ext>
                    </c:extLst>
                    <c:strCache>
                      <c:ptCount val="4"/>
                      <c:pt idx="0">
                        <c:v>SPEC RATE</c:v>
                      </c:pt>
                      <c:pt idx="1">
                        <c:v>SPEC MIX</c:v>
                      </c:pt>
                      <c:pt idx="2">
                        <c:v>GAP</c:v>
                      </c:pt>
                      <c:pt idx="3">
                        <c:v>ALL26</c:v>
                      </c:pt>
                    </c:strCache>
                  </c:strRef>
                </c:cat>
                <c:val>
                  <c:numRef>
                    <c:extLst xmlns:c15="http://schemas.microsoft.com/office/drawing/2012/chart">
                      <c:ext xmlns:c15="http://schemas.microsoft.com/office/drawing/2012/chart" uri="{02D57815-91ED-43cb-92C2-25804820EDAC}">
                        <c15:formulaRef>
                          <c15:sqref>Sheet1!$G$81:$G$84</c15:sqref>
                        </c15:formulaRef>
                      </c:ext>
                    </c:extLst>
                    <c:numCache>
                      <c:formatCode>General</c:formatCode>
                      <c:ptCount val="4"/>
                      <c:pt idx="0">
                        <c:v>1.1220521519</c:v>
                      </c:pt>
                      <c:pt idx="1">
                        <c:v>1.0745523001999999</c:v>
                      </c:pt>
                      <c:pt idx="2">
                        <c:v>1.4887718969999999</c:v>
                      </c:pt>
                      <c:pt idx="3">
                        <c:v>1.1897752186999999</c:v>
                      </c:pt>
                    </c:numCache>
                  </c:numRef>
                </c:val>
                <c:extLst xmlns:c15="http://schemas.microsoft.com/office/drawing/2012/chart">
                  <c:ext xmlns:c16="http://schemas.microsoft.com/office/drawing/2014/chart" uri="{C3380CC4-5D6E-409C-BE32-E72D297353CC}">
                    <c16:uniqueId val="{00000002-8E7D-45C8-B55F-B415FE8B3220}"/>
                  </c:ext>
                </c:extLst>
              </c15:ser>
            </c15:filteredBarSeries>
          </c:ext>
        </c:extLst>
      </c:barChart>
      <c:catAx>
        <c:axId val="348727464"/>
        <c:scaling>
          <c:orientation val="minMax"/>
        </c:scaling>
        <c:delete val="0"/>
        <c:axPos val="b"/>
        <c:numFmt formatCode="General" sourceLinked="1"/>
        <c:majorTickMark val="none"/>
        <c:minorTickMark val="none"/>
        <c:tickLblPos val="low"/>
        <c:spPr>
          <a:noFill/>
          <a:ln w="9525" cap="flat" cmpd="sng" algn="ctr">
            <a:noFill/>
            <a:round/>
          </a:ln>
          <a:effectLst/>
        </c:spPr>
        <c:txPr>
          <a:bodyPr rot="-2700000" spcFirstLastPara="1" vertOverflow="ellipsis" wrap="square" anchor="ctr" anchorCtr="1"/>
          <a:lstStyle/>
          <a:p>
            <a:pPr>
              <a:defRPr sz="2200" b="0" i="0" u="none" strike="noStrike" kern="1200" baseline="0">
                <a:solidFill>
                  <a:schemeClr val="tx1"/>
                </a:solidFill>
                <a:latin typeface="+mn-lt"/>
                <a:ea typeface="+mn-ea"/>
                <a:cs typeface="+mn-cs"/>
              </a:defRPr>
            </a:pPr>
            <a:endParaRPr lang="en-US"/>
          </a:p>
        </c:txPr>
        <c:crossAx val="351081352"/>
        <c:crosses val="autoZero"/>
        <c:auto val="1"/>
        <c:lblAlgn val="ctr"/>
        <c:lblOffset val="0"/>
        <c:noMultiLvlLbl val="0"/>
      </c:catAx>
      <c:valAx>
        <c:axId val="351081352"/>
        <c:scaling>
          <c:orientation val="minMax"/>
          <c:max val="1.8"/>
          <c:min val="0.600000000000000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baseline="0" dirty="0">
                    <a:solidFill>
                      <a:schemeClr val="tx1"/>
                    </a:solidFill>
                  </a:rPr>
                  <a:t>Speedup</a:t>
                </a:r>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48727464"/>
        <c:crosses val="autoZero"/>
        <c:crossBetween val="between"/>
      </c:valAx>
      <c:spPr>
        <a:noFill/>
        <a:ln w="22225">
          <a:solidFill>
            <a:schemeClr val="tx1"/>
          </a:solid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Sheet1!$E$80</c:f>
              <c:strCache>
                <c:ptCount val="1"/>
                <c:pt idx="0">
                  <c:v>Traditional Set Indexing</c:v>
                </c:pt>
              </c:strCache>
            </c:strRef>
          </c:tx>
          <c:spPr>
            <a:solidFill>
              <a:schemeClr val="accent1"/>
            </a:solidFill>
            <a:ln>
              <a:noFill/>
            </a:ln>
            <a:effectLst/>
          </c:spPr>
          <c:invertIfNegative val="0"/>
          <c:cat>
            <c:strRef>
              <c:f>Sheet1!$D$81:$D$84</c:f>
              <c:strCache>
                <c:ptCount val="4"/>
                <c:pt idx="0">
                  <c:v>SPEC RATE</c:v>
                </c:pt>
                <c:pt idx="1">
                  <c:v>SPEC MIX</c:v>
                </c:pt>
                <c:pt idx="2">
                  <c:v>GAP</c:v>
                </c:pt>
                <c:pt idx="3">
                  <c:v>ALL26</c:v>
                </c:pt>
              </c:strCache>
            </c:strRef>
          </c:cat>
          <c:val>
            <c:numRef>
              <c:f>Sheet1!$E$81:$E$84</c:f>
              <c:numCache>
                <c:formatCode>General</c:formatCode>
                <c:ptCount val="4"/>
                <c:pt idx="0">
                  <c:v>1.0413819706</c:v>
                </c:pt>
                <c:pt idx="1">
                  <c:v>1.0283021208000001</c:v>
                </c:pt>
                <c:pt idx="2">
                  <c:v>1.2106565146999999</c:v>
                </c:pt>
                <c:pt idx="3">
                  <c:v>1.0761191595999999</c:v>
                </c:pt>
              </c:numCache>
            </c:numRef>
          </c:val>
          <c:extLst>
            <c:ext xmlns:c16="http://schemas.microsoft.com/office/drawing/2014/chart" uri="{C3380CC4-5D6E-409C-BE32-E72D297353CC}">
              <c16:uniqueId val="{00000000-8176-47C4-94C2-200CB2BB6919}"/>
            </c:ext>
          </c:extLst>
        </c:ser>
        <c:ser>
          <c:idx val="1"/>
          <c:order val="1"/>
          <c:tx>
            <c:strRef>
              <c:f>Sheet1!$F$80</c:f>
              <c:strCache>
                <c:ptCount val="1"/>
                <c:pt idx="0">
                  <c:v>Spatial Indexing</c:v>
                </c:pt>
              </c:strCache>
            </c:strRef>
          </c:tx>
          <c:spPr>
            <a:solidFill>
              <a:schemeClr val="accent2"/>
            </a:solidFill>
            <a:ln>
              <a:noFill/>
            </a:ln>
            <a:effectLst/>
          </c:spPr>
          <c:invertIfNegative val="0"/>
          <c:cat>
            <c:strRef>
              <c:f>Sheet1!$D$81:$D$84</c:f>
              <c:strCache>
                <c:ptCount val="4"/>
                <c:pt idx="0">
                  <c:v>SPEC RATE</c:v>
                </c:pt>
                <c:pt idx="1">
                  <c:v>SPEC MIX</c:v>
                </c:pt>
                <c:pt idx="2">
                  <c:v>GAP</c:v>
                </c:pt>
                <c:pt idx="3">
                  <c:v>ALL26</c:v>
                </c:pt>
              </c:strCache>
            </c:strRef>
          </c:cat>
          <c:val>
            <c:numRef>
              <c:f>Sheet1!$F$81:$F$84</c:f>
              <c:numCache>
                <c:formatCode>General</c:formatCode>
                <c:ptCount val="4"/>
                <c:pt idx="0">
                  <c:v>0.86411811120000004</c:v>
                </c:pt>
                <c:pt idx="1">
                  <c:v>0.98361401069999999</c:v>
                </c:pt>
                <c:pt idx="2">
                  <c:v>1.5012268156999999</c:v>
                </c:pt>
                <c:pt idx="3">
                  <c:v>1.0013422824</c:v>
                </c:pt>
              </c:numCache>
            </c:numRef>
          </c:val>
          <c:extLst>
            <c:ext xmlns:c16="http://schemas.microsoft.com/office/drawing/2014/chart" uri="{C3380CC4-5D6E-409C-BE32-E72D297353CC}">
              <c16:uniqueId val="{00000001-8176-47C4-94C2-200CB2BB6919}"/>
            </c:ext>
          </c:extLst>
        </c:ser>
        <c:ser>
          <c:idx val="2"/>
          <c:order val="2"/>
          <c:tx>
            <c:strRef>
              <c:f>Sheet1!$G$80</c:f>
              <c:strCache>
                <c:ptCount val="1"/>
                <c:pt idx="0">
                  <c:v>DICE</c:v>
                </c:pt>
              </c:strCache>
            </c:strRef>
          </c:tx>
          <c:spPr>
            <a:solidFill>
              <a:schemeClr val="accent3"/>
            </a:solidFill>
            <a:ln>
              <a:noFill/>
            </a:ln>
            <a:effectLst/>
          </c:spPr>
          <c:invertIfNegative val="0"/>
          <c:cat>
            <c:strRef>
              <c:f>Sheet1!$D$81:$D$84</c:f>
              <c:strCache>
                <c:ptCount val="4"/>
                <c:pt idx="0">
                  <c:v>SPEC RATE</c:v>
                </c:pt>
                <c:pt idx="1">
                  <c:v>SPEC MIX</c:v>
                </c:pt>
                <c:pt idx="2">
                  <c:v>GAP</c:v>
                </c:pt>
                <c:pt idx="3">
                  <c:v>ALL26</c:v>
                </c:pt>
              </c:strCache>
            </c:strRef>
          </c:cat>
          <c:val>
            <c:numRef>
              <c:f>Sheet1!$G$81:$G$84</c:f>
              <c:numCache>
                <c:formatCode>General</c:formatCode>
                <c:ptCount val="4"/>
                <c:pt idx="0">
                  <c:v>1.1220521519</c:v>
                </c:pt>
                <c:pt idx="1">
                  <c:v>1.0745523001999999</c:v>
                </c:pt>
                <c:pt idx="2">
                  <c:v>1.4887718969999999</c:v>
                </c:pt>
                <c:pt idx="3">
                  <c:v>1.1897752186999999</c:v>
                </c:pt>
              </c:numCache>
            </c:numRef>
          </c:val>
          <c:extLst>
            <c:ext xmlns:c16="http://schemas.microsoft.com/office/drawing/2014/chart" uri="{C3380CC4-5D6E-409C-BE32-E72D297353CC}">
              <c16:uniqueId val="{00000002-8176-47C4-94C2-200CB2BB6919}"/>
            </c:ext>
          </c:extLst>
        </c:ser>
        <c:dLbls>
          <c:showLegendKey val="0"/>
          <c:showVal val="0"/>
          <c:showCatName val="0"/>
          <c:showSerName val="0"/>
          <c:showPercent val="0"/>
          <c:showBubbleSize val="0"/>
        </c:dLbls>
        <c:gapWidth val="219"/>
        <c:axId val="348727464"/>
        <c:axId val="351081352"/>
        <c:extLst>
          <c:ext xmlns:c15="http://schemas.microsoft.com/office/drawing/2012/chart" uri="{02D57815-91ED-43cb-92C2-25804820EDAC}">
            <c15:filteredBarSeries>
              <c15:ser>
                <c:idx val="3"/>
                <c:order val="3"/>
                <c:tx>
                  <c:strRef>
                    <c:extLst>
                      <c:ext uri="{02D57815-91ED-43cb-92C2-25804820EDAC}">
                        <c15:formulaRef>
                          <c15:sqref>Sheet1!$H$80</c15:sqref>
                        </c15:formulaRef>
                      </c:ext>
                    </c:extLst>
                    <c:strCache>
                      <c:ptCount val="1"/>
                      <c:pt idx="0">
                        <c:v>2x Capacity</c:v>
                      </c:pt>
                    </c:strCache>
                  </c:strRef>
                </c:tx>
                <c:spPr>
                  <a:solidFill>
                    <a:schemeClr val="accent4"/>
                  </a:solidFill>
                  <a:ln>
                    <a:noFill/>
                  </a:ln>
                  <a:effectLst/>
                </c:spPr>
                <c:invertIfNegative val="0"/>
                <c:cat>
                  <c:strRef>
                    <c:extLst>
                      <c:ext uri="{02D57815-91ED-43cb-92C2-25804820EDAC}">
                        <c15:formulaRef>
                          <c15:sqref>Sheet1!$D$81:$D$84</c15:sqref>
                        </c15:formulaRef>
                      </c:ext>
                    </c:extLst>
                    <c:strCache>
                      <c:ptCount val="4"/>
                      <c:pt idx="0">
                        <c:v>SPEC RATE</c:v>
                      </c:pt>
                      <c:pt idx="1">
                        <c:v>SPEC MIX</c:v>
                      </c:pt>
                      <c:pt idx="2">
                        <c:v>GAP</c:v>
                      </c:pt>
                      <c:pt idx="3">
                        <c:v>ALL26</c:v>
                      </c:pt>
                    </c:strCache>
                  </c:strRef>
                </c:cat>
                <c:val>
                  <c:numRef>
                    <c:extLst>
                      <c:ext uri="{02D57815-91ED-43cb-92C2-25804820EDAC}">
                        <c15:formulaRef>
                          <c15:sqref>Sheet1!$H$81:$H$84</c15:sqref>
                        </c15:formulaRef>
                      </c:ext>
                    </c:extLst>
                    <c:numCache>
                      <c:formatCode>General</c:formatCode>
                      <c:ptCount val="4"/>
                      <c:pt idx="0">
                        <c:v>1.1029650127999999</c:v>
                      </c:pt>
                      <c:pt idx="1">
                        <c:v>1.0418150137</c:v>
                      </c:pt>
                      <c:pt idx="2">
                        <c:v>1.1401194759</c:v>
                      </c:pt>
                      <c:pt idx="3">
                        <c:v>1.1017200339</c:v>
                      </c:pt>
                    </c:numCache>
                  </c:numRef>
                </c:val>
                <c:extLst>
                  <c:ext xmlns:c16="http://schemas.microsoft.com/office/drawing/2014/chart" uri="{C3380CC4-5D6E-409C-BE32-E72D297353CC}">
                    <c16:uniqueId val="{00000003-8176-47C4-94C2-200CB2BB6919}"/>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Sheet1!$I$80</c15:sqref>
                        </c15:formulaRef>
                      </c:ext>
                    </c:extLst>
                    <c:strCache>
                      <c:ptCount val="1"/>
                      <c:pt idx="0">
                        <c:v>2x Bandwidth, 2x Capacity</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Sheet1!$D$81:$D$84</c15:sqref>
                        </c15:formulaRef>
                      </c:ext>
                    </c:extLst>
                    <c:strCache>
                      <c:ptCount val="4"/>
                      <c:pt idx="0">
                        <c:v>SPEC RATE</c:v>
                      </c:pt>
                      <c:pt idx="1">
                        <c:v>SPEC MIX</c:v>
                      </c:pt>
                      <c:pt idx="2">
                        <c:v>GAP</c:v>
                      </c:pt>
                      <c:pt idx="3">
                        <c:v>ALL26</c:v>
                      </c:pt>
                    </c:strCache>
                  </c:strRef>
                </c:cat>
                <c:val>
                  <c:numRef>
                    <c:extLst xmlns:c15="http://schemas.microsoft.com/office/drawing/2012/chart">
                      <c:ext xmlns:c15="http://schemas.microsoft.com/office/drawing/2012/chart" uri="{02D57815-91ED-43cb-92C2-25804820EDAC}">
                        <c15:formulaRef>
                          <c15:sqref>Sheet1!$I$81:$I$84</c15:sqref>
                        </c15:formulaRef>
                      </c:ext>
                    </c:extLst>
                    <c:numCache>
                      <c:formatCode>General</c:formatCode>
                      <c:ptCount val="4"/>
                      <c:pt idx="0">
                        <c:v>1.2343152100000001</c:v>
                      </c:pt>
                      <c:pt idx="1">
                        <c:v>1.2002444427000001</c:v>
                      </c:pt>
                      <c:pt idx="2">
                        <c:v>1.1924881418</c:v>
                      </c:pt>
                      <c:pt idx="3">
                        <c:v>1.2192725298</c:v>
                      </c:pt>
                    </c:numCache>
                  </c:numRef>
                </c:val>
                <c:extLst xmlns:c15="http://schemas.microsoft.com/office/drawing/2012/chart">
                  <c:ext xmlns:c16="http://schemas.microsoft.com/office/drawing/2014/chart" uri="{C3380CC4-5D6E-409C-BE32-E72D297353CC}">
                    <c16:uniqueId val="{00000004-8176-47C4-94C2-200CB2BB6919}"/>
                  </c:ext>
                </c:extLst>
              </c15:ser>
            </c15:filteredBarSeries>
          </c:ext>
        </c:extLst>
      </c:barChart>
      <c:catAx>
        <c:axId val="348727464"/>
        <c:scaling>
          <c:orientation val="minMax"/>
        </c:scaling>
        <c:delete val="0"/>
        <c:axPos val="b"/>
        <c:numFmt formatCode="General" sourceLinked="1"/>
        <c:majorTickMark val="none"/>
        <c:minorTickMark val="none"/>
        <c:tickLblPos val="low"/>
        <c:spPr>
          <a:noFill/>
          <a:ln w="9525" cap="flat" cmpd="sng" algn="ctr">
            <a:noFill/>
            <a:round/>
          </a:ln>
          <a:effectLst/>
        </c:spPr>
        <c:txPr>
          <a:bodyPr rot="-2700000" spcFirstLastPara="1" vertOverflow="ellipsis" wrap="square" anchor="ctr" anchorCtr="1"/>
          <a:lstStyle/>
          <a:p>
            <a:pPr>
              <a:defRPr sz="2200" b="0" i="0" u="none" strike="noStrike" kern="1200" baseline="0">
                <a:solidFill>
                  <a:schemeClr val="tx1"/>
                </a:solidFill>
                <a:latin typeface="+mn-lt"/>
                <a:ea typeface="+mn-ea"/>
                <a:cs typeface="+mn-cs"/>
              </a:defRPr>
            </a:pPr>
            <a:endParaRPr lang="en-US"/>
          </a:p>
        </c:txPr>
        <c:crossAx val="351081352"/>
        <c:crosses val="autoZero"/>
        <c:auto val="1"/>
        <c:lblAlgn val="ctr"/>
        <c:lblOffset val="0"/>
        <c:noMultiLvlLbl val="0"/>
      </c:catAx>
      <c:valAx>
        <c:axId val="351081352"/>
        <c:scaling>
          <c:orientation val="minMax"/>
          <c:max val="1.8"/>
          <c:min val="0.600000000000000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baseline="0" dirty="0">
                    <a:solidFill>
                      <a:schemeClr val="tx1"/>
                    </a:solidFill>
                  </a:rPr>
                  <a:t>Speedup</a:t>
                </a:r>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48727464"/>
        <c:crosses val="autoZero"/>
        <c:crossBetween val="between"/>
      </c:valAx>
      <c:spPr>
        <a:noFill/>
        <a:ln w="22225">
          <a:solidFill>
            <a:schemeClr val="tx1"/>
          </a:solidFill>
        </a:ln>
        <a:effectLst/>
      </c:spPr>
    </c:plotArea>
    <c:legend>
      <c:legendPos val="t"/>
      <c:layout>
        <c:manualLayout>
          <c:xMode val="edge"/>
          <c:yMode val="edge"/>
          <c:x val="0.14657683667566196"/>
          <c:y val="1.524394693606546E-3"/>
          <c:w val="0.83029175850358028"/>
          <c:h val="0.18707996943420047"/>
        </c:manualLayout>
      </c:layout>
      <c:overlay val="1"/>
      <c:spPr>
        <a:noFill/>
        <a:ln>
          <a:noFill/>
        </a:ln>
        <a:effectLst/>
      </c:spPr>
      <c:txPr>
        <a:bodyPr rot="0" spcFirstLastPara="1" vertOverflow="ellipsis" vert="horz" wrap="square" anchor="t" anchorCtr="0"/>
        <a:lstStyle/>
        <a:p>
          <a:pPr>
            <a:defRPr sz="24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0375"/>
          </a:xfrm>
          <a:prstGeom prst="rect">
            <a:avLst/>
          </a:prstGeom>
        </p:spPr>
        <p:txBody>
          <a:bodyPr vert="horz" lIns="91440" tIns="45720" rIns="91440" bIns="45720" rtlCol="0"/>
          <a:lstStyle>
            <a:lvl1pPr algn="r">
              <a:defRPr sz="1200"/>
            </a:lvl1pPr>
          </a:lstStyle>
          <a:p>
            <a:fld id="{7709BCD6-3BD4-F04C-8AA6-1016BF957CC3}" type="datetimeFigureOut">
              <a:rPr lang="en-US" smtClean="0"/>
              <a:t>6/24/2017</a:t>
            </a:fld>
            <a:endParaRPr lang="en-US"/>
          </a:p>
        </p:txBody>
      </p:sp>
      <p:sp>
        <p:nvSpPr>
          <p:cNvPr id="4" name="Footer Placeholder 3"/>
          <p:cNvSpPr>
            <a:spLocks noGrp="1"/>
          </p:cNvSpPr>
          <p:nvPr>
            <p:ph type="ftr" sz="quarter" idx="2"/>
          </p:nvPr>
        </p:nvSpPr>
        <p:spPr>
          <a:xfrm>
            <a:off x="0" y="8758238"/>
            <a:ext cx="3005138"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758238"/>
            <a:ext cx="3005138" cy="460375"/>
          </a:xfrm>
          <a:prstGeom prst="rect">
            <a:avLst/>
          </a:prstGeom>
        </p:spPr>
        <p:txBody>
          <a:bodyPr vert="horz" lIns="91440" tIns="45720" rIns="91440" bIns="45720" rtlCol="0" anchor="b"/>
          <a:lstStyle>
            <a:lvl1pPr algn="r">
              <a:defRPr sz="1200"/>
            </a:lvl1pPr>
          </a:lstStyle>
          <a:p>
            <a:fld id="{59EA7210-80BF-FC42-A13A-05A4C3DF5ABC}" type="slidenum">
              <a:rPr lang="en-US" smtClean="0"/>
              <a:t>‹#›</a:t>
            </a:fld>
            <a:endParaRPr lang="en-US"/>
          </a:p>
        </p:txBody>
      </p:sp>
    </p:spTree>
    <p:extLst>
      <p:ext uri="{BB962C8B-B14F-4D97-AF65-F5344CB8AC3E}">
        <p14:creationId xmlns:p14="http://schemas.microsoft.com/office/powerpoint/2010/main" val="35775237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27475" y="0"/>
            <a:ext cx="3005138" cy="460375"/>
          </a:xfrm>
          <a:prstGeom prst="rect">
            <a:avLst/>
          </a:prstGeom>
        </p:spPr>
        <p:txBody>
          <a:bodyPr vert="horz" lIns="91440" tIns="45720" rIns="91440" bIns="45720" rtlCol="0"/>
          <a:lstStyle>
            <a:lvl1pPr algn="r">
              <a:defRPr sz="1200"/>
            </a:lvl1pPr>
          </a:lstStyle>
          <a:p>
            <a:fld id="{AAD5A727-691C-3740-8309-DF553A5E1841}" type="datetimeFigureOut">
              <a:rPr lang="en-US" smtClean="0"/>
              <a:t>6/24/2017</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3738" y="4379913"/>
            <a:ext cx="5546725" cy="41481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8238"/>
            <a:ext cx="3005138" cy="4603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27475" y="8758238"/>
            <a:ext cx="3005138" cy="460375"/>
          </a:xfrm>
          <a:prstGeom prst="rect">
            <a:avLst/>
          </a:prstGeom>
        </p:spPr>
        <p:txBody>
          <a:bodyPr vert="horz" lIns="91440" tIns="45720" rIns="91440" bIns="45720" rtlCol="0" anchor="b"/>
          <a:lstStyle>
            <a:lvl1pPr algn="r">
              <a:defRPr sz="1200"/>
            </a:lvl1pPr>
          </a:lstStyle>
          <a:p>
            <a:fld id="{CFF5D215-8349-204F-BC92-9713F59A7BB3}" type="slidenum">
              <a:rPr lang="en-US" smtClean="0"/>
              <a:t>‹#›</a:t>
            </a:fld>
            <a:endParaRPr lang="en-US"/>
          </a:p>
        </p:txBody>
      </p:sp>
    </p:spTree>
    <p:extLst>
      <p:ext uri="{BB962C8B-B14F-4D97-AF65-F5344CB8AC3E}">
        <p14:creationId xmlns:p14="http://schemas.microsoft.com/office/powerpoint/2010/main" val="1710226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xfrm>
            <a:off x="1162050" y="692150"/>
            <a:ext cx="4610100" cy="3457575"/>
          </a:xfrm>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200" baseline="0" dirty="0"/>
          </a:p>
          <a:p>
            <a:r>
              <a:rPr lang="en-US" sz="1200" baseline="0" dirty="0"/>
              <a:t>I am Vinson Young. This work is done with my collaborator Prashant Nair, and advisor Moinuddin Qureshi.</a:t>
            </a:r>
          </a:p>
          <a:p>
            <a:endParaRPr lang="en-US" sz="1200" baseline="0" dirty="0"/>
          </a:p>
          <a:p>
            <a:endParaRPr lang="en-US" sz="1200" baseline="0" dirty="0"/>
          </a:p>
          <a:p>
            <a:r>
              <a:rPr lang="en-US" sz="1200" baseline="0" dirty="0"/>
              <a:t>My working is on DICE: Compressing DRAM caches for bandwidth and capacity.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baseline="0" dirty="0">
              <a:effectLst/>
            </a:endParaRPr>
          </a:p>
        </p:txBody>
      </p:sp>
      <p:sp>
        <p:nvSpPr>
          <p:cNvPr id="4" name="Slide Number Placeholder 3"/>
          <p:cNvSpPr>
            <a:spLocks noGrp="1"/>
          </p:cNvSpPr>
          <p:nvPr>
            <p:ph type="sldNum" sz="quarter" idx="5"/>
          </p:nvPr>
        </p:nvSpPr>
        <p:spPr/>
        <p:txBody>
          <a:bodyPr/>
          <a:lstStyle/>
          <a:p>
            <a:pPr>
              <a:defRPr/>
            </a:pPr>
            <a:fld id="{F547040B-6402-4B79-B962-EE1529BEFEC1}" type="slidenum">
              <a:rPr lang="en-US" smtClean="0"/>
              <a:pPr>
                <a:defRPr/>
              </a:pPr>
              <a:t>1</a:t>
            </a:fld>
            <a:endParaRPr lang="en-US"/>
          </a:p>
        </p:txBody>
      </p:sp>
    </p:spTree>
    <p:extLst>
      <p:ext uri="{BB962C8B-B14F-4D97-AF65-F5344CB8AC3E}">
        <p14:creationId xmlns:p14="http://schemas.microsoft.com/office/powerpoint/2010/main" val="486242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endParaRPr lang="en-US" baseline="0" dirty="0"/>
          </a:p>
          <a:p>
            <a:r>
              <a:rPr lang="en-US" baseline="0" dirty="0"/>
              <a:t>Thus, this type of cache compression achieves 1-2x capacity of an uncompressed cache. </a:t>
            </a:r>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10</a:t>
            </a:fld>
            <a:endParaRPr lang="en-US"/>
          </a:p>
        </p:txBody>
      </p:sp>
    </p:spTree>
    <p:extLst>
      <p:ext uri="{BB962C8B-B14F-4D97-AF65-F5344CB8AC3E}">
        <p14:creationId xmlns:p14="http://schemas.microsoft.com/office/powerpoint/2010/main" val="2582578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r>
              <a:rPr lang="en-US" baseline="0" dirty="0"/>
              <a:t>So, how do we improve bandwidth?</a:t>
            </a:r>
          </a:p>
          <a:p>
            <a:endParaRPr lang="en-US" baseline="0" dirty="0"/>
          </a:p>
          <a:p>
            <a:endParaRPr lang="en-US" baseline="0" dirty="0"/>
          </a:p>
          <a:p>
            <a:r>
              <a:rPr lang="en-US" baseline="0" dirty="0"/>
              <a:t>We notice that the prior scheme read out two lines at once: A and W. </a:t>
            </a:r>
          </a:p>
          <a:p>
            <a:r>
              <a:rPr lang="en-US" baseline="0" dirty="0"/>
              <a:t>If both of the lines that were read out were useful if installed. In one access, you could get two useful lines. This would improve your effective bandwidth.</a:t>
            </a:r>
          </a:p>
          <a:p>
            <a:endParaRPr lang="en-US" baseline="0" dirty="0"/>
          </a:p>
          <a:p>
            <a:r>
              <a:rPr lang="en-US" baseline="0" dirty="0"/>
              <a:t>So, if you say compressed adjacent lines together, in a Spatial Indexing scheme. You could read A, and B, in one access; C and D, in another. You can read out your 4 lines in half the number of accesses, for 2x effective bandwidth. And also capacity.</a:t>
            </a:r>
          </a:p>
          <a:p>
            <a:endParaRPr lang="en-US" baseline="0" dirty="0"/>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11</a:t>
            </a:fld>
            <a:endParaRPr lang="en-US"/>
          </a:p>
        </p:txBody>
      </p:sp>
    </p:spTree>
    <p:extLst>
      <p:ext uri="{BB962C8B-B14F-4D97-AF65-F5344CB8AC3E}">
        <p14:creationId xmlns:p14="http://schemas.microsoft.com/office/powerpoint/2010/main" val="873838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r>
              <a:rPr lang="en-US" baseline="0" dirty="0"/>
              <a:t>But, the problem is what happens when lines are incompressible.</a:t>
            </a:r>
          </a:p>
          <a:p>
            <a:endParaRPr lang="en-US" baseline="0" dirty="0"/>
          </a:p>
          <a:p>
            <a:r>
              <a:rPr lang="en-US" baseline="0" dirty="0"/>
              <a:t>If we tried to compress A and B together, but they do not fit in a physical location, only one of either A or B could be resident at a time.</a:t>
            </a:r>
          </a:p>
          <a:p>
            <a:endParaRPr lang="en-US" baseline="0" dirty="0"/>
          </a:p>
          <a:p>
            <a:r>
              <a:rPr lang="en-US" baseline="0" dirty="0"/>
              <a:t>This would mean half of your accesses (say for lines B and D) would need to go to memory, which would degrade your performance significantly.</a:t>
            </a:r>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12</a:t>
            </a:fld>
            <a:endParaRPr lang="en-US"/>
          </a:p>
        </p:txBody>
      </p:sp>
    </p:spTree>
    <p:extLst>
      <p:ext uri="{BB962C8B-B14F-4D97-AF65-F5344CB8AC3E}">
        <p14:creationId xmlns:p14="http://schemas.microsoft.com/office/powerpoint/2010/main" val="1878186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r>
              <a:rPr lang="en-US" baseline="0" dirty="0"/>
              <a:t>Thus we have our static indexing schemes.</a:t>
            </a:r>
          </a:p>
          <a:p>
            <a:endParaRPr lang="en-US" baseline="0" dirty="0"/>
          </a:p>
          <a:p>
            <a:r>
              <a:rPr lang="en-US" baseline="0" dirty="0"/>
              <a:t>One traditional compression sustains bandwidth under different compressibility.</a:t>
            </a:r>
          </a:p>
          <a:p>
            <a:endParaRPr lang="en-US" baseline="0" dirty="0"/>
          </a:p>
          <a:p>
            <a:r>
              <a:rPr lang="en-US" baseline="0" dirty="0"/>
              <a:t>And one spatial indexing scheme that improves bandwidth under compressible workloads, but degrades performance under incompressible workloads.</a:t>
            </a:r>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13</a:t>
            </a:fld>
            <a:endParaRPr lang="en-US"/>
          </a:p>
        </p:txBody>
      </p:sp>
    </p:spTree>
    <p:extLst>
      <p:ext uri="{BB962C8B-B14F-4D97-AF65-F5344CB8AC3E}">
        <p14:creationId xmlns:p14="http://schemas.microsoft.com/office/powerpoint/2010/main" val="2145886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Here is the performance of traditional cache compression for DRAM cache.</a:t>
            </a:r>
          </a:p>
          <a:p>
            <a:endParaRPr lang="en-US" dirty="0"/>
          </a:p>
          <a:p>
            <a:r>
              <a:rPr lang="en-US" dirty="0"/>
              <a:t>Blue is traditional set indexing compression. Purple, on the right is an organization with 2x-capacity 2x-bandwidth DRAM cache.</a:t>
            </a:r>
          </a:p>
          <a:p>
            <a:endParaRPr lang="en-US" dirty="0"/>
          </a:p>
          <a:p>
            <a:endParaRPr lang="en-US" dirty="0"/>
          </a:p>
          <a:p>
            <a:r>
              <a:rPr lang="en-US" dirty="0"/>
              <a:t>Some workloads benefit from the increased capacity. But many workloads see </a:t>
            </a:r>
            <a:r>
              <a:rPr lang="en-US" dirty="0" err="1"/>
              <a:t>see</a:t>
            </a:r>
            <a:r>
              <a:rPr lang="en-US" dirty="0"/>
              <a:t> diminishing returns on already-giga-scale caches.</a:t>
            </a:r>
          </a:p>
          <a:p>
            <a:endParaRPr lang="en-US" dirty="0"/>
          </a:p>
          <a:p>
            <a:r>
              <a:rPr lang="en-US" dirty="0"/>
              <a:t>However, we do note that is little slowdown. As such, this is a good baseline indexing scheme.</a:t>
            </a:r>
          </a:p>
          <a:p>
            <a:endParaRPr lang="en-US" dirty="0"/>
          </a:p>
          <a:p>
            <a:r>
              <a:rPr lang="en-US" dirty="0"/>
              <a:t>Compression for purely capacity achieves 7% speedup, short of the 10% we hoped to achieve from 2x capacity, as not all lines are compressible.</a:t>
            </a:r>
          </a:p>
          <a:p>
            <a:endParaRPr lang="en-US" dirty="0"/>
          </a:p>
          <a:p>
            <a:r>
              <a:rPr lang="en-US" dirty="0"/>
              <a:t>To achieve higher performance, we aim to additionally improve bandwidth</a:t>
            </a:r>
          </a:p>
        </p:txBody>
      </p:sp>
      <p:sp>
        <p:nvSpPr>
          <p:cNvPr id="4" name="Slide Number Placeholder 3"/>
          <p:cNvSpPr>
            <a:spLocks noGrp="1"/>
          </p:cNvSpPr>
          <p:nvPr>
            <p:ph type="sldNum" sz="quarter" idx="10"/>
          </p:nvPr>
        </p:nvSpPr>
        <p:spPr/>
        <p:txBody>
          <a:bodyPr/>
          <a:lstStyle/>
          <a:p>
            <a:fld id="{CFF5D215-8349-204F-BC92-9713F59A7BB3}" type="slidenum">
              <a:rPr lang="en-US" smtClean="0"/>
              <a:t>14</a:t>
            </a:fld>
            <a:endParaRPr lang="en-US"/>
          </a:p>
        </p:txBody>
      </p:sp>
    </p:spTree>
    <p:extLst>
      <p:ext uri="{BB962C8B-B14F-4D97-AF65-F5344CB8AC3E}">
        <p14:creationId xmlns:p14="http://schemas.microsoft.com/office/powerpoint/2010/main" val="28687374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Graph workloads see significantly improvement due to both bandwidth and capacity improvements.</a:t>
            </a:r>
          </a:p>
          <a:p>
            <a:endParaRPr lang="en-US" dirty="0"/>
          </a:p>
          <a:p>
            <a:r>
              <a:rPr lang="en-US" dirty="0"/>
              <a:t>However, many SPEC workloads have lines that do not have good compressibility ratio. As such, SPEC workloads see significant degradation in performance.</a:t>
            </a:r>
          </a:p>
          <a:p>
            <a:endParaRPr lang="en-US" dirty="0"/>
          </a:p>
          <a:p>
            <a:r>
              <a:rPr lang="en-US" dirty="0"/>
              <a:t>In total, this spatial indexing scheme provides no benefit on average.</a:t>
            </a:r>
          </a:p>
        </p:txBody>
      </p:sp>
      <p:sp>
        <p:nvSpPr>
          <p:cNvPr id="4" name="Slide Number Placeholder 3"/>
          <p:cNvSpPr>
            <a:spLocks noGrp="1"/>
          </p:cNvSpPr>
          <p:nvPr>
            <p:ph type="sldNum" sz="quarter" idx="10"/>
          </p:nvPr>
        </p:nvSpPr>
        <p:spPr/>
        <p:txBody>
          <a:bodyPr/>
          <a:lstStyle/>
          <a:p>
            <a:fld id="{CFF5D215-8349-204F-BC92-9713F59A7BB3}" type="slidenum">
              <a:rPr lang="en-US" smtClean="0"/>
              <a:t>15</a:t>
            </a:fld>
            <a:endParaRPr lang="en-US"/>
          </a:p>
        </p:txBody>
      </p:sp>
    </p:spTree>
    <p:extLst>
      <p:ext uri="{BB962C8B-B14F-4D97-AF65-F5344CB8AC3E}">
        <p14:creationId xmlns:p14="http://schemas.microsoft.com/office/powerpoint/2010/main" val="2935015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r>
              <a:rPr lang="en-US" baseline="0" dirty="0"/>
              <a:t>Our goal is to effectively switch between the two schemes to achieve </a:t>
            </a:r>
          </a:p>
          <a:p>
            <a:endParaRPr lang="en-US" baseline="0" dirty="0"/>
          </a:p>
          <a:p>
            <a:pPr marL="228600" indent="-228600">
              <a:buAutoNum type="arabicPeriod"/>
            </a:pPr>
            <a:r>
              <a:rPr lang="en-US" baseline="0" dirty="0"/>
              <a:t>bandwidth benefits when lines are compressible, and</a:t>
            </a:r>
          </a:p>
          <a:p>
            <a:pPr marL="228600" indent="-228600">
              <a:buAutoNum type="arabicPeriod"/>
            </a:pPr>
            <a:r>
              <a:rPr lang="en-US" baseline="0" dirty="0"/>
              <a:t>Sustain bandwidth when lines are incompressible.</a:t>
            </a:r>
          </a:p>
          <a:p>
            <a:pPr marL="228600" indent="-228600">
              <a:buAutoNum type="arabicPeriod"/>
            </a:pPr>
            <a:endParaRPr lang="en-US" baseline="0" dirty="0"/>
          </a:p>
          <a:p>
            <a:pPr marL="0" indent="0">
              <a:buNone/>
            </a:pPr>
            <a:r>
              <a:rPr lang="en-US" baseline="0" dirty="0"/>
              <a:t>Our dynamic scheme achieves 19% speedup (close to 22% possible from 2x bandwidth and capacity cache) and 36% reduction in energy-delay-product.</a:t>
            </a:r>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16</a:t>
            </a:fld>
            <a:endParaRPr lang="en-US"/>
          </a:p>
        </p:txBody>
      </p:sp>
    </p:spTree>
    <p:extLst>
      <p:ext uri="{BB962C8B-B14F-4D97-AF65-F5344CB8AC3E}">
        <p14:creationId xmlns:p14="http://schemas.microsoft.com/office/powerpoint/2010/main" val="3276468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First, we talk about how to design a compressed DRAM Cache Organization.</a:t>
            </a:r>
          </a:p>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17</a:t>
            </a:fld>
            <a:endParaRPr lang="en-US"/>
          </a:p>
        </p:txBody>
      </p:sp>
    </p:spTree>
    <p:extLst>
      <p:ext uri="{BB962C8B-B14F-4D97-AF65-F5344CB8AC3E}">
        <p14:creationId xmlns:p14="http://schemas.microsoft.com/office/powerpoint/2010/main" val="39016844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r>
              <a:rPr lang="en-US" baseline="0" dirty="0"/>
              <a:t>Here we have an L3 cache, main memory, and a DRAM Cache between them.</a:t>
            </a:r>
          </a:p>
          <a:p>
            <a:endParaRPr lang="en-US" baseline="0" dirty="0"/>
          </a:p>
          <a:p>
            <a:r>
              <a:rPr lang="en-US" baseline="0" dirty="0"/>
              <a:t>The off-chip DRAM Cache is accessed by an on-chip cache controller. All reads and writes to DRAM cache are managed by this cache controller.</a:t>
            </a:r>
          </a:p>
          <a:p>
            <a:endParaRPr lang="en-US" baseline="0" dirty="0"/>
          </a:p>
          <a:p>
            <a:r>
              <a:rPr lang="en-US" baseline="0" dirty="0"/>
              <a:t>We notice that we can implement cache compression simply by adding compression logic before every write, and decompression logic after every read. Thus, we can implement compression with changes local to the cache controller (does not need changes to HBM or bus protocols).</a:t>
            </a:r>
          </a:p>
          <a:p>
            <a:endParaRPr lang="en-US" baseline="0" dirty="0"/>
          </a:p>
          <a:p>
            <a:endParaRPr lang="en-US" baseline="0" dirty="0"/>
          </a:p>
          <a:p>
            <a:r>
              <a:rPr lang="en-US" baseline="0" dirty="0"/>
              <a:t>But how do we handle the tags in such a case.</a:t>
            </a:r>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18</a:t>
            </a:fld>
            <a:endParaRPr lang="en-US"/>
          </a:p>
        </p:txBody>
      </p:sp>
    </p:spTree>
    <p:extLst>
      <p:ext uri="{BB962C8B-B14F-4D97-AF65-F5344CB8AC3E}">
        <p14:creationId xmlns:p14="http://schemas.microsoft.com/office/powerpoint/2010/main" val="678091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We note that every access to the DRAM cache reads 72B from the DRAM Array. </a:t>
            </a:r>
          </a:p>
          <a:p>
            <a:endParaRPr lang="en-US" dirty="0"/>
          </a:p>
          <a:p>
            <a:r>
              <a:rPr lang="en-US" dirty="0"/>
              <a:t>Current organizations interpret 8-Bytes of it as Tag, and 64-Bytes of it as Data.</a:t>
            </a:r>
          </a:p>
          <a:p>
            <a:endParaRPr lang="en-US" dirty="0"/>
          </a:p>
          <a:p>
            <a:r>
              <a:rPr lang="en-US" dirty="0"/>
              <a:t>However, we note that it is up to the controller to determine them as either tag or data bits. We can actually have it flexibly interpret bits as tag or data bits as needed.</a:t>
            </a:r>
          </a:p>
          <a:p>
            <a:endParaRPr lang="en-US" dirty="0"/>
          </a:p>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19</a:t>
            </a:fld>
            <a:endParaRPr lang="en-US"/>
          </a:p>
        </p:txBody>
      </p:sp>
    </p:spTree>
    <p:extLst>
      <p:ext uri="{BB962C8B-B14F-4D97-AF65-F5344CB8AC3E}">
        <p14:creationId xmlns:p14="http://schemas.microsoft.com/office/powerpoint/2010/main" val="3340315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continue </a:t>
            </a:r>
            <a:r>
              <a:rPr lang="en-US" dirty="0" err="1"/>
              <a:t>moore’s</a:t>
            </a:r>
            <a:r>
              <a:rPr lang="en-US" dirty="0"/>
              <a:t> law, we have been scaling the number of cores. This increases memory pressure. Memory system scaling has not kept up. Especially with today’s massively scaling workloads.</a:t>
            </a:r>
          </a:p>
          <a:p>
            <a:endParaRPr lang="en-US" dirty="0"/>
          </a:p>
          <a:p>
            <a:r>
              <a:rPr lang="en-US" dirty="0"/>
              <a:t>Memory</a:t>
            </a:r>
            <a:r>
              <a:rPr lang="en-US" baseline="0" dirty="0"/>
              <a:t> vendors saw this problem, and have proposed a new memory technology to mitigate the bandwidth wall.</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DF2D7EC-3C64-314A-BC86-D8D15D478D0C}" type="slidenum">
              <a:rPr lang="en-US" smtClean="0"/>
              <a:t>2</a:t>
            </a:fld>
            <a:endParaRPr lang="en-US"/>
          </a:p>
        </p:txBody>
      </p:sp>
    </p:spTree>
    <p:extLst>
      <p:ext uri="{BB962C8B-B14F-4D97-AF65-F5344CB8AC3E}">
        <p14:creationId xmlns:p14="http://schemas.microsoft.com/office/powerpoint/2010/main" val="1143836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such, we can dynamically create allocate space for tags, by using data space. We can simply keep a bit per tag, telling us whether or not to interpret the next couple bytes as Tag, or Data.</a:t>
            </a:r>
          </a:p>
          <a:p>
            <a:endParaRPr lang="en-US" dirty="0"/>
          </a:p>
          <a:p>
            <a:r>
              <a:rPr lang="en-US" dirty="0"/>
              <a:t>This enables us to store as many as 14-28 lines in every physical location.</a:t>
            </a:r>
          </a:p>
          <a:p>
            <a:r>
              <a:rPr lang="en-US" dirty="0"/>
              <a:t>In practice, we see 1.6x effective capacity in our workloads.</a:t>
            </a:r>
          </a:p>
        </p:txBody>
      </p:sp>
      <p:sp>
        <p:nvSpPr>
          <p:cNvPr id="4" name="Slide Number Placeholder 3"/>
          <p:cNvSpPr>
            <a:spLocks noGrp="1"/>
          </p:cNvSpPr>
          <p:nvPr>
            <p:ph type="sldNum" sz="quarter" idx="10"/>
          </p:nvPr>
        </p:nvSpPr>
        <p:spPr/>
        <p:txBody>
          <a:bodyPr/>
          <a:lstStyle/>
          <a:p>
            <a:fld id="{CFF5D215-8349-204F-BC92-9713F59A7BB3}" type="slidenum">
              <a:rPr lang="en-US" smtClean="0"/>
              <a:t>20</a:t>
            </a:fld>
            <a:endParaRPr lang="en-US"/>
          </a:p>
        </p:txBody>
      </p:sp>
    </p:spTree>
    <p:extLst>
      <p:ext uri="{BB962C8B-B14F-4D97-AF65-F5344CB8AC3E}">
        <p14:creationId xmlns:p14="http://schemas.microsoft.com/office/powerpoint/2010/main" val="936910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So now we have our Compressed DRAM Cache Organization.</a:t>
            </a:r>
          </a:p>
          <a:p>
            <a:endParaRPr lang="en-US" dirty="0"/>
          </a:p>
          <a:p>
            <a:r>
              <a:rPr lang="en-US" dirty="0"/>
              <a:t>Now, in our to implement our dynamic compression scheme, we need to be able to switch quickly between the two policies. </a:t>
            </a:r>
          </a:p>
        </p:txBody>
      </p:sp>
      <p:sp>
        <p:nvSpPr>
          <p:cNvPr id="4" name="Slide Number Placeholder 3"/>
          <p:cNvSpPr>
            <a:spLocks noGrp="1"/>
          </p:cNvSpPr>
          <p:nvPr>
            <p:ph type="sldNum" sz="quarter" idx="10"/>
          </p:nvPr>
        </p:nvSpPr>
        <p:spPr/>
        <p:txBody>
          <a:bodyPr/>
          <a:lstStyle/>
          <a:p>
            <a:fld id="{CFF5D215-8349-204F-BC92-9713F59A7BB3}" type="slidenum">
              <a:rPr lang="en-US" smtClean="0"/>
              <a:t>21</a:t>
            </a:fld>
            <a:endParaRPr lang="en-US"/>
          </a:p>
        </p:txBody>
      </p:sp>
    </p:spTree>
    <p:extLst>
      <p:ext uri="{BB962C8B-B14F-4D97-AF65-F5344CB8AC3E}">
        <p14:creationId xmlns:p14="http://schemas.microsoft.com/office/powerpoint/2010/main" val="1435972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Traditional Set Indexing maps adjacent lines in adjacent sets.</a:t>
            </a:r>
          </a:p>
          <a:p>
            <a:endParaRPr lang="en-US" dirty="0"/>
          </a:p>
          <a:p>
            <a:r>
              <a:rPr lang="en-US" dirty="0"/>
              <a:t>Naïve spatial Indexing maps 2 adjacent lines to every 1.</a:t>
            </a:r>
          </a:p>
          <a:p>
            <a:r>
              <a:rPr lang="en-US" dirty="0"/>
              <a:t>However, it shifts nearly every line from its original position (only first and last entry in same location).</a:t>
            </a:r>
          </a:p>
          <a:p>
            <a:endParaRPr lang="en-US" dirty="0"/>
          </a:p>
          <a:p>
            <a:r>
              <a:rPr lang="en-US" dirty="0"/>
              <a:t>Instead, we choose to shift half of each pair of lines, to their neighbor.  For example, stuff 0 and 1, into set 0. stuff 2 and 3, into set 2. We still get the bandwidth benefits of Spatial Indexing. But, in addition, only half of the lines are shifted from their original position.</a:t>
            </a:r>
          </a:p>
          <a:p>
            <a:endParaRPr lang="en-US" dirty="0"/>
          </a:p>
          <a:p>
            <a:r>
              <a:rPr lang="en-US" dirty="0"/>
              <a:t>Switching can be done efficiently as only half of lines need to move. And entries are guaranteed to be in the same row buffer.</a:t>
            </a:r>
          </a:p>
          <a:p>
            <a:endParaRPr lang="en-US" dirty="0"/>
          </a:p>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22</a:t>
            </a:fld>
            <a:endParaRPr lang="en-US"/>
          </a:p>
        </p:txBody>
      </p:sp>
    </p:spTree>
    <p:extLst>
      <p:ext uri="{BB962C8B-B14F-4D97-AF65-F5344CB8AC3E}">
        <p14:creationId xmlns:p14="http://schemas.microsoft.com/office/powerpoint/2010/main" val="2042653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Traditional Set Indexing maps adjacent lines in adjacent sets.</a:t>
            </a:r>
          </a:p>
          <a:p>
            <a:endParaRPr lang="en-US" dirty="0"/>
          </a:p>
          <a:p>
            <a:r>
              <a:rPr lang="en-US" dirty="0"/>
              <a:t>Naïve spatial Indexing maps 2 adjacent lines to every 1.</a:t>
            </a:r>
          </a:p>
          <a:p>
            <a:r>
              <a:rPr lang="en-US" dirty="0"/>
              <a:t>However, it shifts nearly every line from its original position (only first and last entry in same location).</a:t>
            </a:r>
          </a:p>
          <a:p>
            <a:endParaRPr lang="en-US" dirty="0"/>
          </a:p>
          <a:p>
            <a:r>
              <a:rPr lang="en-US" dirty="0"/>
              <a:t>Instead, we choose to shift half of each pair of lines, to their neighbor.  For example, stuff 0 and 1, into set 0. stuff 2 and 3, into set 2. We still get the bandwidth benefits of Spatial Indexing. But, in addition, only half of the lines are shifted from their original position.</a:t>
            </a:r>
          </a:p>
          <a:p>
            <a:endParaRPr lang="en-US" dirty="0"/>
          </a:p>
          <a:p>
            <a:r>
              <a:rPr lang="en-US" dirty="0"/>
              <a:t>Switching can be done efficiently as only half of lines need to move. And entries are guaranteed to be in the same row buffer.</a:t>
            </a:r>
          </a:p>
          <a:p>
            <a:endParaRPr lang="en-US" dirty="0"/>
          </a:p>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23</a:t>
            </a:fld>
            <a:endParaRPr lang="en-US"/>
          </a:p>
        </p:txBody>
      </p:sp>
    </p:spTree>
    <p:extLst>
      <p:ext uri="{BB962C8B-B14F-4D97-AF65-F5344CB8AC3E}">
        <p14:creationId xmlns:p14="http://schemas.microsoft.com/office/powerpoint/2010/main" val="28364829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Traditional Set Indexing maps adjacent lines in adjacent sets.</a:t>
            </a:r>
          </a:p>
          <a:p>
            <a:endParaRPr lang="en-US" dirty="0"/>
          </a:p>
          <a:p>
            <a:r>
              <a:rPr lang="en-US" dirty="0"/>
              <a:t>Naïve spatial Indexing maps 2 adjacent lines to every 1.</a:t>
            </a:r>
          </a:p>
          <a:p>
            <a:r>
              <a:rPr lang="en-US" dirty="0"/>
              <a:t>However, it shifts nearly every line from its original position (only first and last entry in same location).</a:t>
            </a:r>
          </a:p>
          <a:p>
            <a:endParaRPr lang="en-US" dirty="0"/>
          </a:p>
          <a:p>
            <a:r>
              <a:rPr lang="en-US" dirty="0"/>
              <a:t>Instead, we choose to shift half of each pair of lines, to their neighbor.  For example, stuff 0 and 1, into set 0. stuff 2 and 3, into set 2. We still get the bandwidth benefits of Spatial Indexing. But, in addition, only half of the lines are shifted from their original position.</a:t>
            </a:r>
          </a:p>
          <a:p>
            <a:endParaRPr lang="en-US" dirty="0"/>
          </a:p>
          <a:p>
            <a:r>
              <a:rPr lang="en-US" dirty="0"/>
              <a:t>Switching can be done efficiently as only half of lines need to move. And entries are guaranteed to be in the same row buffer.</a:t>
            </a:r>
          </a:p>
          <a:p>
            <a:endParaRPr lang="en-US" dirty="0"/>
          </a:p>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24</a:t>
            </a:fld>
            <a:endParaRPr lang="en-US"/>
          </a:p>
        </p:txBody>
      </p:sp>
    </p:spTree>
    <p:extLst>
      <p:ext uri="{BB962C8B-B14F-4D97-AF65-F5344CB8AC3E}">
        <p14:creationId xmlns:p14="http://schemas.microsoft.com/office/powerpoint/2010/main" val="11639391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Next, we talk about our dynamic indexing scheme.</a:t>
            </a:r>
          </a:p>
        </p:txBody>
      </p:sp>
      <p:sp>
        <p:nvSpPr>
          <p:cNvPr id="4" name="Slide Number Placeholder 3"/>
          <p:cNvSpPr>
            <a:spLocks noGrp="1"/>
          </p:cNvSpPr>
          <p:nvPr>
            <p:ph type="sldNum" sz="quarter" idx="10"/>
          </p:nvPr>
        </p:nvSpPr>
        <p:spPr/>
        <p:txBody>
          <a:bodyPr/>
          <a:lstStyle/>
          <a:p>
            <a:fld id="{CFF5D215-8349-204F-BC92-9713F59A7BB3}" type="slidenum">
              <a:rPr lang="en-US" smtClean="0"/>
              <a:t>25</a:t>
            </a:fld>
            <a:endParaRPr lang="en-US"/>
          </a:p>
        </p:txBody>
      </p:sp>
    </p:spTree>
    <p:extLst>
      <p:ext uri="{BB962C8B-B14F-4D97-AF65-F5344CB8AC3E}">
        <p14:creationId xmlns:p14="http://schemas.microsoft.com/office/powerpoint/2010/main" val="3408550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DICE: Dynamic-Indexed Compressed Cache Overview.</a:t>
            </a:r>
          </a:p>
          <a:p>
            <a:endParaRPr lang="en-US" dirty="0"/>
          </a:p>
          <a:p>
            <a:r>
              <a:rPr lang="en-US" dirty="0"/>
              <a:t>Decide index on install.</a:t>
            </a:r>
          </a:p>
          <a:p>
            <a:r>
              <a:rPr lang="en-US" dirty="0"/>
              <a:t>Predict index on read.</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	Because if you check both. You waste the bandwidth benefits offered by compressed cache organization.</a:t>
            </a:r>
          </a:p>
          <a:p>
            <a:endParaRPr lang="en-US" dirty="0"/>
          </a:p>
          <a:p>
            <a:endParaRPr lang="en-US" dirty="0"/>
          </a:p>
          <a:p>
            <a:r>
              <a:rPr lang="en-US" dirty="0"/>
              <a:t>We limit our scheme to only affect eviction and installs (and do not do explicit swaps, to save bandwidth and keep controller simple).</a:t>
            </a:r>
          </a:p>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26</a:t>
            </a:fld>
            <a:endParaRPr lang="en-US"/>
          </a:p>
        </p:txBody>
      </p:sp>
    </p:spTree>
    <p:extLst>
      <p:ext uri="{BB962C8B-B14F-4D97-AF65-F5344CB8AC3E}">
        <p14:creationId xmlns:p14="http://schemas.microsoft.com/office/powerpoint/2010/main" val="41835855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DICE Overview:</a:t>
            </a:r>
          </a:p>
          <a:p>
            <a:endParaRPr lang="en-US" dirty="0"/>
          </a:p>
          <a:p>
            <a:r>
              <a:rPr lang="en-US" dirty="0"/>
              <a:t>We want to use Bandwidth-Aware Indexing (our spatial indexing) when lines are compressible, and Traditional Set Indexing when lines are incompressible.</a:t>
            </a:r>
          </a:p>
          <a:p>
            <a:endParaRPr lang="en-US" dirty="0"/>
          </a:p>
          <a:p>
            <a:r>
              <a:rPr lang="en-US" dirty="0"/>
              <a:t>As such, we have a simple index decision policy.</a:t>
            </a:r>
          </a:p>
          <a:p>
            <a:endParaRPr lang="en-US" dirty="0"/>
          </a:p>
          <a:p>
            <a:r>
              <a:rPr lang="en-US" dirty="0"/>
              <a:t>	If a line compresses to greater than half of a line size, assume it cannot compress with neighbor and insert in TSI. This way, it is likely to do no harm.</a:t>
            </a:r>
          </a:p>
          <a:p>
            <a:r>
              <a:rPr lang="en-US" dirty="0"/>
              <a:t>	If a line compresses to less than half of a line size, assume neighbor also compresses to less than half so they can compress together. </a:t>
            </a:r>
          </a:p>
          <a:p>
            <a:endParaRPr lang="en-US" dirty="0"/>
          </a:p>
          <a:p>
            <a:r>
              <a:rPr lang="en-US" dirty="0"/>
              <a:t>With compressibility-based insertion, we can install opportunistically into bandwidth-aware index, to get both benefits of bandwidth and capacity.</a:t>
            </a:r>
          </a:p>
          <a:p>
            <a:r>
              <a:rPr lang="en-US" dirty="0"/>
              <a:t>And fallback to traditional set indexing when lines are incompressible.</a:t>
            </a:r>
          </a:p>
          <a:p>
            <a:endParaRPr lang="en-US" dirty="0"/>
          </a:p>
          <a:p>
            <a:endParaRPr lang="en-US" dirty="0"/>
          </a:p>
          <a:p>
            <a:r>
              <a:rPr lang="en-US" dirty="0"/>
              <a:t>Note that installs are done independently of neighbor to reduce dependency on adjacent lines and simplify cache organization.</a:t>
            </a:r>
          </a:p>
          <a:p>
            <a:endParaRPr lang="en-US" dirty="0"/>
          </a:p>
          <a:p>
            <a:endParaRPr lang="en-US" dirty="0"/>
          </a:p>
          <a:p>
            <a:endParaRPr lang="en-US" dirty="0"/>
          </a:p>
          <a:p>
            <a:r>
              <a:rPr lang="en-US" dirty="0"/>
              <a:t>But checking both indices wastes the bandwidth we worked so hard to get.</a:t>
            </a:r>
          </a:p>
          <a:p>
            <a:r>
              <a:rPr lang="en-US" dirty="0"/>
              <a:t>We do prediction to still get the line in one access.</a:t>
            </a:r>
          </a:p>
        </p:txBody>
      </p:sp>
      <p:sp>
        <p:nvSpPr>
          <p:cNvPr id="4" name="Slide Number Placeholder 3"/>
          <p:cNvSpPr>
            <a:spLocks noGrp="1"/>
          </p:cNvSpPr>
          <p:nvPr>
            <p:ph type="sldNum" sz="quarter" idx="10"/>
          </p:nvPr>
        </p:nvSpPr>
        <p:spPr/>
        <p:txBody>
          <a:bodyPr/>
          <a:lstStyle/>
          <a:p>
            <a:fld id="{CFF5D215-8349-204F-BC92-9713F59A7BB3}" type="slidenum">
              <a:rPr lang="en-US" smtClean="0"/>
              <a:t>27</a:t>
            </a:fld>
            <a:endParaRPr lang="en-US"/>
          </a:p>
        </p:txBody>
      </p:sp>
    </p:spTree>
    <p:extLst>
      <p:ext uri="{BB962C8B-B14F-4D97-AF65-F5344CB8AC3E}">
        <p14:creationId xmlns:p14="http://schemas.microsoft.com/office/powerpoint/2010/main" val="31773596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DICE Overview:</a:t>
            </a:r>
          </a:p>
          <a:p>
            <a:endParaRPr lang="en-US" dirty="0"/>
          </a:p>
          <a:p>
            <a:r>
              <a:rPr lang="en-US" dirty="0"/>
              <a:t>We want to use Bandwidth-Aware Indexing (our spatial indexing) when lines are compressible, and Traditional Set Indexing when lines are incompressible.</a:t>
            </a:r>
          </a:p>
          <a:p>
            <a:endParaRPr lang="en-US" dirty="0"/>
          </a:p>
          <a:p>
            <a:r>
              <a:rPr lang="en-US" dirty="0"/>
              <a:t>As such, we have a simple index decision policy.</a:t>
            </a:r>
          </a:p>
          <a:p>
            <a:endParaRPr lang="en-US" dirty="0"/>
          </a:p>
          <a:p>
            <a:r>
              <a:rPr lang="en-US" dirty="0"/>
              <a:t>	If a line compresses to greater than half of a line size, assume it cannot compress with neighbor and insert in TSI. This way, it is likely to do no harm.</a:t>
            </a:r>
          </a:p>
          <a:p>
            <a:r>
              <a:rPr lang="en-US" dirty="0"/>
              <a:t>	If a line compresses to less than half of a line size, assume neighbor also compresses to less than half so they can compress together. </a:t>
            </a:r>
          </a:p>
          <a:p>
            <a:endParaRPr lang="en-US" dirty="0"/>
          </a:p>
          <a:p>
            <a:r>
              <a:rPr lang="en-US" dirty="0"/>
              <a:t>With compressibility-based insertion, we can install opportunistically into bandwidth-aware index, to get both benefits of bandwidth and capacity.</a:t>
            </a:r>
          </a:p>
          <a:p>
            <a:r>
              <a:rPr lang="en-US" dirty="0"/>
              <a:t>And fallback to traditional set indexing when lines are incompressible.</a:t>
            </a:r>
          </a:p>
          <a:p>
            <a:endParaRPr lang="en-US" dirty="0"/>
          </a:p>
          <a:p>
            <a:endParaRPr lang="en-US" dirty="0"/>
          </a:p>
          <a:p>
            <a:r>
              <a:rPr lang="en-US" dirty="0"/>
              <a:t>Note that installs are done independently of neighbor to reduce dependency on adjacent lines and simplify cache organization.</a:t>
            </a:r>
          </a:p>
          <a:p>
            <a:endParaRPr lang="en-US" dirty="0"/>
          </a:p>
          <a:p>
            <a:endParaRPr lang="en-US" dirty="0"/>
          </a:p>
          <a:p>
            <a:endParaRPr lang="en-US" dirty="0"/>
          </a:p>
          <a:p>
            <a:r>
              <a:rPr lang="en-US" dirty="0"/>
              <a:t>But checking both indices wastes the bandwidth we worked so hard to get.</a:t>
            </a:r>
          </a:p>
          <a:p>
            <a:r>
              <a:rPr lang="en-US" dirty="0"/>
              <a:t>We do prediction to still get the line in one access.</a:t>
            </a:r>
          </a:p>
        </p:txBody>
      </p:sp>
      <p:sp>
        <p:nvSpPr>
          <p:cNvPr id="4" name="Slide Number Placeholder 3"/>
          <p:cNvSpPr>
            <a:spLocks noGrp="1"/>
          </p:cNvSpPr>
          <p:nvPr>
            <p:ph type="sldNum" sz="quarter" idx="10"/>
          </p:nvPr>
        </p:nvSpPr>
        <p:spPr/>
        <p:txBody>
          <a:bodyPr/>
          <a:lstStyle/>
          <a:p>
            <a:fld id="{CFF5D215-8349-204F-BC92-9713F59A7BB3}" type="slidenum">
              <a:rPr lang="en-US" smtClean="0"/>
              <a:t>28</a:t>
            </a:fld>
            <a:endParaRPr lang="en-US"/>
          </a:p>
        </p:txBody>
      </p:sp>
    </p:spTree>
    <p:extLst>
      <p:ext uri="{BB962C8B-B14F-4D97-AF65-F5344CB8AC3E}">
        <p14:creationId xmlns:p14="http://schemas.microsoft.com/office/powerpoint/2010/main" val="23142463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DICE Overview:</a:t>
            </a:r>
          </a:p>
          <a:p>
            <a:endParaRPr lang="en-US" dirty="0"/>
          </a:p>
          <a:p>
            <a:r>
              <a:rPr lang="en-US" dirty="0"/>
              <a:t>We want to use Bandwidth-Aware Indexing (our spatial indexing) when lines are compressible, and Traditional Set Indexing when lines are incompressible.</a:t>
            </a:r>
          </a:p>
          <a:p>
            <a:endParaRPr lang="en-US" dirty="0"/>
          </a:p>
          <a:p>
            <a:r>
              <a:rPr lang="en-US" dirty="0"/>
              <a:t>As such, we have a simple index decision policy.</a:t>
            </a:r>
          </a:p>
          <a:p>
            <a:endParaRPr lang="en-US" dirty="0"/>
          </a:p>
          <a:p>
            <a:r>
              <a:rPr lang="en-US" dirty="0"/>
              <a:t>	If a line compresses to greater than half of a line size, assume it cannot compress with neighbor and insert in TSI. This way, it is likely to do no harm.</a:t>
            </a:r>
          </a:p>
          <a:p>
            <a:r>
              <a:rPr lang="en-US" dirty="0"/>
              <a:t>	If a line compresses to less than half of a line size, assume neighbor also compresses to less than half so they can compress together. </a:t>
            </a:r>
          </a:p>
          <a:p>
            <a:endParaRPr lang="en-US" dirty="0"/>
          </a:p>
          <a:p>
            <a:r>
              <a:rPr lang="en-US" dirty="0"/>
              <a:t>With compressibility-based insertion, we can install opportunistically into bandwidth-aware index, to get both benefits of bandwidth and capacity.</a:t>
            </a:r>
          </a:p>
          <a:p>
            <a:r>
              <a:rPr lang="en-US" dirty="0"/>
              <a:t>And fallback to traditional set indexing when lines are incompressible.</a:t>
            </a:r>
          </a:p>
          <a:p>
            <a:endParaRPr lang="en-US" dirty="0"/>
          </a:p>
          <a:p>
            <a:endParaRPr lang="en-US" dirty="0"/>
          </a:p>
          <a:p>
            <a:r>
              <a:rPr lang="en-US" dirty="0"/>
              <a:t>Note that installs are done independently of neighbor to reduce dependency on adjacent lines and simplify cache organization.</a:t>
            </a:r>
          </a:p>
          <a:p>
            <a:endParaRPr lang="en-US" dirty="0"/>
          </a:p>
          <a:p>
            <a:endParaRPr lang="en-US" dirty="0"/>
          </a:p>
          <a:p>
            <a:endParaRPr lang="en-US" dirty="0"/>
          </a:p>
          <a:p>
            <a:r>
              <a:rPr lang="en-US" dirty="0"/>
              <a:t>But checking both indices wastes the bandwidth we worked so hard to get.</a:t>
            </a:r>
          </a:p>
          <a:p>
            <a:r>
              <a:rPr lang="en-US" dirty="0"/>
              <a:t>We do prediction to still get the line in one access.</a:t>
            </a:r>
          </a:p>
        </p:txBody>
      </p:sp>
      <p:sp>
        <p:nvSpPr>
          <p:cNvPr id="4" name="Slide Number Placeholder 3"/>
          <p:cNvSpPr>
            <a:spLocks noGrp="1"/>
          </p:cNvSpPr>
          <p:nvPr>
            <p:ph type="sldNum" sz="quarter" idx="10"/>
          </p:nvPr>
        </p:nvSpPr>
        <p:spPr/>
        <p:txBody>
          <a:bodyPr/>
          <a:lstStyle/>
          <a:p>
            <a:fld id="{CFF5D215-8349-204F-BC92-9713F59A7BB3}" type="slidenum">
              <a:rPr lang="en-US" smtClean="0"/>
              <a:t>29</a:t>
            </a:fld>
            <a:endParaRPr lang="en-US"/>
          </a:p>
        </p:txBody>
      </p:sp>
    </p:spTree>
    <p:extLst>
      <p:ext uri="{BB962C8B-B14F-4D97-AF65-F5344CB8AC3E}">
        <p14:creationId xmlns:p14="http://schemas.microsoft.com/office/powerpoint/2010/main" val="4205330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r>
              <a:rPr lang="en-US" baseline="0" dirty="0"/>
              <a:t>The new memory technology uses 3D stacking and through silicon via to provide high memory bandwidth.</a:t>
            </a:r>
          </a:p>
          <a:p>
            <a:endParaRPr lang="en-US" baseline="0" dirty="0"/>
          </a:p>
          <a:p>
            <a:r>
              <a:rPr lang="en-US" baseline="0" dirty="0"/>
              <a:t>//To differentiate, I will refer to this kind of memory as 3D DRAM through out the talk.</a:t>
            </a:r>
          </a:p>
          <a:p>
            <a:endParaRPr lang="en-US" baseline="0" dirty="0"/>
          </a:p>
        </p:txBody>
      </p:sp>
      <p:sp>
        <p:nvSpPr>
          <p:cNvPr id="4" name="Slide Number Placeholder 3"/>
          <p:cNvSpPr>
            <a:spLocks noGrp="1"/>
          </p:cNvSpPr>
          <p:nvPr>
            <p:ph type="sldNum" sz="quarter" idx="10"/>
          </p:nvPr>
        </p:nvSpPr>
        <p:spPr/>
        <p:txBody>
          <a:bodyPr/>
          <a:lstStyle/>
          <a:p>
            <a:fld id="{ADF2D7EC-3C64-314A-BC86-D8D15D478D0C}" type="slidenum">
              <a:rPr lang="en-US" smtClean="0"/>
              <a:t>3</a:t>
            </a:fld>
            <a:endParaRPr lang="en-US"/>
          </a:p>
        </p:txBody>
      </p:sp>
    </p:spTree>
    <p:extLst>
      <p:ext uri="{BB962C8B-B14F-4D97-AF65-F5344CB8AC3E}">
        <p14:creationId xmlns:p14="http://schemas.microsoft.com/office/powerpoint/2010/main" val="4358291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Predict index on read.</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	If check both. You waste bandwidth benefits offered by compressed cache organization.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How do we predict?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notice that lines within a page are likely to have similar compressibility. If we see a line from a page was previously installed in BAI, we assume the other lines in that page were also installed in BAI. As such, we can predict that future accesses to the page will likely find the line in the BAI index.</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implement this by having a last-time table that tracks a last index seen for a particular page. We hash this into a structure to save space. &lt;1KB.</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30</a:t>
            </a:fld>
            <a:endParaRPr lang="en-US"/>
          </a:p>
        </p:txBody>
      </p:sp>
    </p:spTree>
    <p:extLst>
      <p:ext uri="{BB962C8B-B14F-4D97-AF65-F5344CB8AC3E}">
        <p14:creationId xmlns:p14="http://schemas.microsoft.com/office/powerpoint/2010/main" val="292797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31</a:t>
            </a:fld>
            <a:endParaRPr lang="en-US"/>
          </a:p>
        </p:txBody>
      </p:sp>
    </p:spTree>
    <p:extLst>
      <p:ext uri="{BB962C8B-B14F-4D97-AF65-F5344CB8AC3E}">
        <p14:creationId xmlns:p14="http://schemas.microsoft.com/office/powerpoint/2010/main" val="2101956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8-cores (1/8</a:t>
            </a:r>
            <a:r>
              <a:rPr lang="en-US" sz="1200" kern="1200" baseline="30000" dirty="0">
                <a:solidFill>
                  <a:schemeClr val="tx1"/>
                </a:solidFill>
                <a:effectLst/>
                <a:latin typeface="+mn-lt"/>
                <a:ea typeface="ＭＳ Ｐゴシック" charset="0"/>
                <a:cs typeface="ＭＳ Ｐゴシック" charset="0"/>
              </a:rPr>
              <a:t>th</a:t>
            </a:r>
            <a:r>
              <a:rPr lang="en-US" sz="1200" kern="1200" dirty="0">
                <a:solidFill>
                  <a:schemeClr val="tx1"/>
                </a:solidFill>
                <a:effectLst/>
                <a:latin typeface="+mn-lt"/>
                <a:ea typeface="ＭＳ Ｐゴシック" charset="0"/>
                <a:cs typeface="ＭＳ Ｐゴシック" charset="0"/>
              </a:rPr>
              <a:t> of 64 KNL core-count)</a:t>
            </a:r>
          </a:p>
          <a:p>
            <a:r>
              <a:rPr lang="en-US" sz="1200" kern="1200" dirty="0">
                <a:solidFill>
                  <a:schemeClr val="tx1"/>
                </a:solidFill>
                <a:effectLst/>
                <a:latin typeface="+mn-lt"/>
                <a:ea typeface="ＭＳ Ｐゴシック" charset="0"/>
                <a:cs typeface="ＭＳ Ｐゴシック" charset="0"/>
              </a:rPr>
              <a:t>8MB shared last-level cache</a:t>
            </a:r>
          </a:p>
          <a:p>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Compression algorithms used in this study were Frequent Pattern Compression and Base-Delta Immediate Compression. Algorithm used is orthogonal to study as any can be substituted.</a:t>
            </a:r>
          </a:p>
        </p:txBody>
      </p:sp>
      <p:sp>
        <p:nvSpPr>
          <p:cNvPr id="4" name="Slide Number Placeholder 3"/>
          <p:cNvSpPr>
            <a:spLocks noGrp="1"/>
          </p:cNvSpPr>
          <p:nvPr>
            <p:ph type="sldNum" sz="quarter" idx="10"/>
          </p:nvPr>
        </p:nvSpPr>
        <p:spPr/>
        <p:txBody>
          <a:bodyPr/>
          <a:lstStyle/>
          <a:p>
            <a:pPr>
              <a:defRPr/>
            </a:pPr>
            <a:fld id="{26F2858B-EE33-8A43-9C34-F8F9216B00D7}" type="slidenum">
              <a:rPr lang="en-US" smtClean="0"/>
              <a:pPr>
                <a:defRPr/>
              </a:pPr>
              <a:t>32</a:t>
            </a:fld>
            <a:endParaRPr lang="en-US"/>
          </a:p>
        </p:txBody>
      </p:sp>
    </p:spTree>
    <p:extLst>
      <p:ext uri="{BB962C8B-B14F-4D97-AF65-F5344CB8AC3E}">
        <p14:creationId xmlns:p14="http://schemas.microsoft.com/office/powerpoint/2010/main" val="34622574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1GB stacked DRAM.</a:t>
            </a:r>
          </a:p>
          <a:p>
            <a:r>
              <a:rPr lang="en-US" sz="1200" kern="1200" dirty="0">
                <a:solidFill>
                  <a:schemeClr val="tx1"/>
                </a:solidFill>
                <a:effectLst/>
                <a:latin typeface="+mn-lt"/>
                <a:ea typeface="ＭＳ Ｐゴシック" charset="0"/>
                <a:cs typeface="ＭＳ Ｐゴシック" charset="0"/>
              </a:rPr>
              <a:t>4 channels, with 128-bit bus-width. ~100 </a:t>
            </a:r>
            <a:r>
              <a:rPr lang="en-US" sz="1200" kern="1200" dirty="0" err="1">
                <a:solidFill>
                  <a:schemeClr val="tx1"/>
                </a:solidFill>
                <a:effectLst/>
                <a:latin typeface="+mn-lt"/>
                <a:ea typeface="ＭＳ Ｐゴシック" charset="0"/>
                <a:cs typeface="ＭＳ Ｐゴシック" charset="0"/>
              </a:rPr>
              <a:t>GBps</a:t>
            </a:r>
            <a:r>
              <a:rPr lang="en-US" sz="1200" kern="1200" dirty="0">
                <a:solidFill>
                  <a:schemeClr val="tx1"/>
                </a:solidFill>
                <a:effectLst/>
                <a:latin typeface="+mn-lt"/>
                <a:ea typeface="ＭＳ Ｐゴシック" charset="0"/>
                <a:cs typeface="ＭＳ Ｐゴシック" charset="0"/>
              </a:rPr>
              <a:t> (1/8</a:t>
            </a:r>
            <a:r>
              <a:rPr lang="en-US" sz="1200" kern="1200" baseline="30000" dirty="0">
                <a:solidFill>
                  <a:schemeClr val="tx1"/>
                </a:solidFill>
                <a:effectLst/>
                <a:latin typeface="+mn-lt"/>
                <a:ea typeface="ＭＳ Ｐゴシック" charset="0"/>
                <a:cs typeface="ＭＳ Ｐゴシック" charset="0"/>
              </a:rPr>
              <a:t>th</a:t>
            </a:r>
            <a:r>
              <a:rPr lang="en-US" sz="1200" kern="1200" dirty="0">
                <a:solidFill>
                  <a:schemeClr val="tx1"/>
                </a:solidFill>
                <a:effectLst/>
                <a:latin typeface="+mn-lt"/>
                <a:ea typeface="ＭＳ Ｐゴシック" charset="0"/>
                <a:cs typeface="ＭＳ Ｐゴシック" charset="0"/>
              </a:rPr>
              <a:t> of KNL 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ＭＳ Ｐゴシック" charset="0"/>
                <a:cs typeface="ＭＳ Ｐゴシック" charset="0"/>
              </a:rPr>
              <a:t>Iso</a:t>
            </a:r>
            <a:r>
              <a:rPr lang="en-US" sz="1200" kern="1200" dirty="0">
                <a:solidFill>
                  <a:schemeClr val="tx1"/>
                </a:solidFill>
                <a:effectLst/>
                <a:latin typeface="+mn-lt"/>
                <a:ea typeface="ＭＳ Ｐゴシック" charset="0"/>
                <a:cs typeface="ＭＳ Ｐゴシック" charset="0"/>
              </a:rPr>
              <a:t>-latency with DRAM, given current HBM products.</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32GB DIMM-based DRAM</a:t>
            </a:r>
          </a:p>
        </p:txBody>
      </p:sp>
      <p:sp>
        <p:nvSpPr>
          <p:cNvPr id="4" name="Slide Number Placeholder 3"/>
          <p:cNvSpPr>
            <a:spLocks noGrp="1"/>
          </p:cNvSpPr>
          <p:nvPr>
            <p:ph type="sldNum" sz="quarter" idx="10"/>
          </p:nvPr>
        </p:nvSpPr>
        <p:spPr/>
        <p:txBody>
          <a:bodyPr/>
          <a:lstStyle/>
          <a:p>
            <a:pPr>
              <a:defRPr/>
            </a:pPr>
            <a:fld id="{26F2858B-EE33-8A43-9C34-F8F9216B00D7}" type="slidenum">
              <a:rPr lang="en-US" smtClean="0"/>
              <a:pPr>
                <a:defRPr/>
              </a:pPr>
              <a:t>33</a:t>
            </a:fld>
            <a:endParaRPr lang="en-US"/>
          </a:p>
        </p:txBody>
      </p:sp>
    </p:spTree>
    <p:extLst>
      <p:ext uri="{BB962C8B-B14F-4D97-AF65-F5344CB8AC3E}">
        <p14:creationId xmlns:p14="http://schemas.microsoft.com/office/powerpoint/2010/main" val="14078855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DICE is able to use Bandwidth-Aware-Indexing when workload is compressible.</a:t>
            </a:r>
          </a:p>
          <a:p>
            <a:endParaRPr lang="en-US" dirty="0"/>
          </a:p>
          <a:p>
            <a:r>
              <a:rPr lang="en-US" dirty="0"/>
              <a:t>And Traditional-Set-Indexing, when workload is incompressible.</a:t>
            </a:r>
          </a:p>
          <a:p>
            <a:endParaRPr lang="en-US" dirty="0"/>
          </a:p>
          <a:p>
            <a:r>
              <a:rPr lang="en-US" dirty="0"/>
              <a:t>But, it often improves performance over both as it can aggressively use BAI for compressible portions of workloads, and fallback to TSI when lines are compressible. As such, workloads with mixed levels of compressibility see huge improvements under DICE.</a:t>
            </a:r>
          </a:p>
          <a:p>
            <a:endParaRPr lang="en-US" dirty="0"/>
          </a:p>
          <a:p>
            <a:r>
              <a:rPr lang="en-US" dirty="0"/>
              <a:t>DICE achieves 19% speedup, close to the ideal 2x capacity, 2x bandwidth DRAM cache.</a:t>
            </a:r>
          </a:p>
        </p:txBody>
      </p:sp>
      <p:sp>
        <p:nvSpPr>
          <p:cNvPr id="4" name="Slide Number Placeholder 3"/>
          <p:cNvSpPr>
            <a:spLocks noGrp="1"/>
          </p:cNvSpPr>
          <p:nvPr>
            <p:ph type="sldNum" sz="quarter" idx="10"/>
          </p:nvPr>
        </p:nvSpPr>
        <p:spPr/>
        <p:txBody>
          <a:bodyPr/>
          <a:lstStyle/>
          <a:p>
            <a:fld id="{CFF5D215-8349-204F-BC92-9713F59A7BB3}" type="slidenum">
              <a:rPr lang="en-US" smtClean="0"/>
              <a:t>34</a:t>
            </a:fld>
            <a:endParaRPr lang="en-US"/>
          </a:p>
        </p:txBody>
      </p:sp>
    </p:spTree>
    <p:extLst>
      <p:ext uri="{BB962C8B-B14F-4D97-AF65-F5344CB8AC3E}">
        <p14:creationId xmlns:p14="http://schemas.microsoft.com/office/powerpoint/2010/main" val="41278298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r>
              <a:rPr lang="en-US" baseline="0" dirty="0"/>
              <a:t>DICE: Dynamic-indexing compression achieves 2x bandwidth when workloads are compressible, and does not degrade performance when workloads are incompressible.</a:t>
            </a:r>
          </a:p>
          <a:p>
            <a:endParaRPr lang="en-US" baseline="0" dirty="0"/>
          </a:p>
          <a:p>
            <a:r>
              <a:rPr lang="en-US" baseline="0" dirty="0"/>
              <a:t>DICE improves performance by 19%, close to the 22% speedup offered by a 2x-capacity 2x-channel system. </a:t>
            </a:r>
          </a:p>
          <a:p>
            <a:endParaRPr lang="en-US" baseline="0" dirty="0"/>
          </a:p>
          <a:p>
            <a:r>
              <a:rPr lang="en-US" baseline="0" dirty="0"/>
              <a:t>Thank you</a:t>
            </a:r>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35</a:t>
            </a:fld>
            <a:endParaRPr lang="en-US"/>
          </a:p>
        </p:txBody>
      </p:sp>
    </p:spTree>
    <p:extLst>
      <p:ext uri="{BB962C8B-B14F-4D97-AF65-F5344CB8AC3E}">
        <p14:creationId xmlns:p14="http://schemas.microsoft.com/office/powerpoint/2010/main" val="5600468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Better latency accesses. </a:t>
            </a:r>
          </a:p>
          <a:p>
            <a:endParaRPr lang="en-US" dirty="0"/>
          </a:p>
          <a:p>
            <a:r>
              <a:rPr lang="en-US" dirty="0"/>
              <a:t>2x channels. More of a memory bandwidth bottleneck.  Capacity benefits are more pronounced.</a:t>
            </a:r>
          </a:p>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38</a:t>
            </a:fld>
            <a:endParaRPr lang="en-US"/>
          </a:p>
        </p:txBody>
      </p:sp>
    </p:spTree>
    <p:extLst>
      <p:ext uri="{BB962C8B-B14F-4D97-AF65-F5344CB8AC3E}">
        <p14:creationId xmlns:p14="http://schemas.microsoft.com/office/powerpoint/2010/main" val="919754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One way to use the high-bandwidth memory is to architect as a cache, between system memory and L3, to invisibly speed up applications.</a:t>
            </a:r>
          </a:p>
          <a:p>
            <a:endParaRPr lang="en-US" baseline="0" dirty="0">
              <a:effectLst/>
            </a:endParaRPr>
          </a:p>
          <a:p>
            <a:endParaRPr lang="en-US" baseline="0" dirty="0">
              <a:effectLst/>
            </a:endParaRPr>
          </a:p>
          <a:p>
            <a:r>
              <a:rPr lang="en-US" baseline="0" dirty="0">
                <a:effectLst/>
              </a:rPr>
              <a:t>Note that this type of organization is already used in today’s Intel Knights Landing MCDRAM (Multi-Channel DRAM), and AMD’s High-Bandwidth Cache.</a:t>
            </a:r>
          </a:p>
          <a:p>
            <a:endParaRPr lang="en-US" baseline="0" dirty="0">
              <a:effectLst/>
            </a:endParaRPr>
          </a:p>
          <a:p>
            <a:r>
              <a:rPr lang="en-US" baseline="0" dirty="0">
                <a:effectLst/>
              </a:rPr>
              <a:t>Improving DRAM caches would have practical impacts on today’s large-scale systems.</a:t>
            </a:r>
          </a:p>
        </p:txBody>
      </p:sp>
      <p:sp>
        <p:nvSpPr>
          <p:cNvPr id="4" name="Slide Number Placeholder 3"/>
          <p:cNvSpPr>
            <a:spLocks noGrp="1"/>
          </p:cNvSpPr>
          <p:nvPr>
            <p:ph type="sldNum" sz="quarter" idx="10"/>
          </p:nvPr>
        </p:nvSpPr>
        <p:spPr/>
        <p:txBody>
          <a:bodyPr/>
          <a:lstStyle/>
          <a:p>
            <a:pPr>
              <a:defRPr/>
            </a:pPr>
            <a:fld id="{26F2858B-EE33-8A43-9C34-F8F9216B00D7}" type="slidenum">
              <a:rPr lang="en-US" smtClean="0"/>
              <a:pPr>
                <a:defRPr/>
              </a:pPr>
              <a:t>4</a:t>
            </a:fld>
            <a:endParaRPr lang="en-US"/>
          </a:p>
        </p:txBody>
      </p:sp>
    </p:spTree>
    <p:extLst>
      <p:ext uri="{BB962C8B-B14F-4D97-AF65-F5344CB8AC3E}">
        <p14:creationId xmlns:p14="http://schemas.microsoft.com/office/powerpoint/2010/main" val="2280077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However, a DRAM cache organization would need tags to differentiate the multiple lines that could map into it.</a:t>
            </a:r>
          </a:p>
          <a:p>
            <a:endParaRPr lang="en-US" dirty="0"/>
          </a:p>
          <a:p>
            <a:r>
              <a:rPr lang="en-US" dirty="0"/>
              <a:t>A way to add tags without needing multiple accesses is to store tags alongside each data (like in Alloy cache), and always read this TAG-AND-DATA together</a:t>
            </a:r>
          </a:p>
          <a:p>
            <a:endParaRPr lang="en-US" dirty="0"/>
          </a:p>
          <a:p>
            <a:r>
              <a:rPr lang="en-US" dirty="0"/>
              <a:t>This organization avoids the serialized request for tag then data. And, as requests can be serviced with just one DRAM access, such an organization achieves low hit-latency and efficient bandwidth usage. </a:t>
            </a:r>
          </a:p>
          <a:p>
            <a:endParaRPr lang="en-US" dirty="0"/>
          </a:p>
          <a:p>
            <a:r>
              <a:rPr lang="en-US" dirty="0"/>
              <a:t>We use this organization as our baseline, as the DRAM Cache in Knights Landing is similarly designed—with 72B </a:t>
            </a:r>
            <a:r>
              <a:rPr lang="en-US" dirty="0" err="1"/>
              <a:t>Tag+Data+ECC</a:t>
            </a:r>
            <a:r>
              <a:rPr lang="en-US" dirty="0"/>
              <a:t>.</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5</a:t>
            </a:fld>
            <a:endParaRPr lang="en-US"/>
          </a:p>
        </p:txBody>
      </p:sp>
    </p:spTree>
    <p:extLst>
      <p:ext uri="{BB962C8B-B14F-4D97-AF65-F5344CB8AC3E}">
        <p14:creationId xmlns:p14="http://schemas.microsoft.com/office/powerpoint/2010/main" val="1239406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DRAM caches already allow one to invisibly speed up memory accesses significantly (Intel Knights Landing and AMD High-Bandwidth Cache).</a:t>
            </a:r>
          </a:p>
          <a:p>
            <a:endParaRPr lang="en-US" dirty="0"/>
          </a:p>
          <a:p>
            <a:r>
              <a:rPr lang="en-US" dirty="0"/>
              <a:t>We want to see what the potential benefit is if we further improve the systems in terms of capacity and bandwidth, with, say, compression.</a:t>
            </a:r>
          </a:p>
          <a:p>
            <a:endParaRPr lang="en-US" dirty="0"/>
          </a:p>
          <a:p>
            <a:r>
              <a:rPr lang="en-US" dirty="0"/>
              <a:t>Y-axis is speedup.</a:t>
            </a:r>
          </a:p>
          <a:p>
            <a:r>
              <a:rPr lang="en-US" dirty="0"/>
              <a:t>X-axis is geomean of workloads. SPEC RATE is 8-core spec workloads, SPEC MIX refers to 8-core multi-programmed spec workloads,  GAP refers to graph workloads, and ALL26 is the geomean of all workloads tested in our study.</a:t>
            </a:r>
          </a:p>
          <a:p>
            <a:endParaRPr lang="en-US" dirty="0"/>
          </a:p>
          <a:p>
            <a:r>
              <a:rPr lang="en-US" dirty="0"/>
              <a:t>We show a 2x-capacity DRAM cache (from 1 to 2GB)to see potential improvements from capacity. </a:t>
            </a:r>
          </a:p>
          <a:p>
            <a:r>
              <a:rPr lang="en-US" dirty="0"/>
              <a:t>And we show a 2x Capacity, 2x Channel system to see potential from doubling both capacity and bandwidth.</a:t>
            </a:r>
          </a:p>
          <a:p>
            <a:endParaRPr lang="en-US" dirty="0"/>
          </a:p>
          <a:p>
            <a:r>
              <a:rPr lang="en-US" dirty="0"/>
              <a:t>If we could improve capacity to 2x, we could achieve 10% speedup.</a:t>
            </a:r>
          </a:p>
          <a:p>
            <a:r>
              <a:rPr lang="en-US" dirty="0"/>
              <a:t>But if we could also improve bandwidth, we could achieve up to 22% speedup.</a:t>
            </a:r>
          </a:p>
          <a:p>
            <a:endParaRPr lang="en-US" dirty="0"/>
          </a:p>
          <a:p>
            <a:r>
              <a:rPr lang="en-US" dirty="0"/>
              <a:t>As such, we aim to use compression to improve not only capacity, but bandwidth as well, to achieve the higher 22% potential.</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CFF5D215-8349-204F-BC92-9713F59A7BB3}" type="slidenum">
              <a:rPr lang="en-US" smtClean="0"/>
              <a:t>6</a:t>
            </a:fld>
            <a:endParaRPr lang="en-US"/>
          </a:p>
        </p:txBody>
      </p:sp>
    </p:spTree>
    <p:extLst>
      <p:ext uri="{BB962C8B-B14F-4D97-AF65-F5344CB8AC3E}">
        <p14:creationId xmlns:p14="http://schemas.microsoft.com/office/powerpoint/2010/main" val="2406206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r>
              <a:rPr lang="en-US" baseline="0" dirty="0"/>
              <a:t>As previously stated, practical DRAM caches are direct-mapped for hit-latency and bandwidth.</a:t>
            </a:r>
          </a:p>
          <a:p>
            <a:endParaRPr lang="en-US" baseline="0" dirty="0"/>
          </a:p>
          <a:p>
            <a:r>
              <a:rPr lang="en-US" baseline="0" dirty="0"/>
              <a:t>If we access lines A,B,C,D, they would map to set 0,1,2,3 in the DRAM cache.</a:t>
            </a:r>
          </a:p>
          <a:p>
            <a:endParaRPr lang="en-US" baseline="0" dirty="0"/>
          </a:p>
          <a:p>
            <a:r>
              <a:rPr lang="en-US" baseline="0" dirty="0"/>
              <a:t>If we want to read the lines, we would need 4 accesses.</a:t>
            </a:r>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7</a:t>
            </a:fld>
            <a:endParaRPr lang="en-US"/>
          </a:p>
        </p:txBody>
      </p:sp>
    </p:spTree>
    <p:extLst>
      <p:ext uri="{BB962C8B-B14F-4D97-AF65-F5344CB8AC3E}">
        <p14:creationId xmlns:p14="http://schemas.microsoft.com/office/powerpoint/2010/main" val="129048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r>
              <a:rPr lang="en-US" baseline="0" dirty="0"/>
              <a:t>If we could compress all lines to half the size. We could fit an additional line in every physical location. For example, we could additionally fit lines W, X, Y, and Z. </a:t>
            </a:r>
          </a:p>
          <a:p>
            <a:endParaRPr lang="en-US" baseline="0" dirty="0"/>
          </a:p>
          <a:p>
            <a:r>
              <a:rPr lang="en-US" baseline="0" dirty="0"/>
              <a:t>And, when we read A, we get both lines A and W. However, W is from a different context and is unlikely to be used shortly after so this type of compression is purely for capacity.</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8</a:t>
            </a:fld>
            <a:endParaRPr lang="en-US"/>
          </a:p>
        </p:txBody>
      </p:sp>
    </p:spTree>
    <p:extLst>
      <p:ext uri="{BB962C8B-B14F-4D97-AF65-F5344CB8AC3E}">
        <p14:creationId xmlns:p14="http://schemas.microsoft.com/office/powerpoint/2010/main" val="3696030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0100" cy="3457575"/>
          </a:xfrm>
        </p:spPr>
      </p:sp>
      <p:sp>
        <p:nvSpPr>
          <p:cNvPr id="3" name="Notes Placeholder 2"/>
          <p:cNvSpPr>
            <a:spLocks noGrp="1"/>
          </p:cNvSpPr>
          <p:nvPr>
            <p:ph type="body" idx="1"/>
          </p:nvPr>
        </p:nvSpPr>
        <p:spPr/>
        <p:txBody>
          <a:bodyPr/>
          <a:lstStyle/>
          <a:p>
            <a:endParaRPr lang="en-US" baseline="0" dirty="0"/>
          </a:p>
          <a:p>
            <a:endParaRPr lang="en-US" baseline="0" dirty="0"/>
          </a:p>
          <a:p>
            <a:r>
              <a:rPr lang="en-US" baseline="0" dirty="0"/>
              <a:t>And, when lines are incompressible, we do no worse than the baseline as we could still fit our lines A,B,C, and D.</a:t>
            </a:r>
          </a:p>
          <a:p>
            <a:endParaRPr lang="en-US" baseline="0" dirty="0"/>
          </a:p>
          <a:p>
            <a:endParaRPr lang="en-US" baseline="0" dirty="0"/>
          </a:p>
          <a:p>
            <a:r>
              <a:rPr lang="en-US" baseline="0" dirty="0"/>
              <a:t>This is how cache compression has been proposed traditionally.</a:t>
            </a:r>
          </a:p>
          <a:p>
            <a:endParaRPr lang="en-US" baseline="0" dirty="0"/>
          </a:p>
        </p:txBody>
      </p:sp>
      <p:sp>
        <p:nvSpPr>
          <p:cNvPr id="4" name="Slide Number Placeholder 3"/>
          <p:cNvSpPr>
            <a:spLocks noGrp="1"/>
          </p:cNvSpPr>
          <p:nvPr>
            <p:ph type="sldNum" sz="quarter" idx="10"/>
          </p:nvPr>
        </p:nvSpPr>
        <p:spPr/>
        <p:txBody>
          <a:bodyPr/>
          <a:lstStyle/>
          <a:p>
            <a:pPr>
              <a:defRPr/>
            </a:pPr>
            <a:fld id="{14F965DC-4D72-4067-8A9B-6CFE5CBE0910}" type="slidenum">
              <a:rPr lang="en-US" smtClean="0"/>
              <a:pPr>
                <a:defRPr/>
              </a:pPr>
              <a:t>9</a:t>
            </a:fld>
            <a:endParaRPr lang="en-US"/>
          </a:p>
        </p:txBody>
      </p:sp>
    </p:spTree>
    <p:extLst>
      <p:ext uri="{BB962C8B-B14F-4D97-AF65-F5344CB8AC3E}">
        <p14:creationId xmlns:p14="http://schemas.microsoft.com/office/powerpoint/2010/main" val="3950731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4A9B989-1DDC-A546-AF44-8CE1EC44B2B8}" type="datetime1">
              <a:rPr lang="en-US" smtClean="0"/>
              <a:t>6/24/2017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FF91FF-D894-6140-848C-994C3FF0AA80}" type="slidenum">
              <a:rPr lang="en-US"/>
              <a:pPr>
                <a:defRPr/>
              </a:pPr>
              <a:t>‹#›</a:t>
            </a:fld>
            <a:endParaRPr lang="en-US" dirty="0"/>
          </a:p>
        </p:txBody>
      </p:sp>
    </p:spTree>
    <p:extLst>
      <p:ext uri="{BB962C8B-B14F-4D97-AF65-F5344CB8AC3E}">
        <p14:creationId xmlns:p14="http://schemas.microsoft.com/office/powerpoint/2010/main" val="2235369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C855754-3B53-4D43-A2D1-3AAC6A31E763}"/>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59AB0B2-58B9-A44C-A5A6-A8FBBE530850}" type="datetime1">
              <a:rPr lang="en-US" smtClean="0"/>
              <a:t>6/24/2017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C9B385-7E4F-D648-854E-B5FBE5911DB7}" type="slidenum">
              <a:rPr lang="en-US"/>
              <a:pPr>
                <a:defRPr/>
              </a:pPr>
              <a:t>‹#›</a:t>
            </a:fld>
            <a:endParaRPr lang="en-US"/>
          </a:p>
        </p:txBody>
      </p:sp>
    </p:spTree>
    <p:extLst>
      <p:ext uri="{BB962C8B-B14F-4D97-AF65-F5344CB8AC3E}">
        <p14:creationId xmlns:p14="http://schemas.microsoft.com/office/powerpoint/2010/main" val="46110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5972E16-3C80-4AD5-A1E2-FED7DBD1F8F8}"/>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9481B22-01FA-A943-9BB9-8B65F5C80F50}" type="datetime1">
              <a:rPr lang="en-US" smtClean="0"/>
              <a:t>6/24/2017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709091-ADEF-0E4F-807D-32AD63D403A3}" type="slidenum">
              <a:rPr lang="en-US"/>
              <a:pPr>
                <a:defRPr/>
              </a:pPr>
              <a:t>‹#›</a:t>
            </a:fld>
            <a:endParaRPr lang="en-US"/>
          </a:p>
        </p:txBody>
      </p:sp>
    </p:spTree>
    <p:extLst>
      <p:ext uri="{BB962C8B-B14F-4D97-AF65-F5344CB8AC3E}">
        <p14:creationId xmlns:p14="http://schemas.microsoft.com/office/powerpoint/2010/main" val="2641985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9995D3-BB8B-4710-8A04-E20FD58E30C2}"/>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55588" y="198438"/>
            <a:ext cx="8382000" cy="487362"/>
          </a:xfrm>
        </p:spPr>
        <p:txBody>
          <a:bodyPr/>
          <a:lstStyle/>
          <a:p>
            <a:r>
              <a:rPr lang="en-US"/>
              <a:t>Click to edit Master title style</a:t>
            </a:r>
          </a:p>
        </p:txBody>
      </p:sp>
      <p:sp>
        <p:nvSpPr>
          <p:cNvPr id="3" name="Text Placeholder 2"/>
          <p:cNvSpPr>
            <a:spLocks noGrp="1"/>
          </p:cNvSpPr>
          <p:nvPr>
            <p:ph type="body" sz="half" idx="1"/>
          </p:nvPr>
        </p:nvSpPr>
        <p:spPr>
          <a:xfrm>
            <a:off x="242888" y="1200150"/>
            <a:ext cx="4114800" cy="483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10088" y="1200150"/>
            <a:ext cx="4114800" cy="483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403E011-89A9-6E48-A945-79C971F164E7}" type="datetime1">
              <a:rPr lang="en-US" smtClean="0"/>
              <a:t>6/24/2017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97A91E-0216-8544-A00D-3713641DF831}" type="slidenum">
              <a:rPr lang="en-US"/>
              <a:pPr>
                <a:defRPr/>
              </a:pPr>
              <a:t>‹#›</a:t>
            </a:fld>
            <a:endParaRPr lang="en-US" dirty="0"/>
          </a:p>
        </p:txBody>
      </p:sp>
    </p:spTree>
    <p:extLst>
      <p:ext uri="{BB962C8B-B14F-4D97-AF65-F5344CB8AC3E}">
        <p14:creationId xmlns:p14="http://schemas.microsoft.com/office/powerpoint/2010/main" val="1557582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936259-CBBB-4D52-A3D2-8B0CC26ECAB6}"/>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55588" y="198438"/>
            <a:ext cx="8382000" cy="487362"/>
          </a:xfrm>
        </p:spPr>
        <p:txBody>
          <a:bodyPr/>
          <a:lstStyle/>
          <a:p>
            <a:r>
              <a:rPr lang="en-US"/>
              <a:t>Click to edit Master title style</a:t>
            </a:r>
          </a:p>
        </p:txBody>
      </p:sp>
      <p:sp>
        <p:nvSpPr>
          <p:cNvPr id="3" name="Table Placeholder 2"/>
          <p:cNvSpPr>
            <a:spLocks noGrp="1"/>
          </p:cNvSpPr>
          <p:nvPr>
            <p:ph type="tbl" idx="1"/>
          </p:nvPr>
        </p:nvSpPr>
        <p:spPr>
          <a:xfrm>
            <a:off x="242888" y="1200150"/>
            <a:ext cx="8382000" cy="4830763"/>
          </a:xfrm>
        </p:spPr>
        <p:txBody>
          <a:bodyPr/>
          <a:lstStyle/>
          <a:p>
            <a:pPr lvl="0"/>
            <a:r>
              <a:rPr lang="en-US" noProof="0"/>
              <a:t>Click icon to add table</a:t>
            </a:r>
          </a:p>
        </p:txBody>
      </p:sp>
      <p:sp>
        <p:nvSpPr>
          <p:cNvPr id="4" name="Date Placeholder 3"/>
          <p:cNvSpPr>
            <a:spLocks noGrp="1"/>
          </p:cNvSpPr>
          <p:nvPr>
            <p:ph type="dt" sz="half" idx="10"/>
          </p:nvPr>
        </p:nvSpPr>
        <p:spPr/>
        <p:txBody>
          <a:bodyPr/>
          <a:lstStyle>
            <a:lvl1pPr>
              <a:defRPr/>
            </a:lvl1pPr>
          </a:lstStyle>
          <a:p>
            <a:pPr>
              <a:defRPr/>
            </a:pPr>
            <a:fld id="{8715C56D-A987-284F-BCDA-11A8D583DC1B}" type="datetime1">
              <a:rPr lang="en-US" smtClean="0"/>
              <a:t>6/24/2017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BFA2E4-188F-1F44-91FC-27C47CA5D22F}" type="slidenum">
              <a:rPr lang="en-US"/>
              <a:pPr>
                <a:defRPr/>
              </a:pPr>
              <a:t>‹#›</a:t>
            </a:fld>
            <a:endParaRPr lang="en-US" dirty="0"/>
          </a:p>
        </p:txBody>
      </p:sp>
    </p:spTree>
    <p:extLst>
      <p:ext uri="{BB962C8B-B14F-4D97-AF65-F5344CB8AC3E}">
        <p14:creationId xmlns:p14="http://schemas.microsoft.com/office/powerpoint/2010/main" val="232609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ackground Only">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a:xfrm>
            <a:off x="3429000" y="6588303"/>
            <a:ext cx="2895600" cy="269697"/>
          </a:xfrm>
          <a:prstGeom prst="rect">
            <a:avLst/>
          </a:prstGeom>
        </p:spPr>
        <p:txBody>
          <a:bodyPr/>
          <a:lstStyle>
            <a:lvl1pPr>
              <a:defRPr b="1">
                <a:solidFill>
                  <a:schemeClr val="bg1">
                    <a:lumMod val="50000"/>
                  </a:schemeClr>
                </a:solidFill>
              </a:defRPr>
            </a:lvl1pPr>
          </a:lstStyle>
          <a:p>
            <a:r>
              <a:rPr lang="en-US"/>
              <a:t>PAY-AS-YOU-GO, MICRO-2011</a:t>
            </a:r>
            <a:endParaRPr lang="en-US" dirty="0"/>
          </a:p>
        </p:txBody>
      </p:sp>
    </p:spTree>
    <p:extLst>
      <p:ext uri="{BB962C8B-B14F-4D97-AF65-F5344CB8AC3E}">
        <p14:creationId xmlns:p14="http://schemas.microsoft.com/office/powerpoint/2010/main" val="134561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14F1856-3D5E-47A3-A899-9AABAD81AF5B}"/>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47650" y="198438"/>
            <a:ext cx="8382000" cy="487362"/>
          </a:xfrm>
        </p:spPr>
        <p:txBody>
          <a:bodyPr/>
          <a:lstStyle/>
          <a:p>
            <a:r>
              <a:rPr lang="en-US" dirty="0"/>
              <a:t>Click to edit Master title style</a:t>
            </a:r>
          </a:p>
        </p:txBody>
      </p:sp>
      <p:sp>
        <p:nvSpPr>
          <p:cNvPr id="3" name="Content Placeholder 2"/>
          <p:cNvSpPr>
            <a:spLocks noGrp="1"/>
          </p:cNvSpPr>
          <p:nvPr>
            <p:ph idx="1"/>
          </p:nvPr>
        </p:nvSpPr>
        <p:spPr/>
        <p:txBody>
          <a:bodyPr/>
          <a:lstStyle>
            <a:lvl1pPr>
              <a:buSzPct val="12000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E36A4BA-E04F-6046-9ED7-9ADF7E148717}" type="datetime1">
              <a:rPr lang="en-US" smtClean="0"/>
              <a:t>6/24/2017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66DA6C0-E8D2-8D44-A834-246A4BF6B0E5}" type="slidenum">
              <a:rPr lang="en-US"/>
              <a:pPr>
                <a:defRPr/>
              </a:pPr>
              <a:t>‹#›</a:t>
            </a:fld>
            <a:endParaRPr lang="en-US"/>
          </a:p>
        </p:txBody>
      </p:sp>
    </p:spTree>
    <p:extLst>
      <p:ext uri="{BB962C8B-B14F-4D97-AF65-F5344CB8AC3E}">
        <p14:creationId xmlns:p14="http://schemas.microsoft.com/office/powerpoint/2010/main" val="257978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E59C1B5-126E-294E-8011-7E99B19B2715}" type="datetime1">
              <a:rPr lang="en-US" smtClean="0"/>
              <a:t>6/24/2017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43F148-38EE-9D41-A399-46640A86DCFE}" type="slidenum">
              <a:rPr lang="en-US"/>
              <a:pPr>
                <a:defRPr/>
              </a:pPr>
              <a:t>‹#›</a:t>
            </a:fld>
            <a:endParaRPr lang="en-US" dirty="0"/>
          </a:p>
        </p:txBody>
      </p:sp>
    </p:spTree>
    <p:extLst>
      <p:ext uri="{BB962C8B-B14F-4D97-AF65-F5344CB8AC3E}">
        <p14:creationId xmlns:p14="http://schemas.microsoft.com/office/powerpoint/2010/main" val="428526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7EDEBAD-946C-429C-9B42-C294358E2DC9}"/>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fld id="{77FBC39C-3586-B343-8EA2-23724747138B}" type="datetime1">
              <a:rPr lang="en-US" smtClean="0"/>
              <a:t>6/24/2017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95CE7248-CC89-3641-A7E7-47B62CEA8426}" type="slidenum">
              <a:rPr lang="en-US"/>
              <a:pPr>
                <a:defRPr/>
              </a:pPr>
              <a:t>‹#›</a:t>
            </a:fld>
            <a:endParaRPr lang="en-US"/>
          </a:p>
        </p:txBody>
      </p:sp>
    </p:spTree>
    <p:extLst>
      <p:ext uri="{BB962C8B-B14F-4D97-AF65-F5344CB8AC3E}">
        <p14:creationId xmlns:p14="http://schemas.microsoft.com/office/powerpoint/2010/main" val="2188061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A24479D-69AC-4B93-B1EB-8A25768E4007}"/>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fld id="{213ECBEB-1D09-0648-BA66-44A8D313B1AC}" type="datetime1">
              <a:rPr lang="en-US" smtClean="0"/>
              <a:t>6/24/2017</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197AEE38-385D-F945-8ABA-6CFF9E8196B2}" type="slidenum">
              <a:rPr lang="en-US"/>
              <a:pPr>
                <a:defRPr/>
              </a:pPr>
              <a:t>‹#›</a:t>
            </a:fld>
            <a:endParaRPr lang="en-US"/>
          </a:p>
        </p:txBody>
      </p:sp>
    </p:spTree>
    <p:extLst>
      <p:ext uri="{BB962C8B-B14F-4D97-AF65-F5344CB8AC3E}">
        <p14:creationId xmlns:p14="http://schemas.microsoft.com/office/powerpoint/2010/main" val="1820335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071346-C926-4CA4-965A-26ECF94D14C4}"/>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4EBE4C7B-9664-7B46-842B-7DC00B0DD9F0}" type="datetime1">
              <a:rPr lang="en-US" smtClean="0"/>
              <a:t>6/24/2017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CB3398-78C0-5B46-8BCF-97493A0BAED3}" type="slidenum">
              <a:rPr lang="en-US"/>
              <a:pPr>
                <a:defRPr/>
              </a:pPr>
              <a:t>‹#›</a:t>
            </a:fld>
            <a:endParaRPr lang="en-US"/>
          </a:p>
        </p:txBody>
      </p:sp>
    </p:spTree>
    <p:extLst>
      <p:ext uri="{BB962C8B-B14F-4D97-AF65-F5344CB8AC3E}">
        <p14:creationId xmlns:p14="http://schemas.microsoft.com/office/powerpoint/2010/main" val="75602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44E842B-27AD-44D3-8AAF-0AD0340C4F45}"/>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Date Placeholder 3"/>
          <p:cNvSpPr>
            <a:spLocks noGrp="1"/>
          </p:cNvSpPr>
          <p:nvPr>
            <p:ph type="dt" sz="half" idx="10"/>
          </p:nvPr>
        </p:nvSpPr>
        <p:spPr/>
        <p:txBody>
          <a:bodyPr/>
          <a:lstStyle>
            <a:lvl1pPr>
              <a:defRPr/>
            </a:lvl1pPr>
          </a:lstStyle>
          <a:p>
            <a:pPr>
              <a:defRPr/>
            </a:pPr>
            <a:fld id="{FFC218DE-2B62-5242-9D74-C392291347B9}" type="datetime1">
              <a:rPr lang="en-US" smtClean="0"/>
              <a:t>6/24/2017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7CB12DC-9BA3-E849-8DAB-53097B1F748C}" type="slidenum">
              <a:rPr lang="en-US"/>
              <a:pPr>
                <a:defRPr/>
              </a:pPr>
              <a:t>‹#›</a:t>
            </a:fld>
            <a:endParaRPr lang="en-US"/>
          </a:p>
        </p:txBody>
      </p:sp>
    </p:spTree>
    <p:extLst>
      <p:ext uri="{BB962C8B-B14F-4D97-AF65-F5344CB8AC3E}">
        <p14:creationId xmlns:p14="http://schemas.microsoft.com/office/powerpoint/2010/main" val="2746036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978C0B-D0A8-4110-9EF4-176194683B4D}"/>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9A73A221-8A2B-A645-A3F8-C7819C3CE5BE}" type="datetime1">
              <a:rPr lang="en-US" smtClean="0"/>
              <a:t>6/24/2017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1BA44EC-0D86-C44E-97A0-48A19801D204}" type="slidenum">
              <a:rPr lang="en-US"/>
              <a:pPr>
                <a:defRPr/>
              </a:pPr>
              <a:t>‹#›</a:t>
            </a:fld>
            <a:endParaRPr lang="en-US"/>
          </a:p>
        </p:txBody>
      </p:sp>
    </p:spTree>
    <p:extLst>
      <p:ext uri="{BB962C8B-B14F-4D97-AF65-F5344CB8AC3E}">
        <p14:creationId xmlns:p14="http://schemas.microsoft.com/office/powerpoint/2010/main" val="48630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CC5C177-5418-45FC-9EA6-E9F03B79EEB2}"/>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8D7EB322-1335-B747-8FD4-F55BB3B2815F}" type="datetime1">
              <a:rPr lang="en-US" smtClean="0"/>
              <a:t>6/24/2017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9FC0C591-9DB5-3C46-BAB1-1FD3C04251A7}" type="slidenum">
              <a:rPr lang="en-US"/>
              <a:pPr>
                <a:defRPr/>
              </a:pPr>
              <a:t>‹#›</a:t>
            </a:fld>
            <a:endParaRPr lang="en-US"/>
          </a:p>
        </p:txBody>
      </p:sp>
    </p:spTree>
    <p:extLst>
      <p:ext uri="{BB962C8B-B14F-4D97-AF65-F5344CB8AC3E}">
        <p14:creationId xmlns:p14="http://schemas.microsoft.com/office/powerpoint/2010/main" val="211206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4A910ED-5EF7-4D05-92C6-12FBA2515AD8}"/>
              </a:ext>
            </a:extLst>
          </p:cNvPr>
          <p:cNvSpPr/>
          <p:nvPr userDrawn="1"/>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0" y="6658960"/>
            <a:ext cx="9144000" cy="210312"/>
          </a:xfrm>
          <a:prstGeom prst="rect">
            <a:avLst/>
          </a:prstGeom>
          <a:solidFill>
            <a:srgbClr val="FFD86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atin typeface="Arial"/>
              <a:cs typeface="Arial"/>
            </a:endParaRPr>
          </a:p>
        </p:txBody>
      </p:sp>
      <p:sp>
        <p:nvSpPr>
          <p:cNvPr id="2" name="Title Placeholder 1"/>
          <p:cNvSpPr>
            <a:spLocks noGrp="1"/>
          </p:cNvSpPr>
          <p:nvPr>
            <p:ph type="title"/>
          </p:nvPr>
        </p:nvSpPr>
        <p:spPr>
          <a:xfrm>
            <a:off x="247650" y="198438"/>
            <a:ext cx="8382000" cy="487362"/>
          </a:xfrm>
          <a:prstGeom prst="rect">
            <a:avLst/>
          </a:prstGeom>
        </p:spPr>
        <p:txBody>
          <a:bodyPr vert="horz" lIns="91440" tIns="45720" rIns="91440" bIns="45720" rtlCol="0" anchor="ctr">
            <a:noAutofit/>
          </a:bodyPr>
          <a:lstStyle/>
          <a:p>
            <a:r>
              <a:rPr lang="en-US" dirty="0"/>
              <a:t>Click to edit Master title style</a:t>
            </a:r>
          </a:p>
        </p:txBody>
      </p:sp>
      <p:sp>
        <p:nvSpPr>
          <p:cNvPr id="1027" name="Text Placeholder 2"/>
          <p:cNvSpPr>
            <a:spLocks noGrp="1"/>
          </p:cNvSpPr>
          <p:nvPr>
            <p:ph type="body" idx="1"/>
          </p:nvPr>
        </p:nvSpPr>
        <p:spPr bwMode="auto">
          <a:xfrm>
            <a:off x="242888" y="1192213"/>
            <a:ext cx="8382000" cy="483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507672" y="6350280"/>
            <a:ext cx="2133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a:ea typeface="+mn-ea"/>
                <a:cs typeface="Arial"/>
              </a:defRPr>
            </a:lvl1pPr>
          </a:lstStyle>
          <a:p>
            <a:pPr>
              <a:defRPr/>
            </a:pPr>
            <a:fld id="{C2A80D79-0A62-9B4C-BD4A-0EA49338626F}" type="datetime1">
              <a:rPr lang="en-US" smtClean="0"/>
              <a:t>6/24/2017</a:t>
            </a:fld>
            <a:endParaRPr lang="en-US"/>
          </a:p>
        </p:txBody>
      </p:sp>
      <p:sp>
        <p:nvSpPr>
          <p:cNvPr id="5" name="Footer Placeholder 4"/>
          <p:cNvSpPr>
            <a:spLocks noGrp="1"/>
          </p:cNvSpPr>
          <p:nvPr>
            <p:ph type="ftr" sz="quarter" idx="3"/>
          </p:nvPr>
        </p:nvSpPr>
        <p:spPr>
          <a:xfrm>
            <a:off x="132506" y="635028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a:ea typeface="+mn-ea"/>
                <a:cs typeface="Arial"/>
              </a:defRPr>
            </a:lvl1pPr>
          </a:lstStyle>
          <a:p>
            <a:pPr>
              <a:defRPr/>
            </a:pPr>
            <a:endParaRPr lang="en-US" dirty="0"/>
          </a:p>
        </p:txBody>
      </p:sp>
      <p:sp>
        <p:nvSpPr>
          <p:cNvPr id="6" name="Slide Number Placeholder 5"/>
          <p:cNvSpPr>
            <a:spLocks noGrp="1"/>
          </p:cNvSpPr>
          <p:nvPr>
            <p:ph type="sldNum" sz="quarter" idx="4"/>
          </p:nvPr>
        </p:nvSpPr>
        <p:spPr>
          <a:xfrm>
            <a:off x="6901995" y="6632222"/>
            <a:ext cx="2133600" cy="242215"/>
          </a:xfrm>
          <a:prstGeom prst="rect">
            <a:avLst/>
          </a:prstGeom>
        </p:spPr>
        <p:txBody>
          <a:bodyPr vert="horz" lIns="91440" tIns="45720" rIns="91440" bIns="45720" rtlCol="0" anchor="ctr"/>
          <a:lstStyle>
            <a:lvl1pPr algn="r" fontAlgn="auto">
              <a:spcBef>
                <a:spcPts val="0"/>
              </a:spcBef>
              <a:spcAft>
                <a:spcPts val="0"/>
              </a:spcAft>
              <a:defRPr sz="1400" b="1">
                <a:solidFill>
                  <a:schemeClr val="accent3"/>
                </a:solidFill>
                <a:latin typeface="Arial"/>
                <a:ea typeface="+mn-ea"/>
                <a:cs typeface="Arial"/>
              </a:defRPr>
            </a:lvl1pPr>
          </a:lstStyle>
          <a:p>
            <a:pPr>
              <a:defRPr/>
            </a:pPr>
            <a:fld id="{306E2C30-8F45-0448-8EF4-5E9D60815DBD}"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705" r:id="rId2"/>
    <p:sldLayoutId id="2147483702"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03" r:id="rId12"/>
    <p:sldLayoutId id="2147483704" r:id="rId13"/>
    <p:sldLayoutId id="2147483714" r:id="rId14"/>
  </p:sldLayoutIdLst>
  <p:hf hdr="0" ftr="0" dt="0"/>
  <p:txStyles>
    <p:titleStyle>
      <a:lvl1pPr algn="l" rtl="0" eaLnBrk="1" fontAlgn="base" hangingPunct="1">
        <a:spcBef>
          <a:spcPct val="0"/>
        </a:spcBef>
        <a:spcAft>
          <a:spcPct val="0"/>
        </a:spcAft>
        <a:defRPr sz="2800" b="1" kern="1200" cap="all">
          <a:solidFill>
            <a:schemeClr val="tx1"/>
          </a:solidFill>
          <a:effectLst>
            <a:outerShdw blurRad="50800" dist="25400" dir="2700000" algn="tl">
              <a:srgbClr val="000000">
                <a:alpha val="24000"/>
              </a:srgbClr>
            </a:outerShdw>
          </a:effectLst>
          <a:latin typeface="Arial"/>
          <a:ea typeface="ＭＳ Ｐゴシック" charset="0"/>
          <a:cs typeface="Arial"/>
        </a:defRPr>
      </a:lvl1pPr>
      <a:lvl2pPr algn="l" rtl="0" eaLnBrk="1" fontAlgn="base" hangingPunct="1">
        <a:spcBef>
          <a:spcPct val="0"/>
        </a:spcBef>
        <a:spcAft>
          <a:spcPct val="0"/>
        </a:spcAft>
        <a:defRPr sz="3200" b="1">
          <a:solidFill>
            <a:schemeClr val="tx1"/>
          </a:solidFill>
          <a:latin typeface="Calibri" pitchFamily="34" charset="0"/>
          <a:ea typeface="ＭＳ Ｐゴシック" charset="0"/>
          <a:cs typeface="ＭＳ Ｐゴシック" charset="0"/>
        </a:defRPr>
      </a:lvl2pPr>
      <a:lvl3pPr algn="l" rtl="0" eaLnBrk="1" fontAlgn="base" hangingPunct="1">
        <a:spcBef>
          <a:spcPct val="0"/>
        </a:spcBef>
        <a:spcAft>
          <a:spcPct val="0"/>
        </a:spcAft>
        <a:defRPr sz="3200" b="1">
          <a:solidFill>
            <a:schemeClr val="tx1"/>
          </a:solidFill>
          <a:latin typeface="Calibri" pitchFamily="34" charset="0"/>
          <a:ea typeface="ＭＳ Ｐゴシック" charset="0"/>
          <a:cs typeface="ＭＳ Ｐゴシック" charset="0"/>
        </a:defRPr>
      </a:lvl3pPr>
      <a:lvl4pPr algn="l" rtl="0" eaLnBrk="1" fontAlgn="base" hangingPunct="1">
        <a:spcBef>
          <a:spcPct val="0"/>
        </a:spcBef>
        <a:spcAft>
          <a:spcPct val="0"/>
        </a:spcAft>
        <a:defRPr sz="3200" b="1">
          <a:solidFill>
            <a:schemeClr val="tx1"/>
          </a:solidFill>
          <a:latin typeface="Calibri" pitchFamily="34" charset="0"/>
          <a:ea typeface="ＭＳ Ｐゴシック" charset="0"/>
          <a:cs typeface="ＭＳ Ｐゴシック" charset="0"/>
        </a:defRPr>
      </a:lvl4pPr>
      <a:lvl5pPr algn="l" rtl="0" eaLnBrk="1" fontAlgn="base" hangingPunct="1">
        <a:spcBef>
          <a:spcPct val="0"/>
        </a:spcBef>
        <a:spcAft>
          <a:spcPct val="0"/>
        </a:spcAft>
        <a:defRPr sz="3200" b="1">
          <a:solidFill>
            <a:schemeClr val="tx1"/>
          </a:solidFill>
          <a:latin typeface="Calibri" pitchFamily="34" charset="0"/>
          <a:ea typeface="ＭＳ Ｐゴシック" charset="0"/>
          <a:cs typeface="ＭＳ Ｐゴシック" charset="0"/>
        </a:defRPr>
      </a:lvl5pPr>
      <a:lvl6pPr marL="457200" algn="l" rtl="0" eaLnBrk="1" fontAlgn="base" hangingPunct="1">
        <a:spcBef>
          <a:spcPct val="0"/>
        </a:spcBef>
        <a:spcAft>
          <a:spcPct val="0"/>
        </a:spcAft>
        <a:defRPr sz="3200" b="1">
          <a:solidFill>
            <a:schemeClr val="tx1"/>
          </a:solidFill>
          <a:latin typeface="Calibri" pitchFamily="34" charset="0"/>
        </a:defRPr>
      </a:lvl6pPr>
      <a:lvl7pPr marL="914400" algn="l" rtl="0" eaLnBrk="1" fontAlgn="base" hangingPunct="1">
        <a:spcBef>
          <a:spcPct val="0"/>
        </a:spcBef>
        <a:spcAft>
          <a:spcPct val="0"/>
        </a:spcAft>
        <a:defRPr sz="3200" b="1">
          <a:solidFill>
            <a:schemeClr val="tx1"/>
          </a:solidFill>
          <a:latin typeface="Calibri" pitchFamily="34" charset="0"/>
        </a:defRPr>
      </a:lvl7pPr>
      <a:lvl8pPr marL="1371600" algn="l" rtl="0" eaLnBrk="1" fontAlgn="base" hangingPunct="1">
        <a:spcBef>
          <a:spcPct val="0"/>
        </a:spcBef>
        <a:spcAft>
          <a:spcPct val="0"/>
        </a:spcAft>
        <a:defRPr sz="3200" b="1">
          <a:solidFill>
            <a:schemeClr val="tx1"/>
          </a:solidFill>
          <a:latin typeface="Calibri" pitchFamily="34" charset="0"/>
        </a:defRPr>
      </a:lvl8pPr>
      <a:lvl9pPr marL="1828800" algn="l" rtl="0" eaLnBrk="1" fontAlgn="base" hangingPunct="1">
        <a:spcBef>
          <a:spcPct val="0"/>
        </a:spcBef>
        <a:spcAft>
          <a:spcPct val="0"/>
        </a:spcAft>
        <a:defRPr sz="3200" b="1">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800" kern="1200">
          <a:solidFill>
            <a:schemeClr val="tx1"/>
          </a:solidFill>
          <a:latin typeface="Arial"/>
          <a:ea typeface="ＭＳ Ｐゴシック" charset="0"/>
          <a:cs typeface="Arial"/>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a:ea typeface="ＭＳ Ｐゴシック" charset="0"/>
          <a:cs typeface="Arial"/>
        </a:defRPr>
      </a:lvl3pPr>
      <a:lvl4pPr marL="1600200" indent="-228600" algn="l" rtl="0" eaLnBrk="1" fontAlgn="base" hangingPunct="1">
        <a:spcBef>
          <a:spcPct val="20000"/>
        </a:spcBef>
        <a:spcAft>
          <a:spcPct val="0"/>
        </a:spcAft>
        <a:buFont typeface="Arial" charset="0"/>
        <a:buChar char="–"/>
        <a:defRPr sz="1800" kern="1200">
          <a:solidFill>
            <a:schemeClr val="tx1"/>
          </a:solidFill>
          <a:latin typeface="Arial"/>
          <a:ea typeface="ＭＳ Ｐゴシック" charset="0"/>
          <a:cs typeface="Arial"/>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Arial"/>
          <a:ea typeface="ＭＳ Ｐゴシック" charset="0"/>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3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6700" y="304800"/>
            <a:ext cx="8610600" cy="3581400"/>
          </a:xfrm>
          <a:prstGeom prst="roundRect">
            <a:avLst/>
          </a:prstGeom>
          <a:solidFill>
            <a:schemeClr val="accent3">
              <a:lumMod val="60000"/>
              <a:lumOff val="40000"/>
            </a:schemeClr>
          </a:solidFill>
          <a:ln w="571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5400" b="1" dirty="0">
                <a:solidFill>
                  <a:schemeClr val="tx1"/>
                </a:solidFill>
              </a:rPr>
              <a:t>DICE: Compressing DRAM Caches for Bandwidth and Capacity</a:t>
            </a:r>
            <a:endParaRPr lang="en-US" sz="4400" b="1" dirty="0">
              <a:solidFill>
                <a:schemeClr val="tx1"/>
              </a:solidFill>
            </a:endParaRPr>
          </a:p>
        </p:txBody>
      </p:sp>
      <p:sp>
        <p:nvSpPr>
          <p:cNvPr id="8" name="Subtitle 2"/>
          <p:cNvSpPr txBox="1">
            <a:spLocks/>
          </p:cNvSpPr>
          <p:nvPr/>
        </p:nvSpPr>
        <p:spPr bwMode="auto">
          <a:xfrm>
            <a:off x="266700" y="4305300"/>
            <a:ext cx="4038601" cy="2057400"/>
          </a:xfrm>
          <a:prstGeom prst="rect">
            <a:avLst/>
          </a:prstGeom>
          <a:noFill/>
          <a:ln>
            <a:noFill/>
          </a:ln>
          <a:extLst/>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0000"/>
              </a:spcBef>
              <a:spcAft>
                <a:spcPct val="0"/>
              </a:spcAft>
              <a:buClr>
                <a:schemeClr val="accent1"/>
              </a:buClr>
              <a:buFontTx/>
              <a:buNone/>
              <a:defRPr sz="2200">
                <a:solidFill>
                  <a:schemeClr val="accent2"/>
                </a:solidFill>
                <a:latin typeface="+mj-lt"/>
                <a:ea typeface="ＭＳ Ｐゴシック" charset="0"/>
                <a:cs typeface="ＭＳ Ｐゴシック" charset="0"/>
              </a:defRPr>
            </a:lvl1pPr>
            <a:lvl2pPr marL="742950" indent="-285750" algn="l" rtl="0" eaLnBrk="0" fontAlgn="base" hangingPunct="0">
              <a:spcBef>
                <a:spcPct val="20000"/>
              </a:spcBef>
              <a:spcAft>
                <a:spcPct val="0"/>
              </a:spcAft>
              <a:buClr>
                <a:schemeClr val="accent1"/>
              </a:buClr>
              <a:buChar char="–"/>
              <a:defRPr sz="2600">
                <a:solidFill>
                  <a:schemeClr val="bg1"/>
                </a:solidFill>
                <a:latin typeface="+mj-lt"/>
                <a:ea typeface="ＭＳ Ｐゴシック" charset="0"/>
              </a:defRPr>
            </a:lvl2pPr>
            <a:lvl3pPr marL="1143000" indent="-228600" algn="l" rtl="0" eaLnBrk="0" fontAlgn="base" hangingPunct="0">
              <a:spcBef>
                <a:spcPct val="20000"/>
              </a:spcBef>
              <a:spcAft>
                <a:spcPct val="0"/>
              </a:spcAft>
              <a:buClr>
                <a:schemeClr val="accent1"/>
              </a:buClr>
              <a:buChar char="•"/>
              <a:defRPr sz="2400">
                <a:solidFill>
                  <a:schemeClr val="bg1"/>
                </a:solidFill>
                <a:latin typeface="+mj-lt"/>
                <a:ea typeface="ＭＳ Ｐゴシック" charset="0"/>
              </a:defRPr>
            </a:lvl3pPr>
            <a:lvl4pPr marL="1600200" indent="-228600" algn="l" rtl="0" eaLnBrk="0" fontAlgn="base" hangingPunct="0">
              <a:spcBef>
                <a:spcPct val="20000"/>
              </a:spcBef>
              <a:spcAft>
                <a:spcPct val="0"/>
              </a:spcAft>
              <a:buClr>
                <a:schemeClr val="accent1"/>
              </a:buClr>
              <a:buChar char="–"/>
              <a:defRPr sz="2200">
                <a:solidFill>
                  <a:schemeClr val="bg1"/>
                </a:solidFill>
                <a:latin typeface="+mj-lt"/>
                <a:ea typeface="ＭＳ Ｐゴシック" charset="0"/>
              </a:defRPr>
            </a:lvl4pPr>
            <a:lvl5pPr marL="2057400" indent="-228600" algn="l" rtl="0" eaLnBrk="0" fontAlgn="base" hangingPunct="0">
              <a:spcBef>
                <a:spcPct val="20000"/>
              </a:spcBef>
              <a:spcAft>
                <a:spcPct val="0"/>
              </a:spcAft>
              <a:buClr>
                <a:schemeClr val="accent1"/>
              </a:buClr>
              <a:buChar char="»"/>
              <a:defRPr sz="2000">
                <a:solidFill>
                  <a:schemeClr val="bg1"/>
                </a:solidFill>
                <a:latin typeface="+mj-lt"/>
                <a:ea typeface="ＭＳ Ｐゴシック" charset="0"/>
              </a:defRPr>
            </a:lvl5pPr>
            <a:lvl6pPr marL="2514600" indent="-228600" algn="l" rtl="0" fontAlgn="base">
              <a:spcBef>
                <a:spcPct val="20000"/>
              </a:spcBef>
              <a:spcAft>
                <a:spcPct val="0"/>
              </a:spcAft>
              <a:buClr>
                <a:schemeClr val="accent1"/>
              </a:buClr>
              <a:buChar char="»"/>
              <a:defRPr sz="2000">
                <a:solidFill>
                  <a:schemeClr val="bg1"/>
                </a:solidFill>
                <a:latin typeface="+mn-lt"/>
              </a:defRPr>
            </a:lvl6pPr>
            <a:lvl7pPr marL="2971800" indent="-228600" algn="l" rtl="0" fontAlgn="base">
              <a:spcBef>
                <a:spcPct val="20000"/>
              </a:spcBef>
              <a:spcAft>
                <a:spcPct val="0"/>
              </a:spcAft>
              <a:buClr>
                <a:schemeClr val="accent1"/>
              </a:buClr>
              <a:buChar char="»"/>
              <a:defRPr sz="2000">
                <a:solidFill>
                  <a:schemeClr val="bg1"/>
                </a:solidFill>
                <a:latin typeface="+mn-lt"/>
              </a:defRPr>
            </a:lvl7pPr>
            <a:lvl8pPr marL="3429000" indent="-228600" algn="l" rtl="0" fontAlgn="base">
              <a:spcBef>
                <a:spcPct val="20000"/>
              </a:spcBef>
              <a:spcAft>
                <a:spcPct val="0"/>
              </a:spcAft>
              <a:buClr>
                <a:schemeClr val="accent1"/>
              </a:buClr>
              <a:buChar char="»"/>
              <a:defRPr sz="2000">
                <a:solidFill>
                  <a:schemeClr val="bg1"/>
                </a:solidFill>
                <a:latin typeface="+mn-lt"/>
              </a:defRPr>
            </a:lvl8pPr>
            <a:lvl9pPr marL="3886200" indent="-228600" algn="l" rtl="0" fontAlgn="base">
              <a:spcBef>
                <a:spcPct val="20000"/>
              </a:spcBef>
              <a:spcAft>
                <a:spcPct val="0"/>
              </a:spcAft>
              <a:buClr>
                <a:schemeClr val="accent1"/>
              </a:buClr>
              <a:buChar char="»"/>
              <a:defRPr sz="2000">
                <a:solidFill>
                  <a:schemeClr val="bg1"/>
                </a:solidFill>
                <a:latin typeface="+mn-lt"/>
              </a:defRPr>
            </a:lvl9pPr>
          </a:lstStyle>
          <a:p>
            <a:pPr marL="0" marR="0" lvl="0" indent="0" algn="l" defTabSz="914400" rtl="0" eaLnBrk="0" fontAlgn="base" latinLnBrk="0" hangingPunct="0">
              <a:lnSpc>
                <a:spcPct val="100000"/>
              </a:lnSpc>
              <a:spcBef>
                <a:spcPct val="20000"/>
              </a:spcBef>
              <a:spcAft>
                <a:spcPct val="0"/>
              </a:spcAft>
              <a:buClr>
                <a:srgbClr val="EEB211"/>
              </a:buClr>
              <a:buSzTx/>
              <a:buFontTx/>
              <a:buNone/>
              <a:tabLst/>
              <a:defRPr/>
            </a:pPr>
            <a:r>
              <a:rPr kumimoji="0" lang="en-US" sz="3800" b="1" u="none" strike="noStrike" kern="0" cap="none" spc="0" normalizeH="0" baseline="0" noProof="0" dirty="0">
                <a:ln>
                  <a:noFill/>
                </a:ln>
                <a:solidFill>
                  <a:schemeClr val="tx1"/>
                </a:solidFill>
                <a:effectLst/>
                <a:uLnTx/>
                <a:uFillTx/>
                <a:latin typeface="Calibri" charset="0"/>
                <a:ea typeface="Calibri" charset="0"/>
                <a:cs typeface="Calibri" charset="0"/>
              </a:rPr>
              <a:t>Vinson Young</a:t>
            </a:r>
          </a:p>
          <a:p>
            <a:pPr marL="0" marR="0" lvl="0" indent="0" algn="l" defTabSz="914400" rtl="0" eaLnBrk="0" fontAlgn="base" latinLnBrk="0" hangingPunct="0">
              <a:lnSpc>
                <a:spcPct val="100000"/>
              </a:lnSpc>
              <a:spcBef>
                <a:spcPct val="20000"/>
              </a:spcBef>
              <a:spcAft>
                <a:spcPct val="0"/>
              </a:spcAft>
              <a:buClr>
                <a:srgbClr val="EEB211"/>
              </a:buClr>
              <a:buSzTx/>
              <a:buFontTx/>
              <a:buNone/>
              <a:tabLst/>
              <a:defRPr/>
            </a:pPr>
            <a:r>
              <a:rPr lang="en-US" sz="3800" i="1" kern="0" dirty="0">
                <a:solidFill>
                  <a:schemeClr val="tx1"/>
                </a:solidFill>
                <a:latin typeface="Calibri" charset="0"/>
                <a:ea typeface="Calibri" charset="0"/>
                <a:cs typeface="Calibri" charset="0"/>
              </a:rPr>
              <a:t>Prashant Nair</a:t>
            </a:r>
          </a:p>
          <a:p>
            <a:pPr marL="0" marR="0" lvl="0" indent="0" algn="l" defTabSz="914400" rtl="0" eaLnBrk="0" fontAlgn="base" latinLnBrk="0" hangingPunct="0">
              <a:lnSpc>
                <a:spcPct val="100000"/>
              </a:lnSpc>
              <a:spcBef>
                <a:spcPct val="20000"/>
              </a:spcBef>
              <a:spcAft>
                <a:spcPct val="0"/>
              </a:spcAft>
              <a:buClr>
                <a:srgbClr val="EEB211"/>
              </a:buClr>
              <a:buSzTx/>
              <a:buFontTx/>
              <a:buNone/>
              <a:tabLst/>
              <a:defRPr/>
            </a:pPr>
            <a:r>
              <a:rPr kumimoji="0" lang="en-US" sz="3800" i="1" u="none" strike="noStrike" kern="0" cap="none" spc="0" normalizeH="0" baseline="0" noProof="0" dirty="0">
                <a:ln>
                  <a:noFill/>
                </a:ln>
                <a:solidFill>
                  <a:schemeClr val="tx1"/>
                </a:solidFill>
                <a:effectLst/>
                <a:uLnTx/>
                <a:uFillTx/>
                <a:latin typeface="Calibri" charset="0"/>
                <a:ea typeface="Calibri" charset="0"/>
                <a:cs typeface="Calibri" charset="0"/>
              </a:rPr>
              <a:t>Moinuddin Qureshi</a:t>
            </a:r>
          </a:p>
          <a:p>
            <a:pPr marL="0" marR="0" lvl="0" indent="0" defTabSz="914400" rtl="0" eaLnBrk="0" fontAlgn="base" latinLnBrk="0" hangingPunct="0">
              <a:lnSpc>
                <a:spcPct val="100000"/>
              </a:lnSpc>
              <a:spcBef>
                <a:spcPct val="20000"/>
              </a:spcBef>
              <a:spcAft>
                <a:spcPct val="0"/>
              </a:spcAft>
              <a:buClr>
                <a:srgbClr val="EEB211"/>
              </a:buClr>
              <a:buSzTx/>
              <a:buFontTx/>
              <a:buNone/>
              <a:tabLst/>
              <a:defRPr/>
            </a:pPr>
            <a:endParaRPr kumimoji="0" lang="en-US" sz="1200" b="1" u="none" strike="noStrike" kern="0" cap="none" spc="0" normalizeH="0" baseline="0" noProof="0" dirty="0">
              <a:ln>
                <a:noFill/>
              </a:ln>
              <a:solidFill>
                <a:schemeClr val="tx1"/>
              </a:solidFill>
              <a:effectLst/>
              <a:uLnTx/>
              <a:uFillTx/>
              <a:latin typeface="Calibri" charset="0"/>
              <a:ea typeface="Calibri" charset="0"/>
              <a:cs typeface="Calibri" charset="0"/>
            </a:endParaRPr>
          </a:p>
        </p:txBody>
      </p:sp>
      <p:sp>
        <p:nvSpPr>
          <p:cNvPr id="2" name="TextBox 1"/>
          <p:cNvSpPr txBox="1"/>
          <p:nvPr/>
        </p:nvSpPr>
        <p:spPr>
          <a:xfrm>
            <a:off x="2596115" y="0"/>
            <a:ext cx="184666" cy="369332"/>
          </a:xfrm>
          <a:prstGeom prst="rect">
            <a:avLst/>
          </a:prstGeom>
          <a:noFill/>
        </p:spPr>
        <p:txBody>
          <a:bodyPr wrap="none" rtlCol="0">
            <a:spAutoFit/>
          </a:bodyPr>
          <a:lstStyle/>
          <a:p>
            <a:endParaRPr lang="en-US" dirty="0"/>
          </a:p>
        </p:txBody>
      </p:sp>
      <p:sp>
        <p:nvSpPr>
          <p:cNvPr id="6" name="Slide Number Placeholder 3"/>
          <p:cNvSpPr>
            <a:spLocks noGrp="1"/>
          </p:cNvSpPr>
          <p:nvPr>
            <p:ph type="sldNum" sz="quarter" idx="12"/>
          </p:nvPr>
        </p:nvSpPr>
        <p:spPr>
          <a:xfrm>
            <a:off x="7010400" y="6492875"/>
            <a:ext cx="2133600" cy="365125"/>
          </a:xfrm>
        </p:spPr>
        <p:txBody>
          <a:bodyPr/>
          <a:lstStyle/>
          <a:p>
            <a:pPr>
              <a:defRPr/>
            </a:pPr>
            <a:fld id="{79B9E78F-ABFD-44CE-894E-3D6432B5FCE3}" type="slidenum">
              <a:rPr lang="en-US" smtClean="0"/>
              <a:pPr>
                <a:defRPr/>
              </a:pPr>
              <a:t>1</a:t>
            </a:fld>
            <a:endParaRPr lang="en-US"/>
          </a:p>
        </p:txBody>
      </p:sp>
      <p:cxnSp>
        <p:nvCxnSpPr>
          <p:cNvPr id="5" name="Straight Connector 4"/>
          <p:cNvCxnSpPr/>
          <p:nvPr/>
        </p:nvCxnSpPr>
        <p:spPr>
          <a:xfrm>
            <a:off x="4572000" y="4114800"/>
            <a:ext cx="0" cy="2438400"/>
          </a:xfrm>
          <a:prstGeom prst="line">
            <a:avLst/>
          </a:prstGeom>
          <a:ln w="12700" cap="rnd" cmpd="sng">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pic>
        <p:nvPicPr>
          <p:cNvPr id="9" name="Picture 8" descr="gatech-logo.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248309" y="4899646"/>
            <a:ext cx="3628991" cy="868709"/>
          </a:xfrm>
          <a:prstGeom prst="rect">
            <a:avLst/>
          </a:prstGeom>
        </p:spPr>
      </p:pic>
    </p:spTree>
    <p:extLst>
      <p:ext uri="{BB962C8B-B14F-4D97-AF65-F5344CB8AC3E}">
        <p14:creationId xmlns:p14="http://schemas.microsoft.com/office/powerpoint/2010/main" val="1224807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 name="Group 115"/>
          <p:cNvGrpSpPr/>
          <p:nvPr/>
        </p:nvGrpSpPr>
        <p:grpSpPr>
          <a:xfrm>
            <a:off x="76200" y="2743200"/>
            <a:ext cx="1981200" cy="3048000"/>
            <a:chOff x="76200" y="2743200"/>
            <a:chExt cx="1981200" cy="3048000"/>
          </a:xfrm>
        </p:grpSpPr>
        <p:grpSp>
          <p:nvGrpSpPr>
            <p:cNvPr id="117" name="Group 116"/>
            <p:cNvGrpSpPr/>
            <p:nvPr/>
          </p:nvGrpSpPr>
          <p:grpSpPr>
            <a:xfrm>
              <a:off x="76200" y="2743200"/>
              <a:ext cx="1981200" cy="3048000"/>
              <a:chOff x="2667000" y="2743200"/>
              <a:chExt cx="1981200" cy="3048000"/>
            </a:xfrm>
          </p:grpSpPr>
          <p:grpSp>
            <p:nvGrpSpPr>
              <p:cNvPr id="122" name="Group 121"/>
              <p:cNvGrpSpPr/>
              <p:nvPr/>
            </p:nvGrpSpPr>
            <p:grpSpPr>
              <a:xfrm>
                <a:off x="2667000" y="2743200"/>
                <a:ext cx="1981200" cy="3048000"/>
                <a:chOff x="3505200" y="2743200"/>
                <a:chExt cx="1981200" cy="3048000"/>
              </a:xfrm>
            </p:grpSpPr>
            <p:sp>
              <p:nvSpPr>
                <p:cNvPr id="127" name="Rectangle 126"/>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Shape 205"/>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29" name="Shape 210"/>
                <p:cNvSpPr/>
                <p:nvPr/>
              </p:nvSpPr>
              <p:spPr>
                <a:xfrm>
                  <a:off x="3818739" y="46482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30" name="Shape 207"/>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131" name="Shape 205"/>
                <p:cNvSpPr/>
                <p:nvPr/>
              </p:nvSpPr>
              <p:spPr>
                <a:xfrm>
                  <a:off x="3810000" y="40386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132" name="Shape 210"/>
                <p:cNvSpPr/>
                <p:nvPr/>
              </p:nvSpPr>
              <p:spPr>
                <a:xfrm>
                  <a:off x="3810000" y="34290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123" name="Shape 205"/>
              <p:cNvSpPr/>
              <p:nvPr/>
            </p:nvSpPr>
            <p:spPr>
              <a:xfrm>
                <a:off x="3733800" y="28194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124" name="Shape 210"/>
              <p:cNvSpPr/>
              <p:nvPr/>
            </p:nvSpPr>
            <p:spPr>
              <a:xfrm>
                <a:off x="3733800" y="34290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125" name="Shape 205"/>
              <p:cNvSpPr/>
              <p:nvPr/>
            </p:nvSpPr>
            <p:spPr>
              <a:xfrm>
                <a:off x="3733800" y="40386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126" name="Shape 210"/>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118" name="Rectangle 117"/>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Rectangle 118"/>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Rectangle 119"/>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Rectangle 120"/>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9" name="Group 68"/>
          <p:cNvGrpSpPr/>
          <p:nvPr/>
        </p:nvGrpSpPr>
        <p:grpSpPr>
          <a:xfrm>
            <a:off x="2057400" y="2743200"/>
            <a:ext cx="2133600" cy="3048000"/>
            <a:chOff x="76200" y="2743200"/>
            <a:chExt cx="2133600" cy="3048000"/>
          </a:xfrm>
        </p:grpSpPr>
        <p:grpSp>
          <p:nvGrpSpPr>
            <p:cNvPr id="70" name="Group 69"/>
            <p:cNvGrpSpPr/>
            <p:nvPr/>
          </p:nvGrpSpPr>
          <p:grpSpPr>
            <a:xfrm>
              <a:off x="76200" y="2743200"/>
              <a:ext cx="2133600" cy="3048000"/>
              <a:chOff x="3505200" y="2743200"/>
              <a:chExt cx="2133600" cy="3048000"/>
            </a:xfrm>
          </p:grpSpPr>
          <p:sp>
            <p:nvSpPr>
              <p:cNvPr id="75" name="Rectangle 74"/>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Shape 205"/>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77" name="Shape 210"/>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78" name="Shape 207"/>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79" name="Shape 205"/>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80" name="Shape 210"/>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71" name="Rectangle 70"/>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71"/>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72"/>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10</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560"/>
              </a:spcBef>
              <a:spcAft>
                <a:spcPts val="0"/>
              </a:spcAft>
              <a:buSzPct val="25000"/>
            </a:pPr>
            <a:r>
              <a:rPr lang="en-US" sz="3200" dirty="0">
                <a:solidFill>
                  <a:schemeClr val="dk1"/>
                </a:solidFill>
                <a:latin typeface="Calibri"/>
                <a:ea typeface="Arial"/>
                <a:cs typeface="Calibri"/>
                <a:sym typeface="Arial"/>
              </a:rPr>
              <a:t>Compression: Adds capacity, improve bandwidth?</a:t>
            </a:r>
          </a:p>
        </p:txBody>
      </p:sp>
      <p:grpSp>
        <p:nvGrpSpPr>
          <p:cNvPr id="37" name="Group 36"/>
          <p:cNvGrpSpPr/>
          <p:nvPr/>
        </p:nvGrpSpPr>
        <p:grpSpPr>
          <a:xfrm>
            <a:off x="1901657" y="1828800"/>
            <a:ext cx="5337343" cy="598666"/>
            <a:chOff x="2220393" y="1819577"/>
            <a:chExt cx="5337343" cy="598666"/>
          </a:xfrm>
        </p:grpSpPr>
        <p:sp>
          <p:nvSpPr>
            <p:cNvPr id="38" name="TextBox 37"/>
            <p:cNvSpPr txBox="1"/>
            <p:nvPr/>
          </p:nvSpPr>
          <p:spPr>
            <a:xfrm>
              <a:off x="2667000" y="1833467"/>
              <a:ext cx="433332" cy="584776"/>
            </a:xfrm>
            <a:prstGeom prst="rect">
              <a:avLst/>
            </a:prstGeom>
            <a:noFill/>
          </p:spPr>
          <p:txBody>
            <a:bodyPr wrap="none" rtlCol="0">
              <a:spAutoFit/>
            </a:bodyPr>
            <a:lstStyle/>
            <a:p>
              <a:r>
                <a:rPr lang="en-US" sz="3200" b="1" dirty="0">
                  <a:latin typeface="Calibri"/>
                  <a:cs typeface="Calibri"/>
                </a:rPr>
                <a:t>A</a:t>
              </a:r>
            </a:p>
          </p:txBody>
        </p:sp>
        <p:sp>
          <p:nvSpPr>
            <p:cNvPr id="41" name="Right Arrow 40"/>
            <p:cNvSpPr/>
            <p:nvPr/>
          </p:nvSpPr>
          <p:spPr>
            <a:xfrm>
              <a:off x="30912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4038600" y="1833467"/>
              <a:ext cx="414697" cy="584776"/>
            </a:xfrm>
            <a:prstGeom prst="rect">
              <a:avLst/>
            </a:prstGeom>
            <a:noFill/>
          </p:spPr>
          <p:txBody>
            <a:bodyPr wrap="none" rtlCol="0">
              <a:spAutoFit/>
            </a:bodyPr>
            <a:lstStyle/>
            <a:p>
              <a:r>
                <a:rPr lang="en-US" sz="3200" b="1" dirty="0">
                  <a:latin typeface="Calibri"/>
                  <a:cs typeface="Calibri"/>
                </a:rPr>
                <a:t>B</a:t>
              </a:r>
            </a:p>
          </p:txBody>
        </p:sp>
        <p:sp>
          <p:nvSpPr>
            <p:cNvPr id="43" name="TextBox 42"/>
            <p:cNvSpPr txBox="1"/>
            <p:nvPr/>
          </p:nvSpPr>
          <p:spPr>
            <a:xfrm>
              <a:off x="5424448" y="1833467"/>
              <a:ext cx="401873" cy="584776"/>
            </a:xfrm>
            <a:prstGeom prst="rect">
              <a:avLst/>
            </a:prstGeom>
            <a:noFill/>
          </p:spPr>
          <p:txBody>
            <a:bodyPr wrap="none" rtlCol="0">
              <a:spAutoFit/>
            </a:bodyPr>
            <a:lstStyle/>
            <a:p>
              <a:r>
                <a:rPr lang="en-US" sz="3200" b="1" dirty="0">
                  <a:latin typeface="Calibri"/>
                  <a:cs typeface="Calibri"/>
                </a:rPr>
                <a:t>C</a:t>
              </a:r>
            </a:p>
          </p:txBody>
        </p:sp>
        <p:sp>
          <p:nvSpPr>
            <p:cNvPr id="44" name="TextBox 43"/>
            <p:cNvSpPr txBox="1"/>
            <p:nvPr/>
          </p:nvSpPr>
          <p:spPr>
            <a:xfrm>
              <a:off x="6735336" y="1833467"/>
              <a:ext cx="443351" cy="584776"/>
            </a:xfrm>
            <a:prstGeom prst="rect">
              <a:avLst/>
            </a:prstGeom>
            <a:noFill/>
          </p:spPr>
          <p:txBody>
            <a:bodyPr wrap="none" rtlCol="0">
              <a:spAutoFit/>
            </a:bodyPr>
            <a:lstStyle/>
            <a:p>
              <a:r>
                <a:rPr lang="en-US" sz="3200" b="1" dirty="0">
                  <a:latin typeface="Calibri"/>
                  <a:cs typeface="Calibri"/>
                </a:rPr>
                <a:t>D</a:t>
              </a:r>
            </a:p>
          </p:txBody>
        </p:sp>
        <p:grpSp>
          <p:nvGrpSpPr>
            <p:cNvPr id="45" name="Group 44"/>
            <p:cNvGrpSpPr/>
            <p:nvPr/>
          </p:nvGrpSpPr>
          <p:grpSpPr>
            <a:xfrm>
              <a:off x="2220393" y="1819577"/>
              <a:ext cx="5337343" cy="335617"/>
              <a:chOff x="2220393" y="1802297"/>
              <a:chExt cx="5337343" cy="335617"/>
            </a:xfrm>
          </p:grpSpPr>
          <p:cxnSp>
            <p:nvCxnSpPr>
              <p:cNvPr id="52" name="Straight Connector 51"/>
              <p:cNvCxnSpPr/>
              <p:nvPr/>
            </p:nvCxnSpPr>
            <p:spPr>
              <a:xfrm flipH="1" flipV="1">
                <a:off x="7508041" y="1802297"/>
                <a:ext cx="7436" cy="335617"/>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flipV="1">
                <a:off x="2220393" y="1828800"/>
                <a:ext cx="5337343" cy="26453"/>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7169037" y="2107680"/>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46" name="Group 45"/>
            <p:cNvGrpSpPr/>
            <p:nvPr/>
          </p:nvGrpSpPr>
          <p:grpSpPr>
            <a:xfrm flipH="1">
              <a:off x="2234160" y="1852706"/>
              <a:ext cx="381000" cy="340294"/>
              <a:chOff x="7332480" y="2021906"/>
              <a:chExt cx="381000" cy="340294"/>
            </a:xfrm>
          </p:grpSpPr>
          <p:cxnSp>
            <p:nvCxnSpPr>
              <p:cNvPr id="49" name="Straight Connector 48"/>
              <p:cNvCxnSpPr/>
              <p:nvPr/>
            </p:nvCxnSpPr>
            <p:spPr>
              <a:xfrm flipH="1" flipV="1">
                <a:off x="7674208" y="2021906"/>
                <a:ext cx="4712" cy="340294"/>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332480" y="2320923"/>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47" name="Right Arrow 46"/>
            <p:cNvSpPr/>
            <p:nvPr/>
          </p:nvSpPr>
          <p:spPr>
            <a:xfrm>
              <a:off x="44958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ight Arrow 47"/>
            <p:cNvSpPr/>
            <p:nvPr/>
          </p:nvSpPr>
          <p:spPr>
            <a:xfrm>
              <a:off x="58344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0" name="Rectangle 49"/>
          <p:cNvSpPr/>
          <p:nvPr/>
        </p:nvSpPr>
        <p:spPr>
          <a:xfrm>
            <a:off x="150728" y="2706656"/>
            <a:ext cx="8730652" cy="3581400"/>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TextBox 53"/>
          <p:cNvSpPr txBox="1"/>
          <p:nvPr/>
        </p:nvSpPr>
        <p:spPr>
          <a:xfrm>
            <a:off x="76200" y="3429000"/>
            <a:ext cx="3962401" cy="1569660"/>
          </a:xfrm>
          <a:prstGeom prst="rect">
            <a:avLst/>
          </a:prstGeom>
          <a:noFill/>
        </p:spPr>
        <p:txBody>
          <a:bodyPr wrap="square" rtlCol="0">
            <a:spAutoFit/>
          </a:bodyPr>
          <a:lstStyle/>
          <a:p>
            <a:pPr lvl="0" algn="ctr">
              <a:spcBef>
                <a:spcPts val="0"/>
              </a:spcBef>
              <a:spcAft>
                <a:spcPts val="0"/>
              </a:spcAft>
              <a:buSzPct val="25000"/>
            </a:pPr>
            <a:r>
              <a:rPr lang="en-US" sz="3200" b="1" u="sng" dirty="0">
                <a:solidFill>
                  <a:schemeClr val="dk1"/>
                </a:solidFill>
                <a:latin typeface="Calibri"/>
                <a:ea typeface="Arial"/>
                <a:cs typeface="Calibri"/>
                <a:sym typeface="Arial"/>
              </a:rPr>
              <a:t>4 accesses</a:t>
            </a:r>
          </a:p>
          <a:p>
            <a:pPr lvl="0" algn="ctr">
              <a:spcBef>
                <a:spcPts val="0"/>
              </a:spcBef>
              <a:spcAft>
                <a:spcPts val="0"/>
              </a:spcAft>
              <a:buSzPct val="25000"/>
            </a:pPr>
            <a:r>
              <a:rPr lang="en-US" sz="3200" b="1" dirty="0">
                <a:solidFill>
                  <a:schemeClr val="dk1"/>
                </a:solidFill>
                <a:latin typeface="Calibri"/>
                <a:ea typeface="Arial"/>
                <a:cs typeface="Calibri"/>
                <a:sym typeface="Arial"/>
              </a:rPr>
              <a:t>@</a:t>
            </a:r>
          </a:p>
          <a:p>
            <a:pPr lvl="0" algn="ctr">
              <a:spcBef>
                <a:spcPts val="0"/>
              </a:spcBef>
              <a:spcAft>
                <a:spcPts val="0"/>
              </a:spcAft>
              <a:buSzPct val="25000"/>
            </a:pPr>
            <a:r>
              <a:rPr lang="en-US" sz="3200" b="1" dirty="0">
                <a:solidFill>
                  <a:schemeClr val="dk1"/>
                </a:solidFill>
                <a:latin typeface="Calibri"/>
                <a:ea typeface="Arial"/>
                <a:cs typeface="Calibri"/>
                <a:sym typeface="Arial"/>
              </a:rPr>
              <a:t>1x-2x Capacity</a:t>
            </a:r>
          </a:p>
        </p:txBody>
      </p:sp>
      <p:sp>
        <p:nvSpPr>
          <p:cNvPr id="115" name="Rectangle 114"/>
          <p:cNvSpPr/>
          <p:nvPr/>
        </p:nvSpPr>
        <p:spPr>
          <a:xfrm>
            <a:off x="5071380" y="990600"/>
            <a:ext cx="3810000" cy="685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7E2BD18C-4C84-487E-AEDB-6B3439D7C14D}"/>
              </a:ext>
            </a:extLst>
          </p:cNvPr>
          <p:cNvSpPr>
            <a:spLocks noGrp="1"/>
          </p:cNvSpPr>
          <p:nvPr>
            <p:ph type="title"/>
          </p:nvPr>
        </p:nvSpPr>
        <p:spPr/>
        <p:txBody>
          <a:bodyPr/>
          <a:lstStyle/>
          <a:p>
            <a:r>
              <a:rPr lang="en-US" dirty="0"/>
              <a:t>INTRODUCTION: COMPRESSED DRAM CACHE</a:t>
            </a:r>
          </a:p>
        </p:txBody>
      </p:sp>
      <p:grpSp>
        <p:nvGrpSpPr>
          <p:cNvPr id="55" name="Group 54">
            <a:extLst>
              <a:ext uri="{FF2B5EF4-FFF2-40B4-BE49-F238E27FC236}">
                <a16:creationId xmlns:a16="http://schemas.microsoft.com/office/drawing/2014/main" id="{7FB69234-E351-4A93-8245-2033B8F36881}"/>
              </a:ext>
            </a:extLst>
          </p:cNvPr>
          <p:cNvGrpSpPr/>
          <p:nvPr/>
        </p:nvGrpSpPr>
        <p:grpSpPr>
          <a:xfrm>
            <a:off x="6934200" y="2743200"/>
            <a:ext cx="2209800" cy="3048000"/>
            <a:chOff x="3505200" y="2743200"/>
            <a:chExt cx="2133600" cy="3048000"/>
          </a:xfrm>
        </p:grpSpPr>
        <p:sp>
          <p:nvSpPr>
            <p:cNvPr id="57" name="Rectangle 56">
              <a:extLst>
                <a:ext uri="{FF2B5EF4-FFF2-40B4-BE49-F238E27FC236}">
                  <a16:creationId xmlns:a16="http://schemas.microsoft.com/office/drawing/2014/main" id="{02B892CD-04D6-4022-8D77-0DE5A6D0741B}"/>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Shape 205">
              <a:extLst>
                <a:ext uri="{FF2B5EF4-FFF2-40B4-BE49-F238E27FC236}">
                  <a16:creationId xmlns:a16="http://schemas.microsoft.com/office/drawing/2014/main" id="{0F0F562E-CED4-4A7B-BC53-6784460CA765}"/>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59" name="Shape 207">
              <a:extLst>
                <a:ext uri="{FF2B5EF4-FFF2-40B4-BE49-F238E27FC236}">
                  <a16:creationId xmlns:a16="http://schemas.microsoft.com/office/drawing/2014/main" id="{42F9B789-5AAC-451C-AB86-D530DD89721C}"/>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60" name="Shape 205">
              <a:extLst>
                <a:ext uri="{FF2B5EF4-FFF2-40B4-BE49-F238E27FC236}">
                  <a16:creationId xmlns:a16="http://schemas.microsoft.com/office/drawing/2014/main" id="{2550A82C-305B-4AB2-92C3-6301A07A1041}"/>
                </a:ext>
              </a:extLst>
            </p:cNvPr>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grpSp>
      <p:sp>
        <p:nvSpPr>
          <p:cNvPr id="61" name="Rectangle 60">
            <a:extLst>
              <a:ext uri="{FF2B5EF4-FFF2-40B4-BE49-F238E27FC236}">
                <a16:creationId xmlns:a16="http://schemas.microsoft.com/office/drawing/2014/main" id="{D5DA6B83-13F7-4A99-83FF-7324366405BF}"/>
              </a:ext>
            </a:extLst>
          </p:cNvPr>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43CBDB73-A2AE-4A72-A883-C98321419E92}"/>
              </a:ext>
            </a:extLst>
          </p:cNvPr>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Shape 205">
            <a:extLst>
              <a:ext uri="{FF2B5EF4-FFF2-40B4-BE49-F238E27FC236}">
                <a16:creationId xmlns:a16="http://schemas.microsoft.com/office/drawing/2014/main" id="{B73D9C09-1946-4BF8-94C5-23F9FDD872F9}"/>
              </a:ext>
            </a:extLst>
          </p:cNvPr>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64" name="Rectangle 63">
            <a:extLst>
              <a:ext uri="{FF2B5EF4-FFF2-40B4-BE49-F238E27FC236}">
                <a16:creationId xmlns:a16="http://schemas.microsoft.com/office/drawing/2014/main" id="{6AA2BCD9-5BFB-495A-B016-7E06E37B592A}"/>
              </a:ext>
            </a:extLst>
          </p:cNvPr>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6" name="Shape 205">
            <a:extLst>
              <a:ext uri="{FF2B5EF4-FFF2-40B4-BE49-F238E27FC236}">
                <a16:creationId xmlns:a16="http://schemas.microsoft.com/office/drawing/2014/main" id="{B484B620-0D8E-444C-A879-C224FDF0422C}"/>
              </a:ext>
            </a:extLst>
          </p:cNvPr>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67" name="Rectangle 66">
            <a:extLst>
              <a:ext uri="{FF2B5EF4-FFF2-40B4-BE49-F238E27FC236}">
                <a16:creationId xmlns:a16="http://schemas.microsoft.com/office/drawing/2014/main" id="{9FE6AFC4-6E9B-4D99-A87F-2E56BD53B389}"/>
              </a:ext>
            </a:extLst>
          </p:cNvPr>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grpSp>
        <p:nvGrpSpPr>
          <p:cNvPr id="68" name="Group 67">
            <a:extLst>
              <a:ext uri="{FF2B5EF4-FFF2-40B4-BE49-F238E27FC236}">
                <a16:creationId xmlns:a16="http://schemas.microsoft.com/office/drawing/2014/main" id="{F9B0CA88-CA79-4E18-8C45-BE4CE175EA0B}"/>
              </a:ext>
            </a:extLst>
          </p:cNvPr>
          <p:cNvGrpSpPr/>
          <p:nvPr/>
        </p:nvGrpSpPr>
        <p:grpSpPr>
          <a:xfrm>
            <a:off x="4953000" y="2743200"/>
            <a:ext cx="1981200" cy="3048000"/>
            <a:chOff x="76200" y="2743200"/>
            <a:chExt cx="1981200" cy="3048000"/>
          </a:xfrm>
        </p:grpSpPr>
        <p:grpSp>
          <p:nvGrpSpPr>
            <p:cNvPr id="81" name="Group 80">
              <a:extLst>
                <a:ext uri="{FF2B5EF4-FFF2-40B4-BE49-F238E27FC236}">
                  <a16:creationId xmlns:a16="http://schemas.microsoft.com/office/drawing/2014/main" id="{FF3A7CDA-93A0-413D-826C-BD9F49279142}"/>
                </a:ext>
              </a:extLst>
            </p:cNvPr>
            <p:cNvGrpSpPr/>
            <p:nvPr/>
          </p:nvGrpSpPr>
          <p:grpSpPr>
            <a:xfrm>
              <a:off x="76200" y="2743200"/>
              <a:ext cx="1981200" cy="3048000"/>
              <a:chOff x="2667000" y="2743200"/>
              <a:chExt cx="1981200" cy="3048000"/>
            </a:xfrm>
          </p:grpSpPr>
          <p:grpSp>
            <p:nvGrpSpPr>
              <p:cNvPr id="86" name="Group 85">
                <a:extLst>
                  <a:ext uri="{FF2B5EF4-FFF2-40B4-BE49-F238E27FC236}">
                    <a16:creationId xmlns:a16="http://schemas.microsoft.com/office/drawing/2014/main" id="{11F64E17-7480-43B0-BD6E-C061487C85D2}"/>
                  </a:ext>
                </a:extLst>
              </p:cNvPr>
              <p:cNvGrpSpPr/>
              <p:nvPr/>
            </p:nvGrpSpPr>
            <p:grpSpPr>
              <a:xfrm>
                <a:off x="2667000" y="2743200"/>
                <a:ext cx="1981200" cy="3048000"/>
                <a:chOff x="3505200" y="2743200"/>
                <a:chExt cx="1981200" cy="3048000"/>
              </a:xfrm>
            </p:grpSpPr>
            <p:sp>
              <p:nvSpPr>
                <p:cNvPr id="91" name="Rectangle 90">
                  <a:extLst>
                    <a:ext uri="{FF2B5EF4-FFF2-40B4-BE49-F238E27FC236}">
                      <a16:creationId xmlns:a16="http://schemas.microsoft.com/office/drawing/2014/main" id="{4D37CCAE-001D-4476-8EA7-51E9071F45F7}"/>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Shape 205">
                  <a:extLst>
                    <a:ext uri="{FF2B5EF4-FFF2-40B4-BE49-F238E27FC236}">
                      <a16:creationId xmlns:a16="http://schemas.microsoft.com/office/drawing/2014/main" id="{2F1C8197-52B4-410B-88C7-C1B62A0B275B}"/>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93" name="Shape 210">
                  <a:extLst>
                    <a:ext uri="{FF2B5EF4-FFF2-40B4-BE49-F238E27FC236}">
                      <a16:creationId xmlns:a16="http://schemas.microsoft.com/office/drawing/2014/main" id="{A87E842A-1D2B-477A-B6E2-3E051664F6E5}"/>
                    </a:ext>
                  </a:extLst>
                </p:cNvPr>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94" name="Shape 207">
                  <a:extLst>
                    <a:ext uri="{FF2B5EF4-FFF2-40B4-BE49-F238E27FC236}">
                      <a16:creationId xmlns:a16="http://schemas.microsoft.com/office/drawing/2014/main" id="{DB1C2E28-97F2-4892-A854-24813592C24E}"/>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95" name="Shape 205">
                  <a:extLst>
                    <a:ext uri="{FF2B5EF4-FFF2-40B4-BE49-F238E27FC236}">
                      <a16:creationId xmlns:a16="http://schemas.microsoft.com/office/drawing/2014/main" id="{94BFFD5B-A2D5-4310-B353-3296AB1E661A}"/>
                    </a:ext>
                  </a:extLst>
                </p:cNvPr>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96" name="Shape 210">
                  <a:extLst>
                    <a:ext uri="{FF2B5EF4-FFF2-40B4-BE49-F238E27FC236}">
                      <a16:creationId xmlns:a16="http://schemas.microsoft.com/office/drawing/2014/main" id="{55A3BD85-AB18-4486-BAF2-98CB1C16D155}"/>
                    </a:ext>
                  </a:extLst>
                </p:cNvPr>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87" name="Shape 205">
                <a:extLst>
                  <a:ext uri="{FF2B5EF4-FFF2-40B4-BE49-F238E27FC236}">
                    <a16:creationId xmlns:a16="http://schemas.microsoft.com/office/drawing/2014/main" id="{879A269D-9D14-4E9F-A479-644A1F17EBA9}"/>
                  </a:ext>
                </a:extLst>
              </p:cNvPr>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88" name="Shape 210">
                <a:extLst>
                  <a:ext uri="{FF2B5EF4-FFF2-40B4-BE49-F238E27FC236}">
                    <a16:creationId xmlns:a16="http://schemas.microsoft.com/office/drawing/2014/main" id="{9C76DD28-60B7-4318-9A40-10E5CC1A477A}"/>
                  </a:ext>
                </a:extLst>
              </p:cNvPr>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89" name="Shape 205">
                <a:extLst>
                  <a:ext uri="{FF2B5EF4-FFF2-40B4-BE49-F238E27FC236}">
                    <a16:creationId xmlns:a16="http://schemas.microsoft.com/office/drawing/2014/main" id="{61B32A74-2828-47CC-8E7C-D149369515F0}"/>
                  </a:ext>
                </a:extLst>
              </p:cNvPr>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90" name="Shape 210">
                <a:extLst>
                  <a:ext uri="{FF2B5EF4-FFF2-40B4-BE49-F238E27FC236}">
                    <a16:creationId xmlns:a16="http://schemas.microsoft.com/office/drawing/2014/main" id="{2911E6E1-45F0-43F8-BB70-5E2F6C8199E7}"/>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82" name="Rectangle 81">
              <a:extLst>
                <a:ext uri="{FF2B5EF4-FFF2-40B4-BE49-F238E27FC236}">
                  <a16:creationId xmlns:a16="http://schemas.microsoft.com/office/drawing/2014/main" id="{6B5B5301-8E78-4D54-B98D-4730AF56DBB1}"/>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BC63E62C-FE80-4644-8338-15515016B06A}"/>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CC32B651-5CDA-48F3-AF25-A180FB42FF40}"/>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8462A7D3-98C0-4075-8F45-2816F101814B}"/>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7" name="Rectangle 96">
            <a:extLst>
              <a:ext uri="{FF2B5EF4-FFF2-40B4-BE49-F238E27FC236}">
                <a16:creationId xmlns:a16="http://schemas.microsoft.com/office/drawing/2014/main" id="{0FD23941-7719-47DA-BD8B-1805EFD93954}"/>
              </a:ext>
            </a:extLst>
          </p:cNvPr>
          <p:cNvSpPr/>
          <p:nvPr/>
        </p:nvSpPr>
        <p:spPr>
          <a:xfrm>
            <a:off x="4736592" y="2593756"/>
            <a:ext cx="4299003" cy="3757607"/>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9846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901995" y="6632222"/>
            <a:ext cx="2133600" cy="242215"/>
          </a:xfrm>
        </p:spPr>
        <p:txBody>
          <a:bodyPr/>
          <a:lstStyle/>
          <a:p>
            <a:pPr>
              <a:defRPr/>
            </a:pPr>
            <a:fld id="{79B9E78F-ABFD-44CE-894E-3D6432B5FCE3}" type="slidenum">
              <a:rPr lang="en-US" smtClean="0"/>
              <a:pPr>
                <a:defRPr/>
              </a:pPr>
              <a:t>11</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560"/>
              </a:spcBef>
              <a:spcAft>
                <a:spcPts val="0"/>
              </a:spcAft>
              <a:buSzPct val="25000"/>
            </a:pPr>
            <a:r>
              <a:rPr lang="en-US" sz="3200" dirty="0">
                <a:solidFill>
                  <a:schemeClr val="dk1"/>
                </a:solidFill>
                <a:latin typeface="Calibri"/>
                <a:ea typeface="Arial"/>
                <a:cs typeface="Calibri"/>
                <a:sym typeface="Arial"/>
              </a:rPr>
              <a:t>Compression: Adds capacity, improve bandwidth?</a:t>
            </a:r>
          </a:p>
        </p:txBody>
      </p:sp>
      <p:grpSp>
        <p:nvGrpSpPr>
          <p:cNvPr id="37" name="Group 36"/>
          <p:cNvGrpSpPr/>
          <p:nvPr/>
        </p:nvGrpSpPr>
        <p:grpSpPr>
          <a:xfrm>
            <a:off x="1901657" y="1828800"/>
            <a:ext cx="5337343" cy="598666"/>
            <a:chOff x="2220393" y="1819577"/>
            <a:chExt cx="5337343" cy="598666"/>
          </a:xfrm>
        </p:grpSpPr>
        <p:sp>
          <p:nvSpPr>
            <p:cNvPr id="38" name="TextBox 37"/>
            <p:cNvSpPr txBox="1"/>
            <p:nvPr/>
          </p:nvSpPr>
          <p:spPr>
            <a:xfrm>
              <a:off x="2667000" y="1833467"/>
              <a:ext cx="433332" cy="584776"/>
            </a:xfrm>
            <a:prstGeom prst="rect">
              <a:avLst/>
            </a:prstGeom>
            <a:noFill/>
          </p:spPr>
          <p:txBody>
            <a:bodyPr wrap="none" rtlCol="0">
              <a:spAutoFit/>
            </a:bodyPr>
            <a:lstStyle/>
            <a:p>
              <a:r>
                <a:rPr lang="en-US" sz="3200" b="1" dirty="0">
                  <a:latin typeface="Calibri"/>
                  <a:cs typeface="Calibri"/>
                </a:rPr>
                <a:t>A</a:t>
              </a:r>
            </a:p>
          </p:txBody>
        </p:sp>
        <p:sp>
          <p:nvSpPr>
            <p:cNvPr id="41" name="Right Arrow 40"/>
            <p:cNvSpPr/>
            <p:nvPr/>
          </p:nvSpPr>
          <p:spPr>
            <a:xfrm>
              <a:off x="30912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4038600" y="1833467"/>
              <a:ext cx="414697" cy="584776"/>
            </a:xfrm>
            <a:prstGeom prst="rect">
              <a:avLst/>
            </a:prstGeom>
            <a:noFill/>
          </p:spPr>
          <p:txBody>
            <a:bodyPr wrap="none" rtlCol="0">
              <a:spAutoFit/>
            </a:bodyPr>
            <a:lstStyle/>
            <a:p>
              <a:r>
                <a:rPr lang="en-US" sz="3200" b="1" dirty="0">
                  <a:latin typeface="Calibri"/>
                  <a:cs typeface="Calibri"/>
                </a:rPr>
                <a:t>B</a:t>
              </a:r>
            </a:p>
          </p:txBody>
        </p:sp>
        <p:sp>
          <p:nvSpPr>
            <p:cNvPr id="43" name="TextBox 42"/>
            <p:cNvSpPr txBox="1"/>
            <p:nvPr/>
          </p:nvSpPr>
          <p:spPr>
            <a:xfrm>
              <a:off x="5424448" y="1833467"/>
              <a:ext cx="401873" cy="584776"/>
            </a:xfrm>
            <a:prstGeom prst="rect">
              <a:avLst/>
            </a:prstGeom>
            <a:noFill/>
          </p:spPr>
          <p:txBody>
            <a:bodyPr wrap="none" rtlCol="0">
              <a:spAutoFit/>
            </a:bodyPr>
            <a:lstStyle/>
            <a:p>
              <a:r>
                <a:rPr lang="en-US" sz="3200" b="1" dirty="0">
                  <a:latin typeface="Calibri"/>
                  <a:cs typeface="Calibri"/>
                </a:rPr>
                <a:t>C</a:t>
              </a:r>
            </a:p>
          </p:txBody>
        </p:sp>
        <p:sp>
          <p:nvSpPr>
            <p:cNvPr id="44" name="TextBox 43"/>
            <p:cNvSpPr txBox="1"/>
            <p:nvPr/>
          </p:nvSpPr>
          <p:spPr>
            <a:xfrm>
              <a:off x="6735336" y="1833467"/>
              <a:ext cx="443351" cy="584776"/>
            </a:xfrm>
            <a:prstGeom prst="rect">
              <a:avLst/>
            </a:prstGeom>
            <a:noFill/>
          </p:spPr>
          <p:txBody>
            <a:bodyPr wrap="none" rtlCol="0">
              <a:spAutoFit/>
            </a:bodyPr>
            <a:lstStyle/>
            <a:p>
              <a:r>
                <a:rPr lang="en-US" sz="3200" b="1" dirty="0">
                  <a:latin typeface="Calibri"/>
                  <a:cs typeface="Calibri"/>
                </a:rPr>
                <a:t>D</a:t>
              </a:r>
            </a:p>
          </p:txBody>
        </p:sp>
        <p:grpSp>
          <p:nvGrpSpPr>
            <p:cNvPr id="45" name="Group 44"/>
            <p:cNvGrpSpPr/>
            <p:nvPr/>
          </p:nvGrpSpPr>
          <p:grpSpPr>
            <a:xfrm>
              <a:off x="2220393" y="1819577"/>
              <a:ext cx="5337343" cy="335617"/>
              <a:chOff x="2220393" y="1802297"/>
              <a:chExt cx="5337343" cy="335617"/>
            </a:xfrm>
          </p:grpSpPr>
          <p:cxnSp>
            <p:nvCxnSpPr>
              <p:cNvPr id="52" name="Straight Connector 51"/>
              <p:cNvCxnSpPr/>
              <p:nvPr/>
            </p:nvCxnSpPr>
            <p:spPr>
              <a:xfrm flipH="1" flipV="1">
                <a:off x="7508041" y="1802297"/>
                <a:ext cx="7436" cy="335617"/>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flipV="1">
                <a:off x="2220393" y="1828800"/>
                <a:ext cx="5337343" cy="26453"/>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7169037" y="2107680"/>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46" name="Group 45"/>
            <p:cNvGrpSpPr/>
            <p:nvPr/>
          </p:nvGrpSpPr>
          <p:grpSpPr>
            <a:xfrm flipH="1">
              <a:off x="2234160" y="1852706"/>
              <a:ext cx="381000" cy="340294"/>
              <a:chOff x="7332480" y="2021906"/>
              <a:chExt cx="381000" cy="340294"/>
            </a:xfrm>
          </p:grpSpPr>
          <p:cxnSp>
            <p:nvCxnSpPr>
              <p:cNvPr id="49" name="Straight Connector 48"/>
              <p:cNvCxnSpPr/>
              <p:nvPr/>
            </p:nvCxnSpPr>
            <p:spPr>
              <a:xfrm flipH="1" flipV="1">
                <a:off x="7674208" y="2021906"/>
                <a:ext cx="4712" cy="340294"/>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332480" y="2320923"/>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47" name="Right Arrow 46"/>
            <p:cNvSpPr/>
            <p:nvPr/>
          </p:nvSpPr>
          <p:spPr>
            <a:xfrm>
              <a:off x="44958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ight Arrow 47"/>
            <p:cNvSpPr/>
            <p:nvPr/>
          </p:nvSpPr>
          <p:spPr>
            <a:xfrm>
              <a:off x="58344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4953000" y="2743200"/>
            <a:ext cx="1981200" cy="3048000"/>
            <a:chOff x="76200" y="2743200"/>
            <a:chExt cx="1981200" cy="3048000"/>
          </a:xfrm>
        </p:grpSpPr>
        <p:grpSp>
          <p:nvGrpSpPr>
            <p:cNvPr id="54" name="Group 53"/>
            <p:cNvGrpSpPr/>
            <p:nvPr/>
          </p:nvGrpSpPr>
          <p:grpSpPr>
            <a:xfrm>
              <a:off x="76200" y="2743200"/>
              <a:ext cx="1981200" cy="3048000"/>
              <a:chOff x="2667000" y="2743200"/>
              <a:chExt cx="1981200" cy="3048000"/>
            </a:xfrm>
          </p:grpSpPr>
          <p:grpSp>
            <p:nvGrpSpPr>
              <p:cNvPr id="60" name="Group 59"/>
              <p:cNvGrpSpPr/>
              <p:nvPr/>
            </p:nvGrpSpPr>
            <p:grpSpPr>
              <a:xfrm>
                <a:off x="2667000" y="2743200"/>
                <a:ext cx="1981200" cy="3048000"/>
                <a:chOff x="3505200" y="2743200"/>
                <a:chExt cx="1981200" cy="3048000"/>
              </a:xfrm>
            </p:grpSpPr>
            <p:sp>
              <p:nvSpPr>
                <p:cNvPr id="77" name="Rectangle 76"/>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Shape 205"/>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79" name="Shape 210"/>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80" name="Shape 207"/>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81" name="Shape 205"/>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82" name="Shape 210"/>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61" name="Shape 205"/>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74" name="Shape 210"/>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75" name="Shape 205"/>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76" name="Shape 210"/>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55" name="Rectangle 54"/>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64" name="Straight Arrow Connector 63"/>
          <p:cNvCxnSpPr/>
          <p:nvPr/>
        </p:nvCxnSpPr>
        <p:spPr>
          <a:xfrm flipH="1" flipV="1">
            <a:off x="4504869" y="3082421"/>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H="1" flipV="1">
            <a:off x="4508329" y="368858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sp>
        <p:nvSpPr>
          <p:cNvPr id="68" name="Rounded Rectangle 67"/>
          <p:cNvSpPr/>
          <p:nvPr/>
        </p:nvSpPr>
        <p:spPr>
          <a:xfrm>
            <a:off x="4724400" y="4103460"/>
            <a:ext cx="2133600" cy="1066800"/>
          </a:xfrm>
          <a:prstGeom prst="roundRect">
            <a:avLst/>
          </a:prstGeom>
          <a:solidFill>
            <a:schemeClr val="bg1"/>
          </a:solidFill>
          <a:ln w="5715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2x</a:t>
            </a:r>
          </a:p>
          <a:p>
            <a:pPr algn="ctr"/>
            <a:r>
              <a:rPr lang="en-US" sz="3200" i="1" dirty="0">
                <a:solidFill>
                  <a:schemeClr val="tx1"/>
                </a:solidFill>
              </a:rPr>
              <a:t>Bandwidth</a:t>
            </a:r>
          </a:p>
        </p:txBody>
      </p:sp>
      <p:sp>
        <p:nvSpPr>
          <p:cNvPr id="3" name="Title 2">
            <a:extLst>
              <a:ext uri="{FF2B5EF4-FFF2-40B4-BE49-F238E27FC236}">
                <a16:creationId xmlns:a16="http://schemas.microsoft.com/office/drawing/2014/main" id="{110E8BD4-6942-482F-A9CD-373D5B7C66F6}"/>
              </a:ext>
            </a:extLst>
          </p:cNvPr>
          <p:cNvSpPr>
            <a:spLocks noGrp="1"/>
          </p:cNvSpPr>
          <p:nvPr>
            <p:ph type="title"/>
          </p:nvPr>
        </p:nvSpPr>
        <p:spPr/>
        <p:txBody>
          <a:bodyPr/>
          <a:lstStyle/>
          <a:p>
            <a:r>
              <a:rPr lang="en-US" dirty="0"/>
              <a:t>INTRODUCTION: COMPRESSED DRAM CACHE</a:t>
            </a:r>
          </a:p>
        </p:txBody>
      </p:sp>
      <p:grpSp>
        <p:nvGrpSpPr>
          <p:cNvPr id="261" name="Group 260">
            <a:extLst>
              <a:ext uri="{FF2B5EF4-FFF2-40B4-BE49-F238E27FC236}">
                <a16:creationId xmlns:a16="http://schemas.microsoft.com/office/drawing/2014/main" id="{BE15E6A4-0295-4C60-A858-2314565E9522}"/>
              </a:ext>
            </a:extLst>
          </p:cNvPr>
          <p:cNvGrpSpPr/>
          <p:nvPr/>
        </p:nvGrpSpPr>
        <p:grpSpPr>
          <a:xfrm>
            <a:off x="76200" y="2743200"/>
            <a:ext cx="1981200" cy="3048000"/>
            <a:chOff x="76200" y="2743200"/>
            <a:chExt cx="1981200" cy="3048000"/>
          </a:xfrm>
        </p:grpSpPr>
        <p:grpSp>
          <p:nvGrpSpPr>
            <p:cNvPr id="262" name="Group 261">
              <a:extLst>
                <a:ext uri="{FF2B5EF4-FFF2-40B4-BE49-F238E27FC236}">
                  <a16:creationId xmlns:a16="http://schemas.microsoft.com/office/drawing/2014/main" id="{49115F29-1888-46FB-8FBC-0F496C2DE5E4}"/>
                </a:ext>
              </a:extLst>
            </p:cNvPr>
            <p:cNvGrpSpPr/>
            <p:nvPr/>
          </p:nvGrpSpPr>
          <p:grpSpPr>
            <a:xfrm>
              <a:off x="76200" y="2743200"/>
              <a:ext cx="1981200" cy="3048000"/>
              <a:chOff x="2667000" y="2743200"/>
              <a:chExt cx="1981200" cy="3048000"/>
            </a:xfrm>
          </p:grpSpPr>
          <p:grpSp>
            <p:nvGrpSpPr>
              <p:cNvPr id="267" name="Group 266">
                <a:extLst>
                  <a:ext uri="{FF2B5EF4-FFF2-40B4-BE49-F238E27FC236}">
                    <a16:creationId xmlns:a16="http://schemas.microsoft.com/office/drawing/2014/main" id="{5824F5C6-7667-44E5-80AE-04AB2274DC0E}"/>
                  </a:ext>
                </a:extLst>
              </p:cNvPr>
              <p:cNvGrpSpPr/>
              <p:nvPr/>
            </p:nvGrpSpPr>
            <p:grpSpPr>
              <a:xfrm>
                <a:off x="2667000" y="2743200"/>
                <a:ext cx="1981200" cy="3048000"/>
                <a:chOff x="3505200" y="2743200"/>
                <a:chExt cx="1981200" cy="3048000"/>
              </a:xfrm>
            </p:grpSpPr>
            <p:sp>
              <p:nvSpPr>
                <p:cNvPr id="272" name="Rectangle 271">
                  <a:extLst>
                    <a:ext uri="{FF2B5EF4-FFF2-40B4-BE49-F238E27FC236}">
                      <a16:creationId xmlns:a16="http://schemas.microsoft.com/office/drawing/2014/main" id="{36E4B07A-7B24-456C-B905-2A8123CCE224}"/>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Shape 205">
                  <a:extLst>
                    <a:ext uri="{FF2B5EF4-FFF2-40B4-BE49-F238E27FC236}">
                      <a16:creationId xmlns:a16="http://schemas.microsoft.com/office/drawing/2014/main" id="{371B7EAD-09E0-4351-9855-F918D7FEE139}"/>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274" name="Shape 210">
                  <a:extLst>
                    <a:ext uri="{FF2B5EF4-FFF2-40B4-BE49-F238E27FC236}">
                      <a16:creationId xmlns:a16="http://schemas.microsoft.com/office/drawing/2014/main" id="{36F41DF4-DFA8-41BC-8D50-6A989BF86D46}"/>
                    </a:ext>
                  </a:extLst>
                </p:cNvPr>
                <p:cNvSpPr/>
                <p:nvPr/>
              </p:nvSpPr>
              <p:spPr>
                <a:xfrm>
                  <a:off x="3818739" y="46482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275" name="Shape 207">
                  <a:extLst>
                    <a:ext uri="{FF2B5EF4-FFF2-40B4-BE49-F238E27FC236}">
                      <a16:creationId xmlns:a16="http://schemas.microsoft.com/office/drawing/2014/main" id="{D9F413D4-202E-47A5-B175-0807E2834F6D}"/>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276" name="Shape 205">
                  <a:extLst>
                    <a:ext uri="{FF2B5EF4-FFF2-40B4-BE49-F238E27FC236}">
                      <a16:creationId xmlns:a16="http://schemas.microsoft.com/office/drawing/2014/main" id="{BD6A9E88-269C-4904-B5A8-5BA466D2959F}"/>
                    </a:ext>
                  </a:extLst>
                </p:cNvPr>
                <p:cNvSpPr/>
                <p:nvPr/>
              </p:nvSpPr>
              <p:spPr>
                <a:xfrm>
                  <a:off x="3810000" y="40386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277" name="Shape 210">
                  <a:extLst>
                    <a:ext uri="{FF2B5EF4-FFF2-40B4-BE49-F238E27FC236}">
                      <a16:creationId xmlns:a16="http://schemas.microsoft.com/office/drawing/2014/main" id="{38381BAC-DCFB-46AF-ABF8-881F4E5C9BB5}"/>
                    </a:ext>
                  </a:extLst>
                </p:cNvPr>
                <p:cNvSpPr/>
                <p:nvPr/>
              </p:nvSpPr>
              <p:spPr>
                <a:xfrm>
                  <a:off x="3810000" y="34290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268" name="Shape 205">
                <a:extLst>
                  <a:ext uri="{FF2B5EF4-FFF2-40B4-BE49-F238E27FC236}">
                    <a16:creationId xmlns:a16="http://schemas.microsoft.com/office/drawing/2014/main" id="{2711BE63-205E-4C51-B7A2-344A7952578D}"/>
                  </a:ext>
                </a:extLst>
              </p:cNvPr>
              <p:cNvSpPr/>
              <p:nvPr/>
            </p:nvSpPr>
            <p:spPr>
              <a:xfrm>
                <a:off x="3733800" y="28194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269" name="Shape 210">
                <a:extLst>
                  <a:ext uri="{FF2B5EF4-FFF2-40B4-BE49-F238E27FC236}">
                    <a16:creationId xmlns:a16="http://schemas.microsoft.com/office/drawing/2014/main" id="{2BE7752F-2CB4-4C09-8251-767CC349EDD3}"/>
                  </a:ext>
                </a:extLst>
              </p:cNvPr>
              <p:cNvSpPr/>
              <p:nvPr/>
            </p:nvSpPr>
            <p:spPr>
              <a:xfrm>
                <a:off x="3733800" y="34290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270" name="Shape 205">
                <a:extLst>
                  <a:ext uri="{FF2B5EF4-FFF2-40B4-BE49-F238E27FC236}">
                    <a16:creationId xmlns:a16="http://schemas.microsoft.com/office/drawing/2014/main" id="{26B3B1ED-4AC5-4CB3-843A-367C6C25100E}"/>
                  </a:ext>
                </a:extLst>
              </p:cNvPr>
              <p:cNvSpPr/>
              <p:nvPr/>
            </p:nvSpPr>
            <p:spPr>
              <a:xfrm>
                <a:off x="3733800" y="40386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271" name="Shape 210">
                <a:extLst>
                  <a:ext uri="{FF2B5EF4-FFF2-40B4-BE49-F238E27FC236}">
                    <a16:creationId xmlns:a16="http://schemas.microsoft.com/office/drawing/2014/main" id="{A61D65F0-A617-4404-81D8-ECB6A389569C}"/>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263" name="Rectangle 262">
              <a:extLst>
                <a:ext uri="{FF2B5EF4-FFF2-40B4-BE49-F238E27FC236}">
                  <a16:creationId xmlns:a16="http://schemas.microsoft.com/office/drawing/2014/main" id="{5B10131D-E013-4A45-B357-03D41D8D97DB}"/>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4" name="Rectangle 263">
              <a:extLst>
                <a:ext uri="{FF2B5EF4-FFF2-40B4-BE49-F238E27FC236}">
                  <a16:creationId xmlns:a16="http://schemas.microsoft.com/office/drawing/2014/main" id="{CC46DFEF-617A-4E1F-B2FD-553B48CBC3A2}"/>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Rectangle 264">
              <a:extLst>
                <a:ext uri="{FF2B5EF4-FFF2-40B4-BE49-F238E27FC236}">
                  <a16:creationId xmlns:a16="http://schemas.microsoft.com/office/drawing/2014/main" id="{0BBE062D-8497-4C3B-BF47-E9BDADF63774}"/>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Rectangle 265">
              <a:extLst>
                <a:ext uri="{FF2B5EF4-FFF2-40B4-BE49-F238E27FC236}">
                  <a16:creationId xmlns:a16="http://schemas.microsoft.com/office/drawing/2014/main" id="{5AD51718-CEC2-458E-9F48-29BB41880B91}"/>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8" name="Group 277">
            <a:extLst>
              <a:ext uri="{FF2B5EF4-FFF2-40B4-BE49-F238E27FC236}">
                <a16:creationId xmlns:a16="http://schemas.microsoft.com/office/drawing/2014/main" id="{4FABD5A8-6B9A-4496-977B-ED366F347DBB}"/>
              </a:ext>
            </a:extLst>
          </p:cNvPr>
          <p:cNvGrpSpPr/>
          <p:nvPr/>
        </p:nvGrpSpPr>
        <p:grpSpPr>
          <a:xfrm>
            <a:off x="2057400" y="2743200"/>
            <a:ext cx="2133600" cy="3048000"/>
            <a:chOff x="76200" y="2743200"/>
            <a:chExt cx="2133600" cy="3048000"/>
          </a:xfrm>
        </p:grpSpPr>
        <p:grpSp>
          <p:nvGrpSpPr>
            <p:cNvPr id="279" name="Group 278">
              <a:extLst>
                <a:ext uri="{FF2B5EF4-FFF2-40B4-BE49-F238E27FC236}">
                  <a16:creationId xmlns:a16="http://schemas.microsoft.com/office/drawing/2014/main" id="{D9BA7CBF-D427-4476-ACFF-00F910DB83B7}"/>
                </a:ext>
              </a:extLst>
            </p:cNvPr>
            <p:cNvGrpSpPr/>
            <p:nvPr/>
          </p:nvGrpSpPr>
          <p:grpSpPr>
            <a:xfrm>
              <a:off x="76200" y="2743200"/>
              <a:ext cx="2133600" cy="3048000"/>
              <a:chOff x="3505200" y="2743200"/>
              <a:chExt cx="2133600" cy="3048000"/>
            </a:xfrm>
          </p:grpSpPr>
          <p:sp>
            <p:nvSpPr>
              <p:cNvPr id="284" name="Rectangle 283">
                <a:extLst>
                  <a:ext uri="{FF2B5EF4-FFF2-40B4-BE49-F238E27FC236}">
                    <a16:creationId xmlns:a16="http://schemas.microsoft.com/office/drawing/2014/main" id="{A53A9F6B-B73B-4E58-A620-4924FD65FF29}"/>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Shape 205">
                <a:extLst>
                  <a:ext uri="{FF2B5EF4-FFF2-40B4-BE49-F238E27FC236}">
                    <a16:creationId xmlns:a16="http://schemas.microsoft.com/office/drawing/2014/main" id="{55DE7445-F8DD-4AA4-8AB0-9D41095719DC}"/>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286" name="Shape 210">
                <a:extLst>
                  <a:ext uri="{FF2B5EF4-FFF2-40B4-BE49-F238E27FC236}">
                    <a16:creationId xmlns:a16="http://schemas.microsoft.com/office/drawing/2014/main" id="{E5DC473B-BD5D-4458-98A0-B123591BED77}"/>
                  </a:ext>
                </a:extLst>
              </p:cNvPr>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287" name="Shape 207">
                <a:extLst>
                  <a:ext uri="{FF2B5EF4-FFF2-40B4-BE49-F238E27FC236}">
                    <a16:creationId xmlns:a16="http://schemas.microsoft.com/office/drawing/2014/main" id="{19609035-E8D9-4132-B4BA-DD8F7E4AF69D}"/>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288" name="Shape 205">
                <a:extLst>
                  <a:ext uri="{FF2B5EF4-FFF2-40B4-BE49-F238E27FC236}">
                    <a16:creationId xmlns:a16="http://schemas.microsoft.com/office/drawing/2014/main" id="{98AC5B3F-6A74-4447-8AAC-3973091D11E3}"/>
                  </a:ext>
                </a:extLst>
              </p:cNvPr>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289" name="Shape 210">
                <a:extLst>
                  <a:ext uri="{FF2B5EF4-FFF2-40B4-BE49-F238E27FC236}">
                    <a16:creationId xmlns:a16="http://schemas.microsoft.com/office/drawing/2014/main" id="{9CE76E7B-867F-41A9-AFD5-E8D0B50EF062}"/>
                  </a:ext>
                </a:extLst>
              </p:cNvPr>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280" name="Rectangle 279">
              <a:extLst>
                <a:ext uri="{FF2B5EF4-FFF2-40B4-BE49-F238E27FC236}">
                  <a16:creationId xmlns:a16="http://schemas.microsoft.com/office/drawing/2014/main" id="{69E6A8A8-7912-45B7-908F-27DF3CE1E390}"/>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1" name="Rectangle 280">
              <a:extLst>
                <a:ext uri="{FF2B5EF4-FFF2-40B4-BE49-F238E27FC236}">
                  <a16:creationId xmlns:a16="http://schemas.microsoft.com/office/drawing/2014/main" id="{EE6BF009-FDB5-4DCA-AAFA-D17087C5E09F}"/>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2" name="Rectangle 281">
              <a:extLst>
                <a:ext uri="{FF2B5EF4-FFF2-40B4-BE49-F238E27FC236}">
                  <a16:creationId xmlns:a16="http://schemas.microsoft.com/office/drawing/2014/main" id="{4CBF4BCA-C8A6-448D-B3E0-8B399FFBFEEB}"/>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Rectangle 282">
              <a:extLst>
                <a:ext uri="{FF2B5EF4-FFF2-40B4-BE49-F238E27FC236}">
                  <a16:creationId xmlns:a16="http://schemas.microsoft.com/office/drawing/2014/main" id="{E4A83116-DA58-47FF-82A0-AF796A1DF67F}"/>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91" name="Rectangle 290">
            <a:extLst>
              <a:ext uri="{FF2B5EF4-FFF2-40B4-BE49-F238E27FC236}">
                <a16:creationId xmlns:a16="http://schemas.microsoft.com/office/drawing/2014/main" id="{88ED701E-F8B5-4B11-B727-0AB817BCEB97}"/>
              </a:ext>
            </a:extLst>
          </p:cNvPr>
          <p:cNvSpPr/>
          <p:nvPr/>
        </p:nvSpPr>
        <p:spPr>
          <a:xfrm>
            <a:off x="150728" y="2706656"/>
            <a:ext cx="4311544" cy="3581400"/>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11" name="Group 310">
            <a:extLst>
              <a:ext uri="{FF2B5EF4-FFF2-40B4-BE49-F238E27FC236}">
                <a16:creationId xmlns:a16="http://schemas.microsoft.com/office/drawing/2014/main" id="{5F7267CB-D028-4C60-87E9-442C3F84C989}"/>
              </a:ext>
            </a:extLst>
          </p:cNvPr>
          <p:cNvGrpSpPr/>
          <p:nvPr/>
        </p:nvGrpSpPr>
        <p:grpSpPr>
          <a:xfrm>
            <a:off x="6934200" y="2743200"/>
            <a:ext cx="2209800" cy="3048000"/>
            <a:chOff x="3505200" y="2743200"/>
            <a:chExt cx="2133600" cy="3048000"/>
          </a:xfrm>
        </p:grpSpPr>
        <p:sp>
          <p:nvSpPr>
            <p:cNvPr id="312" name="Rectangle 311">
              <a:extLst>
                <a:ext uri="{FF2B5EF4-FFF2-40B4-BE49-F238E27FC236}">
                  <a16:creationId xmlns:a16="http://schemas.microsoft.com/office/drawing/2014/main" id="{071595A0-464F-469A-9A2C-9A5A793722D9}"/>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Shape 205">
              <a:extLst>
                <a:ext uri="{FF2B5EF4-FFF2-40B4-BE49-F238E27FC236}">
                  <a16:creationId xmlns:a16="http://schemas.microsoft.com/office/drawing/2014/main" id="{DB834FDE-55F6-4D70-A244-F456FE7AC92D}"/>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314" name="Shape 207">
              <a:extLst>
                <a:ext uri="{FF2B5EF4-FFF2-40B4-BE49-F238E27FC236}">
                  <a16:creationId xmlns:a16="http://schemas.microsoft.com/office/drawing/2014/main" id="{EFA25554-39D4-4033-BF47-4CC3CE3FBECF}"/>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315" name="Shape 205">
              <a:extLst>
                <a:ext uri="{FF2B5EF4-FFF2-40B4-BE49-F238E27FC236}">
                  <a16:creationId xmlns:a16="http://schemas.microsoft.com/office/drawing/2014/main" id="{2EE71240-880C-45A3-8654-B90FF0054380}"/>
                </a:ext>
              </a:extLst>
            </p:cNvPr>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grpSp>
      <p:sp>
        <p:nvSpPr>
          <p:cNvPr id="316" name="Rectangle 315">
            <a:extLst>
              <a:ext uri="{FF2B5EF4-FFF2-40B4-BE49-F238E27FC236}">
                <a16:creationId xmlns:a16="http://schemas.microsoft.com/office/drawing/2014/main" id="{EA99A604-3FDC-4862-B59A-7B2106C042DE}"/>
              </a:ext>
            </a:extLst>
          </p:cNvPr>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7" name="Rectangle 316">
            <a:extLst>
              <a:ext uri="{FF2B5EF4-FFF2-40B4-BE49-F238E27FC236}">
                <a16:creationId xmlns:a16="http://schemas.microsoft.com/office/drawing/2014/main" id="{282CBF50-3DB4-4257-BEA4-73F7FB082BA2}"/>
              </a:ext>
            </a:extLst>
          </p:cNvPr>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8" name="Shape 205">
            <a:extLst>
              <a:ext uri="{FF2B5EF4-FFF2-40B4-BE49-F238E27FC236}">
                <a16:creationId xmlns:a16="http://schemas.microsoft.com/office/drawing/2014/main" id="{BCBA3E9A-7992-4193-BB22-D3508BDB3B9D}"/>
              </a:ext>
            </a:extLst>
          </p:cNvPr>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319" name="Rectangle 318">
            <a:extLst>
              <a:ext uri="{FF2B5EF4-FFF2-40B4-BE49-F238E27FC236}">
                <a16:creationId xmlns:a16="http://schemas.microsoft.com/office/drawing/2014/main" id="{D1D03C82-A18C-40C4-B51D-DE2DDF56F928}"/>
              </a:ext>
            </a:extLst>
          </p:cNvPr>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0" name="Shape 205">
            <a:extLst>
              <a:ext uri="{FF2B5EF4-FFF2-40B4-BE49-F238E27FC236}">
                <a16:creationId xmlns:a16="http://schemas.microsoft.com/office/drawing/2014/main" id="{A7CF5528-23F7-4DEF-8B88-8B00C679AB96}"/>
              </a:ext>
            </a:extLst>
          </p:cNvPr>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321" name="Rectangle 320">
            <a:extLst>
              <a:ext uri="{FF2B5EF4-FFF2-40B4-BE49-F238E27FC236}">
                <a16:creationId xmlns:a16="http://schemas.microsoft.com/office/drawing/2014/main" id="{87B9EE91-B442-4BC3-881B-9E0D8DADA8FA}"/>
              </a:ext>
            </a:extLst>
          </p:cNvPr>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322" name="Rectangle 321">
            <a:extLst>
              <a:ext uri="{FF2B5EF4-FFF2-40B4-BE49-F238E27FC236}">
                <a16:creationId xmlns:a16="http://schemas.microsoft.com/office/drawing/2014/main" id="{9030F3D1-682F-4060-B1D7-F9751D66AA04}"/>
              </a:ext>
            </a:extLst>
          </p:cNvPr>
          <p:cNvSpPr/>
          <p:nvPr/>
        </p:nvSpPr>
        <p:spPr>
          <a:xfrm>
            <a:off x="7019139" y="2593756"/>
            <a:ext cx="2016456" cy="3757607"/>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085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
                                  </p:stCondLst>
                                  <p:childTnLst>
                                    <p:set>
                                      <p:cBhvr>
                                        <p:cTn id="9" dur="1" fill="hold">
                                          <p:stCondLst>
                                            <p:cond delay="0"/>
                                          </p:stCondLst>
                                        </p:cTn>
                                        <p:tgtEl>
                                          <p:spTgt spid="66"/>
                                        </p:tgtEl>
                                        <p:attrNameLst>
                                          <p:attrName>style.visibility</p:attrName>
                                        </p:attrNameLst>
                                      </p:cBhvr>
                                      <p:to>
                                        <p:strVal val="visible"/>
                                      </p:to>
                                    </p:set>
                                  </p:childTnLst>
                                </p:cTn>
                              </p:par>
                            </p:childTnLst>
                          </p:cTn>
                        </p:par>
                        <p:par>
                          <p:cTn id="10" fill="hold">
                            <p:stCondLst>
                              <p:cond delay="200"/>
                            </p:stCondLst>
                            <p:childTnLst>
                              <p:par>
                                <p:cTn id="11" presetID="1" presetClass="entr" presetSubtype="0" fill="hold" grpId="0" nodeType="afterEffect">
                                  <p:stCondLst>
                                    <p:cond delay="300"/>
                                  </p:stCondLst>
                                  <p:childTnLst>
                                    <p:set>
                                      <p:cBhvr>
                                        <p:cTn id="12"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12</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560"/>
              </a:spcBef>
              <a:spcAft>
                <a:spcPts val="0"/>
              </a:spcAft>
              <a:buSzPct val="25000"/>
            </a:pPr>
            <a:r>
              <a:rPr lang="en-US" sz="3200" dirty="0">
                <a:solidFill>
                  <a:schemeClr val="dk1"/>
                </a:solidFill>
                <a:latin typeface="Calibri"/>
                <a:ea typeface="Arial"/>
                <a:cs typeface="Calibri"/>
                <a:sym typeface="Arial"/>
              </a:rPr>
              <a:t>Compression: Adds capacity, improve bandwidth?</a:t>
            </a:r>
          </a:p>
        </p:txBody>
      </p:sp>
      <p:grpSp>
        <p:nvGrpSpPr>
          <p:cNvPr id="37" name="Group 36"/>
          <p:cNvGrpSpPr/>
          <p:nvPr/>
        </p:nvGrpSpPr>
        <p:grpSpPr>
          <a:xfrm>
            <a:off x="1901657" y="1828800"/>
            <a:ext cx="5337343" cy="598666"/>
            <a:chOff x="2220393" y="1819577"/>
            <a:chExt cx="5337343" cy="598666"/>
          </a:xfrm>
        </p:grpSpPr>
        <p:sp>
          <p:nvSpPr>
            <p:cNvPr id="38" name="TextBox 37"/>
            <p:cNvSpPr txBox="1"/>
            <p:nvPr/>
          </p:nvSpPr>
          <p:spPr>
            <a:xfrm>
              <a:off x="2667000" y="1833467"/>
              <a:ext cx="433332" cy="584776"/>
            </a:xfrm>
            <a:prstGeom prst="rect">
              <a:avLst/>
            </a:prstGeom>
            <a:noFill/>
          </p:spPr>
          <p:txBody>
            <a:bodyPr wrap="none" rtlCol="0">
              <a:spAutoFit/>
            </a:bodyPr>
            <a:lstStyle/>
            <a:p>
              <a:r>
                <a:rPr lang="en-US" sz="3200" b="1" dirty="0">
                  <a:latin typeface="Calibri"/>
                  <a:cs typeface="Calibri"/>
                </a:rPr>
                <a:t>A</a:t>
              </a:r>
            </a:p>
          </p:txBody>
        </p:sp>
        <p:sp>
          <p:nvSpPr>
            <p:cNvPr id="41" name="Right Arrow 40"/>
            <p:cNvSpPr/>
            <p:nvPr/>
          </p:nvSpPr>
          <p:spPr>
            <a:xfrm>
              <a:off x="30912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4038600" y="1833467"/>
              <a:ext cx="414697" cy="584776"/>
            </a:xfrm>
            <a:prstGeom prst="rect">
              <a:avLst/>
            </a:prstGeom>
            <a:noFill/>
          </p:spPr>
          <p:txBody>
            <a:bodyPr wrap="none" rtlCol="0">
              <a:spAutoFit/>
            </a:bodyPr>
            <a:lstStyle/>
            <a:p>
              <a:r>
                <a:rPr lang="en-US" sz="3200" b="1" dirty="0">
                  <a:latin typeface="Calibri"/>
                  <a:cs typeface="Calibri"/>
                </a:rPr>
                <a:t>B</a:t>
              </a:r>
            </a:p>
          </p:txBody>
        </p:sp>
        <p:sp>
          <p:nvSpPr>
            <p:cNvPr id="43" name="TextBox 42"/>
            <p:cNvSpPr txBox="1"/>
            <p:nvPr/>
          </p:nvSpPr>
          <p:spPr>
            <a:xfrm>
              <a:off x="5424448" y="1833467"/>
              <a:ext cx="401873" cy="584776"/>
            </a:xfrm>
            <a:prstGeom prst="rect">
              <a:avLst/>
            </a:prstGeom>
            <a:noFill/>
          </p:spPr>
          <p:txBody>
            <a:bodyPr wrap="none" rtlCol="0">
              <a:spAutoFit/>
            </a:bodyPr>
            <a:lstStyle/>
            <a:p>
              <a:r>
                <a:rPr lang="en-US" sz="3200" b="1" dirty="0">
                  <a:latin typeface="Calibri"/>
                  <a:cs typeface="Calibri"/>
                </a:rPr>
                <a:t>C</a:t>
              </a:r>
            </a:p>
          </p:txBody>
        </p:sp>
        <p:sp>
          <p:nvSpPr>
            <p:cNvPr id="44" name="TextBox 43"/>
            <p:cNvSpPr txBox="1"/>
            <p:nvPr/>
          </p:nvSpPr>
          <p:spPr>
            <a:xfrm>
              <a:off x="6735336" y="1833467"/>
              <a:ext cx="443351" cy="584776"/>
            </a:xfrm>
            <a:prstGeom prst="rect">
              <a:avLst/>
            </a:prstGeom>
            <a:noFill/>
          </p:spPr>
          <p:txBody>
            <a:bodyPr wrap="none" rtlCol="0">
              <a:spAutoFit/>
            </a:bodyPr>
            <a:lstStyle/>
            <a:p>
              <a:r>
                <a:rPr lang="en-US" sz="3200" b="1" dirty="0">
                  <a:latin typeface="Calibri"/>
                  <a:cs typeface="Calibri"/>
                </a:rPr>
                <a:t>D</a:t>
              </a:r>
            </a:p>
          </p:txBody>
        </p:sp>
        <p:grpSp>
          <p:nvGrpSpPr>
            <p:cNvPr id="45" name="Group 44"/>
            <p:cNvGrpSpPr/>
            <p:nvPr/>
          </p:nvGrpSpPr>
          <p:grpSpPr>
            <a:xfrm>
              <a:off x="2220393" y="1819577"/>
              <a:ext cx="5337343" cy="335617"/>
              <a:chOff x="2220393" y="1802297"/>
              <a:chExt cx="5337343" cy="335617"/>
            </a:xfrm>
          </p:grpSpPr>
          <p:cxnSp>
            <p:nvCxnSpPr>
              <p:cNvPr id="52" name="Straight Connector 51"/>
              <p:cNvCxnSpPr/>
              <p:nvPr/>
            </p:nvCxnSpPr>
            <p:spPr>
              <a:xfrm flipH="1" flipV="1">
                <a:off x="7508041" y="1802297"/>
                <a:ext cx="7436" cy="335617"/>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flipV="1">
                <a:off x="2220393" y="1828800"/>
                <a:ext cx="5337343" cy="26453"/>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7169037" y="2107680"/>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46" name="Group 45"/>
            <p:cNvGrpSpPr/>
            <p:nvPr/>
          </p:nvGrpSpPr>
          <p:grpSpPr>
            <a:xfrm flipH="1">
              <a:off x="2234160" y="1852706"/>
              <a:ext cx="381000" cy="340294"/>
              <a:chOff x="7332480" y="2021906"/>
              <a:chExt cx="381000" cy="340294"/>
            </a:xfrm>
          </p:grpSpPr>
          <p:cxnSp>
            <p:nvCxnSpPr>
              <p:cNvPr id="49" name="Straight Connector 48"/>
              <p:cNvCxnSpPr/>
              <p:nvPr/>
            </p:nvCxnSpPr>
            <p:spPr>
              <a:xfrm flipH="1" flipV="1">
                <a:off x="7674208" y="2021906"/>
                <a:ext cx="4712" cy="340294"/>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332480" y="2320923"/>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47" name="Right Arrow 46"/>
            <p:cNvSpPr/>
            <p:nvPr/>
          </p:nvSpPr>
          <p:spPr>
            <a:xfrm>
              <a:off x="44958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ight Arrow 47"/>
            <p:cNvSpPr/>
            <p:nvPr/>
          </p:nvSpPr>
          <p:spPr>
            <a:xfrm>
              <a:off x="58344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6934200" y="2743200"/>
            <a:ext cx="2209800" cy="3048000"/>
            <a:chOff x="3505200" y="2743200"/>
            <a:chExt cx="2133600" cy="3048000"/>
          </a:xfrm>
        </p:grpSpPr>
        <p:sp>
          <p:nvSpPr>
            <p:cNvPr id="31" name="Rectangle 30"/>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Shape 205"/>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35" name="Shape 207"/>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39" name="Shape 205"/>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grpSp>
      <p:sp>
        <p:nvSpPr>
          <p:cNvPr id="10" name="Rectangle 9"/>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Shape 205"/>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73" name="Rectangle 72"/>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2" name="Shape 205"/>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72" name="Rectangle 71"/>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cxnSp>
        <p:nvCxnSpPr>
          <p:cNvPr id="67" name="Straight Arrow Connector 66"/>
          <p:cNvCxnSpPr/>
          <p:nvPr/>
        </p:nvCxnSpPr>
        <p:spPr>
          <a:xfrm flipH="1">
            <a:off x="7336465" y="2590800"/>
            <a:ext cx="1219199" cy="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7565064" y="1905000"/>
            <a:ext cx="969336" cy="584776"/>
          </a:xfrm>
          <a:prstGeom prst="rect">
            <a:avLst/>
          </a:prstGeom>
          <a:solidFill>
            <a:schemeClr val="bg1">
              <a:lumMod val="65000"/>
            </a:schemeClr>
          </a:solidFill>
        </p:spPr>
        <p:txBody>
          <a:bodyPr wrap="none" rtlCol="0">
            <a:spAutoFit/>
          </a:bodyPr>
          <a:lstStyle/>
          <a:p>
            <a:pPr algn="ctr"/>
            <a:r>
              <a:rPr lang="en-US" sz="3200" b="1" dirty="0">
                <a:latin typeface="Calibri"/>
                <a:cs typeface="Calibri"/>
              </a:rPr>
              <a:t>B,D?</a:t>
            </a:r>
          </a:p>
        </p:txBody>
      </p:sp>
      <p:sp>
        <p:nvSpPr>
          <p:cNvPr id="70" name="Rounded Rectangle 69"/>
          <p:cNvSpPr/>
          <p:nvPr/>
        </p:nvSpPr>
        <p:spPr>
          <a:xfrm>
            <a:off x="6934200" y="4114800"/>
            <a:ext cx="2133600" cy="1066800"/>
          </a:xfrm>
          <a:prstGeom prst="roundRect">
            <a:avLst/>
          </a:prstGeom>
          <a:solidFill>
            <a:schemeClr val="bg1"/>
          </a:solid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solidFill>
                  <a:schemeClr val="tx1"/>
                </a:solidFill>
              </a:rPr>
              <a:t>&lt; </a:t>
            </a:r>
            <a:r>
              <a:rPr lang="en-US" sz="3200" i="1" dirty="0">
                <a:solidFill>
                  <a:schemeClr val="tx1"/>
                </a:solidFill>
              </a:rPr>
              <a:t>1x</a:t>
            </a:r>
          </a:p>
          <a:p>
            <a:pPr algn="ctr"/>
            <a:r>
              <a:rPr lang="en-US" sz="3200" i="1" dirty="0">
                <a:solidFill>
                  <a:schemeClr val="tx1"/>
                </a:solidFill>
              </a:rPr>
              <a:t>Bandwidth</a:t>
            </a:r>
          </a:p>
        </p:txBody>
      </p:sp>
      <p:sp>
        <p:nvSpPr>
          <p:cNvPr id="3" name="Title 2">
            <a:extLst>
              <a:ext uri="{FF2B5EF4-FFF2-40B4-BE49-F238E27FC236}">
                <a16:creationId xmlns:a16="http://schemas.microsoft.com/office/drawing/2014/main" id="{992DB452-67D0-466C-8EE9-60E8D0D203F2}"/>
              </a:ext>
            </a:extLst>
          </p:cNvPr>
          <p:cNvSpPr>
            <a:spLocks noGrp="1"/>
          </p:cNvSpPr>
          <p:nvPr>
            <p:ph type="title"/>
          </p:nvPr>
        </p:nvSpPr>
        <p:spPr/>
        <p:txBody>
          <a:bodyPr/>
          <a:lstStyle/>
          <a:p>
            <a:r>
              <a:rPr lang="en-US" dirty="0"/>
              <a:t>INTRODUCTION: COMPRESSED DRAM CACHE</a:t>
            </a:r>
          </a:p>
        </p:txBody>
      </p:sp>
      <p:grpSp>
        <p:nvGrpSpPr>
          <p:cNvPr id="96" name="Group 95">
            <a:extLst>
              <a:ext uri="{FF2B5EF4-FFF2-40B4-BE49-F238E27FC236}">
                <a16:creationId xmlns:a16="http://schemas.microsoft.com/office/drawing/2014/main" id="{5C6B549A-6C25-46C8-880D-86892FD9C969}"/>
              </a:ext>
            </a:extLst>
          </p:cNvPr>
          <p:cNvGrpSpPr/>
          <p:nvPr/>
        </p:nvGrpSpPr>
        <p:grpSpPr>
          <a:xfrm>
            <a:off x="76200" y="2743200"/>
            <a:ext cx="1981200" cy="3048000"/>
            <a:chOff x="76200" y="2743200"/>
            <a:chExt cx="1981200" cy="3048000"/>
          </a:xfrm>
        </p:grpSpPr>
        <p:grpSp>
          <p:nvGrpSpPr>
            <p:cNvPr id="97" name="Group 96">
              <a:extLst>
                <a:ext uri="{FF2B5EF4-FFF2-40B4-BE49-F238E27FC236}">
                  <a16:creationId xmlns:a16="http://schemas.microsoft.com/office/drawing/2014/main" id="{9CFF26CA-BA25-4FA5-B483-5CF58FEE6D3F}"/>
                </a:ext>
              </a:extLst>
            </p:cNvPr>
            <p:cNvGrpSpPr/>
            <p:nvPr/>
          </p:nvGrpSpPr>
          <p:grpSpPr>
            <a:xfrm>
              <a:off x="76200" y="2743200"/>
              <a:ext cx="1981200" cy="3048000"/>
              <a:chOff x="2667000" y="2743200"/>
              <a:chExt cx="1981200" cy="3048000"/>
            </a:xfrm>
          </p:grpSpPr>
          <p:grpSp>
            <p:nvGrpSpPr>
              <p:cNvPr id="102" name="Group 101">
                <a:extLst>
                  <a:ext uri="{FF2B5EF4-FFF2-40B4-BE49-F238E27FC236}">
                    <a16:creationId xmlns:a16="http://schemas.microsoft.com/office/drawing/2014/main" id="{EE7BACDA-28BD-4C0E-AB84-35CDE775FD5F}"/>
                  </a:ext>
                </a:extLst>
              </p:cNvPr>
              <p:cNvGrpSpPr/>
              <p:nvPr/>
            </p:nvGrpSpPr>
            <p:grpSpPr>
              <a:xfrm>
                <a:off x="2667000" y="2743200"/>
                <a:ext cx="1981200" cy="3048000"/>
                <a:chOff x="3505200" y="2743200"/>
                <a:chExt cx="1981200" cy="3048000"/>
              </a:xfrm>
            </p:grpSpPr>
            <p:sp>
              <p:nvSpPr>
                <p:cNvPr id="107" name="Rectangle 106">
                  <a:extLst>
                    <a:ext uri="{FF2B5EF4-FFF2-40B4-BE49-F238E27FC236}">
                      <a16:creationId xmlns:a16="http://schemas.microsoft.com/office/drawing/2014/main" id="{ABEB62BB-2E88-4B41-9AFA-C3BB5711B8AB}"/>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Shape 205">
                  <a:extLst>
                    <a:ext uri="{FF2B5EF4-FFF2-40B4-BE49-F238E27FC236}">
                      <a16:creationId xmlns:a16="http://schemas.microsoft.com/office/drawing/2014/main" id="{AF064468-C904-4024-9074-0B0298DA8751}"/>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09" name="Shape 210">
                  <a:extLst>
                    <a:ext uri="{FF2B5EF4-FFF2-40B4-BE49-F238E27FC236}">
                      <a16:creationId xmlns:a16="http://schemas.microsoft.com/office/drawing/2014/main" id="{D78D4FD5-812E-4DE5-89D0-BC8C71A124FA}"/>
                    </a:ext>
                  </a:extLst>
                </p:cNvPr>
                <p:cNvSpPr/>
                <p:nvPr/>
              </p:nvSpPr>
              <p:spPr>
                <a:xfrm>
                  <a:off x="3818739" y="46482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10" name="Shape 207">
                  <a:extLst>
                    <a:ext uri="{FF2B5EF4-FFF2-40B4-BE49-F238E27FC236}">
                      <a16:creationId xmlns:a16="http://schemas.microsoft.com/office/drawing/2014/main" id="{A139DF3D-F20A-4215-8E31-26F5AB3F7ED3}"/>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111" name="Shape 205">
                  <a:extLst>
                    <a:ext uri="{FF2B5EF4-FFF2-40B4-BE49-F238E27FC236}">
                      <a16:creationId xmlns:a16="http://schemas.microsoft.com/office/drawing/2014/main" id="{860AFECA-C0E0-42AB-816D-B71F333DC814}"/>
                    </a:ext>
                  </a:extLst>
                </p:cNvPr>
                <p:cNvSpPr/>
                <p:nvPr/>
              </p:nvSpPr>
              <p:spPr>
                <a:xfrm>
                  <a:off x="3810000" y="40386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112" name="Shape 210">
                  <a:extLst>
                    <a:ext uri="{FF2B5EF4-FFF2-40B4-BE49-F238E27FC236}">
                      <a16:creationId xmlns:a16="http://schemas.microsoft.com/office/drawing/2014/main" id="{F6AD09C6-A75A-4F36-9A00-F4AA167BCACA}"/>
                    </a:ext>
                  </a:extLst>
                </p:cNvPr>
                <p:cNvSpPr/>
                <p:nvPr/>
              </p:nvSpPr>
              <p:spPr>
                <a:xfrm>
                  <a:off x="3810000" y="34290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103" name="Shape 205">
                <a:extLst>
                  <a:ext uri="{FF2B5EF4-FFF2-40B4-BE49-F238E27FC236}">
                    <a16:creationId xmlns:a16="http://schemas.microsoft.com/office/drawing/2014/main" id="{FABFE7B7-C4B2-40AB-BA8D-CFEC5E0A9383}"/>
                  </a:ext>
                </a:extLst>
              </p:cNvPr>
              <p:cNvSpPr/>
              <p:nvPr/>
            </p:nvSpPr>
            <p:spPr>
              <a:xfrm>
                <a:off x="3733800" y="28194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104" name="Shape 210">
                <a:extLst>
                  <a:ext uri="{FF2B5EF4-FFF2-40B4-BE49-F238E27FC236}">
                    <a16:creationId xmlns:a16="http://schemas.microsoft.com/office/drawing/2014/main" id="{8EE27437-A4F2-4CAD-B17F-3EF2BADBA72D}"/>
                  </a:ext>
                </a:extLst>
              </p:cNvPr>
              <p:cNvSpPr/>
              <p:nvPr/>
            </p:nvSpPr>
            <p:spPr>
              <a:xfrm>
                <a:off x="3733800" y="34290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105" name="Shape 205">
                <a:extLst>
                  <a:ext uri="{FF2B5EF4-FFF2-40B4-BE49-F238E27FC236}">
                    <a16:creationId xmlns:a16="http://schemas.microsoft.com/office/drawing/2014/main" id="{CC312F5D-59F7-4A13-A096-56C5CD4DE124}"/>
                  </a:ext>
                </a:extLst>
              </p:cNvPr>
              <p:cNvSpPr/>
              <p:nvPr/>
            </p:nvSpPr>
            <p:spPr>
              <a:xfrm>
                <a:off x="3733800" y="40386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106" name="Shape 210">
                <a:extLst>
                  <a:ext uri="{FF2B5EF4-FFF2-40B4-BE49-F238E27FC236}">
                    <a16:creationId xmlns:a16="http://schemas.microsoft.com/office/drawing/2014/main" id="{5FA0026E-B5EC-4047-A778-78FF5DE53EF7}"/>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98" name="Rectangle 97">
              <a:extLst>
                <a:ext uri="{FF2B5EF4-FFF2-40B4-BE49-F238E27FC236}">
                  <a16:creationId xmlns:a16="http://schemas.microsoft.com/office/drawing/2014/main" id="{B5114638-9810-42EB-B8EB-A4815B755E62}"/>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E510BF25-B314-483C-9009-3150B7FF7FD7}"/>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AE3C0EAD-DD5B-4AF1-85DB-5442268F24FF}"/>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F156CCB2-F772-433F-9552-CA52EFBEBD02}"/>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3" name="Group 112">
            <a:extLst>
              <a:ext uri="{FF2B5EF4-FFF2-40B4-BE49-F238E27FC236}">
                <a16:creationId xmlns:a16="http://schemas.microsoft.com/office/drawing/2014/main" id="{2EA7C606-BE4C-40D3-B9DA-0D080198D89B}"/>
              </a:ext>
            </a:extLst>
          </p:cNvPr>
          <p:cNvGrpSpPr/>
          <p:nvPr/>
        </p:nvGrpSpPr>
        <p:grpSpPr>
          <a:xfrm>
            <a:off x="2057400" y="2743200"/>
            <a:ext cx="2133600" cy="3048000"/>
            <a:chOff x="76200" y="2743200"/>
            <a:chExt cx="2133600" cy="3048000"/>
          </a:xfrm>
        </p:grpSpPr>
        <p:grpSp>
          <p:nvGrpSpPr>
            <p:cNvPr id="114" name="Group 113">
              <a:extLst>
                <a:ext uri="{FF2B5EF4-FFF2-40B4-BE49-F238E27FC236}">
                  <a16:creationId xmlns:a16="http://schemas.microsoft.com/office/drawing/2014/main" id="{29E5EECA-E938-448E-9A41-AE487340CFC7}"/>
                </a:ext>
              </a:extLst>
            </p:cNvPr>
            <p:cNvGrpSpPr/>
            <p:nvPr/>
          </p:nvGrpSpPr>
          <p:grpSpPr>
            <a:xfrm>
              <a:off x="76200" y="2743200"/>
              <a:ext cx="2133600" cy="3048000"/>
              <a:chOff x="3505200" y="2743200"/>
              <a:chExt cx="2133600" cy="3048000"/>
            </a:xfrm>
          </p:grpSpPr>
          <p:sp>
            <p:nvSpPr>
              <p:cNvPr id="119" name="Rectangle 118">
                <a:extLst>
                  <a:ext uri="{FF2B5EF4-FFF2-40B4-BE49-F238E27FC236}">
                    <a16:creationId xmlns:a16="http://schemas.microsoft.com/office/drawing/2014/main" id="{7EAE0BFC-ED0D-4B2C-9816-74DB15B51259}"/>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Shape 205">
                <a:extLst>
                  <a:ext uri="{FF2B5EF4-FFF2-40B4-BE49-F238E27FC236}">
                    <a16:creationId xmlns:a16="http://schemas.microsoft.com/office/drawing/2014/main" id="{0FF317B4-8DD2-426E-9795-0C222B789980}"/>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21" name="Shape 210">
                <a:extLst>
                  <a:ext uri="{FF2B5EF4-FFF2-40B4-BE49-F238E27FC236}">
                    <a16:creationId xmlns:a16="http://schemas.microsoft.com/office/drawing/2014/main" id="{096ECF75-9012-4A5D-8744-82FAB030FBBF}"/>
                  </a:ext>
                </a:extLst>
              </p:cNvPr>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22" name="Shape 207">
                <a:extLst>
                  <a:ext uri="{FF2B5EF4-FFF2-40B4-BE49-F238E27FC236}">
                    <a16:creationId xmlns:a16="http://schemas.microsoft.com/office/drawing/2014/main" id="{48776BAB-0281-4CF9-8EC0-5E4383014EDB}"/>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123" name="Shape 205">
                <a:extLst>
                  <a:ext uri="{FF2B5EF4-FFF2-40B4-BE49-F238E27FC236}">
                    <a16:creationId xmlns:a16="http://schemas.microsoft.com/office/drawing/2014/main" id="{8B38D191-8A01-483B-A0E7-4B81D72219E7}"/>
                  </a:ext>
                </a:extLst>
              </p:cNvPr>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124" name="Shape 210">
                <a:extLst>
                  <a:ext uri="{FF2B5EF4-FFF2-40B4-BE49-F238E27FC236}">
                    <a16:creationId xmlns:a16="http://schemas.microsoft.com/office/drawing/2014/main" id="{15B9D316-FAA9-4142-B394-7EB24DE9A613}"/>
                  </a:ext>
                </a:extLst>
              </p:cNvPr>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115" name="Rectangle 114">
              <a:extLst>
                <a:ext uri="{FF2B5EF4-FFF2-40B4-BE49-F238E27FC236}">
                  <a16:creationId xmlns:a16="http://schemas.microsoft.com/office/drawing/2014/main" id="{8A68159D-2E40-4396-92F5-6DC546B8DE52}"/>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49F6F8B1-15E0-4A2B-9A20-3EFD215D07DB}"/>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2A811FDD-4283-4F54-8575-EA4E31EE9D60}"/>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11309208-6489-44F1-A183-664DA785FDBF}"/>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73BA6411-3EA5-4F6D-A9E9-179C81775B43}"/>
              </a:ext>
            </a:extLst>
          </p:cNvPr>
          <p:cNvGrpSpPr/>
          <p:nvPr/>
        </p:nvGrpSpPr>
        <p:grpSpPr>
          <a:xfrm>
            <a:off x="4953000" y="2743200"/>
            <a:ext cx="1981200" cy="3048000"/>
            <a:chOff x="76200" y="2743200"/>
            <a:chExt cx="1981200" cy="3048000"/>
          </a:xfrm>
        </p:grpSpPr>
        <p:grpSp>
          <p:nvGrpSpPr>
            <p:cNvPr id="147" name="Group 146">
              <a:extLst>
                <a:ext uri="{FF2B5EF4-FFF2-40B4-BE49-F238E27FC236}">
                  <a16:creationId xmlns:a16="http://schemas.microsoft.com/office/drawing/2014/main" id="{EAE80F40-C028-43CC-BD70-A26E9775C305}"/>
                </a:ext>
              </a:extLst>
            </p:cNvPr>
            <p:cNvGrpSpPr/>
            <p:nvPr/>
          </p:nvGrpSpPr>
          <p:grpSpPr>
            <a:xfrm>
              <a:off x="76200" y="2743200"/>
              <a:ext cx="1981200" cy="3048000"/>
              <a:chOff x="2667000" y="2743200"/>
              <a:chExt cx="1981200" cy="3048000"/>
            </a:xfrm>
          </p:grpSpPr>
          <p:grpSp>
            <p:nvGrpSpPr>
              <p:cNvPr id="152" name="Group 151">
                <a:extLst>
                  <a:ext uri="{FF2B5EF4-FFF2-40B4-BE49-F238E27FC236}">
                    <a16:creationId xmlns:a16="http://schemas.microsoft.com/office/drawing/2014/main" id="{4154291E-6CBC-4469-9174-0DA94C8BDF4E}"/>
                  </a:ext>
                </a:extLst>
              </p:cNvPr>
              <p:cNvGrpSpPr/>
              <p:nvPr/>
            </p:nvGrpSpPr>
            <p:grpSpPr>
              <a:xfrm>
                <a:off x="2667000" y="2743200"/>
                <a:ext cx="1981200" cy="3048000"/>
                <a:chOff x="3505200" y="2743200"/>
                <a:chExt cx="1981200" cy="3048000"/>
              </a:xfrm>
            </p:grpSpPr>
            <p:sp>
              <p:nvSpPr>
                <p:cNvPr id="157" name="Rectangle 156">
                  <a:extLst>
                    <a:ext uri="{FF2B5EF4-FFF2-40B4-BE49-F238E27FC236}">
                      <a16:creationId xmlns:a16="http://schemas.microsoft.com/office/drawing/2014/main" id="{7EB06B4B-7AB9-45D2-8958-E796A4A383B8}"/>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Shape 205">
                  <a:extLst>
                    <a:ext uri="{FF2B5EF4-FFF2-40B4-BE49-F238E27FC236}">
                      <a16:creationId xmlns:a16="http://schemas.microsoft.com/office/drawing/2014/main" id="{E7B40786-5A9E-410B-8C66-78ADE7B9D48A}"/>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59" name="Shape 210">
                  <a:extLst>
                    <a:ext uri="{FF2B5EF4-FFF2-40B4-BE49-F238E27FC236}">
                      <a16:creationId xmlns:a16="http://schemas.microsoft.com/office/drawing/2014/main" id="{5BCA35AF-12DE-40EC-AF1A-0171868BAD55}"/>
                    </a:ext>
                  </a:extLst>
                </p:cNvPr>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60" name="Shape 207">
                  <a:extLst>
                    <a:ext uri="{FF2B5EF4-FFF2-40B4-BE49-F238E27FC236}">
                      <a16:creationId xmlns:a16="http://schemas.microsoft.com/office/drawing/2014/main" id="{E2196D5C-BC3F-4790-93DD-69B390560D83}"/>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161" name="Shape 205">
                  <a:extLst>
                    <a:ext uri="{FF2B5EF4-FFF2-40B4-BE49-F238E27FC236}">
                      <a16:creationId xmlns:a16="http://schemas.microsoft.com/office/drawing/2014/main" id="{ED6902C1-B056-4D11-B6FE-F38C25EB5D08}"/>
                    </a:ext>
                  </a:extLst>
                </p:cNvPr>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162" name="Shape 210">
                  <a:extLst>
                    <a:ext uri="{FF2B5EF4-FFF2-40B4-BE49-F238E27FC236}">
                      <a16:creationId xmlns:a16="http://schemas.microsoft.com/office/drawing/2014/main" id="{7AE87CDB-16DB-4D19-A06D-EEEEB0E6DF75}"/>
                    </a:ext>
                  </a:extLst>
                </p:cNvPr>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153" name="Shape 205">
                <a:extLst>
                  <a:ext uri="{FF2B5EF4-FFF2-40B4-BE49-F238E27FC236}">
                    <a16:creationId xmlns:a16="http://schemas.microsoft.com/office/drawing/2014/main" id="{9A010FD0-940C-43FD-A836-A06113A551C3}"/>
                  </a:ext>
                </a:extLst>
              </p:cNvPr>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154" name="Shape 210">
                <a:extLst>
                  <a:ext uri="{FF2B5EF4-FFF2-40B4-BE49-F238E27FC236}">
                    <a16:creationId xmlns:a16="http://schemas.microsoft.com/office/drawing/2014/main" id="{52EA6157-35DE-40BB-B409-A6F25A648399}"/>
                  </a:ext>
                </a:extLst>
              </p:cNvPr>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155" name="Shape 205">
                <a:extLst>
                  <a:ext uri="{FF2B5EF4-FFF2-40B4-BE49-F238E27FC236}">
                    <a16:creationId xmlns:a16="http://schemas.microsoft.com/office/drawing/2014/main" id="{7B7528FB-D63D-4476-93C2-B604AD499B35}"/>
                  </a:ext>
                </a:extLst>
              </p:cNvPr>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156" name="Shape 210">
                <a:extLst>
                  <a:ext uri="{FF2B5EF4-FFF2-40B4-BE49-F238E27FC236}">
                    <a16:creationId xmlns:a16="http://schemas.microsoft.com/office/drawing/2014/main" id="{19E93ED2-FA3B-4074-995A-F1F178C0F559}"/>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148" name="Rectangle 147">
              <a:extLst>
                <a:ext uri="{FF2B5EF4-FFF2-40B4-BE49-F238E27FC236}">
                  <a16:creationId xmlns:a16="http://schemas.microsoft.com/office/drawing/2014/main" id="{71C1FFF5-24A0-4037-B217-B93974169BE0}"/>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9" name="Rectangle 148">
              <a:extLst>
                <a:ext uri="{FF2B5EF4-FFF2-40B4-BE49-F238E27FC236}">
                  <a16:creationId xmlns:a16="http://schemas.microsoft.com/office/drawing/2014/main" id="{0A7507D8-6CBA-43C0-86D8-3567F9A7C64A}"/>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6C064EAE-C52E-44FA-B1C9-C6E1A022A8E1}"/>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98CD0F2B-0044-479F-9E96-79EB7F7AF7D6}"/>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25" name="Rectangle 124">
            <a:extLst>
              <a:ext uri="{FF2B5EF4-FFF2-40B4-BE49-F238E27FC236}">
                <a16:creationId xmlns:a16="http://schemas.microsoft.com/office/drawing/2014/main" id="{B228B630-98E8-45E8-8529-0913022010E8}"/>
              </a:ext>
            </a:extLst>
          </p:cNvPr>
          <p:cNvSpPr/>
          <p:nvPr/>
        </p:nvSpPr>
        <p:spPr>
          <a:xfrm>
            <a:off x="150727" y="2706656"/>
            <a:ext cx="6709223" cy="3581400"/>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4" name="Straight Arrow Connector 63"/>
          <p:cNvCxnSpPr/>
          <p:nvPr/>
        </p:nvCxnSpPr>
        <p:spPr>
          <a:xfrm flipH="1" flipV="1">
            <a:off x="6477000" y="304800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H="1" flipV="1">
            <a:off x="6477000" y="365760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12205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
                                  </p:stCondLst>
                                  <p:childTnLst>
                                    <p:set>
                                      <p:cBhvr>
                                        <p:cTn id="9" dur="1" fill="hold">
                                          <p:stCondLst>
                                            <p:cond delay="0"/>
                                          </p:stCondLst>
                                        </p:cTn>
                                        <p:tgtEl>
                                          <p:spTgt spid="66"/>
                                        </p:tgtEl>
                                        <p:attrNameLst>
                                          <p:attrName>style.visibility</p:attrName>
                                        </p:attrNameLst>
                                      </p:cBhvr>
                                      <p:to>
                                        <p:strVal val="visible"/>
                                      </p:to>
                                    </p:set>
                                  </p:childTnLst>
                                </p:cTn>
                              </p:par>
                            </p:childTnLst>
                          </p:cTn>
                        </p:par>
                        <p:par>
                          <p:cTn id="10" fill="hold">
                            <p:stCondLst>
                              <p:cond delay="200"/>
                            </p:stCondLst>
                            <p:childTnLst>
                              <p:par>
                                <p:cTn id="11" presetID="1" presetClass="entr" presetSubtype="0" fill="hold" nodeType="afterEffect">
                                  <p:stCondLst>
                                    <p:cond delay="300"/>
                                  </p:stCondLst>
                                  <p:childTnLst>
                                    <p:set>
                                      <p:cBhvr>
                                        <p:cTn id="12" dur="1" fill="hold">
                                          <p:stCondLst>
                                            <p:cond delay="0"/>
                                          </p:stCondLst>
                                        </p:cTn>
                                        <p:tgtEl>
                                          <p:spTgt spid="67"/>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grpId="0" nodeType="afterEffect">
                                  <p:stCondLst>
                                    <p:cond delay="300"/>
                                  </p:stCondLst>
                                  <p:childTnLst>
                                    <p:set>
                                      <p:cBhvr>
                                        <p:cTn id="15" dur="1" fill="hold">
                                          <p:stCondLst>
                                            <p:cond delay="0"/>
                                          </p:stCondLst>
                                        </p:cTn>
                                        <p:tgtEl>
                                          <p:spTgt spid="68"/>
                                        </p:tgtEl>
                                        <p:attrNameLst>
                                          <p:attrName>style.visibility</p:attrName>
                                        </p:attrNameLst>
                                      </p:cBhvr>
                                      <p:to>
                                        <p:strVal val="visible"/>
                                      </p:to>
                                    </p:set>
                                  </p:childTnLst>
                                </p:cTn>
                              </p:par>
                            </p:childTnLst>
                          </p:cTn>
                        </p:par>
                        <p:par>
                          <p:cTn id="16" fill="hold">
                            <p:stCondLst>
                              <p:cond delay="800"/>
                            </p:stCondLst>
                            <p:childTnLst>
                              <p:par>
                                <p:cTn id="17" presetID="1" presetClass="entr" presetSubtype="0" fill="hold" grpId="0" nodeType="afterEffect">
                                  <p:stCondLst>
                                    <p:cond delay="300"/>
                                  </p:stCondLst>
                                  <p:childTnLst>
                                    <p:set>
                                      <p:cBhvr>
                                        <p:cTn id="18"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7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13</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560"/>
              </a:spcBef>
              <a:spcAft>
                <a:spcPts val="0"/>
              </a:spcAft>
              <a:buSzPct val="25000"/>
            </a:pPr>
            <a:r>
              <a:rPr lang="en-US" sz="3200" dirty="0">
                <a:solidFill>
                  <a:schemeClr val="dk1"/>
                </a:solidFill>
                <a:latin typeface="Calibri"/>
                <a:ea typeface="Arial"/>
                <a:cs typeface="Calibri"/>
                <a:sym typeface="Arial"/>
              </a:rPr>
              <a:t>Compression: Adds capacity, improve bandwidth?</a:t>
            </a:r>
          </a:p>
        </p:txBody>
      </p:sp>
      <p:grpSp>
        <p:nvGrpSpPr>
          <p:cNvPr id="50" name="Group 49"/>
          <p:cNvGrpSpPr/>
          <p:nvPr/>
        </p:nvGrpSpPr>
        <p:grpSpPr>
          <a:xfrm>
            <a:off x="4953000" y="2743200"/>
            <a:ext cx="1981200" cy="3048000"/>
            <a:chOff x="76200" y="2743200"/>
            <a:chExt cx="1981200" cy="3048000"/>
          </a:xfrm>
        </p:grpSpPr>
        <p:grpSp>
          <p:nvGrpSpPr>
            <p:cNvPr id="54" name="Group 53"/>
            <p:cNvGrpSpPr/>
            <p:nvPr/>
          </p:nvGrpSpPr>
          <p:grpSpPr>
            <a:xfrm>
              <a:off x="76200" y="2743200"/>
              <a:ext cx="1981200" cy="3048000"/>
              <a:chOff x="2667000" y="2743200"/>
              <a:chExt cx="1981200" cy="3048000"/>
            </a:xfrm>
          </p:grpSpPr>
          <p:grpSp>
            <p:nvGrpSpPr>
              <p:cNvPr id="60" name="Group 59"/>
              <p:cNvGrpSpPr/>
              <p:nvPr/>
            </p:nvGrpSpPr>
            <p:grpSpPr>
              <a:xfrm>
                <a:off x="2667000" y="2743200"/>
                <a:ext cx="1981200" cy="3048000"/>
                <a:chOff x="3505200" y="2743200"/>
                <a:chExt cx="1981200" cy="3048000"/>
              </a:xfrm>
            </p:grpSpPr>
            <p:sp>
              <p:nvSpPr>
                <p:cNvPr id="77" name="Rectangle 76"/>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Shape 205"/>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9" name="Shape 210"/>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80" name="Shape 207"/>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chemeClr val="accent3"/>
                      </a:solidFill>
                      <a:latin typeface="Calibri"/>
                      <a:ea typeface="Arial"/>
                      <a:cs typeface="Calibri"/>
                      <a:sym typeface="Arial"/>
                    </a:rPr>
                    <a:t>Compressible</a:t>
                  </a:r>
                  <a:endParaRPr lang="en-US" sz="2200" b="1" dirty="0">
                    <a:solidFill>
                      <a:schemeClr val="dk1"/>
                    </a:solidFill>
                    <a:latin typeface="Calibri"/>
                    <a:ea typeface="Arial"/>
                    <a:cs typeface="Calibri"/>
                    <a:sym typeface="Arial"/>
                  </a:endParaRPr>
                </a:p>
              </p:txBody>
            </p:sp>
            <p:sp>
              <p:nvSpPr>
                <p:cNvPr id="81" name="Shape 205"/>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82" name="Shape 210"/>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61" name="Shape 205"/>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4" name="Shape 210"/>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5" name="Shape 205"/>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6" name="Shape 210"/>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55" name="Rectangle 54"/>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6934200" y="2743200"/>
            <a:ext cx="2209800" cy="3048000"/>
            <a:chOff x="3505200" y="2743200"/>
            <a:chExt cx="2133600" cy="3048000"/>
          </a:xfrm>
        </p:grpSpPr>
        <p:sp>
          <p:nvSpPr>
            <p:cNvPr id="31" name="Rectangle 30"/>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Shape 205"/>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35" name="Shape 207"/>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rgbClr val="FF0000"/>
                  </a:solidFill>
                  <a:latin typeface="Calibri"/>
                  <a:ea typeface="Arial"/>
                  <a:cs typeface="Calibri"/>
                  <a:sym typeface="Arial"/>
                </a:rPr>
                <a:t>Incompressible</a:t>
              </a:r>
              <a:endParaRPr lang="en-US" sz="2200" b="1" dirty="0">
                <a:solidFill>
                  <a:schemeClr val="dk1"/>
                </a:solidFill>
                <a:latin typeface="Calibri"/>
                <a:ea typeface="Arial"/>
                <a:cs typeface="Calibri"/>
                <a:sym typeface="Arial"/>
              </a:endParaRPr>
            </a:p>
          </p:txBody>
        </p:sp>
        <p:sp>
          <p:nvSpPr>
            <p:cNvPr id="39" name="Shape 205"/>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10" name="Rectangle 9"/>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Shape 205"/>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3" name="Rectangle 72"/>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2" name="Shape 205"/>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2" name="Rectangle 71"/>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68" name="Rounded Rectangle 67"/>
          <p:cNvSpPr/>
          <p:nvPr/>
        </p:nvSpPr>
        <p:spPr>
          <a:xfrm>
            <a:off x="4724400" y="4103460"/>
            <a:ext cx="2133600" cy="1066800"/>
          </a:xfrm>
          <a:prstGeom prst="roundRect">
            <a:avLst/>
          </a:prstGeom>
          <a:solidFill>
            <a:schemeClr val="bg1"/>
          </a:solidFill>
          <a:ln w="5715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2x</a:t>
            </a:r>
          </a:p>
          <a:p>
            <a:pPr algn="ctr"/>
            <a:r>
              <a:rPr lang="en-US" sz="3200" i="1" dirty="0">
                <a:solidFill>
                  <a:schemeClr val="tx1"/>
                </a:solidFill>
              </a:rPr>
              <a:t>Bandwidth</a:t>
            </a:r>
          </a:p>
        </p:txBody>
      </p:sp>
      <p:sp>
        <p:nvSpPr>
          <p:cNvPr id="69" name="Rounded Rectangle 68"/>
          <p:cNvSpPr/>
          <p:nvPr/>
        </p:nvSpPr>
        <p:spPr>
          <a:xfrm>
            <a:off x="6934200" y="4114800"/>
            <a:ext cx="2133600" cy="1066800"/>
          </a:xfrm>
          <a:prstGeom prst="roundRect">
            <a:avLst/>
          </a:prstGeom>
          <a:solidFill>
            <a:schemeClr val="bg1"/>
          </a:solidFill>
          <a:ln w="57150">
            <a:solidFill>
              <a:srgbClr val="FF304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solidFill>
                  <a:schemeClr val="tx1"/>
                </a:solidFill>
              </a:rPr>
              <a:t>&lt; </a:t>
            </a:r>
            <a:r>
              <a:rPr lang="en-US" sz="3200" i="1" dirty="0">
                <a:solidFill>
                  <a:schemeClr val="tx1"/>
                </a:solidFill>
              </a:rPr>
              <a:t>1x</a:t>
            </a:r>
          </a:p>
          <a:p>
            <a:pPr algn="ctr"/>
            <a:r>
              <a:rPr lang="en-US" sz="3200" i="1" dirty="0">
                <a:solidFill>
                  <a:schemeClr val="tx1"/>
                </a:solidFill>
              </a:rPr>
              <a:t>Bandwidth</a:t>
            </a:r>
          </a:p>
        </p:txBody>
      </p:sp>
      <p:grpSp>
        <p:nvGrpSpPr>
          <p:cNvPr id="70" name="Group 69"/>
          <p:cNvGrpSpPr/>
          <p:nvPr/>
        </p:nvGrpSpPr>
        <p:grpSpPr>
          <a:xfrm>
            <a:off x="2057400" y="2743200"/>
            <a:ext cx="2133600" cy="3048000"/>
            <a:chOff x="76200" y="2743200"/>
            <a:chExt cx="2133600" cy="3048000"/>
          </a:xfrm>
        </p:grpSpPr>
        <p:grpSp>
          <p:nvGrpSpPr>
            <p:cNvPr id="83" name="Group 82"/>
            <p:cNvGrpSpPr/>
            <p:nvPr/>
          </p:nvGrpSpPr>
          <p:grpSpPr>
            <a:xfrm>
              <a:off x="76200" y="2743200"/>
              <a:ext cx="2133600" cy="3048000"/>
              <a:chOff x="3505200" y="2743200"/>
              <a:chExt cx="2133600" cy="3048000"/>
            </a:xfrm>
          </p:grpSpPr>
          <p:sp>
            <p:nvSpPr>
              <p:cNvPr id="88" name="Rectangle 87"/>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Shape 205"/>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0" name="Shape 210"/>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1" name="Shape 207"/>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rgbClr val="FF0000"/>
                    </a:solidFill>
                    <a:latin typeface="Calibri"/>
                    <a:ea typeface="Arial"/>
                    <a:cs typeface="Calibri"/>
                    <a:sym typeface="Arial"/>
                  </a:rPr>
                  <a:t>Incompressible</a:t>
                </a:r>
                <a:endParaRPr lang="en-US" sz="2200" b="1" dirty="0">
                  <a:solidFill>
                    <a:schemeClr val="dk1"/>
                  </a:solidFill>
                  <a:latin typeface="Calibri"/>
                  <a:ea typeface="Arial"/>
                  <a:cs typeface="Calibri"/>
                  <a:sym typeface="Arial"/>
                </a:endParaRPr>
              </a:p>
            </p:txBody>
          </p:sp>
          <p:sp>
            <p:nvSpPr>
              <p:cNvPr id="92" name="Shape 205"/>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3" name="Shape 210"/>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84" name="Rectangle 83"/>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4" name="Group 93"/>
          <p:cNvGrpSpPr/>
          <p:nvPr/>
        </p:nvGrpSpPr>
        <p:grpSpPr>
          <a:xfrm>
            <a:off x="76200" y="2743200"/>
            <a:ext cx="1981200" cy="3048000"/>
            <a:chOff x="76200" y="2743200"/>
            <a:chExt cx="1981200" cy="3048000"/>
          </a:xfrm>
        </p:grpSpPr>
        <p:grpSp>
          <p:nvGrpSpPr>
            <p:cNvPr id="95" name="Group 94"/>
            <p:cNvGrpSpPr/>
            <p:nvPr/>
          </p:nvGrpSpPr>
          <p:grpSpPr>
            <a:xfrm>
              <a:off x="76200" y="2743200"/>
              <a:ext cx="1981200" cy="3048000"/>
              <a:chOff x="2667000" y="2743200"/>
              <a:chExt cx="1981200" cy="3048000"/>
            </a:xfrm>
          </p:grpSpPr>
          <p:grpSp>
            <p:nvGrpSpPr>
              <p:cNvPr id="100" name="Group 99"/>
              <p:cNvGrpSpPr/>
              <p:nvPr/>
            </p:nvGrpSpPr>
            <p:grpSpPr>
              <a:xfrm>
                <a:off x="2667000" y="2743200"/>
                <a:ext cx="1981200" cy="3048000"/>
                <a:chOff x="3505200" y="2743200"/>
                <a:chExt cx="1981200" cy="3048000"/>
              </a:xfrm>
            </p:grpSpPr>
            <p:sp>
              <p:nvSpPr>
                <p:cNvPr id="105" name="Rectangle 104"/>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Shape 205"/>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07" name="Shape 210"/>
                <p:cNvSpPr/>
                <p:nvPr/>
              </p:nvSpPr>
              <p:spPr>
                <a:xfrm>
                  <a:off x="3818739" y="46482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08" name="Shape 207"/>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chemeClr val="accent3"/>
                      </a:solidFill>
                      <a:latin typeface="Calibri"/>
                      <a:ea typeface="Arial"/>
                      <a:cs typeface="Calibri"/>
                      <a:sym typeface="Arial"/>
                    </a:rPr>
                    <a:t>Compressible</a:t>
                  </a:r>
                  <a:endParaRPr lang="en-US" sz="2200" b="1" dirty="0">
                    <a:solidFill>
                      <a:schemeClr val="dk1"/>
                    </a:solidFill>
                    <a:latin typeface="Calibri"/>
                    <a:ea typeface="Arial"/>
                    <a:cs typeface="Calibri"/>
                    <a:sym typeface="Arial"/>
                  </a:endParaRPr>
                </a:p>
              </p:txBody>
            </p:sp>
            <p:sp>
              <p:nvSpPr>
                <p:cNvPr id="109" name="Shape 205"/>
                <p:cNvSpPr/>
                <p:nvPr/>
              </p:nvSpPr>
              <p:spPr>
                <a:xfrm>
                  <a:off x="3810000" y="40386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10" name="Shape 210"/>
                <p:cNvSpPr/>
                <p:nvPr/>
              </p:nvSpPr>
              <p:spPr>
                <a:xfrm>
                  <a:off x="3810000" y="34290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101" name="Shape 205"/>
              <p:cNvSpPr/>
              <p:nvPr/>
            </p:nvSpPr>
            <p:spPr>
              <a:xfrm>
                <a:off x="3733800" y="28194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02" name="Shape 210"/>
              <p:cNvSpPr/>
              <p:nvPr/>
            </p:nvSpPr>
            <p:spPr>
              <a:xfrm>
                <a:off x="3733800" y="34290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03" name="Shape 205"/>
              <p:cNvSpPr/>
              <p:nvPr/>
            </p:nvSpPr>
            <p:spPr>
              <a:xfrm>
                <a:off x="3733800" y="40386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04" name="Shape 210"/>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96" name="Rectangle 95"/>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1" name="Rounded Rectangle 110"/>
          <p:cNvSpPr/>
          <p:nvPr/>
        </p:nvSpPr>
        <p:spPr>
          <a:xfrm>
            <a:off x="143746" y="2894124"/>
            <a:ext cx="3886200" cy="1011705"/>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u="sng" dirty="0">
                <a:solidFill>
                  <a:schemeClr val="tx1"/>
                </a:solidFill>
              </a:rPr>
              <a:t>Traditional Compression </a:t>
            </a:r>
          </a:p>
        </p:txBody>
      </p:sp>
      <p:sp>
        <p:nvSpPr>
          <p:cNvPr id="112" name="Rounded Rectangle 111"/>
          <p:cNvSpPr/>
          <p:nvPr/>
        </p:nvSpPr>
        <p:spPr>
          <a:xfrm>
            <a:off x="4724400" y="2971800"/>
            <a:ext cx="4343400" cy="762000"/>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u="sng" dirty="0">
                <a:solidFill>
                  <a:schemeClr val="tx1"/>
                </a:solidFill>
              </a:rPr>
              <a:t>Spatial Indexing</a:t>
            </a:r>
            <a:endParaRPr lang="en-US" sz="3200" i="1" dirty="0">
              <a:solidFill>
                <a:schemeClr val="tx1"/>
              </a:solidFill>
            </a:endParaRPr>
          </a:p>
        </p:txBody>
      </p:sp>
      <p:sp>
        <p:nvSpPr>
          <p:cNvPr id="3" name="Title 2">
            <a:extLst>
              <a:ext uri="{FF2B5EF4-FFF2-40B4-BE49-F238E27FC236}">
                <a16:creationId xmlns:a16="http://schemas.microsoft.com/office/drawing/2014/main" id="{31A7F543-ABEB-4389-B115-F367497635CA}"/>
              </a:ext>
            </a:extLst>
          </p:cNvPr>
          <p:cNvSpPr>
            <a:spLocks noGrp="1"/>
          </p:cNvSpPr>
          <p:nvPr>
            <p:ph type="title"/>
          </p:nvPr>
        </p:nvSpPr>
        <p:spPr/>
        <p:txBody>
          <a:bodyPr/>
          <a:lstStyle/>
          <a:p>
            <a:r>
              <a:rPr lang="en-US" dirty="0"/>
              <a:t>INTRODUCTION: COMPRESSED DRAM CACHE</a:t>
            </a:r>
          </a:p>
        </p:txBody>
      </p:sp>
      <p:sp>
        <p:nvSpPr>
          <p:cNvPr id="67" name="Rounded Rectangle 67">
            <a:extLst>
              <a:ext uri="{FF2B5EF4-FFF2-40B4-BE49-F238E27FC236}">
                <a16:creationId xmlns:a16="http://schemas.microsoft.com/office/drawing/2014/main" id="{0B1386CA-16D3-4A77-ADE2-9EDFE6A86FCE}"/>
              </a:ext>
            </a:extLst>
          </p:cNvPr>
          <p:cNvSpPr/>
          <p:nvPr/>
        </p:nvSpPr>
        <p:spPr>
          <a:xfrm>
            <a:off x="34018" y="4102913"/>
            <a:ext cx="2133600" cy="1066800"/>
          </a:xfrm>
          <a:prstGeom prst="roundRect">
            <a:avLst/>
          </a:prstGeom>
          <a:solidFill>
            <a:schemeClr val="bg1"/>
          </a:solidFill>
          <a:ln w="57150">
            <a:solidFill>
              <a:srgbClr val="FF304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1x</a:t>
            </a:r>
          </a:p>
          <a:p>
            <a:pPr algn="ctr"/>
            <a:r>
              <a:rPr lang="en-US" sz="3200" i="1" dirty="0">
                <a:solidFill>
                  <a:schemeClr val="tx1"/>
                </a:solidFill>
              </a:rPr>
              <a:t>Bandwidth</a:t>
            </a:r>
          </a:p>
        </p:txBody>
      </p:sp>
      <p:sp>
        <p:nvSpPr>
          <p:cNvPr id="113" name="Rounded Rectangle 67">
            <a:extLst>
              <a:ext uri="{FF2B5EF4-FFF2-40B4-BE49-F238E27FC236}">
                <a16:creationId xmlns:a16="http://schemas.microsoft.com/office/drawing/2014/main" id="{FC00A286-6B23-41F9-8ED6-615B50567FF1}"/>
              </a:ext>
            </a:extLst>
          </p:cNvPr>
          <p:cNvSpPr/>
          <p:nvPr/>
        </p:nvSpPr>
        <p:spPr>
          <a:xfrm>
            <a:off x="2235654" y="4109361"/>
            <a:ext cx="2133600" cy="1066800"/>
          </a:xfrm>
          <a:prstGeom prst="roundRect">
            <a:avLst/>
          </a:prstGeom>
          <a:solidFill>
            <a:schemeClr val="bg1"/>
          </a:solidFill>
          <a:ln w="5715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1x</a:t>
            </a:r>
          </a:p>
          <a:p>
            <a:pPr algn="ctr"/>
            <a:r>
              <a:rPr lang="en-US" sz="3200" i="1" dirty="0">
                <a:solidFill>
                  <a:schemeClr val="tx1"/>
                </a:solidFill>
              </a:rPr>
              <a:t>Bandwidth</a:t>
            </a:r>
          </a:p>
        </p:txBody>
      </p:sp>
    </p:spTree>
    <p:extLst>
      <p:ext uri="{BB962C8B-B14F-4D97-AF65-F5344CB8AC3E}">
        <p14:creationId xmlns:p14="http://schemas.microsoft.com/office/powerpoint/2010/main" val="209253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0A4333CC-8DEB-4085-A829-BB5A4DEB4283}"/>
              </a:ext>
            </a:extLst>
          </p:cNvPr>
          <p:cNvGraphicFramePr>
            <a:graphicFrameLocks/>
          </p:cNvGraphicFramePr>
          <p:nvPr>
            <p:extLst>
              <p:ext uri="{D42A27DB-BD31-4B8C-83A1-F6EECF244321}">
                <p14:modId xmlns:p14="http://schemas.microsoft.com/office/powerpoint/2010/main" val="2171622755"/>
              </p:ext>
            </p:extLst>
          </p:nvPr>
        </p:nvGraphicFramePr>
        <p:xfrm>
          <a:off x="48510" y="1040691"/>
          <a:ext cx="8784594" cy="44535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247649" y="198438"/>
            <a:ext cx="8896351" cy="487362"/>
          </a:xfrm>
        </p:spPr>
        <p:txBody>
          <a:bodyPr/>
          <a:lstStyle/>
          <a:p>
            <a:r>
              <a:rPr lang="en-US" dirty="0"/>
              <a:t>INTRODUCTION: </a:t>
            </a:r>
            <a:r>
              <a:rPr lang="en-US" dirty="0">
                <a:solidFill>
                  <a:schemeClr val="tx2">
                    <a:lumMod val="60000"/>
                    <a:lumOff val="40000"/>
                  </a:schemeClr>
                </a:solidFill>
              </a:rPr>
              <a:t>Traditional Compression</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14</a:t>
            </a:fld>
            <a:endParaRPr lang="en-US"/>
          </a:p>
        </p:txBody>
      </p:sp>
      <p:sp>
        <p:nvSpPr>
          <p:cNvPr id="5" name="Shape 225"/>
          <p:cNvSpPr/>
          <p:nvPr/>
        </p:nvSpPr>
        <p:spPr>
          <a:xfrm>
            <a:off x="36577" y="5577840"/>
            <a:ext cx="9052560" cy="1087240"/>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Compression for </a:t>
            </a:r>
            <a:r>
              <a:rPr lang="en-US" sz="2800" dirty="0">
                <a:solidFill>
                  <a:schemeClr val="tx2">
                    <a:lumMod val="60000"/>
                    <a:lumOff val="40000"/>
                  </a:schemeClr>
                </a:solidFill>
                <a:latin typeface="Arial"/>
                <a:ea typeface="Arial"/>
                <a:cs typeface="Arial"/>
                <a:sym typeface="Arial"/>
              </a:rPr>
              <a:t>capacity (TSI) </a:t>
            </a:r>
            <a:r>
              <a:rPr lang="en-US" sz="2800" dirty="0">
                <a:solidFill>
                  <a:schemeClr val="dk1"/>
                </a:solidFill>
                <a:latin typeface="Arial"/>
                <a:ea typeface="Arial"/>
                <a:cs typeface="Arial"/>
                <a:sym typeface="Arial"/>
              </a:rPr>
              <a:t>sees little speedup (7%)</a:t>
            </a:r>
          </a:p>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 due to diminishing returns on giga-scale caches </a:t>
            </a:r>
          </a:p>
        </p:txBody>
      </p:sp>
      <p:cxnSp>
        <p:nvCxnSpPr>
          <p:cNvPr id="13" name="Shape 122"/>
          <p:cNvCxnSpPr>
            <a:cxnSpLocks/>
          </p:cNvCxnSpPr>
          <p:nvPr/>
        </p:nvCxnSpPr>
        <p:spPr>
          <a:xfrm>
            <a:off x="1511559" y="3258478"/>
            <a:ext cx="7172955" cy="0"/>
          </a:xfrm>
          <a:prstGeom prst="straightConnector1">
            <a:avLst/>
          </a:prstGeom>
          <a:noFill/>
          <a:ln w="38100" cap="flat" cmpd="sng">
            <a:solidFill>
              <a:schemeClr val="dk1"/>
            </a:solidFill>
            <a:prstDash val="solid"/>
            <a:round/>
            <a:headEnd type="none" w="med" len="med"/>
            <a:tailEnd type="none" w="med" len="med"/>
          </a:ln>
          <a:effectLst/>
        </p:spPr>
      </p:cxnSp>
      <p:cxnSp>
        <p:nvCxnSpPr>
          <p:cNvPr id="7" name="Shape 708">
            <a:extLst>
              <a:ext uri="{FF2B5EF4-FFF2-40B4-BE49-F238E27FC236}">
                <a16:creationId xmlns:a16="http://schemas.microsoft.com/office/drawing/2014/main" id="{46FFA29F-2AC9-49AA-93F7-E8D5FBBCC4AC}"/>
              </a:ext>
            </a:extLst>
          </p:cNvPr>
          <p:cNvCxnSpPr>
            <a:cxnSpLocks/>
          </p:cNvCxnSpPr>
          <p:nvPr/>
        </p:nvCxnSpPr>
        <p:spPr>
          <a:xfrm flipV="1">
            <a:off x="3868621" y="2660810"/>
            <a:ext cx="1" cy="496915"/>
          </a:xfrm>
          <a:prstGeom prst="straightConnector1">
            <a:avLst/>
          </a:prstGeom>
          <a:noFill/>
          <a:ln w="25400" cap="flat" cmpd="sng">
            <a:solidFill>
              <a:schemeClr val="dk1"/>
            </a:solidFill>
            <a:prstDash val="solid"/>
            <a:round/>
            <a:headEnd type="triangle" w="lg" len="lg"/>
            <a:tailEnd type="none" w="med" len="med"/>
          </a:ln>
        </p:spPr>
      </p:cxnSp>
      <p:cxnSp>
        <p:nvCxnSpPr>
          <p:cNvPr id="8" name="Shape 708">
            <a:extLst>
              <a:ext uri="{FF2B5EF4-FFF2-40B4-BE49-F238E27FC236}">
                <a16:creationId xmlns:a16="http://schemas.microsoft.com/office/drawing/2014/main" id="{BAD52EDD-5722-4158-8DB3-4DF73A79B4A9}"/>
              </a:ext>
            </a:extLst>
          </p:cNvPr>
          <p:cNvCxnSpPr>
            <a:cxnSpLocks/>
          </p:cNvCxnSpPr>
          <p:nvPr/>
        </p:nvCxnSpPr>
        <p:spPr>
          <a:xfrm flipV="1">
            <a:off x="5658935" y="2234405"/>
            <a:ext cx="0" cy="461665"/>
          </a:xfrm>
          <a:prstGeom prst="straightConnector1">
            <a:avLst/>
          </a:prstGeom>
          <a:noFill/>
          <a:ln w="25400" cap="flat" cmpd="sng">
            <a:solidFill>
              <a:schemeClr val="dk1"/>
            </a:solidFill>
            <a:prstDash val="solid"/>
            <a:round/>
            <a:headEnd type="triangle" w="lg" len="lg"/>
            <a:tailEnd type="none" w="med" len="med"/>
          </a:ln>
        </p:spPr>
      </p:cxnSp>
      <p:cxnSp>
        <p:nvCxnSpPr>
          <p:cNvPr id="11" name="Shape 708">
            <a:extLst>
              <a:ext uri="{FF2B5EF4-FFF2-40B4-BE49-F238E27FC236}">
                <a16:creationId xmlns:a16="http://schemas.microsoft.com/office/drawing/2014/main" id="{0D99B3FD-52E2-47CC-82B8-8BA580F28163}"/>
              </a:ext>
            </a:extLst>
          </p:cNvPr>
          <p:cNvCxnSpPr>
            <a:cxnSpLocks/>
          </p:cNvCxnSpPr>
          <p:nvPr/>
        </p:nvCxnSpPr>
        <p:spPr>
          <a:xfrm flipV="1">
            <a:off x="7448364" y="2660810"/>
            <a:ext cx="0" cy="387536"/>
          </a:xfrm>
          <a:prstGeom prst="straightConnector1">
            <a:avLst/>
          </a:prstGeom>
          <a:noFill/>
          <a:ln w="25400" cap="flat" cmpd="sng">
            <a:solidFill>
              <a:schemeClr val="dk1"/>
            </a:solidFill>
            <a:prstDash val="solid"/>
            <a:round/>
            <a:headEnd type="triangle" w="lg" len="lg"/>
            <a:tailEnd type="none" w="med" len="med"/>
          </a:ln>
        </p:spPr>
      </p:cxnSp>
      <p:pic>
        <p:nvPicPr>
          <p:cNvPr id="6" name="Picture 5">
            <a:extLst>
              <a:ext uri="{FF2B5EF4-FFF2-40B4-BE49-F238E27FC236}">
                <a16:creationId xmlns:a16="http://schemas.microsoft.com/office/drawing/2014/main" id="{57AEEF95-F748-4ABC-A5E5-844D31F77C4D}"/>
              </a:ext>
            </a:extLst>
          </p:cNvPr>
          <p:cNvPicPr>
            <a:picLocks noChangeAspect="1"/>
          </p:cNvPicPr>
          <p:nvPr/>
        </p:nvPicPr>
        <p:blipFill rotWithShape="1">
          <a:blip r:embed="rId4"/>
          <a:srcRect t="10228" b="83076"/>
          <a:stretch/>
        </p:blipFill>
        <p:spPr>
          <a:xfrm>
            <a:off x="247650" y="857658"/>
            <a:ext cx="8785097" cy="298404"/>
          </a:xfrm>
          <a:prstGeom prst="rect">
            <a:avLst/>
          </a:prstGeom>
        </p:spPr>
      </p:pic>
      <p:sp>
        <p:nvSpPr>
          <p:cNvPr id="19" name="TextBox 18">
            <a:extLst>
              <a:ext uri="{FF2B5EF4-FFF2-40B4-BE49-F238E27FC236}">
                <a16:creationId xmlns:a16="http://schemas.microsoft.com/office/drawing/2014/main" id="{BE5D6ED6-75B8-474D-A463-6BC71FB4333E}"/>
              </a:ext>
            </a:extLst>
          </p:cNvPr>
          <p:cNvSpPr txBox="1"/>
          <p:nvPr/>
        </p:nvSpPr>
        <p:spPr>
          <a:xfrm>
            <a:off x="4229490" y="1830248"/>
            <a:ext cx="2810071"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Improves Capacity</a:t>
            </a:r>
          </a:p>
        </p:txBody>
      </p:sp>
      <p:sp>
        <p:nvSpPr>
          <p:cNvPr id="20" name="TextBox 19">
            <a:extLst>
              <a:ext uri="{FF2B5EF4-FFF2-40B4-BE49-F238E27FC236}">
                <a16:creationId xmlns:a16="http://schemas.microsoft.com/office/drawing/2014/main" id="{796F5005-4308-406E-B8FB-3D40C1F5F85D}"/>
              </a:ext>
            </a:extLst>
          </p:cNvPr>
          <p:cNvSpPr txBox="1"/>
          <p:nvPr/>
        </p:nvSpPr>
        <p:spPr>
          <a:xfrm>
            <a:off x="2463586" y="2271212"/>
            <a:ext cx="2810071"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No degradation</a:t>
            </a:r>
          </a:p>
        </p:txBody>
      </p:sp>
      <p:sp>
        <p:nvSpPr>
          <p:cNvPr id="21" name="TextBox 20">
            <a:extLst>
              <a:ext uri="{FF2B5EF4-FFF2-40B4-BE49-F238E27FC236}">
                <a16:creationId xmlns:a16="http://schemas.microsoft.com/office/drawing/2014/main" id="{9331289F-6527-4B7E-B32C-3DE48748E85A}"/>
              </a:ext>
            </a:extLst>
          </p:cNvPr>
          <p:cNvSpPr txBox="1"/>
          <p:nvPr/>
        </p:nvSpPr>
        <p:spPr>
          <a:xfrm>
            <a:off x="5770262" y="2190530"/>
            <a:ext cx="2971684"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Little speedup (7%)</a:t>
            </a:r>
          </a:p>
        </p:txBody>
      </p:sp>
    </p:spTree>
    <p:extLst>
      <p:ext uri="{BB962C8B-B14F-4D97-AF65-F5344CB8AC3E}">
        <p14:creationId xmlns:p14="http://schemas.microsoft.com/office/powerpoint/2010/main" val="129096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8"/>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hidden"/>
                                      </p:to>
                                    </p:set>
                                  </p:childTnLst>
                                </p:cTn>
                              </p:par>
                              <p:par>
                                <p:cTn id="11" presetID="1" presetClass="entr" presetSubtype="0" fill="hold" grpId="1"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7"/>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0" grpId="1"/>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id="{9CEFD2CC-510C-4CBB-9294-A936563E7F47}"/>
              </a:ext>
            </a:extLst>
          </p:cNvPr>
          <p:cNvGraphicFramePr>
            <a:graphicFrameLocks/>
          </p:cNvGraphicFramePr>
          <p:nvPr>
            <p:extLst>
              <p:ext uri="{D42A27DB-BD31-4B8C-83A1-F6EECF244321}">
                <p14:modId xmlns:p14="http://schemas.microsoft.com/office/powerpoint/2010/main" val="2367974586"/>
              </p:ext>
            </p:extLst>
          </p:nvPr>
        </p:nvGraphicFramePr>
        <p:xfrm>
          <a:off x="48510" y="1040691"/>
          <a:ext cx="8784594" cy="44535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a:t>INTRODUCTION: </a:t>
            </a:r>
            <a:r>
              <a:rPr lang="en-US" dirty="0">
                <a:solidFill>
                  <a:srgbClr val="FF3041"/>
                </a:solidFill>
              </a:rPr>
              <a:t>SPATIAL Indexing</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15</a:t>
            </a:fld>
            <a:endParaRPr lang="en-US"/>
          </a:p>
        </p:txBody>
      </p:sp>
      <p:sp>
        <p:nvSpPr>
          <p:cNvPr id="5" name="Shape 225"/>
          <p:cNvSpPr/>
          <p:nvPr/>
        </p:nvSpPr>
        <p:spPr>
          <a:xfrm>
            <a:off x="18288" y="5473162"/>
            <a:ext cx="9107423" cy="1363907"/>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rgbClr val="FF3041"/>
                </a:solidFill>
                <a:latin typeface="Arial"/>
                <a:ea typeface="Arial"/>
                <a:cs typeface="Arial"/>
                <a:sym typeface="Arial"/>
              </a:rPr>
              <a:t>Spatial Indexing </a:t>
            </a:r>
            <a:r>
              <a:rPr lang="en-US" sz="2800" dirty="0">
                <a:solidFill>
                  <a:schemeClr val="dk1"/>
                </a:solidFill>
                <a:latin typeface="Arial"/>
                <a:ea typeface="Arial"/>
                <a:cs typeface="Arial"/>
                <a:sym typeface="Arial"/>
              </a:rPr>
              <a:t>compression gets both benefits of </a:t>
            </a:r>
            <a:r>
              <a:rPr lang="en-US" sz="2800" dirty="0">
                <a:solidFill>
                  <a:srgbClr val="FF3041"/>
                </a:solidFill>
                <a:latin typeface="Arial"/>
                <a:ea typeface="Arial"/>
                <a:cs typeface="Arial"/>
                <a:sym typeface="Arial"/>
              </a:rPr>
              <a:t>bandwidth and capacity </a:t>
            </a:r>
            <a:r>
              <a:rPr lang="en-US" sz="2800" dirty="0">
                <a:solidFill>
                  <a:schemeClr val="dk1"/>
                </a:solidFill>
                <a:latin typeface="Arial"/>
                <a:ea typeface="Arial"/>
                <a:cs typeface="Arial"/>
                <a:sym typeface="Arial"/>
              </a:rPr>
              <a:t>when lines are compressible. But, it hurts performance when lines are incompressible</a:t>
            </a:r>
          </a:p>
        </p:txBody>
      </p:sp>
      <p:cxnSp>
        <p:nvCxnSpPr>
          <p:cNvPr id="10" name="Shape 708"/>
          <p:cNvCxnSpPr>
            <a:cxnSpLocks/>
          </p:cNvCxnSpPr>
          <p:nvPr/>
        </p:nvCxnSpPr>
        <p:spPr>
          <a:xfrm flipV="1">
            <a:off x="5643807" y="1598604"/>
            <a:ext cx="0" cy="387536"/>
          </a:xfrm>
          <a:prstGeom prst="straightConnector1">
            <a:avLst/>
          </a:prstGeom>
          <a:noFill/>
          <a:ln w="25400" cap="flat" cmpd="sng">
            <a:solidFill>
              <a:schemeClr val="dk1"/>
            </a:solidFill>
            <a:prstDash val="solid"/>
            <a:round/>
            <a:headEnd type="triangle" w="lg" len="lg"/>
            <a:tailEnd type="none" w="med" len="med"/>
          </a:ln>
        </p:spPr>
      </p:cxnSp>
      <p:cxnSp>
        <p:nvCxnSpPr>
          <p:cNvPr id="11" name="Shape 708"/>
          <p:cNvCxnSpPr>
            <a:cxnSpLocks/>
          </p:cNvCxnSpPr>
          <p:nvPr/>
        </p:nvCxnSpPr>
        <p:spPr>
          <a:xfrm flipV="1">
            <a:off x="2034984" y="2575249"/>
            <a:ext cx="0" cy="995515"/>
          </a:xfrm>
          <a:prstGeom prst="straightConnector1">
            <a:avLst/>
          </a:prstGeom>
          <a:noFill/>
          <a:ln w="25400" cap="flat" cmpd="sng">
            <a:solidFill>
              <a:schemeClr val="dk1"/>
            </a:solidFill>
            <a:prstDash val="solid"/>
            <a:round/>
            <a:headEnd type="triangle" w="lg" len="lg"/>
            <a:tailEnd type="none" w="med" len="med"/>
          </a:ln>
        </p:spPr>
      </p:cxnSp>
      <p:cxnSp>
        <p:nvCxnSpPr>
          <p:cNvPr id="12" name="Shape 708">
            <a:extLst>
              <a:ext uri="{FF2B5EF4-FFF2-40B4-BE49-F238E27FC236}">
                <a16:creationId xmlns:a16="http://schemas.microsoft.com/office/drawing/2014/main" id="{138A5422-FA85-40EA-90FF-F92806637D59}"/>
              </a:ext>
            </a:extLst>
          </p:cNvPr>
          <p:cNvCxnSpPr>
            <a:cxnSpLocks/>
          </p:cNvCxnSpPr>
          <p:nvPr/>
        </p:nvCxnSpPr>
        <p:spPr>
          <a:xfrm flipV="1">
            <a:off x="7425157" y="2575249"/>
            <a:ext cx="0" cy="639277"/>
          </a:xfrm>
          <a:prstGeom prst="straightConnector1">
            <a:avLst/>
          </a:prstGeom>
          <a:noFill/>
          <a:ln w="25400" cap="flat" cmpd="sng">
            <a:solidFill>
              <a:schemeClr val="dk1"/>
            </a:solidFill>
            <a:prstDash val="solid"/>
            <a:round/>
            <a:headEnd type="triangle" w="lg" len="lg"/>
            <a:tailEnd type="none" w="med" len="med"/>
          </a:ln>
        </p:spPr>
      </p:cxnSp>
      <p:pic>
        <p:nvPicPr>
          <p:cNvPr id="3" name="Picture 2">
            <a:extLst>
              <a:ext uri="{FF2B5EF4-FFF2-40B4-BE49-F238E27FC236}">
                <a16:creationId xmlns:a16="http://schemas.microsoft.com/office/drawing/2014/main" id="{FB96A629-1C42-48F5-9FB9-80440D4A08A4}"/>
              </a:ext>
            </a:extLst>
          </p:cNvPr>
          <p:cNvPicPr>
            <a:picLocks noChangeAspect="1"/>
          </p:cNvPicPr>
          <p:nvPr/>
        </p:nvPicPr>
        <p:blipFill rotWithShape="1">
          <a:blip r:embed="rId4"/>
          <a:srcRect t="7408" b="86323"/>
          <a:stretch/>
        </p:blipFill>
        <p:spPr>
          <a:xfrm>
            <a:off x="247650" y="842098"/>
            <a:ext cx="8785097" cy="279374"/>
          </a:xfrm>
          <a:prstGeom prst="rect">
            <a:avLst/>
          </a:prstGeom>
        </p:spPr>
      </p:pic>
      <p:sp>
        <p:nvSpPr>
          <p:cNvPr id="17" name="TextBox 16">
            <a:extLst>
              <a:ext uri="{FF2B5EF4-FFF2-40B4-BE49-F238E27FC236}">
                <a16:creationId xmlns:a16="http://schemas.microsoft.com/office/drawing/2014/main" id="{4765395D-BFD3-4E04-A5E0-2D93A697E7FC}"/>
              </a:ext>
            </a:extLst>
          </p:cNvPr>
          <p:cNvSpPr txBox="1"/>
          <p:nvPr/>
        </p:nvSpPr>
        <p:spPr>
          <a:xfrm>
            <a:off x="4229490" y="1247758"/>
            <a:ext cx="2992404"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Improves Bandwidth</a:t>
            </a:r>
          </a:p>
        </p:txBody>
      </p:sp>
      <p:sp>
        <p:nvSpPr>
          <p:cNvPr id="18" name="TextBox 17">
            <a:extLst>
              <a:ext uri="{FF2B5EF4-FFF2-40B4-BE49-F238E27FC236}">
                <a16:creationId xmlns:a16="http://schemas.microsoft.com/office/drawing/2014/main" id="{076252BD-C521-4A97-A9DE-B8A525967F89}"/>
              </a:ext>
            </a:extLst>
          </p:cNvPr>
          <p:cNvSpPr txBox="1"/>
          <p:nvPr/>
        </p:nvSpPr>
        <p:spPr>
          <a:xfrm>
            <a:off x="1040490" y="2193295"/>
            <a:ext cx="2810071"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Can degrade</a:t>
            </a:r>
          </a:p>
        </p:txBody>
      </p:sp>
      <p:sp>
        <p:nvSpPr>
          <p:cNvPr id="19" name="TextBox 18">
            <a:extLst>
              <a:ext uri="{FF2B5EF4-FFF2-40B4-BE49-F238E27FC236}">
                <a16:creationId xmlns:a16="http://schemas.microsoft.com/office/drawing/2014/main" id="{E098BFCE-243D-495F-A03E-8F91B59481F4}"/>
              </a:ext>
            </a:extLst>
          </p:cNvPr>
          <p:cNvSpPr txBox="1"/>
          <p:nvPr/>
        </p:nvSpPr>
        <p:spPr>
          <a:xfrm>
            <a:off x="6044214" y="2213789"/>
            <a:ext cx="2810071"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No speedup</a:t>
            </a:r>
          </a:p>
        </p:txBody>
      </p:sp>
      <p:cxnSp>
        <p:nvCxnSpPr>
          <p:cNvPr id="15" name="Shape 122">
            <a:extLst>
              <a:ext uri="{FF2B5EF4-FFF2-40B4-BE49-F238E27FC236}">
                <a16:creationId xmlns:a16="http://schemas.microsoft.com/office/drawing/2014/main" id="{DDA570FB-6795-4A25-9A8F-2E9FE7C1D14A}"/>
              </a:ext>
            </a:extLst>
          </p:cNvPr>
          <p:cNvCxnSpPr>
            <a:cxnSpLocks/>
          </p:cNvCxnSpPr>
          <p:nvPr/>
        </p:nvCxnSpPr>
        <p:spPr>
          <a:xfrm>
            <a:off x="1511559" y="3258478"/>
            <a:ext cx="7172955" cy="0"/>
          </a:xfrm>
          <a:prstGeom prst="straightConnector1">
            <a:avLst/>
          </a:prstGeom>
          <a:noFill/>
          <a:ln w="38100" cap="flat" cmpd="sng">
            <a:solidFill>
              <a:schemeClr val="dk1"/>
            </a:solidFill>
            <a:prstDash val="solid"/>
            <a:round/>
            <a:headEnd type="none" w="med" len="med"/>
            <a:tailEnd type="none" w="med" len="med"/>
          </a:ln>
          <a:effectLst/>
        </p:spPr>
      </p:cxnSp>
    </p:spTree>
    <p:extLst>
      <p:ext uri="{BB962C8B-B14F-4D97-AF65-F5344CB8AC3E}">
        <p14:creationId xmlns:p14="http://schemas.microsoft.com/office/powerpoint/2010/main" val="142873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10"/>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hidden"/>
                                      </p:to>
                                    </p:set>
                                  </p:childTnLst>
                                </p:cTn>
                              </p:par>
                              <p:par>
                                <p:cTn id="11" presetID="1" presetClass="entr" presetSubtype="0" fill="hold" grpId="1"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8" grpId="1"/>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 name="Group 120">
            <a:extLst>
              <a:ext uri="{FF2B5EF4-FFF2-40B4-BE49-F238E27FC236}">
                <a16:creationId xmlns:a16="http://schemas.microsoft.com/office/drawing/2014/main" id="{BB0588BD-F2A0-4BB2-A328-3C6ACEB497EC}"/>
              </a:ext>
            </a:extLst>
          </p:cNvPr>
          <p:cNvGrpSpPr/>
          <p:nvPr/>
        </p:nvGrpSpPr>
        <p:grpSpPr>
          <a:xfrm>
            <a:off x="76200" y="2743200"/>
            <a:ext cx="1981200" cy="3048000"/>
            <a:chOff x="76200" y="2743200"/>
            <a:chExt cx="1981200" cy="3048000"/>
          </a:xfrm>
        </p:grpSpPr>
        <p:grpSp>
          <p:nvGrpSpPr>
            <p:cNvPr id="122" name="Group 121">
              <a:extLst>
                <a:ext uri="{FF2B5EF4-FFF2-40B4-BE49-F238E27FC236}">
                  <a16:creationId xmlns:a16="http://schemas.microsoft.com/office/drawing/2014/main" id="{B1FF19F8-CCBE-4EAC-8C29-8AEF4B0268C2}"/>
                </a:ext>
              </a:extLst>
            </p:cNvPr>
            <p:cNvGrpSpPr/>
            <p:nvPr/>
          </p:nvGrpSpPr>
          <p:grpSpPr>
            <a:xfrm>
              <a:off x="76200" y="2743200"/>
              <a:ext cx="1981200" cy="3048000"/>
              <a:chOff x="2667000" y="2743200"/>
              <a:chExt cx="1981200" cy="3048000"/>
            </a:xfrm>
          </p:grpSpPr>
          <p:grpSp>
            <p:nvGrpSpPr>
              <p:cNvPr id="127" name="Group 126">
                <a:extLst>
                  <a:ext uri="{FF2B5EF4-FFF2-40B4-BE49-F238E27FC236}">
                    <a16:creationId xmlns:a16="http://schemas.microsoft.com/office/drawing/2014/main" id="{2F731E9A-2557-429C-9EB2-16C3B826D15E}"/>
                  </a:ext>
                </a:extLst>
              </p:cNvPr>
              <p:cNvGrpSpPr/>
              <p:nvPr/>
            </p:nvGrpSpPr>
            <p:grpSpPr>
              <a:xfrm>
                <a:off x="2667000" y="2743200"/>
                <a:ext cx="1981200" cy="3048000"/>
                <a:chOff x="3505200" y="2743200"/>
                <a:chExt cx="1981200" cy="3048000"/>
              </a:xfrm>
            </p:grpSpPr>
            <p:sp>
              <p:nvSpPr>
                <p:cNvPr id="132" name="Rectangle 131">
                  <a:extLst>
                    <a:ext uri="{FF2B5EF4-FFF2-40B4-BE49-F238E27FC236}">
                      <a16:creationId xmlns:a16="http://schemas.microsoft.com/office/drawing/2014/main" id="{C37D0FBA-01EF-44BF-ADAB-5226456E6295}"/>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Shape 205">
                  <a:extLst>
                    <a:ext uri="{FF2B5EF4-FFF2-40B4-BE49-F238E27FC236}">
                      <a16:creationId xmlns:a16="http://schemas.microsoft.com/office/drawing/2014/main" id="{560D7666-3B0A-4B03-AC15-5ED9927EE65F}"/>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4" name="Shape 210">
                  <a:extLst>
                    <a:ext uri="{FF2B5EF4-FFF2-40B4-BE49-F238E27FC236}">
                      <a16:creationId xmlns:a16="http://schemas.microsoft.com/office/drawing/2014/main" id="{C121E503-17F1-4692-AC99-02B432E04277}"/>
                    </a:ext>
                  </a:extLst>
                </p:cNvPr>
                <p:cNvSpPr/>
                <p:nvPr/>
              </p:nvSpPr>
              <p:spPr>
                <a:xfrm>
                  <a:off x="3818739" y="46482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5" name="Shape 207">
                  <a:extLst>
                    <a:ext uri="{FF2B5EF4-FFF2-40B4-BE49-F238E27FC236}">
                      <a16:creationId xmlns:a16="http://schemas.microsoft.com/office/drawing/2014/main" id="{D334A1AA-0DDC-482D-ADC5-A2E7ADC84AFA}"/>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chemeClr val="accent3"/>
                      </a:solidFill>
                      <a:latin typeface="Calibri"/>
                      <a:ea typeface="Arial"/>
                      <a:cs typeface="Calibri"/>
                      <a:sym typeface="Arial"/>
                    </a:rPr>
                    <a:t>Compressible</a:t>
                  </a:r>
                  <a:endParaRPr lang="en-US" sz="2200" b="1" dirty="0">
                    <a:solidFill>
                      <a:schemeClr val="dk1"/>
                    </a:solidFill>
                    <a:latin typeface="Calibri"/>
                    <a:ea typeface="Arial"/>
                    <a:cs typeface="Calibri"/>
                    <a:sym typeface="Arial"/>
                  </a:endParaRPr>
                </a:p>
              </p:txBody>
            </p:sp>
            <p:sp>
              <p:nvSpPr>
                <p:cNvPr id="136" name="Shape 205">
                  <a:extLst>
                    <a:ext uri="{FF2B5EF4-FFF2-40B4-BE49-F238E27FC236}">
                      <a16:creationId xmlns:a16="http://schemas.microsoft.com/office/drawing/2014/main" id="{1F1A8A02-492C-4973-A8C6-14582BE15699}"/>
                    </a:ext>
                  </a:extLst>
                </p:cNvPr>
                <p:cNvSpPr/>
                <p:nvPr/>
              </p:nvSpPr>
              <p:spPr>
                <a:xfrm>
                  <a:off x="3810000" y="40386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7" name="Shape 210">
                  <a:extLst>
                    <a:ext uri="{FF2B5EF4-FFF2-40B4-BE49-F238E27FC236}">
                      <a16:creationId xmlns:a16="http://schemas.microsoft.com/office/drawing/2014/main" id="{BC5C347D-E6DA-4B5F-957B-28A9589E305F}"/>
                    </a:ext>
                  </a:extLst>
                </p:cNvPr>
                <p:cNvSpPr/>
                <p:nvPr/>
              </p:nvSpPr>
              <p:spPr>
                <a:xfrm>
                  <a:off x="3810000" y="34290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128" name="Shape 205">
                <a:extLst>
                  <a:ext uri="{FF2B5EF4-FFF2-40B4-BE49-F238E27FC236}">
                    <a16:creationId xmlns:a16="http://schemas.microsoft.com/office/drawing/2014/main" id="{5CC4C187-7C74-4290-8441-B0BC95259F70}"/>
                  </a:ext>
                </a:extLst>
              </p:cNvPr>
              <p:cNvSpPr/>
              <p:nvPr/>
            </p:nvSpPr>
            <p:spPr>
              <a:xfrm>
                <a:off x="3733800" y="28194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29" name="Shape 210">
                <a:extLst>
                  <a:ext uri="{FF2B5EF4-FFF2-40B4-BE49-F238E27FC236}">
                    <a16:creationId xmlns:a16="http://schemas.microsoft.com/office/drawing/2014/main" id="{044CEAC8-33A9-478A-AB28-A8B2FBADBCA2}"/>
                  </a:ext>
                </a:extLst>
              </p:cNvPr>
              <p:cNvSpPr/>
              <p:nvPr/>
            </p:nvSpPr>
            <p:spPr>
              <a:xfrm>
                <a:off x="3733800" y="34290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0" name="Shape 205">
                <a:extLst>
                  <a:ext uri="{FF2B5EF4-FFF2-40B4-BE49-F238E27FC236}">
                    <a16:creationId xmlns:a16="http://schemas.microsoft.com/office/drawing/2014/main" id="{9DC9E298-1D3C-4225-A3F0-5226E0D839C8}"/>
                  </a:ext>
                </a:extLst>
              </p:cNvPr>
              <p:cNvSpPr/>
              <p:nvPr/>
            </p:nvSpPr>
            <p:spPr>
              <a:xfrm>
                <a:off x="3733800" y="40386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1" name="Shape 210">
                <a:extLst>
                  <a:ext uri="{FF2B5EF4-FFF2-40B4-BE49-F238E27FC236}">
                    <a16:creationId xmlns:a16="http://schemas.microsoft.com/office/drawing/2014/main" id="{8140FDAE-399B-45FC-8456-A4AA93B59E88}"/>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123" name="Rectangle 122">
              <a:extLst>
                <a:ext uri="{FF2B5EF4-FFF2-40B4-BE49-F238E27FC236}">
                  <a16:creationId xmlns:a16="http://schemas.microsoft.com/office/drawing/2014/main" id="{EA0A4CC6-B59E-4EC0-B0F4-710B483B7863}"/>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E3B05167-68A1-4844-BE8F-4BAD68CD1301}"/>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2EDE6B32-5609-43AC-93D9-3367E5DA30A2}"/>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04F837B3-40AA-468A-AF2F-BDAF7C387CF4}"/>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8D242C35-ECE7-4E6D-B7D5-1D8473C0D564}"/>
              </a:ext>
            </a:extLst>
          </p:cNvPr>
          <p:cNvGrpSpPr/>
          <p:nvPr/>
        </p:nvGrpSpPr>
        <p:grpSpPr>
          <a:xfrm>
            <a:off x="6934200" y="2743200"/>
            <a:ext cx="2209800" cy="3048000"/>
            <a:chOff x="3505200" y="2743200"/>
            <a:chExt cx="2133600" cy="3048000"/>
          </a:xfrm>
        </p:grpSpPr>
        <p:sp>
          <p:nvSpPr>
            <p:cNvPr id="105" name="Rectangle 104">
              <a:extLst>
                <a:ext uri="{FF2B5EF4-FFF2-40B4-BE49-F238E27FC236}">
                  <a16:creationId xmlns:a16="http://schemas.microsoft.com/office/drawing/2014/main" id="{3184315C-9AB0-47BC-AC58-D56307FC7FD4}"/>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Shape 205">
              <a:extLst>
                <a:ext uri="{FF2B5EF4-FFF2-40B4-BE49-F238E27FC236}">
                  <a16:creationId xmlns:a16="http://schemas.microsoft.com/office/drawing/2014/main" id="{3C40FB98-287A-4A07-87E1-07B2D445076D}"/>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07" name="Shape 207">
              <a:extLst>
                <a:ext uri="{FF2B5EF4-FFF2-40B4-BE49-F238E27FC236}">
                  <a16:creationId xmlns:a16="http://schemas.microsoft.com/office/drawing/2014/main" id="{EFB65E7E-5A25-4F2C-A8FD-10E289983545}"/>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rgbClr val="FF0000"/>
                  </a:solidFill>
                  <a:latin typeface="Calibri"/>
                  <a:ea typeface="Arial"/>
                  <a:cs typeface="Calibri"/>
                  <a:sym typeface="Arial"/>
                </a:rPr>
                <a:t>Incompressible</a:t>
              </a:r>
              <a:endParaRPr lang="en-US" sz="2200" b="1" dirty="0">
                <a:solidFill>
                  <a:schemeClr val="dk1"/>
                </a:solidFill>
                <a:latin typeface="Calibri"/>
                <a:ea typeface="Arial"/>
                <a:cs typeface="Calibri"/>
                <a:sym typeface="Arial"/>
              </a:endParaRPr>
            </a:p>
          </p:txBody>
        </p:sp>
        <p:sp>
          <p:nvSpPr>
            <p:cNvPr id="108" name="Shape 205">
              <a:extLst>
                <a:ext uri="{FF2B5EF4-FFF2-40B4-BE49-F238E27FC236}">
                  <a16:creationId xmlns:a16="http://schemas.microsoft.com/office/drawing/2014/main" id="{0E84BD06-387C-436B-AB97-C5A632EBB059}"/>
                </a:ext>
              </a:extLst>
            </p:cNvPr>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109" name="Rectangle 108">
            <a:extLst>
              <a:ext uri="{FF2B5EF4-FFF2-40B4-BE49-F238E27FC236}">
                <a16:creationId xmlns:a16="http://schemas.microsoft.com/office/drawing/2014/main" id="{2A67501B-E038-4433-9ACD-E0E7D52C1DA2}"/>
              </a:ext>
            </a:extLst>
          </p:cNvPr>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CAF5128C-4733-4B78-92B6-018B53B1E6F6}"/>
              </a:ext>
            </a:extLst>
          </p:cNvPr>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Shape 205">
            <a:extLst>
              <a:ext uri="{FF2B5EF4-FFF2-40B4-BE49-F238E27FC236}">
                <a16:creationId xmlns:a16="http://schemas.microsoft.com/office/drawing/2014/main" id="{6BA02362-3ACA-4E57-9AFB-3E24F6396742}"/>
              </a:ext>
            </a:extLst>
          </p:cNvPr>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16" name="Rectangle 115">
            <a:extLst>
              <a:ext uri="{FF2B5EF4-FFF2-40B4-BE49-F238E27FC236}">
                <a16:creationId xmlns:a16="http://schemas.microsoft.com/office/drawing/2014/main" id="{1DAFDF64-3416-463C-B226-60FA9932CD51}"/>
              </a:ext>
            </a:extLst>
          </p:cNvPr>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7" name="Shape 205">
            <a:extLst>
              <a:ext uri="{FF2B5EF4-FFF2-40B4-BE49-F238E27FC236}">
                <a16:creationId xmlns:a16="http://schemas.microsoft.com/office/drawing/2014/main" id="{1396CE4D-60FB-4458-9A8D-E2BCFE456A1B}"/>
              </a:ext>
            </a:extLst>
          </p:cNvPr>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18" name="Rectangle 117">
            <a:extLst>
              <a:ext uri="{FF2B5EF4-FFF2-40B4-BE49-F238E27FC236}">
                <a16:creationId xmlns:a16="http://schemas.microsoft.com/office/drawing/2014/main" id="{1A5DE4B7-A831-4B5F-A77A-674B888077D2}"/>
              </a:ext>
            </a:extLst>
          </p:cNvPr>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141" name="Rounded Rectangle 68">
            <a:extLst>
              <a:ext uri="{FF2B5EF4-FFF2-40B4-BE49-F238E27FC236}">
                <a16:creationId xmlns:a16="http://schemas.microsoft.com/office/drawing/2014/main" id="{56E5AC4E-C74C-43C4-A310-A7A95FFD837A}"/>
              </a:ext>
            </a:extLst>
          </p:cNvPr>
          <p:cNvSpPr/>
          <p:nvPr/>
        </p:nvSpPr>
        <p:spPr>
          <a:xfrm>
            <a:off x="6934200" y="4114800"/>
            <a:ext cx="2133600" cy="1066800"/>
          </a:xfrm>
          <a:prstGeom prst="roundRect">
            <a:avLst/>
          </a:prstGeom>
          <a:solidFill>
            <a:schemeClr val="bg1"/>
          </a:solid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solidFill>
                  <a:schemeClr val="tx1"/>
                </a:solidFill>
              </a:rPr>
              <a:t>&lt; </a:t>
            </a:r>
            <a:r>
              <a:rPr lang="en-US" sz="3200" i="1" dirty="0">
                <a:solidFill>
                  <a:schemeClr val="tx1"/>
                </a:solidFill>
              </a:rPr>
              <a:t>1x</a:t>
            </a:r>
          </a:p>
          <a:p>
            <a:pPr algn="ctr"/>
            <a:r>
              <a:rPr lang="en-US" sz="3200" i="1" dirty="0">
                <a:solidFill>
                  <a:schemeClr val="tx1"/>
                </a:solidFill>
              </a:rPr>
              <a:t>Bandwidth</a:t>
            </a:r>
          </a:p>
        </p:txBody>
      </p:sp>
      <p:sp>
        <p:nvSpPr>
          <p:cNvPr id="142" name="Rounded Rectangle 67">
            <a:extLst>
              <a:ext uri="{FF2B5EF4-FFF2-40B4-BE49-F238E27FC236}">
                <a16:creationId xmlns:a16="http://schemas.microsoft.com/office/drawing/2014/main" id="{EB8F2637-851C-49D8-88F2-9172327652A0}"/>
              </a:ext>
            </a:extLst>
          </p:cNvPr>
          <p:cNvSpPr/>
          <p:nvPr/>
        </p:nvSpPr>
        <p:spPr>
          <a:xfrm>
            <a:off x="34018" y="4102913"/>
            <a:ext cx="2133600" cy="1066800"/>
          </a:xfrm>
          <a:prstGeom prst="roundRect">
            <a:avLst/>
          </a:prstGeom>
          <a:solidFill>
            <a:schemeClr val="bg1"/>
          </a:solid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1x</a:t>
            </a:r>
          </a:p>
          <a:p>
            <a:pPr algn="ctr"/>
            <a:r>
              <a:rPr lang="en-US" sz="3200" i="1" dirty="0">
                <a:solidFill>
                  <a:schemeClr val="tx1"/>
                </a:solidFill>
              </a:rPr>
              <a:t>Bandwidth</a:t>
            </a:r>
          </a:p>
        </p:txBody>
      </p:sp>
      <p:sp>
        <p:nvSpPr>
          <p:cNvPr id="120" name="Rectangle 119">
            <a:extLst>
              <a:ext uri="{FF2B5EF4-FFF2-40B4-BE49-F238E27FC236}">
                <a16:creationId xmlns:a16="http://schemas.microsoft.com/office/drawing/2014/main" id="{CF6EB30D-3EA8-4478-87AB-1DAA26D1CD6D}"/>
              </a:ext>
            </a:extLst>
          </p:cNvPr>
          <p:cNvSpPr/>
          <p:nvPr/>
        </p:nvSpPr>
        <p:spPr>
          <a:xfrm>
            <a:off x="-2" y="2247900"/>
            <a:ext cx="9144002" cy="3581400"/>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16</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560"/>
              </a:spcBef>
              <a:spcAft>
                <a:spcPts val="0"/>
              </a:spcAft>
              <a:buSzPct val="25000"/>
            </a:pPr>
            <a:r>
              <a:rPr lang="en-US" sz="3200" dirty="0">
                <a:solidFill>
                  <a:schemeClr val="dk1"/>
                </a:solidFill>
                <a:latin typeface="Calibri"/>
                <a:ea typeface="Arial"/>
                <a:cs typeface="Calibri"/>
                <a:sym typeface="Arial"/>
              </a:rPr>
              <a:t>Goal: Compression for Capacity </a:t>
            </a:r>
            <a:r>
              <a:rPr lang="en-US" sz="3200" b="1" dirty="0">
                <a:solidFill>
                  <a:schemeClr val="accent3"/>
                </a:solidFill>
                <a:latin typeface="Calibri"/>
                <a:ea typeface="Arial"/>
                <a:cs typeface="Calibri"/>
                <a:sym typeface="Arial"/>
              </a:rPr>
              <a:t>AND</a:t>
            </a:r>
            <a:r>
              <a:rPr lang="en-US" sz="3200" dirty="0">
                <a:solidFill>
                  <a:schemeClr val="dk1"/>
                </a:solidFill>
                <a:latin typeface="Calibri"/>
                <a:ea typeface="Arial"/>
                <a:cs typeface="Calibri"/>
                <a:sym typeface="Arial"/>
              </a:rPr>
              <a:t> Bandwidth</a:t>
            </a:r>
          </a:p>
        </p:txBody>
      </p:sp>
      <p:grpSp>
        <p:nvGrpSpPr>
          <p:cNvPr id="50" name="Group 49"/>
          <p:cNvGrpSpPr/>
          <p:nvPr/>
        </p:nvGrpSpPr>
        <p:grpSpPr>
          <a:xfrm>
            <a:off x="4953000" y="2743200"/>
            <a:ext cx="1981200" cy="3048000"/>
            <a:chOff x="76200" y="2743200"/>
            <a:chExt cx="1981200" cy="3048000"/>
          </a:xfrm>
        </p:grpSpPr>
        <p:grpSp>
          <p:nvGrpSpPr>
            <p:cNvPr id="54" name="Group 53"/>
            <p:cNvGrpSpPr/>
            <p:nvPr/>
          </p:nvGrpSpPr>
          <p:grpSpPr>
            <a:xfrm>
              <a:off x="76200" y="2743200"/>
              <a:ext cx="1981200" cy="3048000"/>
              <a:chOff x="2667000" y="2743200"/>
              <a:chExt cx="1981200" cy="3048000"/>
            </a:xfrm>
          </p:grpSpPr>
          <p:grpSp>
            <p:nvGrpSpPr>
              <p:cNvPr id="60" name="Group 59"/>
              <p:cNvGrpSpPr/>
              <p:nvPr/>
            </p:nvGrpSpPr>
            <p:grpSpPr>
              <a:xfrm>
                <a:off x="2667000" y="2743200"/>
                <a:ext cx="1981200" cy="3048000"/>
                <a:chOff x="3505200" y="2743200"/>
                <a:chExt cx="1981200" cy="3048000"/>
              </a:xfrm>
            </p:grpSpPr>
            <p:sp>
              <p:nvSpPr>
                <p:cNvPr id="77" name="Rectangle 76"/>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Shape 205"/>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9" name="Shape 210"/>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80" name="Shape 207"/>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chemeClr val="accent3"/>
                      </a:solidFill>
                      <a:latin typeface="Calibri"/>
                      <a:ea typeface="Arial"/>
                      <a:cs typeface="Calibri"/>
                      <a:sym typeface="Arial"/>
                    </a:rPr>
                    <a:t>Compressible</a:t>
                  </a:r>
                  <a:endParaRPr lang="en-US" sz="2200" b="1" dirty="0">
                    <a:solidFill>
                      <a:schemeClr val="dk1"/>
                    </a:solidFill>
                    <a:latin typeface="Calibri"/>
                    <a:ea typeface="Arial"/>
                    <a:cs typeface="Calibri"/>
                    <a:sym typeface="Arial"/>
                  </a:endParaRPr>
                </a:p>
              </p:txBody>
            </p:sp>
            <p:sp>
              <p:nvSpPr>
                <p:cNvPr id="81" name="Shape 205"/>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82" name="Shape 210"/>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61" name="Shape 205"/>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4" name="Shape 210"/>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5" name="Shape 205"/>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6" name="Shape 210"/>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55" name="Rectangle 54"/>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8" name="Rounded Rectangle 67"/>
          <p:cNvSpPr/>
          <p:nvPr/>
        </p:nvSpPr>
        <p:spPr>
          <a:xfrm>
            <a:off x="4724400" y="4103460"/>
            <a:ext cx="2133600" cy="1066800"/>
          </a:xfrm>
          <a:prstGeom prst="roundRect">
            <a:avLst/>
          </a:prstGeom>
          <a:solidFill>
            <a:schemeClr val="bg1"/>
          </a:solidFill>
          <a:ln w="5715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2x</a:t>
            </a:r>
          </a:p>
          <a:p>
            <a:pPr algn="ctr"/>
            <a:r>
              <a:rPr lang="en-US" sz="3200" i="1" dirty="0">
                <a:solidFill>
                  <a:schemeClr val="tx1"/>
                </a:solidFill>
              </a:rPr>
              <a:t>Bandwidth</a:t>
            </a:r>
          </a:p>
        </p:txBody>
      </p:sp>
      <p:grpSp>
        <p:nvGrpSpPr>
          <p:cNvPr id="70" name="Group 69"/>
          <p:cNvGrpSpPr/>
          <p:nvPr/>
        </p:nvGrpSpPr>
        <p:grpSpPr>
          <a:xfrm>
            <a:off x="2057400" y="2743200"/>
            <a:ext cx="2133600" cy="3048000"/>
            <a:chOff x="76200" y="2743200"/>
            <a:chExt cx="2133600" cy="3048000"/>
          </a:xfrm>
        </p:grpSpPr>
        <p:grpSp>
          <p:nvGrpSpPr>
            <p:cNvPr id="83" name="Group 82"/>
            <p:cNvGrpSpPr/>
            <p:nvPr/>
          </p:nvGrpSpPr>
          <p:grpSpPr>
            <a:xfrm>
              <a:off x="76200" y="2743200"/>
              <a:ext cx="2133600" cy="3048000"/>
              <a:chOff x="3505200" y="2743200"/>
              <a:chExt cx="2133600" cy="3048000"/>
            </a:xfrm>
          </p:grpSpPr>
          <p:sp>
            <p:nvSpPr>
              <p:cNvPr id="88" name="Rectangle 87"/>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Shape 205"/>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0" name="Shape 210"/>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1" name="Shape 207"/>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rgbClr val="FF0000"/>
                    </a:solidFill>
                    <a:latin typeface="Calibri"/>
                    <a:ea typeface="Arial"/>
                    <a:cs typeface="Calibri"/>
                    <a:sym typeface="Arial"/>
                  </a:rPr>
                  <a:t>Incompressible</a:t>
                </a:r>
                <a:endParaRPr lang="en-US" sz="2200" b="1" dirty="0">
                  <a:solidFill>
                    <a:schemeClr val="dk1"/>
                  </a:solidFill>
                  <a:latin typeface="Calibri"/>
                  <a:ea typeface="Arial"/>
                  <a:cs typeface="Calibri"/>
                  <a:sym typeface="Arial"/>
                </a:endParaRPr>
              </a:p>
            </p:txBody>
          </p:sp>
          <p:sp>
            <p:nvSpPr>
              <p:cNvPr id="92" name="Shape 205"/>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3" name="Shape 210"/>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84" name="Rectangle 83"/>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6" name="Picture 5" descr="dice.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14800" y="1676400"/>
            <a:ext cx="990600" cy="990600"/>
          </a:xfrm>
          <a:prstGeom prst="rect">
            <a:avLst/>
          </a:prstGeom>
        </p:spPr>
      </p:pic>
      <p:cxnSp>
        <p:nvCxnSpPr>
          <p:cNvPr id="3" name="Straight Arrow Connector 2"/>
          <p:cNvCxnSpPr/>
          <p:nvPr/>
        </p:nvCxnSpPr>
        <p:spPr>
          <a:xfrm flipH="1">
            <a:off x="3429000" y="2362200"/>
            <a:ext cx="533400" cy="304800"/>
          </a:xfrm>
          <a:prstGeom prst="straightConnector1">
            <a:avLst/>
          </a:prstGeom>
          <a:ln w="63500">
            <a:solidFill>
              <a:srgbClr val="008000"/>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a:off x="5257800" y="2362200"/>
            <a:ext cx="533400" cy="304800"/>
          </a:xfrm>
          <a:prstGeom prst="straightConnector1">
            <a:avLst/>
          </a:prstGeom>
          <a:ln w="63500">
            <a:solidFill>
              <a:srgbClr val="008000"/>
            </a:solidFill>
            <a:prstDash val="solid"/>
            <a:tailEnd type="arrow"/>
          </a:ln>
          <a:effectLst/>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142875" y="5943600"/>
            <a:ext cx="8858250" cy="584776"/>
            <a:chOff x="209550" y="5943600"/>
            <a:chExt cx="8858250" cy="584776"/>
          </a:xfrm>
        </p:grpSpPr>
        <p:sp>
          <p:nvSpPr>
            <p:cNvPr id="114" name="TextBox 113"/>
            <p:cNvSpPr txBox="1"/>
            <p:nvPr/>
          </p:nvSpPr>
          <p:spPr>
            <a:xfrm>
              <a:off x="209550" y="5943600"/>
              <a:ext cx="8858250" cy="584776"/>
            </a:xfrm>
            <a:prstGeom prst="rect">
              <a:avLst/>
            </a:prstGeom>
            <a:solidFill>
              <a:srgbClr val="000000"/>
            </a:solidFill>
            <a:ln w="50800">
              <a:noFill/>
            </a:ln>
          </p:spPr>
          <p:txBody>
            <a:bodyPr wrap="square" rtlCol="0">
              <a:spAutoFit/>
            </a:bodyPr>
            <a:lstStyle/>
            <a:p>
              <a:pPr algn="ctr"/>
              <a:r>
                <a:rPr lang="en-US" sz="3200" dirty="0">
                  <a:solidFill>
                    <a:srgbClr val="FFFFFF"/>
                  </a:solidFill>
                  <a:latin typeface="Calibri" charset="0"/>
                  <a:ea typeface="Calibri" charset="0"/>
                  <a:cs typeface="Calibri" charset="0"/>
                </a:rPr>
                <a:t>DICE (Dynamic Index) </a:t>
              </a:r>
              <a:r>
                <a:rPr lang="en-US" sz="3200" dirty="0">
                  <a:solidFill>
                    <a:srgbClr val="FFFFFF"/>
                  </a:solidFill>
                  <a:latin typeface="Calibri" charset="0"/>
                  <a:ea typeface="Calibri" charset="0"/>
                  <a:cs typeface="Calibri" charset="0"/>
                  <a:sym typeface="Wingdings"/>
                </a:rPr>
                <a:t> 19% Speedup + 36%     EDP</a:t>
              </a:r>
              <a:endParaRPr lang="en-US" sz="3200" dirty="0">
                <a:solidFill>
                  <a:srgbClr val="FFFFFF"/>
                </a:solidFill>
                <a:latin typeface="Calibri" charset="0"/>
                <a:ea typeface="Calibri" charset="0"/>
                <a:cs typeface="Calibri" charset="0"/>
              </a:endParaRPr>
            </a:p>
          </p:txBody>
        </p:sp>
        <p:sp>
          <p:nvSpPr>
            <p:cNvPr id="14" name="Down Arrow 13"/>
            <p:cNvSpPr/>
            <p:nvPr/>
          </p:nvSpPr>
          <p:spPr>
            <a:xfrm>
              <a:off x="7871280" y="6096000"/>
              <a:ext cx="304800" cy="381000"/>
            </a:xfrm>
            <a:prstGeom prst="downArrow">
              <a:avLst/>
            </a:prstGeom>
            <a:solidFill>
              <a:srgbClr val="C3D69B"/>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5" name="Rounded Rectangle 114"/>
          <p:cNvSpPr/>
          <p:nvPr/>
        </p:nvSpPr>
        <p:spPr>
          <a:xfrm>
            <a:off x="4724400" y="2971800"/>
            <a:ext cx="4343400" cy="762000"/>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u="sng" dirty="0">
                <a:solidFill>
                  <a:schemeClr val="tx1"/>
                </a:solidFill>
              </a:rPr>
              <a:t>Spatial Indexing</a:t>
            </a:r>
            <a:endParaRPr lang="en-US" sz="3200" i="1" dirty="0">
              <a:solidFill>
                <a:schemeClr val="tx1"/>
              </a:solidFill>
            </a:endParaRPr>
          </a:p>
        </p:txBody>
      </p:sp>
      <p:sp>
        <p:nvSpPr>
          <p:cNvPr id="7" name="Title 6">
            <a:extLst>
              <a:ext uri="{FF2B5EF4-FFF2-40B4-BE49-F238E27FC236}">
                <a16:creationId xmlns:a16="http://schemas.microsoft.com/office/drawing/2014/main" id="{B9D441F4-DABD-4F24-8461-90A30CD2652F}"/>
              </a:ext>
            </a:extLst>
          </p:cNvPr>
          <p:cNvSpPr>
            <a:spLocks noGrp="1"/>
          </p:cNvSpPr>
          <p:nvPr>
            <p:ph type="title"/>
          </p:nvPr>
        </p:nvSpPr>
        <p:spPr/>
        <p:txBody>
          <a:bodyPr/>
          <a:lstStyle/>
          <a:p>
            <a:r>
              <a:rPr lang="en-US" dirty="0"/>
              <a:t>INTRODUCTION: COMPRESSED DRAM CACHE</a:t>
            </a:r>
          </a:p>
        </p:txBody>
      </p:sp>
      <p:sp>
        <p:nvSpPr>
          <p:cNvPr id="139" name="Rounded Rectangle 110">
            <a:extLst>
              <a:ext uri="{FF2B5EF4-FFF2-40B4-BE49-F238E27FC236}">
                <a16:creationId xmlns:a16="http://schemas.microsoft.com/office/drawing/2014/main" id="{412D3AC2-1029-478C-9150-81E311FCCB29}"/>
              </a:ext>
            </a:extLst>
          </p:cNvPr>
          <p:cNvSpPr/>
          <p:nvPr/>
        </p:nvSpPr>
        <p:spPr>
          <a:xfrm>
            <a:off x="143746" y="2894124"/>
            <a:ext cx="3886200" cy="1011705"/>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u="sng" dirty="0">
                <a:solidFill>
                  <a:schemeClr val="tx1"/>
                </a:solidFill>
              </a:rPr>
              <a:t>Traditional Compression </a:t>
            </a:r>
          </a:p>
        </p:txBody>
      </p:sp>
      <p:sp>
        <p:nvSpPr>
          <p:cNvPr id="140" name="Rounded Rectangle 67">
            <a:extLst>
              <a:ext uri="{FF2B5EF4-FFF2-40B4-BE49-F238E27FC236}">
                <a16:creationId xmlns:a16="http://schemas.microsoft.com/office/drawing/2014/main" id="{6EEDD1BD-441F-45B4-B9F3-564E26038173}"/>
              </a:ext>
            </a:extLst>
          </p:cNvPr>
          <p:cNvSpPr/>
          <p:nvPr/>
        </p:nvSpPr>
        <p:spPr>
          <a:xfrm>
            <a:off x="2235654" y="4109361"/>
            <a:ext cx="2133600" cy="1066800"/>
          </a:xfrm>
          <a:prstGeom prst="roundRect">
            <a:avLst/>
          </a:prstGeom>
          <a:solidFill>
            <a:schemeClr val="bg1"/>
          </a:solidFill>
          <a:ln w="5715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1x</a:t>
            </a:r>
          </a:p>
          <a:p>
            <a:pPr algn="ctr"/>
            <a:r>
              <a:rPr lang="en-US" sz="3200" i="1" dirty="0">
                <a:solidFill>
                  <a:schemeClr val="tx1"/>
                </a:solidFill>
              </a:rPr>
              <a:t>Bandwidth</a:t>
            </a:r>
          </a:p>
        </p:txBody>
      </p:sp>
    </p:spTree>
    <p:extLst>
      <p:ext uri="{BB962C8B-B14F-4D97-AF65-F5344CB8AC3E}">
        <p14:creationId xmlns:p14="http://schemas.microsoft.com/office/powerpoint/2010/main" val="1371707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DICE OVERVIEW</a:t>
            </a:r>
          </a:p>
        </p:txBody>
      </p:sp>
      <p:sp>
        <p:nvSpPr>
          <p:cNvPr id="3" name="Content Placeholder 2"/>
          <p:cNvSpPr>
            <a:spLocks noGrp="1"/>
          </p:cNvSpPr>
          <p:nvPr>
            <p:ph idx="1"/>
          </p:nvPr>
        </p:nvSpPr>
        <p:spPr/>
        <p:txBody>
          <a:bodyPr/>
          <a:lstStyle/>
          <a:p>
            <a:endParaRPr lang="en-US" dirty="0"/>
          </a:p>
          <a:p>
            <a:r>
              <a:rPr lang="en-US" dirty="0"/>
              <a:t>Compressed DRAM Cache Organization</a:t>
            </a:r>
          </a:p>
          <a:p>
            <a:endParaRPr lang="en-US" dirty="0">
              <a:solidFill>
                <a:schemeClr val="bg1">
                  <a:lumMod val="65000"/>
                </a:schemeClr>
              </a:solidFill>
            </a:endParaRPr>
          </a:p>
          <a:p>
            <a:r>
              <a:rPr lang="en-US" dirty="0">
                <a:solidFill>
                  <a:schemeClr val="bg1">
                    <a:lumMod val="65000"/>
                  </a:schemeClr>
                </a:solidFill>
              </a:rPr>
              <a:t>Flexible Mapping for Quick Switching</a:t>
            </a:r>
          </a:p>
          <a:p>
            <a:endParaRPr lang="en-US" dirty="0"/>
          </a:p>
          <a:p>
            <a:r>
              <a:rPr lang="en-US" dirty="0">
                <a:solidFill>
                  <a:schemeClr val="bg1">
                    <a:lumMod val="65000"/>
                  </a:schemeClr>
                </a:solidFill>
              </a:rPr>
              <a:t>Dynamic Indexing </a:t>
            </a:r>
            <a:r>
              <a:rPr lang="en-US" dirty="0" err="1">
                <a:solidFill>
                  <a:schemeClr val="bg1">
                    <a:lumMod val="65000"/>
                  </a:schemeClr>
                </a:solidFill>
              </a:rPr>
              <a:t>ComprEssion</a:t>
            </a:r>
            <a:r>
              <a:rPr lang="en-US" dirty="0">
                <a:solidFill>
                  <a:schemeClr val="bg1">
                    <a:lumMod val="65000"/>
                  </a:schemeClr>
                </a:solidFill>
              </a:rPr>
              <a:t> (DICE)</a:t>
            </a:r>
          </a:p>
          <a:p>
            <a:pPr lvl="1"/>
            <a:r>
              <a:rPr lang="en-US" dirty="0">
                <a:solidFill>
                  <a:schemeClr val="bg1">
                    <a:lumMod val="65000"/>
                  </a:schemeClr>
                </a:solidFill>
              </a:rPr>
              <a:t>Insertion Policy</a:t>
            </a:r>
          </a:p>
          <a:p>
            <a:pPr lvl="1"/>
            <a:r>
              <a:rPr lang="en-US" dirty="0">
                <a:solidFill>
                  <a:schemeClr val="bg1">
                    <a:lumMod val="65000"/>
                  </a:schemeClr>
                </a:solidFill>
              </a:rPr>
              <a:t>Index Prediction</a:t>
            </a:r>
          </a:p>
          <a:p>
            <a:endParaRPr lang="en-US" dirty="0"/>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17</a:t>
            </a:fld>
            <a:endParaRPr lang="en-US"/>
          </a:p>
        </p:txBody>
      </p:sp>
      <p:sp>
        <p:nvSpPr>
          <p:cNvPr id="5" name="Shape 153"/>
          <p:cNvSpPr/>
          <p:nvPr/>
        </p:nvSpPr>
        <p:spPr>
          <a:xfrm rot="-5400000">
            <a:off x="7179435" y="1820945"/>
            <a:ext cx="381000" cy="304799"/>
          </a:xfrm>
          <a:prstGeom prst="upArrow">
            <a:avLst>
              <a:gd name="adj1" fmla="val 50000"/>
              <a:gd name="adj2" fmla="val 50000"/>
            </a:avLst>
          </a:prstGeom>
          <a:solidFill>
            <a:srgbClr val="008000"/>
          </a:solidFill>
          <a:ln w="25400" cap="flat" cmpd="sng">
            <a:solidFill>
              <a:srgbClr val="C00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00338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18</a:t>
            </a:fld>
            <a:endParaRPr lang="en-US"/>
          </a:p>
        </p:txBody>
      </p:sp>
      <p:sp>
        <p:nvSpPr>
          <p:cNvPr id="36" name="Rectangle 35">
            <a:extLst>
              <a:ext uri="{FF2B5EF4-FFF2-40B4-BE49-F238E27FC236}">
                <a16:creationId xmlns:a16="http://schemas.microsoft.com/office/drawing/2014/main" id="{2CB3FD18-4987-4150-9232-9803A5B56532}"/>
              </a:ext>
            </a:extLst>
          </p:cNvPr>
          <p:cNvSpPr/>
          <p:nvPr/>
        </p:nvSpPr>
        <p:spPr>
          <a:xfrm>
            <a:off x="457200" y="3962400"/>
            <a:ext cx="8229600" cy="1905000"/>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cs typeface="Arial"/>
            </a:endParaRPr>
          </a:p>
        </p:txBody>
      </p:sp>
      <p:sp>
        <p:nvSpPr>
          <p:cNvPr id="38" name="Rectangle 37"/>
          <p:cNvSpPr/>
          <p:nvPr/>
        </p:nvSpPr>
        <p:spPr>
          <a:xfrm>
            <a:off x="1819557" y="2204576"/>
            <a:ext cx="5791148" cy="1523333"/>
          </a:xfrm>
          <a:prstGeom prst="rect">
            <a:avLst/>
          </a:prstGeom>
          <a:solidFill>
            <a:schemeClr val="accent3">
              <a:lumMod val="40000"/>
              <a:lumOff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cs typeface="Arial"/>
            </a:endParaRPr>
          </a:p>
        </p:txBody>
      </p:sp>
      <p:sp>
        <p:nvSpPr>
          <p:cNvPr id="39" name="Rounded Rectangle 10"/>
          <p:cNvSpPr/>
          <p:nvPr/>
        </p:nvSpPr>
        <p:spPr>
          <a:xfrm>
            <a:off x="2427319" y="1007905"/>
            <a:ext cx="4496436" cy="624152"/>
          </a:xfrm>
          <a:prstGeom prst="roundRect">
            <a:avLst/>
          </a:prstGeom>
          <a:solidFill>
            <a:schemeClr val="accent3">
              <a:lumMod val="40000"/>
              <a:lumOff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i="1" dirty="0">
                <a:solidFill>
                  <a:schemeClr val="tx1"/>
                </a:solidFill>
                <a:latin typeface="Calibri"/>
                <a:cs typeface="Calibri"/>
              </a:rPr>
              <a:t>L3 Cache</a:t>
            </a:r>
          </a:p>
        </p:txBody>
      </p:sp>
      <p:sp>
        <p:nvSpPr>
          <p:cNvPr id="40" name="TextBox 39"/>
          <p:cNvSpPr txBox="1"/>
          <p:nvPr/>
        </p:nvSpPr>
        <p:spPr>
          <a:xfrm>
            <a:off x="3227807" y="3245220"/>
            <a:ext cx="3005190" cy="430887"/>
          </a:xfrm>
          <a:prstGeom prst="rect">
            <a:avLst/>
          </a:prstGeom>
          <a:noFill/>
          <a:ln w="25400">
            <a:noFill/>
          </a:ln>
        </p:spPr>
        <p:txBody>
          <a:bodyPr wrap="square" rtlCol="0">
            <a:spAutoFit/>
          </a:bodyPr>
          <a:lstStyle/>
          <a:p>
            <a:pPr algn="ctr"/>
            <a:r>
              <a:rPr lang="en-US" sz="2200" b="1" dirty="0">
                <a:solidFill>
                  <a:srgbClr val="000000"/>
                </a:solidFill>
                <a:latin typeface="Calibri"/>
                <a:cs typeface="Calibri"/>
              </a:rPr>
              <a:t>L4 Cache Controller</a:t>
            </a:r>
          </a:p>
        </p:txBody>
      </p:sp>
      <p:sp>
        <p:nvSpPr>
          <p:cNvPr id="41" name="Rounded Rectangle 32"/>
          <p:cNvSpPr/>
          <p:nvPr/>
        </p:nvSpPr>
        <p:spPr>
          <a:xfrm>
            <a:off x="2427320" y="4990403"/>
            <a:ext cx="4496436" cy="593400"/>
          </a:xfrm>
          <a:prstGeom prst="roundRect">
            <a:avLst/>
          </a:prstGeom>
          <a:solidFill>
            <a:schemeClr val="accent2">
              <a:lumMod val="40000"/>
              <a:lumOff val="60000"/>
              <a:alpha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i="1" dirty="0">
                <a:solidFill>
                  <a:schemeClr val="tx1"/>
                </a:solidFill>
                <a:latin typeface="Calibri"/>
                <a:cs typeface="Calibri"/>
              </a:rPr>
              <a:t>Memory</a:t>
            </a:r>
          </a:p>
        </p:txBody>
      </p:sp>
      <p:sp>
        <p:nvSpPr>
          <p:cNvPr id="44" name="Rounded Rectangle 34"/>
          <p:cNvSpPr/>
          <p:nvPr/>
        </p:nvSpPr>
        <p:spPr>
          <a:xfrm>
            <a:off x="2427320" y="4097883"/>
            <a:ext cx="4496436" cy="640080"/>
          </a:xfrm>
          <a:prstGeom prst="roundRect">
            <a:avLst/>
          </a:prstGeom>
          <a:solidFill>
            <a:schemeClr val="accent2">
              <a:lumMod val="40000"/>
              <a:lumOff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a:solidFill>
                  <a:srgbClr val="000000"/>
                </a:solidFill>
                <a:latin typeface="Calibri"/>
                <a:cs typeface="Calibri"/>
              </a:rPr>
              <a:t>DRAM Cache</a:t>
            </a:r>
          </a:p>
        </p:txBody>
      </p:sp>
      <p:cxnSp>
        <p:nvCxnSpPr>
          <p:cNvPr id="45" name="Shape 317"/>
          <p:cNvCxnSpPr>
            <a:cxnSpLocks/>
          </p:cNvCxnSpPr>
          <p:nvPr/>
        </p:nvCxnSpPr>
        <p:spPr>
          <a:xfrm flipH="1" flipV="1">
            <a:off x="3263006" y="3086776"/>
            <a:ext cx="7324" cy="987228"/>
          </a:xfrm>
          <a:prstGeom prst="straightConnector1">
            <a:avLst/>
          </a:prstGeom>
          <a:noFill/>
          <a:ln w="53975" cap="rnd" cmpd="sng">
            <a:solidFill>
              <a:schemeClr val="dk1"/>
            </a:solidFill>
            <a:prstDash val="solid"/>
            <a:round/>
            <a:headEnd type="none" w="med" len="med"/>
            <a:tailEnd type="stealth" w="lg" len="lg"/>
          </a:ln>
        </p:spPr>
      </p:cxnSp>
      <p:cxnSp>
        <p:nvCxnSpPr>
          <p:cNvPr id="46" name="Shape 317"/>
          <p:cNvCxnSpPr>
            <a:cxnSpLocks/>
          </p:cNvCxnSpPr>
          <p:nvPr/>
        </p:nvCxnSpPr>
        <p:spPr>
          <a:xfrm flipH="1">
            <a:off x="6232996" y="3104967"/>
            <a:ext cx="7324" cy="987228"/>
          </a:xfrm>
          <a:prstGeom prst="straightConnector1">
            <a:avLst/>
          </a:prstGeom>
          <a:noFill/>
          <a:ln w="53975" cap="rnd" cmpd="sng">
            <a:solidFill>
              <a:schemeClr val="dk1"/>
            </a:solidFill>
            <a:prstDash val="solid"/>
            <a:round/>
            <a:headEnd type="none" w="med" len="med"/>
            <a:tailEnd type="stealth" w="lg" len="lg"/>
          </a:ln>
        </p:spPr>
      </p:cxnSp>
      <p:cxnSp>
        <p:nvCxnSpPr>
          <p:cNvPr id="47" name="Shape 317"/>
          <p:cNvCxnSpPr>
            <a:cxnSpLocks/>
            <a:endCxn id="41" idx="1"/>
          </p:cNvCxnSpPr>
          <p:nvPr/>
        </p:nvCxnSpPr>
        <p:spPr>
          <a:xfrm>
            <a:off x="1074231" y="5287103"/>
            <a:ext cx="1353089" cy="0"/>
          </a:xfrm>
          <a:prstGeom prst="straightConnector1">
            <a:avLst/>
          </a:prstGeom>
          <a:noFill/>
          <a:ln w="53975" cap="rnd" cmpd="sng">
            <a:solidFill>
              <a:schemeClr val="dk1"/>
            </a:solidFill>
            <a:prstDash val="solid"/>
            <a:round/>
            <a:headEnd type="none" w="med" len="med"/>
            <a:tailEnd type="stealth" w="lg" len="lg"/>
          </a:ln>
        </p:spPr>
      </p:cxnSp>
      <p:cxnSp>
        <p:nvCxnSpPr>
          <p:cNvPr id="48" name="Shape 317"/>
          <p:cNvCxnSpPr>
            <a:cxnSpLocks/>
          </p:cNvCxnSpPr>
          <p:nvPr/>
        </p:nvCxnSpPr>
        <p:spPr>
          <a:xfrm flipV="1">
            <a:off x="3872477" y="1676400"/>
            <a:ext cx="13723" cy="714938"/>
          </a:xfrm>
          <a:prstGeom prst="straightConnector1">
            <a:avLst/>
          </a:prstGeom>
          <a:noFill/>
          <a:ln w="53975" cap="flat" cmpd="sng">
            <a:solidFill>
              <a:schemeClr val="dk1"/>
            </a:solidFill>
            <a:prstDash val="solid"/>
            <a:round/>
            <a:headEnd type="none" w="med" len="med"/>
            <a:tailEnd type="stealth" w="lg" len="lg"/>
          </a:ln>
        </p:spPr>
      </p:cxnSp>
      <p:cxnSp>
        <p:nvCxnSpPr>
          <p:cNvPr id="49" name="Shape 317"/>
          <p:cNvCxnSpPr>
            <a:cxnSpLocks/>
          </p:cNvCxnSpPr>
          <p:nvPr/>
        </p:nvCxnSpPr>
        <p:spPr>
          <a:xfrm>
            <a:off x="1074232" y="2010719"/>
            <a:ext cx="0" cy="1273996"/>
          </a:xfrm>
          <a:prstGeom prst="straightConnector1">
            <a:avLst/>
          </a:prstGeom>
          <a:noFill/>
          <a:ln w="53975" cap="rnd" cmpd="sng">
            <a:solidFill>
              <a:schemeClr val="dk1"/>
            </a:solidFill>
            <a:prstDash val="solid"/>
            <a:round/>
            <a:headEnd type="none" w="med" len="med"/>
            <a:tailEnd type="none" w="lg" len="lg"/>
          </a:ln>
        </p:spPr>
      </p:cxnSp>
      <p:cxnSp>
        <p:nvCxnSpPr>
          <p:cNvPr id="50" name="Shape 317"/>
          <p:cNvCxnSpPr>
            <a:cxnSpLocks/>
          </p:cNvCxnSpPr>
          <p:nvPr/>
        </p:nvCxnSpPr>
        <p:spPr>
          <a:xfrm>
            <a:off x="1071463" y="3706885"/>
            <a:ext cx="0" cy="1561930"/>
          </a:xfrm>
          <a:prstGeom prst="straightConnector1">
            <a:avLst/>
          </a:prstGeom>
          <a:noFill/>
          <a:ln w="53975" cap="rnd" cmpd="sng">
            <a:solidFill>
              <a:schemeClr val="dk1"/>
            </a:solidFill>
            <a:prstDash val="solid"/>
            <a:round/>
            <a:headEnd type="none" w="med" len="med"/>
            <a:tailEnd type="none" w="lg" len="lg"/>
          </a:ln>
        </p:spPr>
      </p:cxnSp>
      <p:cxnSp>
        <p:nvCxnSpPr>
          <p:cNvPr id="51" name="Shape 317"/>
          <p:cNvCxnSpPr>
            <a:cxnSpLocks/>
          </p:cNvCxnSpPr>
          <p:nvPr/>
        </p:nvCxnSpPr>
        <p:spPr>
          <a:xfrm flipH="1">
            <a:off x="1074232" y="2010719"/>
            <a:ext cx="1448666" cy="5911"/>
          </a:xfrm>
          <a:prstGeom prst="straightConnector1">
            <a:avLst/>
          </a:prstGeom>
          <a:noFill/>
          <a:ln w="53975" cap="rnd" cmpd="sng">
            <a:solidFill>
              <a:schemeClr val="dk1"/>
            </a:solidFill>
            <a:prstDash val="solid"/>
            <a:round/>
            <a:headEnd type="none" w="med" len="med"/>
            <a:tailEnd type="none" w="lg" len="lg"/>
          </a:ln>
        </p:spPr>
      </p:cxnSp>
      <p:cxnSp>
        <p:nvCxnSpPr>
          <p:cNvPr id="52" name="Shape 317"/>
          <p:cNvCxnSpPr>
            <a:cxnSpLocks/>
          </p:cNvCxnSpPr>
          <p:nvPr/>
        </p:nvCxnSpPr>
        <p:spPr>
          <a:xfrm flipH="1" flipV="1">
            <a:off x="2522895" y="2048383"/>
            <a:ext cx="3" cy="342955"/>
          </a:xfrm>
          <a:prstGeom prst="straightConnector1">
            <a:avLst/>
          </a:prstGeom>
          <a:noFill/>
          <a:ln w="53975" cap="rnd" cmpd="sng">
            <a:solidFill>
              <a:schemeClr val="dk1"/>
            </a:solidFill>
            <a:prstDash val="solid"/>
            <a:round/>
            <a:headEnd type="none" w="med" len="med"/>
            <a:tailEnd type="none" w="lg" len="lg"/>
          </a:ln>
        </p:spPr>
      </p:cxnSp>
      <p:sp>
        <p:nvSpPr>
          <p:cNvPr id="53" name="TextBox 52"/>
          <p:cNvSpPr txBox="1"/>
          <p:nvPr/>
        </p:nvSpPr>
        <p:spPr>
          <a:xfrm>
            <a:off x="183842" y="3256278"/>
            <a:ext cx="1534062" cy="430887"/>
          </a:xfrm>
          <a:prstGeom prst="rect">
            <a:avLst/>
          </a:prstGeom>
          <a:noFill/>
          <a:ln w="25400">
            <a:noFill/>
          </a:ln>
        </p:spPr>
        <p:txBody>
          <a:bodyPr wrap="square" rtlCol="0">
            <a:spAutoFit/>
          </a:bodyPr>
          <a:lstStyle/>
          <a:p>
            <a:pPr algn="ctr"/>
            <a:r>
              <a:rPr lang="en-US" sz="2200" i="1" dirty="0">
                <a:solidFill>
                  <a:srgbClr val="000000"/>
                </a:solidFill>
                <a:latin typeface="Calibri"/>
                <a:cs typeface="Calibri"/>
              </a:rPr>
              <a:t>Writeback</a:t>
            </a:r>
          </a:p>
        </p:txBody>
      </p:sp>
      <p:cxnSp>
        <p:nvCxnSpPr>
          <p:cNvPr id="54" name="Shape 317"/>
          <p:cNvCxnSpPr>
            <a:cxnSpLocks/>
          </p:cNvCxnSpPr>
          <p:nvPr/>
        </p:nvCxnSpPr>
        <p:spPr>
          <a:xfrm flipH="1">
            <a:off x="6910064" y="1957868"/>
            <a:ext cx="1471959" cy="15680"/>
          </a:xfrm>
          <a:prstGeom prst="straightConnector1">
            <a:avLst/>
          </a:prstGeom>
          <a:noFill/>
          <a:ln w="53975" cap="rnd" cmpd="sng">
            <a:solidFill>
              <a:schemeClr val="dk1"/>
            </a:solidFill>
            <a:prstDash val="solid"/>
            <a:round/>
            <a:headEnd type="none" w="med" len="med"/>
            <a:tailEnd type="none" w="lg" len="lg"/>
          </a:ln>
        </p:spPr>
      </p:cxnSp>
      <p:cxnSp>
        <p:nvCxnSpPr>
          <p:cNvPr id="55" name="Shape 317"/>
          <p:cNvCxnSpPr>
            <a:cxnSpLocks/>
          </p:cNvCxnSpPr>
          <p:nvPr/>
        </p:nvCxnSpPr>
        <p:spPr>
          <a:xfrm>
            <a:off x="8382023" y="1957869"/>
            <a:ext cx="0" cy="1335353"/>
          </a:xfrm>
          <a:prstGeom prst="straightConnector1">
            <a:avLst/>
          </a:prstGeom>
          <a:noFill/>
          <a:ln w="53975" cap="rnd" cmpd="sng">
            <a:solidFill>
              <a:schemeClr val="dk1"/>
            </a:solidFill>
            <a:prstDash val="solid"/>
            <a:round/>
            <a:headEnd type="none" w="med" len="med"/>
            <a:tailEnd type="none" w="lg" len="lg"/>
          </a:ln>
        </p:spPr>
      </p:cxnSp>
      <p:cxnSp>
        <p:nvCxnSpPr>
          <p:cNvPr id="56" name="Shape 317"/>
          <p:cNvCxnSpPr>
            <a:cxnSpLocks/>
          </p:cNvCxnSpPr>
          <p:nvPr/>
        </p:nvCxnSpPr>
        <p:spPr>
          <a:xfrm>
            <a:off x="8382023" y="3706885"/>
            <a:ext cx="0" cy="1561930"/>
          </a:xfrm>
          <a:prstGeom prst="straightConnector1">
            <a:avLst/>
          </a:prstGeom>
          <a:noFill/>
          <a:ln w="53975" cap="rnd" cmpd="sng">
            <a:solidFill>
              <a:schemeClr val="dk1"/>
            </a:solidFill>
            <a:prstDash val="solid"/>
            <a:round/>
            <a:headEnd type="none" w="med" len="med"/>
            <a:tailEnd type="none" w="lg" len="lg"/>
          </a:ln>
        </p:spPr>
      </p:cxnSp>
      <p:cxnSp>
        <p:nvCxnSpPr>
          <p:cNvPr id="57" name="Shape 317"/>
          <p:cNvCxnSpPr>
            <a:cxnSpLocks/>
          </p:cNvCxnSpPr>
          <p:nvPr/>
        </p:nvCxnSpPr>
        <p:spPr>
          <a:xfrm flipH="1">
            <a:off x="6940196" y="5268815"/>
            <a:ext cx="1441827" cy="0"/>
          </a:xfrm>
          <a:prstGeom prst="straightConnector1">
            <a:avLst/>
          </a:prstGeom>
          <a:noFill/>
          <a:ln w="53975" cap="rnd" cmpd="sng">
            <a:solidFill>
              <a:schemeClr val="dk1"/>
            </a:solidFill>
            <a:prstDash val="solid"/>
            <a:round/>
            <a:headEnd type="none" w="med" len="med"/>
            <a:tailEnd type="none" w="lg" len="lg"/>
          </a:ln>
        </p:spPr>
      </p:cxnSp>
      <p:sp>
        <p:nvSpPr>
          <p:cNvPr id="58" name="TextBox 57"/>
          <p:cNvSpPr txBox="1"/>
          <p:nvPr/>
        </p:nvSpPr>
        <p:spPr>
          <a:xfrm>
            <a:off x="7895521" y="3266243"/>
            <a:ext cx="1045272" cy="430887"/>
          </a:xfrm>
          <a:prstGeom prst="rect">
            <a:avLst/>
          </a:prstGeom>
          <a:noFill/>
          <a:ln w="25400">
            <a:noFill/>
          </a:ln>
        </p:spPr>
        <p:txBody>
          <a:bodyPr wrap="square" rtlCol="0">
            <a:spAutoFit/>
          </a:bodyPr>
          <a:lstStyle/>
          <a:p>
            <a:pPr algn="ctr"/>
            <a:r>
              <a:rPr lang="en-US" sz="2200" i="1" dirty="0">
                <a:solidFill>
                  <a:srgbClr val="000000"/>
                </a:solidFill>
                <a:latin typeface="Calibri"/>
                <a:cs typeface="Calibri"/>
              </a:rPr>
              <a:t>Install</a:t>
            </a:r>
          </a:p>
        </p:txBody>
      </p:sp>
      <p:cxnSp>
        <p:nvCxnSpPr>
          <p:cNvPr id="59" name="Shape 317"/>
          <p:cNvCxnSpPr>
            <a:cxnSpLocks/>
          </p:cNvCxnSpPr>
          <p:nvPr/>
        </p:nvCxnSpPr>
        <p:spPr>
          <a:xfrm flipH="1">
            <a:off x="3872477" y="1992656"/>
            <a:ext cx="3067718" cy="18063"/>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60" name="TextBox 59"/>
          <p:cNvSpPr txBox="1"/>
          <p:nvPr/>
        </p:nvSpPr>
        <p:spPr>
          <a:xfrm>
            <a:off x="2461508" y="1575154"/>
            <a:ext cx="1631330" cy="430887"/>
          </a:xfrm>
          <a:prstGeom prst="rect">
            <a:avLst/>
          </a:prstGeom>
          <a:noFill/>
          <a:ln w="25400">
            <a:noFill/>
          </a:ln>
        </p:spPr>
        <p:txBody>
          <a:bodyPr wrap="square" rtlCol="0">
            <a:spAutoFit/>
          </a:bodyPr>
          <a:lstStyle/>
          <a:p>
            <a:pPr algn="ctr"/>
            <a:r>
              <a:rPr lang="en-US" sz="2200" i="1" dirty="0">
                <a:solidFill>
                  <a:srgbClr val="000000"/>
                </a:solidFill>
                <a:latin typeface="Calibri"/>
                <a:cs typeface="Calibri"/>
              </a:rPr>
              <a:t>Read</a:t>
            </a:r>
          </a:p>
        </p:txBody>
      </p:sp>
      <p:sp>
        <p:nvSpPr>
          <p:cNvPr id="61" name="TextBox 60"/>
          <p:cNvSpPr txBox="1"/>
          <p:nvPr/>
        </p:nvSpPr>
        <p:spPr>
          <a:xfrm>
            <a:off x="5343962" y="1565722"/>
            <a:ext cx="1314728" cy="430887"/>
          </a:xfrm>
          <a:prstGeom prst="rect">
            <a:avLst/>
          </a:prstGeom>
          <a:noFill/>
          <a:ln w="25400">
            <a:noFill/>
          </a:ln>
        </p:spPr>
        <p:txBody>
          <a:bodyPr wrap="square" rtlCol="0">
            <a:spAutoFit/>
          </a:bodyPr>
          <a:lstStyle/>
          <a:p>
            <a:pPr algn="ctr"/>
            <a:r>
              <a:rPr lang="en-US" sz="2200" i="1" dirty="0">
                <a:solidFill>
                  <a:srgbClr val="000000"/>
                </a:solidFill>
                <a:latin typeface="Calibri"/>
                <a:cs typeface="Calibri"/>
              </a:rPr>
              <a:t>Write</a:t>
            </a:r>
          </a:p>
        </p:txBody>
      </p:sp>
      <p:cxnSp>
        <p:nvCxnSpPr>
          <p:cNvPr id="63" name="Shape 317"/>
          <p:cNvCxnSpPr>
            <a:cxnSpLocks/>
          </p:cNvCxnSpPr>
          <p:nvPr/>
        </p:nvCxnSpPr>
        <p:spPr>
          <a:xfrm flipH="1" flipV="1">
            <a:off x="2535824" y="2402554"/>
            <a:ext cx="730844" cy="706444"/>
          </a:xfrm>
          <a:prstGeom prst="straightConnector1">
            <a:avLst/>
          </a:prstGeom>
          <a:noFill/>
          <a:ln w="53975" cap="rnd" cmpd="sng">
            <a:solidFill>
              <a:schemeClr val="dk1"/>
            </a:solidFill>
            <a:prstDash val="solid"/>
            <a:round/>
            <a:headEnd type="none" w="med" len="med"/>
            <a:tailEnd type="none" w="lg" len="lg"/>
          </a:ln>
        </p:spPr>
      </p:cxnSp>
      <p:cxnSp>
        <p:nvCxnSpPr>
          <p:cNvPr id="64" name="Shape 317"/>
          <p:cNvCxnSpPr>
            <a:cxnSpLocks/>
          </p:cNvCxnSpPr>
          <p:nvPr/>
        </p:nvCxnSpPr>
        <p:spPr>
          <a:xfrm flipV="1">
            <a:off x="3277173" y="2391337"/>
            <a:ext cx="595304" cy="717661"/>
          </a:xfrm>
          <a:prstGeom prst="straightConnector1">
            <a:avLst/>
          </a:prstGeom>
          <a:noFill/>
          <a:ln w="53975" cap="rnd" cmpd="sng">
            <a:solidFill>
              <a:schemeClr val="dk1"/>
            </a:solidFill>
            <a:prstDash val="solid"/>
            <a:round/>
            <a:headEnd type="none" w="med" len="med"/>
            <a:tailEnd type="none" w="lg" len="lg"/>
          </a:ln>
        </p:spPr>
      </p:cxnSp>
      <p:cxnSp>
        <p:nvCxnSpPr>
          <p:cNvPr id="66" name="Shape 317"/>
          <p:cNvCxnSpPr>
            <a:cxnSpLocks/>
          </p:cNvCxnSpPr>
          <p:nvPr/>
        </p:nvCxnSpPr>
        <p:spPr>
          <a:xfrm flipH="1" flipV="1">
            <a:off x="5593585" y="2407106"/>
            <a:ext cx="652871" cy="679670"/>
          </a:xfrm>
          <a:prstGeom prst="straightConnector1">
            <a:avLst/>
          </a:prstGeom>
          <a:noFill/>
          <a:ln w="53975" cap="flat" cmpd="sng">
            <a:solidFill>
              <a:schemeClr val="dk1"/>
            </a:solidFill>
            <a:prstDash val="solid"/>
            <a:round/>
            <a:headEnd type="none" w="med" len="med"/>
            <a:tailEnd type="none" w="lg" len="lg"/>
          </a:ln>
        </p:spPr>
      </p:cxnSp>
      <p:cxnSp>
        <p:nvCxnSpPr>
          <p:cNvPr id="67" name="Shape 317"/>
          <p:cNvCxnSpPr>
            <a:cxnSpLocks/>
          </p:cNvCxnSpPr>
          <p:nvPr/>
        </p:nvCxnSpPr>
        <p:spPr>
          <a:xfrm flipV="1">
            <a:off x="6246456" y="2407106"/>
            <a:ext cx="659795" cy="679670"/>
          </a:xfrm>
          <a:prstGeom prst="straightConnector1">
            <a:avLst/>
          </a:prstGeom>
          <a:noFill/>
          <a:ln w="53975" cap="flat" cmpd="sng">
            <a:solidFill>
              <a:schemeClr val="dk1"/>
            </a:solidFill>
            <a:prstDash val="solid"/>
            <a:round/>
            <a:headEnd type="none" w="med" len="med"/>
            <a:tailEnd type="none" w="lg" len="lg"/>
          </a:ln>
        </p:spPr>
      </p:cxnSp>
      <p:sp>
        <p:nvSpPr>
          <p:cNvPr id="68" name="Rounded Rectangle 8"/>
          <p:cNvSpPr/>
          <p:nvPr/>
        </p:nvSpPr>
        <p:spPr>
          <a:xfrm>
            <a:off x="4912737" y="2378142"/>
            <a:ext cx="2530790" cy="754620"/>
          </a:xfrm>
          <a:prstGeom prst="round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a:solidFill>
                  <a:srgbClr val="000000"/>
                </a:solidFill>
                <a:latin typeface="Calibri"/>
                <a:cs typeface="Calibri"/>
              </a:rPr>
              <a:t>Compression Logic</a:t>
            </a:r>
          </a:p>
        </p:txBody>
      </p:sp>
      <p:sp>
        <p:nvSpPr>
          <p:cNvPr id="69" name="Rounded Rectangle 8"/>
          <p:cNvSpPr/>
          <p:nvPr/>
        </p:nvSpPr>
        <p:spPr>
          <a:xfrm>
            <a:off x="1997610" y="2378141"/>
            <a:ext cx="2726789" cy="754621"/>
          </a:xfrm>
          <a:prstGeom prst="roundRect">
            <a:avLst/>
          </a:prstGeom>
          <a:solidFill>
            <a:schemeClr val="accent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a:solidFill>
                  <a:srgbClr val="000000"/>
                </a:solidFill>
                <a:latin typeface="Calibri"/>
                <a:cs typeface="Calibri"/>
              </a:rPr>
              <a:t>Decompression Logic</a:t>
            </a:r>
          </a:p>
        </p:txBody>
      </p:sp>
      <p:cxnSp>
        <p:nvCxnSpPr>
          <p:cNvPr id="70" name="Shape 317"/>
          <p:cNvCxnSpPr>
            <a:cxnSpLocks/>
          </p:cNvCxnSpPr>
          <p:nvPr/>
        </p:nvCxnSpPr>
        <p:spPr>
          <a:xfrm flipH="1">
            <a:off x="5562600" y="1698417"/>
            <a:ext cx="5298" cy="739983"/>
          </a:xfrm>
          <a:prstGeom prst="straightConnector1">
            <a:avLst/>
          </a:prstGeom>
          <a:noFill/>
          <a:ln w="53975" cap="rnd" cmpd="sng">
            <a:solidFill>
              <a:schemeClr val="dk1"/>
            </a:solidFill>
            <a:prstDash val="solid"/>
            <a:round/>
            <a:headEnd type="none" w="med" len="med"/>
            <a:tailEnd type="stealth" w="lg" len="lg"/>
          </a:ln>
        </p:spPr>
      </p:cxnSp>
      <p:cxnSp>
        <p:nvCxnSpPr>
          <p:cNvPr id="74" name="Shape 317"/>
          <p:cNvCxnSpPr>
            <a:cxnSpLocks/>
          </p:cNvCxnSpPr>
          <p:nvPr/>
        </p:nvCxnSpPr>
        <p:spPr>
          <a:xfrm>
            <a:off x="6923755" y="1992656"/>
            <a:ext cx="3551" cy="398681"/>
          </a:xfrm>
          <a:prstGeom prst="straightConnector1">
            <a:avLst/>
          </a:prstGeom>
          <a:noFill/>
          <a:ln w="53975" cap="rnd" cmpd="sng">
            <a:solidFill>
              <a:schemeClr val="dk1"/>
            </a:solidFill>
            <a:prstDash val="solid"/>
            <a:round/>
            <a:headEnd type="none" w="med" len="med"/>
            <a:tailEnd type="stealth" w="lg" len="lg"/>
          </a:ln>
        </p:spPr>
      </p:cxnSp>
      <p:sp>
        <p:nvSpPr>
          <p:cNvPr id="75" name="Rounded Rectangle 34"/>
          <p:cNvSpPr/>
          <p:nvPr/>
        </p:nvSpPr>
        <p:spPr>
          <a:xfrm>
            <a:off x="2420257" y="4096657"/>
            <a:ext cx="4496436" cy="640080"/>
          </a:xfrm>
          <a:prstGeom prst="round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a:solidFill>
                  <a:srgbClr val="000000"/>
                </a:solidFill>
                <a:latin typeface="Calibri"/>
                <a:cs typeface="Calibri"/>
              </a:rPr>
              <a:t>DRAM Cache (compressed)</a:t>
            </a:r>
          </a:p>
        </p:txBody>
      </p:sp>
      <p:cxnSp>
        <p:nvCxnSpPr>
          <p:cNvPr id="76" name="Shape 317">
            <a:extLst>
              <a:ext uri="{FF2B5EF4-FFF2-40B4-BE49-F238E27FC236}">
                <a16:creationId xmlns:a16="http://schemas.microsoft.com/office/drawing/2014/main" id="{8A3F05B0-C3FD-443C-AB3D-2C22B20E01D3}"/>
              </a:ext>
            </a:extLst>
          </p:cNvPr>
          <p:cNvCxnSpPr>
            <a:cxnSpLocks/>
          </p:cNvCxnSpPr>
          <p:nvPr/>
        </p:nvCxnSpPr>
        <p:spPr>
          <a:xfrm flipH="1">
            <a:off x="228601" y="3962400"/>
            <a:ext cx="8686799" cy="0"/>
          </a:xfrm>
          <a:prstGeom prst="straightConnector1">
            <a:avLst/>
          </a:prstGeom>
          <a:ln w="41275" cap="rnd" cmpd="sng" algn="ctr">
            <a:solidFill>
              <a:schemeClr val="dk1"/>
            </a:solidFill>
            <a:prstDash val="dash"/>
            <a:round/>
            <a:headEnd type="none" w="med" len="med"/>
            <a:tailEnd type="none" w="lg" len="lg"/>
          </a:ln>
        </p:spPr>
        <p:style>
          <a:lnRef idx="0">
            <a:scrgbClr r="0" g="0" b="0"/>
          </a:lnRef>
          <a:fillRef idx="0">
            <a:scrgbClr r="0" g="0" b="0"/>
          </a:fillRef>
          <a:effectRef idx="0">
            <a:scrgbClr r="0" g="0" b="0"/>
          </a:effectRef>
          <a:fontRef idx="minor">
            <a:schemeClr val="tx1"/>
          </a:fontRef>
        </p:style>
      </p:cxnSp>
      <p:sp>
        <p:nvSpPr>
          <p:cNvPr id="77" name="TextBox 76">
            <a:extLst>
              <a:ext uri="{FF2B5EF4-FFF2-40B4-BE49-F238E27FC236}">
                <a16:creationId xmlns:a16="http://schemas.microsoft.com/office/drawing/2014/main" id="{EFEC4B0A-8DDD-4CB2-A7F8-FF76AB8D2718}"/>
              </a:ext>
            </a:extLst>
          </p:cNvPr>
          <p:cNvSpPr txBox="1"/>
          <p:nvPr/>
        </p:nvSpPr>
        <p:spPr>
          <a:xfrm>
            <a:off x="990600" y="1373515"/>
            <a:ext cx="1302800" cy="430887"/>
          </a:xfrm>
          <a:prstGeom prst="rect">
            <a:avLst/>
          </a:prstGeom>
          <a:solidFill>
            <a:srgbClr val="00B050"/>
          </a:solidFill>
          <a:ln w="25400">
            <a:solidFill>
              <a:srgbClr val="000000"/>
            </a:solidFill>
          </a:ln>
        </p:spPr>
        <p:txBody>
          <a:bodyPr wrap="square" rtlCol="0">
            <a:spAutoFit/>
          </a:bodyPr>
          <a:lstStyle/>
          <a:p>
            <a:pPr algn="ctr"/>
            <a:r>
              <a:rPr lang="en-US" sz="2200" dirty="0">
                <a:solidFill>
                  <a:srgbClr val="000000"/>
                </a:solidFill>
                <a:latin typeface="Calibri"/>
                <a:cs typeface="Calibri"/>
              </a:rPr>
              <a:t>On-chip</a:t>
            </a:r>
          </a:p>
        </p:txBody>
      </p:sp>
      <p:sp>
        <p:nvSpPr>
          <p:cNvPr id="78" name="TextBox 77">
            <a:extLst>
              <a:ext uri="{FF2B5EF4-FFF2-40B4-BE49-F238E27FC236}">
                <a16:creationId xmlns:a16="http://schemas.microsoft.com/office/drawing/2014/main" id="{B5AECB73-A2F8-40BA-BE17-ACB52E8FF7B1}"/>
              </a:ext>
            </a:extLst>
          </p:cNvPr>
          <p:cNvSpPr txBox="1"/>
          <p:nvPr/>
        </p:nvSpPr>
        <p:spPr>
          <a:xfrm>
            <a:off x="990600" y="5450114"/>
            <a:ext cx="1302800" cy="430887"/>
          </a:xfrm>
          <a:prstGeom prst="rect">
            <a:avLst/>
          </a:prstGeom>
          <a:solidFill>
            <a:schemeClr val="tx1"/>
          </a:solidFill>
          <a:ln w="25400">
            <a:noFill/>
          </a:ln>
        </p:spPr>
        <p:txBody>
          <a:bodyPr wrap="square" rtlCol="0">
            <a:spAutoFit/>
          </a:bodyPr>
          <a:lstStyle/>
          <a:p>
            <a:pPr algn="ctr"/>
            <a:r>
              <a:rPr lang="en-US" sz="2200" dirty="0">
                <a:solidFill>
                  <a:schemeClr val="bg1"/>
                </a:solidFill>
                <a:latin typeface="Calibri"/>
                <a:cs typeface="Calibri"/>
              </a:rPr>
              <a:t>Off-chip</a:t>
            </a:r>
          </a:p>
        </p:txBody>
      </p:sp>
      <p:cxnSp>
        <p:nvCxnSpPr>
          <p:cNvPr id="80" name="Shape 317">
            <a:extLst>
              <a:ext uri="{FF2B5EF4-FFF2-40B4-BE49-F238E27FC236}">
                <a16:creationId xmlns:a16="http://schemas.microsoft.com/office/drawing/2014/main" id="{8A3F05B0-C3FD-443C-AB3D-2C22B20E01D3}"/>
              </a:ext>
            </a:extLst>
          </p:cNvPr>
          <p:cNvCxnSpPr>
            <a:cxnSpLocks/>
          </p:cNvCxnSpPr>
          <p:nvPr/>
        </p:nvCxnSpPr>
        <p:spPr>
          <a:xfrm flipV="1">
            <a:off x="228600" y="914401"/>
            <a:ext cx="1" cy="3047999"/>
          </a:xfrm>
          <a:prstGeom prst="straightConnector1">
            <a:avLst/>
          </a:prstGeom>
          <a:ln w="41275" cap="rnd" cmpd="sng" algn="ctr">
            <a:solidFill>
              <a:schemeClr val="dk1"/>
            </a:solidFill>
            <a:prstDash val="dash"/>
            <a:round/>
            <a:headEnd type="none" w="med" len="med"/>
            <a:tailEnd type="none" w="lg" len="lg"/>
          </a:ln>
        </p:spPr>
        <p:style>
          <a:lnRef idx="0">
            <a:scrgbClr r="0" g="0" b="0"/>
          </a:lnRef>
          <a:fillRef idx="0">
            <a:scrgbClr r="0" g="0" b="0"/>
          </a:fillRef>
          <a:effectRef idx="0">
            <a:scrgbClr r="0" g="0" b="0"/>
          </a:effectRef>
          <a:fontRef idx="minor">
            <a:schemeClr val="tx1"/>
          </a:fontRef>
        </p:style>
      </p:cxnSp>
      <p:cxnSp>
        <p:nvCxnSpPr>
          <p:cNvPr id="81" name="Shape 317">
            <a:extLst>
              <a:ext uri="{FF2B5EF4-FFF2-40B4-BE49-F238E27FC236}">
                <a16:creationId xmlns:a16="http://schemas.microsoft.com/office/drawing/2014/main" id="{8A3F05B0-C3FD-443C-AB3D-2C22B20E01D3}"/>
              </a:ext>
            </a:extLst>
          </p:cNvPr>
          <p:cNvCxnSpPr>
            <a:cxnSpLocks/>
          </p:cNvCxnSpPr>
          <p:nvPr/>
        </p:nvCxnSpPr>
        <p:spPr>
          <a:xfrm flipH="1">
            <a:off x="337004" y="914400"/>
            <a:ext cx="8578396" cy="18843"/>
          </a:xfrm>
          <a:prstGeom prst="straightConnector1">
            <a:avLst/>
          </a:prstGeom>
          <a:ln w="41275" cap="rnd" cmpd="sng" algn="ctr">
            <a:solidFill>
              <a:schemeClr val="dk1"/>
            </a:solidFill>
            <a:prstDash val="dash"/>
            <a:round/>
            <a:headEnd type="none" w="med" len="med"/>
            <a:tailEnd type="none" w="lg" len="lg"/>
          </a:ln>
        </p:spPr>
        <p:style>
          <a:lnRef idx="0">
            <a:scrgbClr r="0" g="0" b="0"/>
          </a:lnRef>
          <a:fillRef idx="0">
            <a:scrgbClr r="0" g="0" b="0"/>
          </a:fillRef>
          <a:effectRef idx="0">
            <a:scrgbClr r="0" g="0" b="0"/>
          </a:effectRef>
          <a:fontRef idx="minor">
            <a:schemeClr val="tx1"/>
          </a:fontRef>
        </p:style>
      </p:cxnSp>
      <p:cxnSp>
        <p:nvCxnSpPr>
          <p:cNvPr id="82" name="Shape 317">
            <a:extLst>
              <a:ext uri="{FF2B5EF4-FFF2-40B4-BE49-F238E27FC236}">
                <a16:creationId xmlns:a16="http://schemas.microsoft.com/office/drawing/2014/main" id="{8A3F05B0-C3FD-443C-AB3D-2C22B20E01D3}"/>
              </a:ext>
            </a:extLst>
          </p:cNvPr>
          <p:cNvCxnSpPr>
            <a:cxnSpLocks/>
          </p:cNvCxnSpPr>
          <p:nvPr/>
        </p:nvCxnSpPr>
        <p:spPr>
          <a:xfrm flipV="1">
            <a:off x="8915400" y="914400"/>
            <a:ext cx="1" cy="3047999"/>
          </a:xfrm>
          <a:prstGeom prst="straightConnector1">
            <a:avLst/>
          </a:prstGeom>
          <a:ln w="41275" cap="rnd" cmpd="sng" algn="ctr">
            <a:solidFill>
              <a:schemeClr val="dk1"/>
            </a:solidFill>
            <a:prstDash val="dash"/>
            <a:round/>
            <a:headEnd type="none" w="med" len="med"/>
            <a:tailEnd type="none" w="lg" len="lg"/>
          </a:ln>
        </p:spPr>
        <p:style>
          <a:lnRef idx="0">
            <a:scrgbClr r="0" g="0" b="0"/>
          </a:lnRef>
          <a:fillRef idx="0">
            <a:scrgbClr r="0" g="0" b="0"/>
          </a:fillRef>
          <a:effectRef idx="0">
            <a:scrgbClr r="0" g="0" b="0"/>
          </a:effectRef>
          <a:fontRef idx="minor">
            <a:schemeClr val="tx1"/>
          </a:fontRef>
        </p:style>
      </p:cxnSp>
      <p:sp>
        <p:nvSpPr>
          <p:cNvPr id="83" name="TextBox 82"/>
          <p:cNvSpPr txBox="1"/>
          <p:nvPr/>
        </p:nvSpPr>
        <p:spPr>
          <a:xfrm>
            <a:off x="142875" y="5943600"/>
            <a:ext cx="8858250" cy="584776"/>
          </a:xfrm>
          <a:prstGeom prst="rect">
            <a:avLst/>
          </a:prstGeom>
          <a:solidFill>
            <a:srgbClr val="000000"/>
          </a:solidFill>
          <a:ln w="50800">
            <a:noFill/>
          </a:ln>
        </p:spPr>
        <p:txBody>
          <a:bodyPr wrap="square" rtlCol="0">
            <a:spAutoFit/>
          </a:bodyPr>
          <a:lstStyle/>
          <a:p>
            <a:pPr algn="ctr"/>
            <a:r>
              <a:rPr lang="en-US" sz="3200" dirty="0">
                <a:solidFill>
                  <a:srgbClr val="FFFFFF"/>
                </a:solidFill>
                <a:latin typeface="Calibri" charset="0"/>
                <a:ea typeface="Calibri" charset="0"/>
                <a:cs typeface="Calibri" charset="0"/>
              </a:rPr>
              <a:t>Compression: Simple changes within the controller</a:t>
            </a:r>
          </a:p>
        </p:txBody>
      </p:sp>
      <p:sp>
        <p:nvSpPr>
          <p:cNvPr id="62" name="Title 10">
            <a:extLst>
              <a:ext uri="{FF2B5EF4-FFF2-40B4-BE49-F238E27FC236}">
                <a16:creationId xmlns:a16="http://schemas.microsoft.com/office/drawing/2014/main" id="{CB6A14F2-BA75-4EF8-874D-A91376C443AE}"/>
              </a:ext>
            </a:extLst>
          </p:cNvPr>
          <p:cNvSpPr txBox="1">
            <a:spLocks/>
          </p:cNvSpPr>
          <p:nvPr/>
        </p:nvSpPr>
        <p:spPr>
          <a:xfrm>
            <a:off x="247650" y="198438"/>
            <a:ext cx="8382000" cy="487362"/>
          </a:xfrm>
          <a:prstGeom prst="rect">
            <a:avLst/>
          </a:prstGeom>
        </p:spPr>
        <p:txBody>
          <a:bodyPr vert="horz" lIns="91440" tIns="45720" rIns="91440" bIns="45720" rtlCol="0" anchor="ctr">
            <a:noAutofit/>
          </a:bodyPr>
          <a:lstStyle>
            <a:lvl1pPr algn="l" rtl="0" eaLnBrk="1" fontAlgn="base" hangingPunct="1">
              <a:spcBef>
                <a:spcPct val="0"/>
              </a:spcBef>
              <a:spcAft>
                <a:spcPct val="0"/>
              </a:spcAft>
              <a:defRPr sz="2800" b="1" kern="1200" cap="all">
                <a:solidFill>
                  <a:schemeClr val="tx1"/>
                </a:solidFill>
                <a:effectLst>
                  <a:outerShdw blurRad="50800" dist="25400" dir="2700000" algn="tl">
                    <a:srgbClr val="000000">
                      <a:alpha val="24000"/>
                    </a:srgbClr>
                  </a:outerShdw>
                </a:effectLst>
                <a:latin typeface="Arial"/>
                <a:ea typeface="ＭＳ Ｐゴシック" charset="0"/>
                <a:cs typeface="Arial"/>
              </a:defRPr>
            </a:lvl1pPr>
            <a:lvl2pPr algn="l" rtl="0" eaLnBrk="1" fontAlgn="base" hangingPunct="1">
              <a:spcBef>
                <a:spcPct val="0"/>
              </a:spcBef>
              <a:spcAft>
                <a:spcPct val="0"/>
              </a:spcAft>
              <a:defRPr sz="3200" b="1">
                <a:solidFill>
                  <a:schemeClr val="tx1"/>
                </a:solidFill>
                <a:latin typeface="Calibri" pitchFamily="34" charset="0"/>
                <a:ea typeface="ＭＳ Ｐゴシック" charset="0"/>
                <a:cs typeface="ＭＳ Ｐゴシック" charset="0"/>
              </a:defRPr>
            </a:lvl2pPr>
            <a:lvl3pPr algn="l" rtl="0" eaLnBrk="1" fontAlgn="base" hangingPunct="1">
              <a:spcBef>
                <a:spcPct val="0"/>
              </a:spcBef>
              <a:spcAft>
                <a:spcPct val="0"/>
              </a:spcAft>
              <a:defRPr sz="3200" b="1">
                <a:solidFill>
                  <a:schemeClr val="tx1"/>
                </a:solidFill>
                <a:latin typeface="Calibri" pitchFamily="34" charset="0"/>
                <a:ea typeface="ＭＳ Ｐゴシック" charset="0"/>
                <a:cs typeface="ＭＳ Ｐゴシック" charset="0"/>
              </a:defRPr>
            </a:lvl3pPr>
            <a:lvl4pPr algn="l" rtl="0" eaLnBrk="1" fontAlgn="base" hangingPunct="1">
              <a:spcBef>
                <a:spcPct val="0"/>
              </a:spcBef>
              <a:spcAft>
                <a:spcPct val="0"/>
              </a:spcAft>
              <a:defRPr sz="3200" b="1">
                <a:solidFill>
                  <a:schemeClr val="tx1"/>
                </a:solidFill>
                <a:latin typeface="Calibri" pitchFamily="34" charset="0"/>
                <a:ea typeface="ＭＳ Ｐゴシック" charset="0"/>
                <a:cs typeface="ＭＳ Ｐゴシック" charset="0"/>
              </a:defRPr>
            </a:lvl4pPr>
            <a:lvl5pPr algn="l" rtl="0" eaLnBrk="1" fontAlgn="base" hangingPunct="1">
              <a:spcBef>
                <a:spcPct val="0"/>
              </a:spcBef>
              <a:spcAft>
                <a:spcPct val="0"/>
              </a:spcAft>
              <a:defRPr sz="3200" b="1">
                <a:solidFill>
                  <a:schemeClr val="tx1"/>
                </a:solidFill>
                <a:latin typeface="Calibri" pitchFamily="34" charset="0"/>
                <a:ea typeface="ＭＳ Ｐゴシック" charset="0"/>
                <a:cs typeface="ＭＳ Ｐゴシック" charset="0"/>
              </a:defRPr>
            </a:lvl5pPr>
            <a:lvl6pPr marL="457200" algn="l" rtl="0" eaLnBrk="1" fontAlgn="base" hangingPunct="1">
              <a:spcBef>
                <a:spcPct val="0"/>
              </a:spcBef>
              <a:spcAft>
                <a:spcPct val="0"/>
              </a:spcAft>
              <a:defRPr sz="3200" b="1">
                <a:solidFill>
                  <a:schemeClr val="tx1"/>
                </a:solidFill>
                <a:latin typeface="Calibri" pitchFamily="34" charset="0"/>
              </a:defRPr>
            </a:lvl6pPr>
            <a:lvl7pPr marL="914400" algn="l" rtl="0" eaLnBrk="1" fontAlgn="base" hangingPunct="1">
              <a:spcBef>
                <a:spcPct val="0"/>
              </a:spcBef>
              <a:spcAft>
                <a:spcPct val="0"/>
              </a:spcAft>
              <a:defRPr sz="3200" b="1">
                <a:solidFill>
                  <a:schemeClr val="tx1"/>
                </a:solidFill>
                <a:latin typeface="Calibri" pitchFamily="34" charset="0"/>
              </a:defRPr>
            </a:lvl7pPr>
            <a:lvl8pPr marL="1371600" algn="l" rtl="0" eaLnBrk="1" fontAlgn="base" hangingPunct="1">
              <a:spcBef>
                <a:spcPct val="0"/>
              </a:spcBef>
              <a:spcAft>
                <a:spcPct val="0"/>
              </a:spcAft>
              <a:defRPr sz="3200" b="1">
                <a:solidFill>
                  <a:schemeClr val="tx1"/>
                </a:solidFill>
                <a:latin typeface="Calibri" pitchFamily="34" charset="0"/>
              </a:defRPr>
            </a:lvl8pPr>
            <a:lvl9pPr marL="1828800" algn="l" rtl="0" eaLnBrk="1" fontAlgn="base" hangingPunct="1">
              <a:spcBef>
                <a:spcPct val="0"/>
              </a:spcBef>
              <a:spcAft>
                <a:spcPct val="0"/>
              </a:spcAft>
              <a:defRPr sz="3200" b="1">
                <a:solidFill>
                  <a:schemeClr val="tx1"/>
                </a:solidFill>
                <a:latin typeface="Calibri" pitchFamily="34" charset="0"/>
              </a:defRPr>
            </a:lvl9pPr>
          </a:lstStyle>
          <a:p>
            <a:r>
              <a:rPr lang="en-US" dirty="0"/>
              <a:t>PRACTICAL DRAM CACHE COMPRESSION</a:t>
            </a:r>
          </a:p>
        </p:txBody>
      </p:sp>
    </p:spTree>
    <p:extLst>
      <p:ext uri="{BB962C8B-B14F-4D97-AF65-F5344CB8AC3E}">
        <p14:creationId xmlns:p14="http://schemas.microsoft.com/office/powerpoint/2010/main" val="88505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200"/>
                                  </p:stCondLst>
                                  <p:childTnLst>
                                    <p:set>
                                      <p:cBhvr>
                                        <p:cTn id="11"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19</a:t>
            </a:fld>
            <a:endParaRPr lang="en-US"/>
          </a:p>
        </p:txBody>
      </p:sp>
      <p:sp>
        <p:nvSpPr>
          <p:cNvPr id="5" name="Shape 205"/>
          <p:cNvSpPr/>
          <p:nvPr/>
        </p:nvSpPr>
        <p:spPr>
          <a:xfrm>
            <a:off x="768256" y="2625412"/>
            <a:ext cx="1468909" cy="369668"/>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Tag A</a:t>
            </a:r>
          </a:p>
        </p:txBody>
      </p:sp>
      <p:sp>
        <p:nvSpPr>
          <p:cNvPr id="9" name="Shape 205"/>
          <p:cNvSpPr/>
          <p:nvPr/>
        </p:nvSpPr>
        <p:spPr>
          <a:xfrm>
            <a:off x="2219101" y="2625412"/>
            <a:ext cx="6634655" cy="369668"/>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Data A</a:t>
            </a:r>
          </a:p>
        </p:txBody>
      </p:sp>
      <p:cxnSp>
        <p:nvCxnSpPr>
          <p:cNvPr id="16" name="Shape 317"/>
          <p:cNvCxnSpPr>
            <a:cxnSpLocks/>
          </p:cNvCxnSpPr>
          <p:nvPr/>
        </p:nvCxnSpPr>
        <p:spPr>
          <a:xfrm rot="16200000" flipH="1">
            <a:off x="680827" y="3108874"/>
            <a:ext cx="3067718" cy="18063"/>
          </a:xfrm>
          <a:prstGeom prst="straightConnector1">
            <a:avLst/>
          </a:prstGeom>
          <a:ln w="41275" cap="rnd" cmpd="sng" algn="ctr">
            <a:solidFill>
              <a:schemeClr val="dk1"/>
            </a:solidFill>
            <a:prstDash val="dash"/>
            <a:round/>
            <a:headEnd type="none" w="med" len="med"/>
            <a:tailEnd type="none" w="lg" len="lg"/>
          </a:ln>
        </p:spPr>
        <p:style>
          <a:lnRef idx="0">
            <a:scrgbClr r="0" g="0" b="0"/>
          </a:lnRef>
          <a:fillRef idx="0">
            <a:scrgbClr r="0" g="0" b="0"/>
          </a:fillRef>
          <a:effectRef idx="0">
            <a:scrgbClr r="0" g="0" b="0"/>
          </a:effectRef>
          <a:fontRef idx="minor">
            <a:schemeClr val="tx1"/>
          </a:fontRef>
        </p:style>
      </p:cxnSp>
      <p:sp>
        <p:nvSpPr>
          <p:cNvPr id="17" name="TextBox 16"/>
          <p:cNvSpPr txBox="1"/>
          <p:nvPr/>
        </p:nvSpPr>
        <p:spPr>
          <a:xfrm>
            <a:off x="783360" y="1029121"/>
            <a:ext cx="2707427"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Tag Boundary</a:t>
            </a:r>
          </a:p>
        </p:txBody>
      </p:sp>
      <p:sp>
        <p:nvSpPr>
          <p:cNvPr id="24" name="TextBox 23"/>
          <p:cNvSpPr txBox="1"/>
          <p:nvPr/>
        </p:nvSpPr>
        <p:spPr>
          <a:xfrm>
            <a:off x="5053281" y="1259953"/>
            <a:ext cx="2707427"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Data</a:t>
            </a:r>
          </a:p>
        </p:txBody>
      </p:sp>
      <p:sp>
        <p:nvSpPr>
          <p:cNvPr id="29" name="Shape 225"/>
          <p:cNvSpPr/>
          <p:nvPr/>
        </p:nvSpPr>
        <p:spPr>
          <a:xfrm>
            <a:off x="247650" y="5722138"/>
            <a:ext cx="862538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Cache controller receives 72B of </a:t>
            </a:r>
            <a:r>
              <a:rPr lang="en-US" sz="2800" dirty="0" err="1">
                <a:solidFill>
                  <a:schemeClr val="dk1"/>
                </a:solidFill>
                <a:latin typeface="Arial"/>
                <a:ea typeface="Arial"/>
                <a:cs typeface="Arial"/>
                <a:sym typeface="Arial"/>
              </a:rPr>
              <a:t>tag+data</a:t>
            </a:r>
            <a:r>
              <a:rPr lang="en-US" sz="2800" dirty="0">
                <a:solidFill>
                  <a:schemeClr val="dk1"/>
                </a:solidFill>
                <a:latin typeface="Arial"/>
                <a:ea typeface="Arial"/>
                <a:cs typeface="Arial"/>
                <a:sym typeface="Arial"/>
              </a:rPr>
              <a:t>. It can flexibly interpret bits as tag bits or data bits.</a:t>
            </a:r>
          </a:p>
        </p:txBody>
      </p:sp>
      <p:sp>
        <p:nvSpPr>
          <p:cNvPr id="28" name="Shape 205">
            <a:extLst>
              <a:ext uri="{FF2B5EF4-FFF2-40B4-BE49-F238E27FC236}">
                <a16:creationId xmlns:a16="http://schemas.microsoft.com/office/drawing/2014/main" id="{D428A400-957A-4B17-9175-031A740A59D9}"/>
              </a:ext>
            </a:extLst>
          </p:cNvPr>
          <p:cNvSpPr/>
          <p:nvPr/>
        </p:nvSpPr>
        <p:spPr>
          <a:xfrm>
            <a:off x="768257" y="2616962"/>
            <a:ext cx="8085500" cy="381000"/>
          </a:xfrm>
          <a:prstGeom prst="rect">
            <a:avLst/>
          </a:prstGeom>
          <a:noFill/>
          <a:ln w="381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11" name="Title 10">
            <a:extLst>
              <a:ext uri="{FF2B5EF4-FFF2-40B4-BE49-F238E27FC236}">
                <a16:creationId xmlns:a16="http://schemas.microsoft.com/office/drawing/2014/main" id="{A2CDA7A1-D397-4DF2-845F-71B73ABDC873}"/>
              </a:ext>
            </a:extLst>
          </p:cNvPr>
          <p:cNvSpPr>
            <a:spLocks noGrp="1"/>
          </p:cNvSpPr>
          <p:nvPr>
            <p:ph type="title"/>
          </p:nvPr>
        </p:nvSpPr>
        <p:spPr/>
        <p:txBody>
          <a:bodyPr/>
          <a:lstStyle/>
          <a:p>
            <a:r>
              <a:rPr lang="en-US" dirty="0"/>
              <a:t>DRAM CACHE TAG format</a:t>
            </a:r>
          </a:p>
        </p:txBody>
      </p:sp>
      <p:sp>
        <p:nvSpPr>
          <p:cNvPr id="30" name="TextBox 29">
            <a:extLst>
              <a:ext uri="{FF2B5EF4-FFF2-40B4-BE49-F238E27FC236}">
                <a16:creationId xmlns:a16="http://schemas.microsoft.com/office/drawing/2014/main" id="{73C8597C-98E0-4B31-9E67-9DAAF50D0B72}"/>
              </a:ext>
            </a:extLst>
          </p:cNvPr>
          <p:cNvSpPr txBox="1"/>
          <p:nvPr/>
        </p:nvSpPr>
        <p:spPr>
          <a:xfrm>
            <a:off x="749742" y="2117117"/>
            <a:ext cx="1432784"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8 Bytes</a:t>
            </a:r>
          </a:p>
        </p:txBody>
      </p:sp>
      <p:sp>
        <p:nvSpPr>
          <p:cNvPr id="31" name="TextBox 30">
            <a:extLst>
              <a:ext uri="{FF2B5EF4-FFF2-40B4-BE49-F238E27FC236}">
                <a16:creationId xmlns:a16="http://schemas.microsoft.com/office/drawing/2014/main" id="{1AE6109B-E27B-4D12-AA6F-7A5E94CADD9C}"/>
              </a:ext>
            </a:extLst>
          </p:cNvPr>
          <p:cNvSpPr txBox="1"/>
          <p:nvPr/>
        </p:nvSpPr>
        <p:spPr>
          <a:xfrm>
            <a:off x="4194568" y="2115768"/>
            <a:ext cx="2707427"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64 Bytes</a:t>
            </a:r>
          </a:p>
        </p:txBody>
      </p:sp>
    </p:spTree>
    <p:extLst>
      <p:ext uri="{BB962C8B-B14F-4D97-AF65-F5344CB8AC3E}">
        <p14:creationId xmlns:p14="http://schemas.microsoft.com/office/powerpoint/2010/main" val="4095903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49" y="198438"/>
            <a:ext cx="8896351" cy="487362"/>
          </a:xfrm>
        </p:spPr>
        <p:txBody>
          <a:bodyPr/>
          <a:lstStyle/>
          <a:p>
            <a:r>
              <a:rPr lang="en-US" dirty="0"/>
              <a:t>MOORE’s LAW HITS BANDWIDTH WALL</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a:t>
            </a:fld>
            <a:endParaRPr lang="en-US"/>
          </a:p>
        </p:txBody>
      </p:sp>
      <p:grpSp>
        <p:nvGrpSpPr>
          <p:cNvPr id="7" name="Group 6"/>
          <p:cNvGrpSpPr/>
          <p:nvPr/>
        </p:nvGrpSpPr>
        <p:grpSpPr>
          <a:xfrm>
            <a:off x="4785285" y="1517991"/>
            <a:ext cx="3982513" cy="4256220"/>
            <a:chOff x="4785285" y="1517991"/>
            <a:chExt cx="3982513" cy="4256220"/>
          </a:xfrm>
        </p:grpSpPr>
        <p:pic>
          <p:nvPicPr>
            <p:cNvPr id="86" name="Picture 85" descr="ddr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83876" y="3090288"/>
              <a:ext cx="4256220" cy="1111625"/>
            </a:xfrm>
            <a:prstGeom prst="rect">
              <a:avLst/>
            </a:prstGeom>
          </p:spPr>
        </p:pic>
        <p:sp>
          <p:nvSpPr>
            <p:cNvPr id="87" name="Left-Right Arrow 86"/>
            <p:cNvSpPr/>
            <p:nvPr/>
          </p:nvSpPr>
          <p:spPr>
            <a:xfrm>
              <a:off x="4785285" y="3399336"/>
              <a:ext cx="17062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grpSp>
      <p:grpSp>
        <p:nvGrpSpPr>
          <p:cNvPr id="13" name="Group 12"/>
          <p:cNvGrpSpPr/>
          <p:nvPr/>
        </p:nvGrpSpPr>
        <p:grpSpPr>
          <a:xfrm>
            <a:off x="1400891" y="1836511"/>
            <a:ext cx="2831585" cy="2111121"/>
            <a:chOff x="1400891" y="1836511"/>
            <a:chExt cx="2831585" cy="2111121"/>
          </a:xfrm>
        </p:grpSpPr>
        <p:grpSp>
          <p:nvGrpSpPr>
            <p:cNvPr id="10" name="Group 9"/>
            <p:cNvGrpSpPr/>
            <p:nvPr/>
          </p:nvGrpSpPr>
          <p:grpSpPr>
            <a:xfrm>
              <a:off x="1535683" y="1973505"/>
              <a:ext cx="2696793" cy="1974127"/>
              <a:chOff x="1526674" y="1334068"/>
              <a:chExt cx="2696793" cy="1974127"/>
            </a:xfrm>
            <a:solidFill>
              <a:schemeClr val="bg1"/>
            </a:solidFill>
          </p:grpSpPr>
          <p:sp>
            <p:nvSpPr>
              <p:cNvPr id="33" name="Rounded Rectangle 32"/>
              <p:cNvSpPr/>
              <p:nvPr/>
            </p:nvSpPr>
            <p:spPr>
              <a:xfrm>
                <a:off x="1526674" y="13340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36" name="Rounded Rectangle 35"/>
              <p:cNvSpPr/>
              <p:nvPr/>
            </p:nvSpPr>
            <p:spPr>
              <a:xfrm>
                <a:off x="2911594" y="13340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39" name="Rounded Rectangle 38"/>
              <p:cNvSpPr/>
              <p:nvPr/>
            </p:nvSpPr>
            <p:spPr>
              <a:xfrm>
                <a:off x="1526674" y="2345923"/>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42" name="Rounded Rectangle 41"/>
              <p:cNvSpPr/>
              <p:nvPr/>
            </p:nvSpPr>
            <p:spPr>
              <a:xfrm>
                <a:off x="2911594" y="2345923"/>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grpSp>
        <p:grpSp>
          <p:nvGrpSpPr>
            <p:cNvPr id="21" name="Group 20"/>
            <p:cNvGrpSpPr/>
            <p:nvPr/>
          </p:nvGrpSpPr>
          <p:grpSpPr>
            <a:xfrm>
              <a:off x="1400891" y="1836511"/>
              <a:ext cx="2696793" cy="1974127"/>
              <a:chOff x="1374274" y="1181668"/>
              <a:chExt cx="2696793" cy="1974127"/>
            </a:xfrm>
            <a:solidFill>
              <a:schemeClr val="bg1"/>
            </a:solidFill>
          </p:grpSpPr>
          <p:sp>
            <p:nvSpPr>
              <p:cNvPr id="12" name="Rounded Rectangle 11"/>
              <p:cNvSpPr/>
              <p:nvPr/>
            </p:nvSpPr>
            <p:spPr>
              <a:xfrm>
                <a:off x="2759194" y="11816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15" name="Rounded Rectangle 14"/>
              <p:cNvSpPr/>
              <p:nvPr/>
            </p:nvSpPr>
            <p:spPr>
              <a:xfrm>
                <a:off x="1374274" y="2193523"/>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18" name="Rounded Rectangle 17"/>
              <p:cNvSpPr/>
              <p:nvPr/>
            </p:nvSpPr>
            <p:spPr>
              <a:xfrm>
                <a:off x="2759194" y="2193523"/>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pic>
            <p:nvPicPr>
              <p:cNvPr id="20" name="Picture 19"/>
              <p:cNvPicPr>
                <a:picLocks noChangeAspect="1"/>
              </p:cNvPicPr>
              <p:nvPr/>
            </p:nvPicPr>
            <p:blipFill>
              <a:blip r:embed="rId4"/>
              <a:stretch>
                <a:fillRect/>
              </a:stretch>
            </p:blipFill>
            <p:spPr>
              <a:xfrm>
                <a:off x="2884080" y="1322534"/>
                <a:ext cx="1035365" cy="685532"/>
              </a:xfrm>
              <a:prstGeom prst="rect">
                <a:avLst/>
              </a:prstGeom>
              <a:grpFill/>
            </p:spPr>
          </p:pic>
          <p:pic>
            <p:nvPicPr>
              <p:cNvPr id="68" name="Picture 67"/>
              <p:cNvPicPr>
                <a:picLocks noChangeAspect="1"/>
              </p:cNvPicPr>
              <p:nvPr/>
            </p:nvPicPr>
            <p:blipFill>
              <a:blip r:embed="rId4"/>
              <a:stretch>
                <a:fillRect/>
              </a:stretch>
            </p:blipFill>
            <p:spPr>
              <a:xfrm>
                <a:off x="2898710" y="2305726"/>
                <a:ext cx="1035365" cy="685532"/>
              </a:xfrm>
              <a:prstGeom prst="rect">
                <a:avLst/>
              </a:prstGeom>
              <a:grpFill/>
            </p:spPr>
          </p:pic>
          <p:pic>
            <p:nvPicPr>
              <p:cNvPr id="70" name="Picture 69"/>
              <p:cNvPicPr>
                <a:picLocks noChangeAspect="1"/>
              </p:cNvPicPr>
              <p:nvPr/>
            </p:nvPicPr>
            <p:blipFill>
              <a:blip r:embed="rId4"/>
              <a:stretch>
                <a:fillRect/>
              </a:stretch>
            </p:blipFill>
            <p:spPr>
              <a:xfrm>
                <a:off x="1520589" y="2305726"/>
                <a:ext cx="1035365" cy="685532"/>
              </a:xfrm>
              <a:prstGeom prst="rect">
                <a:avLst/>
              </a:prstGeom>
              <a:grpFill/>
            </p:spPr>
          </p:pic>
        </p:grpSp>
      </p:grpSp>
      <p:grpSp>
        <p:nvGrpSpPr>
          <p:cNvPr id="9" name="Group 8"/>
          <p:cNvGrpSpPr/>
          <p:nvPr/>
        </p:nvGrpSpPr>
        <p:grpSpPr>
          <a:xfrm>
            <a:off x="1322004" y="4481564"/>
            <a:ext cx="2936812" cy="1060116"/>
            <a:chOff x="1608730" y="4576213"/>
            <a:chExt cx="2936812" cy="1060116"/>
          </a:xfrm>
        </p:grpSpPr>
        <p:grpSp>
          <p:nvGrpSpPr>
            <p:cNvPr id="3" name="Group 2"/>
            <p:cNvGrpSpPr/>
            <p:nvPr/>
          </p:nvGrpSpPr>
          <p:grpSpPr>
            <a:xfrm>
              <a:off x="3190502" y="4576213"/>
              <a:ext cx="1355040" cy="1060116"/>
              <a:chOff x="2904511" y="3589009"/>
              <a:chExt cx="1355040" cy="1060116"/>
            </a:xfrm>
          </p:grpSpPr>
          <p:sp>
            <p:nvSpPr>
              <p:cNvPr id="48" name="Freeform 47"/>
              <p:cNvSpPr/>
              <p:nvPr/>
            </p:nvSpPr>
            <p:spPr>
              <a:xfrm>
                <a:off x="2904511"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Freeform 48"/>
              <p:cNvSpPr/>
              <p:nvPr/>
            </p:nvSpPr>
            <p:spPr>
              <a:xfrm>
                <a:off x="2904511"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Freeform 50"/>
              <p:cNvSpPr/>
              <p:nvPr/>
            </p:nvSpPr>
            <p:spPr>
              <a:xfrm>
                <a:off x="3076287"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2" name="Freeform 51"/>
              <p:cNvSpPr/>
              <p:nvPr/>
            </p:nvSpPr>
            <p:spPr>
              <a:xfrm>
                <a:off x="3076287"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Freeform 52"/>
              <p:cNvSpPr/>
              <p:nvPr/>
            </p:nvSpPr>
            <p:spPr>
              <a:xfrm>
                <a:off x="3249351" y="3589009"/>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Freeform 53"/>
              <p:cNvSpPr/>
              <p:nvPr/>
            </p:nvSpPr>
            <p:spPr>
              <a:xfrm>
                <a:off x="3249351" y="3962802"/>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Freeform 54"/>
              <p:cNvSpPr/>
              <p:nvPr/>
            </p:nvSpPr>
            <p:spPr>
              <a:xfrm>
                <a:off x="3416393"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Freeform 55"/>
              <p:cNvSpPr/>
              <p:nvPr/>
            </p:nvSpPr>
            <p:spPr>
              <a:xfrm>
                <a:off x="3416393"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Freeform 59"/>
              <p:cNvSpPr/>
              <p:nvPr/>
            </p:nvSpPr>
            <p:spPr>
              <a:xfrm>
                <a:off x="3580627"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Freeform 60"/>
              <p:cNvSpPr/>
              <p:nvPr/>
            </p:nvSpPr>
            <p:spPr>
              <a:xfrm>
                <a:off x="3580627"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2" name="Freeform 61"/>
              <p:cNvSpPr/>
              <p:nvPr/>
            </p:nvSpPr>
            <p:spPr>
              <a:xfrm>
                <a:off x="3752403"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3" name="Freeform 62"/>
              <p:cNvSpPr/>
              <p:nvPr/>
            </p:nvSpPr>
            <p:spPr>
              <a:xfrm>
                <a:off x="3752403"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Freeform 63"/>
              <p:cNvSpPr/>
              <p:nvPr/>
            </p:nvSpPr>
            <p:spPr>
              <a:xfrm>
                <a:off x="3925467" y="3589009"/>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5" name="Freeform 64"/>
              <p:cNvSpPr/>
              <p:nvPr/>
            </p:nvSpPr>
            <p:spPr>
              <a:xfrm>
                <a:off x="3925467" y="3962802"/>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Freeform 65"/>
              <p:cNvSpPr/>
              <p:nvPr/>
            </p:nvSpPr>
            <p:spPr>
              <a:xfrm>
                <a:off x="4092509"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7" name="Freeform 66"/>
              <p:cNvSpPr/>
              <p:nvPr/>
            </p:nvSpPr>
            <p:spPr>
              <a:xfrm>
                <a:off x="4092509"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6" name="Freeform 75"/>
              <p:cNvSpPr/>
              <p:nvPr/>
            </p:nvSpPr>
            <p:spPr>
              <a:xfrm>
                <a:off x="2904511"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7" name="Freeform 76"/>
              <p:cNvSpPr/>
              <p:nvPr/>
            </p:nvSpPr>
            <p:spPr>
              <a:xfrm>
                <a:off x="3076287"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Freeform 77"/>
              <p:cNvSpPr/>
              <p:nvPr/>
            </p:nvSpPr>
            <p:spPr>
              <a:xfrm>
                <a:off x="3249351" y="4334741"/>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9" name="Freeform 78"/>
              <p:cNvSpPr/>
              <p:nvPr/>
            </p:nvSpPr>
            <p:spPr>
              <a:xfrm>
                <a:off x="3416393"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0" name="Freeform 79"/>
              <p:cNvSpPr/>
              <p:nvPr/>
            </p:nvSpPr>
            <p:spPr>
              <a:xfrm>
                <a:off x="3580627"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1" name="Freeform 80"/>
              <p:cNvSpPr/>
              <p:nvPr/>
            </p:nvSpPr>
            <p:spPr>
              <a:xfrm>
                <a:off x="3752403"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2" name="Freeform 81"/>
              <p:cNvSpPr/>
              <p:nvPr/>
            </p:nvSpPr>
            <p:spPr>
              <a:xfrm>
                <a:off x="3925467" y="4334741"/>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3" name="Freeform 82"/>
              <p:cNvSpPr/>
              <p:nvPr/>
            </p:nvSpPr>
            <p:spPr>
              <a:xfrm>
                <a:off x="4092509"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58" name="Group 57"/>
            <p:cNvGrpSpPr/>
            <p:nvPr/>
          </p:nvGrpSpPr>
          <p:grpSpPr>
            <a:xfrm>
              <a:off x="1608730" y="4579408"/>
              <a:ext cx="1311873" cy="962272"/>
              <a:chOff x="1374274" y="1181668"/>
              <a:chExt cx="1311873" cy="962272"/>
            </a:xfrm>
            <a:solidFill>
              <a:schemeClr val="bg1"/>
            </a:solidFill>
          </p:grpSpPr>
          <p:sp>
            <p:nvSpPr>
              <p:cNvPr id="75" name="Rounded Rectangle 74"/>
              <p:cNvSpPr/>
              <p:nvPr/>
            </p:nvSpPr>
            <p:spPr>
              <a:xfrm>
                <a:off x="1374274" y="11816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pic>
            <p:nvPicPr>
              <p:cNvPr id="84" name="Picture 83"/>
              <p:cNvPicPr>
                <a:picLocks noChangeAspect="1"/>
              </p:cNvPicPr>
              <p:nvPr/>
            </p:nvPicPr>
            <p:blipFill>
              <a:blip r:embed="rId4"/>
              <a:stretch>
                <a:fillRect/>
              </a:stretch>
            </p:blipFill>
            <p:spPr>
              <a:xfrm>
                <a:off x="1520589" y="1287973"/>
                <a:ext cx="1035365" cy="685532"/>
              </a:xfrm>
              <a:prstGeom prst="rect">
                <a:avLst/>
              </a:prstGeom>
              <a:grpFill/>
            </p:spPr>
          </p:pic>
        </p:grpSp>
      </p:grpSp>
      <p:sp>
        <p:nvSpPr>
          <p:cNvPr id="88" name="TextBox 87"/>
          <p:cNvSpPr txBox="1"/>
          <p:nvPr/>
        </p:nvSpPr>
        <p:spPr>
          <a:xfrm>
            <a:off x="584200" y="6047322"/>
            <a:ext cx="8007350" cy="523220"/>
          </a:xfrm>
          <a:prstGeom prst="rect">
            <a:avLst/>
          </a:prstGeom>
          <a:solidFill>
            <a:srgbClr val="CCFFCC"/>
          </a:solidFill>
          <a:ln>
            <a:solidFill>
              <a:schemeClr val="tx1"/>
            </a:solidFill>
          </a:ln>
        </p:spPr>
        <p:txBody>
          <a:bodyPr wrap="square" rtlCol="0">
            <a:spAutoFit/>
          </a:bodyPr>
          <a:lstStyle/>
          <a:p>
            <a:pPr algn="ctr"/>
            <a:r>
              <a:rPr lang="en-US" sz="2800" b="1" dirty="0"/>
              <a:t>Moore’s scaling encounters Bandwidth Wall</a:t>
            </a:r>
          </a:p>
        </p:txBody>
      </p:sp>
      <p:grpSp>
        <p:nvGrpSpPr>
          <p:cNvPr id="22" name="Group 21"/>
          <p:cNvGrpSpPr/>
          <p:nvPr/>
        </p:nvGrpSpPr>
        <p:grpSpPr>
          <a:xfrm>
            <a:off x="1401379" y="1836511"/>
            <a:ext cx="1311873" cy="962272"/>
            <a:chOff x="1374274" y="1181668"/>
            <a:chExt cx="1311873" cy="962272"/>
          </a:xfrm>
          <a:solidFill>
            <a:schemeClr val="bg1"/>
          </a:solidFill>
        </p:grpSpPr>
        <p:sp>
          <p:nvSpPr>
            <p:cNvPr id="6" name="Rounded Rectangle 5"/>
            <p:cNvSpPr/>
            <p:nvPr/>
          </p:nvSpPr>
          <p:spPr>
            <a:xfrm>
              <a:off x="1374274" y="11816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pic>
          <p:nvPicPr>
            <p:cNvPr id="69" name="Picture 68"/>
            <p:cNvPicPr>
              <a:picLocks noChangeAspect="1"/>
            </p:cNvPicPr>
            <p:nvPr/>
          </p:nvPicPr>
          <p:blipFill>
            <a:blip r:embed="rId4"/>
            <a:stretch>
              <a:fillRect/>
            </a:stretch>
          </p:blipFill>
          <p:spPr>
            <a:xfrm>
              <a:off x="1520589" y="1287973"/>
              <a:ext cx="1035365" cy="685532"/>
            </a:xfrm>
            <a:prstGeom prst="rect">
              <a:avLst/>
            </a:prstGeom>
            <a:grpFill/>
          </p:spPr>
        </p:pic>
      </p:grpSp>
      <p:sp>
        <p:nvSpPr>
          <p:cNvPr id="57" name="Left-Right Arrow 86">
            <a:extLst>
              <a:ext uri="{FF2B5EF4-FFF2-40B4-BE49-F238E27FC236}">
                <a16:creationId xmlns:a16="http://schemas.microsoft.com/office/drawing/2014/main" id="{98BA8A0F-F146-468A-B60B-D159C69611B1}"/>
              </a:ext>
            </a:extLst>
          </p:cNvPr>
          <p:cNvSpPr/>
          <p:nvPr/>
        </p:nvSpPr>
        <p:spPr>
          <a:xfrm rot="20264471">
            <a:off x="4753667" y="3716211"/>
            <a:ext cx="1772249"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
        <p:nvSpPr>
          <p:cNvPr id="59" name="Left-Right Arrow 86">
            <a:extLst>
              <a:ext uri="{FF2B5EF4-FFF2-40B4-BE49-F238E27FC236}">
                <a16:creationId xmlns:a16="http://schemas.microsoft.com/office/drawing/2014/main" id="{3B98FB56-7BB6-4AB4-9BA4-C6B47979F321}"/>
              </a:ext>
            </a:extLst>
          </p:cNvPr>
          <p:cNvSpPr/>
          <p:nvPr/>
        </p:nvSpPr>
        <p:spPr>
          <a:xfrm rot="1365562">
            <a:off x="4767706" y="3038824"/>
            <a:ext cx="177081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
        <p:nvSpPr>
          <p:cNvPr id="72" name="Left-Right Arrow 86">
            <a:extLst>
              <a:ext uri="{FF2B5EF4-FFF2-40B4-BE49-F238E27FC236}">
                <a16:creationId xmlns:a16="http://schemas.microsoft.com/office/drawing/2014/main" id="{7B325879-4858-4477-87F3-876A8DF86DB3}"/>
              </a:ext>
            </a:extLst>
          </p:cNvPr>
          <p:cNvSpPr/>
          <p:nvPr/>
        </p:nvSpPr>
        <p:spPr>
          <a:xfrm rot="19032143">
            <a:off x="4552329" y="4060767"/>
            <a:ext cx="2210102"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
        <p:nvSpPr>
          <p:cNvPr id="71" name="Left-Right Arrow 86">
            <a:extLst>
              <a:ext uri="{FF2B5EF4-FFF2-40B4-BE49-F238E27FC236}">
                <a16:creationId xmlns:a16="http://schemas.microsoft.com/office/drawing/2014/main" id="{A5E6616F-A2B4-4F60-89C9-999504CE8328}"/>
              </a:ext>
            </a:extLst>
          </p:cNvPr>
          <p:cNvSpPr/>
          <p:nvPr/>
        </p:nvSpPr>
        <p:spPr>
          <a:xfrm rot="2873556">
            <a:off x="4575723" y="2637804"/>
            <a:ext cx="22391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Tree>
    <p:extLst>
      <p:ext uri="{BB962C8B-B14F-4D97-AF65-F5344CB8AC3E}">
        <p14:creationId xmlns:p14="http://schemas.microsoft.com/office/powerpoint/2010/main" val="2715726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9" grpId="0" animBg="1"/>
      <p:bldP spid="72" grpId="0" animBg="1"/>
      <p:bldP spid="7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FLEXIBLE TAG FORMAT</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20</a:t>
            </a:fld>
            <a:endParaRPr lang="en-US"/>
          </a:p>
        </p:txBody>
      </p:sp>
      <p:sp>
        <p:nvSpPr>
          <p:cNvPr id="5" name="Shape 205"/>
          <p:cNvSpPr/>
          <p:nvPr/>
        </p:nvSpPr>
        <p:spPr>
          <a:xfrm>
            <a:off x="768256" y="2625412"/>
            <a:ext cx="729915" cy="369668"/>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A</a:t>
            </a:r>
          </a:p>
        </p:txBody>
      </p:sp>
      <p:sp>
        <p:nvSpPr>
          <p:cNvPr id="6" name="Shape 206"/>
          <p:cNvSpPr/>
          <p:nvPr/>
        </p:nvSpPr>
        <p:spPr>
          <a:xfrm>
            <a:off x="1498171" y="2625412"/>
            <a:ext cx="729919" cy="369668"/>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a:latin typeface="Arial"/>
                <a:ea typeface="Arial"/>
                <a:cs typeface="Arial"/>
                <a:sym typeface="Arial"/>
              </a:rPr>
              <a:t>B</a:t>
            </a:r>
          </a:p>
        </p:txBody>
      </p:sp>
      <p:sp>
        <p:nvSpPr>
          <p:cNvPr id="7" name="Shape 210"/>
          <p:cNvSpPr/>
          <p:nvPr/>
        </p:nvSpPr>
        <p:spPr>
          <a:xfrm>
            <a:off x="2904294" y="2625412"/>
            <a:ext cx="1543787" cy="381000"/>
          </a:xfrm>
          <a:prstGeom prst="rect">
            <a:avLst/>
          </a:prstGeom>
          <a:no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I</a:t>
            </a:r>
          </a:p>
        </p:txBody>
      </p:sp>
      <p:sp>
        <p:nvSpPr>
          <p:cNvPr id="8" name="Shape 206"/>
          <p:cNvSpPr/>
          <p:nvPr/>
        </p:nvSpPr>
        <p:spPr>
          <a:xfrm>
            <a:off x="2187903" y="2625412"/>
            <a:ext cx="729915" cy="369668"/>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X</a:t>
            </a:r>
            <a:endParaRPr lang="en-US" sz="2200" b="1" i="0" u="none" strike="noStrike" cap="none" dirty="0">
              <a:latin typeface="Arial"/>
              <a:ea typeface="Arial"/>
              <a:cs typeface="Arial"/>
              <a:sym typeface="Arial"/>
            </a:endParaRPr>
          </a:p>
        </p:txBody>
      </p:sp>
      <p:sp>
        <p:nvSpPr>
          <p:cNvPr id="9" name="Shape 205"/>
          <p:cNvSpPr/>
          <p:nvPr/>
        </p:nvSpPr>
        <p:spPr>
          <a:xfrm>
            <a:off x="6953813" y="2625412"/>
            <a:ext cx="1899943"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A</a:t>
            </a:r>
          </a:p>
        </p:txBody>
      </p:sp>
      <p:sp>
        <p:nvSpPr>
          <p:cNvPr id="10" name="Shape 206"/>
          <p:cNvSpPr/>
          <p:nvPr/>
        </p:nvSpPr>
        <p:spPr>
          <a:xfrm>
            <a:off x="5053860" y="2625412"/>
            <a:ext cx="1899953"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a:latin typeface="Arial"/>
                <a:ea typeface="Arial"/>
                <a:cs typeface="Arial"/>
                <a:sym typeface="Arial"/>
              </a:rPr>
              <a:t>B</a:t>
            </a:r>
          </a:p>
        </p:txBody>
      </p:sp>
      <p:sp>
        <p:nvSpPr>
          <p:cNvPr id="12" name="Shape 206"/>
          <p:cNvSpPr/>
          <p:nvPr/>
        </p:nvSpPr>
        <p:spPr>
          <a:xfrm>
            <a:off x="4448081" y="2625412"/>
            <a:ext cx="605200"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X</a:t>
            </a:r>
            <a:endParaRPr lang="en-US" sz="2200" b="1" i="0" u="none" strike="noStrike" cap="none" dirty="0">
              <a:latin typeface="Arial"/>
              <a:ea typeface="Arial"/>
              <a:cs typeface="Arial"/>
              <a:sym typeface="Arial"/>
            </a:endParaRPr>
          </a:p>
        </p:txBody>
      </p:sp>
      <p:sp>
        <p:nvSpPr>
          <p:cNvPr id="14" name="TextBox 13"/>
          <p:cNvSpPr txBox="1"/>
          <p:nvPr/>
        </p:nvSpPr>
        <p:spPr>
          <a:xfrm>
            <a:off x="554981" y="1828498"/>
            <a:ext cx="1273503" cy="461666"/>
          </a:xfrm>
          <a:prstGeom prst="rect">
            <a:avLst/>
          </a:prstGeom>
          <a:noFill/>
          <a:ln w="25400">
            <a:noFill/>
          </a:ln>
        </p:spPr>
        <p:txBody>
          <a:bodyPr wrap="square" rtlCol="0">
            <a:spAutoFit/>
          </a:bodyPr>
          <a:lstStyle/>
          <a:p>
            <a:pPr algn="ctr"/>
            <a:r>
              <a:rPr lang="en-US" dirty="0">
                <a:solidFill>
                  <a:srgbClr val="000000"/>
                </a:solidFill>
                <a:latin typeface="Arial"/>
                <a:cs typeface="Arial"/>
              </a:rPr>
              <a:t>Is Tag?</a:t>
            </a:r>
          </a:p>
        </p:txBody>
      </p:sp>
      <p:cxnSp>
        <p:nvCxnSpPr>
          <p:cNvPr id="15" name="Shape 317"/>
          <p:cNvCxnSpPr>
            <a:cxnSpLocks/>
          </p:cNvCxnSpPr>
          <p:nvPr/>
        </p:nvCxnSpPr>
        <p:spPr>
          <a:xfrm rot="16200000" flipH="1">
            <a:off x="-39924" y="3108871"/>
            <a:ext cx="3067718" cy="18063"/>
          </a:xfrm>
          <a:prstGeom prst="straightConnector1">
            <a:avLst/>
          </a:prstGeom>
          <a:ln w="41275" cap="rnd" cmpd="sng" algn="ctr">
            <a:solidFill>
              <a:schemeClr val="dk1"/>
            </a:solidFill>
            <a:prstDash val="dash"/>
            <a:round/>
            <a:headEnd type="none" w="med" len="med"/>
            <a:tailEnd type="none" w="lg" len="lg"/>
          </a:ln>
        </p:spPr>
        <p:style>
          <a:lnRef idx="0">
            <a:scrgbClr r="0" g="0" b="0"/>
          </a:lnRef>
          <a:fillRef idx="0">
            <a:scrgbClr r="0" g="0" b="0"/>
          </a:fillRef>
          <a:effectRef idx="0">
            <a:scrgbClr r="0" g="0" b="0"/>
          </a:effectRef>
          <a:fontRef idx="minor">
            <a:schemeClr val="tx1"/>
          </a:fontRef>
        </p:style>
      </p:cxnSp>
      <p:cxnSp>
        <p:nvCxnSpPr>
          <p:cNvPr id="16" name="Shape 317"/>
          <p:cNvCxnSpPr>
            <a:cxnSpLocks/>
          </p:cNvCxnSpPr>
          <p:nvPr/>
        </p:nvCxnSpPr>
        <p:spPr>
          <a:xfrm rot="16200000" flipH="1">
            <a:off x="694274" y="3108874"/>
            <a:ext cx="3067718" cy="18063"/>
          </a:xfrm>
          <a:prstGeom prst="straightConnector1">
            <a:avLst/>
          </a:prstGeom>
          <a:ln w="41275" cap="rnd" cmpd="sng" algn="ctr">
            <a:solidFill>
              <a:schemeClr val="dk1"/>
            </a:solidFill>
            <a:prstDash val="dash"/>
            <a:round/>
            <a:headEnd type="none" w="med" len="med"/>
            <a:tailEnd type="none" w="lg" len="lg"/>
          </a:ln>
        </p:spPr>
        <p:style>
          <a:lnRef idx="0">
            <a:scrgbClr r="0" g="0" b="0"/>
          </a:lnRef>
          <a:fillRef idx="0">
            <a:scrgbClr r="0" g="0" b="0"/>
          </a:fillRef>
          <a:effectRef idx="0">
            <a:scrgbClr r="0" g="0" b="0"/>
          </a:effectRef>
          <a:fontRef idx="minor">
            <a:schemeClr val="tx1"/>
          </a:fontRef>
        </p:style>
      </p:cxnSp>
      <p:sp>
        <p:nvSpPr>
          <p:cNvPr id="17" name="TextBox 16"/>
          <p:cNvSpPr txBox="1"/>
          <p:nvPr/>
        </p:nvSpPr>
        <p:spPr>
          <a:xfrm>
            <a:off x="783360" y="1029121"/>
            <a:ext cx="2707427"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Tag Boundary</a:t>
            </a:r>
          </a:p>
        </p:txBody>
      </p:sp>
      <p:cxnSp>
        <p:nvCxnSpPr>
          <p:cNvPr id="23" name="Shape 317"/>
          <p:cNvCxnSpPr>
            <a:cxnSpLocks/>
          </p:cNvCxnSpPr>
          <p:nvPr/>
        </p:nvCxnSpPr>
        <p:spPr>
          <a:xfrm rot="16200000" flipH="1">
            <a:off x="1378971" y="3108873"/>
            <a:ext cx="3067718" cy="18063"/>
          </a:xfrm>
          <a:prstGeom prst="straightConnector1">
            <a:avLst/>
          </a:prstGeom>
          <a:ln w="41275" cap="rnd" cmpd="sng" algn="ctr">
            <a:solidFill>
              <a:schemeClr val="dk1"/>
            </a:solidFill>
            <a:prstDash val="dash"/>
            <a:round/>
            <a:headEnd type="none" w="med" len="med"/>
            <a:tailEnd type="none" w="lg" len="lg"/>
          </a:ln>
        </p:spPr>
        <p:style>
          <a:lnRef idx="0">
            <a:scrgbClr r="0" g="0" b="0"/>
          </a:lnRef>
          <a:fillRef idx="0">
            <a:scrgbClr r="0" g="0" b="0"/>
          </a:fillRef>
          <a:effectRef idx="0">
            <a:scrgbClr r="0" g="0" b="0"/>
          </a:effectRef>
          <a:fontRef idx="minor">
            <a:schemeClr val="tx1"/>
          </a:fontRef>
        </p:style>
      </p:cxnSp>
      <p:sp>
        <p:nvSpPr>
          <p:cNvPr id="24" name="TextBox 23"/>
          <p:cNvSpPr txBox="1"/>
          <p:nvPr/>
        </p:nvSpPr>
        <p:spPr>
          <a:xfrm>
            <a:off x="5053281" y="1259953"/>
            <a:ext cx="2707427"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Data</a:t>
            </a:r>
          </a:p>
        </p:txBody>
      </p:sp>
      <p:sp>
        <p:nvSpPr>
          <p:cNvPr id="25" name="TextBox 24"/>
          <p:cNvSpPr txBox="1"/>
          <p:nvPr/>
        </p:nvSpPr>
        <p:spPr>
          <a:xfrm>
            <a:off x="2984818" y="1911767"/>
            <a:ext cx="1273503" cy="461666"/>
          </a:xfrm>
          <a:prstGeom prst="rect">
            <a:avLst/>
          </a:prstGeom>
          <a:noFill/>
          <a:ln w="25400">
            <a:noFill/>
          </a:ln>
        </p:spPr>
        <p:txBody>
          <a:bodyPr wrap="square" rtlCol="0">
            <a:spAutoFit/>
          </a:bodyPr>
          <a:lstStyle/>
          <a:p>
            <a:pPr algn="ctr"/>
            <a:r>
              <a:rPr lang="en-US" dirty="0">
                <a:solidFill>
                  <a:srgbClr val="000000"/>
                </a:solidFill>
                <a:latin typeface="Arial"/>
                <a:cs typeface="Arial"/>
              </a:rPr>
              <a:t>Not Tag</a:t>
            </a:r>
          </a:p>
        </p:txBody>
      </p:sp>
      <p:sp>
        <p:nvSpPr>
          <p:cNvPr id="26" name="TextBox 25"/>
          <p:cNvSpPr txBox="1"/>
          <p:nvPr/>
        </p:nvSpPr>
        <p:spPr>
          <a:xfrm>
            <a:off x="1251559" y="1813002"/>
            <a:ext cx="1273503" cy="461666"/>
          </a:xfrm>
          <a:prstGeom prst="rect">
            <a:avLst/>
          </a:prstGeom>
          <a:noFill/>
          <a:ln w="25400">
            <a:noFill/>
          </a:ln>
        </p:spPr>
        <p:txBody>
          <a:bodyPr wrap="square" rtlCol="0">
            <a:spAutoFit/>
          </a:bodyPr>
          <a:lstStyle/>
          <a:p>
            <a:pPr algn="ctr"/>
            <a:r>
              <a:rPr lang="en-US" dirty="0">
                <a:solidFill>
                  <a:srgbClr val="000000"/>
                </a:solidFill>
                <a:latin typeface="Arial"/>
                <a:cs typeface="Arial"/>
              </a:rPr>
              <a:t>Is Tag?</a:t>
            </a:r>
          </a:p>
        </p:txBody>
      </p:sp>
      <p:sp>
        <p:nvSpPr>
          <p:cNvPr id="27" name="TextBox 26"/>
          <p:cNvSpPr txBox="1"/>
          <p:nvPr/>
        </p:nvSpPr>
        <p:spPr>
          <a:xfrm>
            <a:off x="1976266" y="1819158"/>
            <a:ext cx="1273503" cy="461666"/>
          </a:xfrm>
          <a:prstGeom prst="rect">
            <a:avLst/>
          </a:prstGeom>
          <a:noFill/>
          <a:ln w="25400">
            <a:noFill/>
          </a:ln>
        </p:spPr>
        <p:txBody>
          <a:bodyPr wrap="square" rtlCol="0">
            <a:spAutoFit/>
          </a:bodyPr>
          <a:lstStyle/>
          <a:p>
            <a:pPr algn="ctr"/>
            <a:r>
              <a:rPr lang="en-US" dirty="0">
                <a:solidFill>
                  <a:srgbClr val="000000"/>
                </a:solidFill>
                <a:latin typeface="Arial"/>
                <a:cs typeface="Arial"/>
              </a:rPr>
              <a:t>Is Tag?</a:t>
            </a:r>
          </a:p>
        </p:txBody>
      </p:sp>
      <p:sp>
        <p:nvSpPr>
          <p:cNvPr id="28" name="Shape 205">
            <a:extLst>
              <a:ext uri="{FF2B5EF4-FFF2-40B4-BE49-F238E27FC236}">
                <a16:creationId xmlns:a16="http://schemas.microsoft.com/office/drawing/2014/main" id="{D428A400-957A-4B17-9175-031A740A59D9}"/>
              </a:ext>
            </a:extLst>
          </p:cNvPr>
          <p:cNvSpPr/>
          <p:nvPr/>
        </p:nvSpPr>
        <p:spPr>
          <a:xfrm>
            <a:off x="768257" y="2616962"/>
            <a:ext cx="8085500" cy="381000"/>
          </a:xfrm>
          <a:prstGeom prst="rect">
            <a:avLst/>
          </a:prstGeom>
          <a:noFill/>
          <a:ln w="381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13" name="Arrow: Curved Down 12"/>
          <p:cNvSpPr/>
          <p:nvPr/>
        </p:nvSpPr>
        <p:spPr>
          <a:xfrm>
            <a:off x="1188720" y="2256972"/>
            <a:ext cx="603504" cy="339412"/>
          </a:xfrm>
          <a:prstGeom prst="curvedDownArrow">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solidFill>
                <a:schemeClr val="tx1"/>
              </a:solidFill>
              <a:latin typeface="Arial"/>
              <a:cs typeface="Arial"/>
            </a:endParaRPr>
          </a:p>
        </p:txBody>
      </p:sp>
      <p:sp>
        <p:nvSpPr>
          <p:cNvPr id="21" name="Arrow: Curved Down 20"/>
          <p:cNvSpPr/>
          <p:nvPr/>
        </p:nvSpPr>
        <p:spPr>
          <a:xfrm>
            <a:off x="2666008" y="2263036"/>
            <a:ext cx="603504" cy="339412"/>
          </a:xfrm>
          <a:prstGeom prst="curvedDownArrow">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solidFill>
                <a:schemeClr val="tx1"/>
              </a:solidFill>
              <a:latin typeface="Arial"/>
              <a:cs typeface="Arial"/>
            </a:endParaRPr>
          </a:p>
        </p:txBody>
      </p:sp>
      <p:sp>
        <p:nvSpPr>
          <p:cNvPr id="18" name="Arrow: Curved Down 17"/>
          <p:cNvSpPr/>
          <p:nvPr/>
        </p:nvSpPr>
        <p:spPr>
          <a:xfrm>
            <a:off x="1944624" y="2261136"/>
            <a:ext cx="603504" cy="339412"/>
          </a:xfrm>
          <a:prstGeom prst="curvedDownArrow">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solidFill>
                <a:schemeClr val="tx1"/>
              </a:solidFill>
              <a:latin typeface="Arial"/>
              <a:cs typeface="Arial"/>
            </a:endParaRPr>
          </a:p>
        </p:txBody>
      </p:sp>
      <p:sp>
        <p:nvSpPr>
          <p:cNvPr id="30" name="Shape 225">
            <a:extLst>
              <a:ext uri="{FF2B5EF4-FFF2-40B4-BE49-F238E27FC236}">
                <a16:creationId xmlns:a16="http://schemas.microsoft.com/office/drawing/2014/main" id="{80C04E67-D9FC-4395-B657-496189A247E9}"/>
              </a:ext>
            </a:extLst>
          </p:cNvPr>
          <p:cNvSpPr/>
          <p:nvPr/>
        </p:nvSpPr>
        <p:spPr>
          <a:xfrm>
            <a:off x="247650" y="5722138"/>
            <a:ext cx="862538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lvl="0" algn="ctr">
              <a:spcBef>
                <a:spcPts val="0"/>
              </a:spcBef>
              <a:spcAft>
                <a:spcPts val="0"/>
              </a:spcAft>
              <a:buClr>
                <a:schemeClr val="dk1"/>
              </a:buClr>
              <a:buSzPct val="25000"/>
            </a:pPr>
            <a:r>
              <a:rPr lang="en-US" sz="2800" dirty="0">
                <a:solidFill>
                  <a:schemeClr val="dk1"/>
                </a:solidFill>
                <a:latin typeface="Arial"/>
                <a:ea typeface="Arial"/>
                <a:cs typeface="Arial"/>
                <a:sym typeface="Arial"/>
              </a:rPr>
              <a:t>We create Tag space as needed, for up to 28 lines. Achieves 1.6x effective capacity.</a:t>
            </a:r>
          </a:p>
        </p:txBody>
      </p:sp>
    </p:spTree>
    <p:extLst>
      <p:ext uri="{BB962C8B-B14F-4D97-AF65-F5344CB8AC3E}">
        <p14:creationId xmlns:p14="http://schemas.microsoft.com/office/powerpoint/2010/main" val="303635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15"/>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16"/>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2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27"/>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2" grpId="0" animBg="1"/>
      <p:bldP spid="14" grpId="0"/>
      <p:bldP spid="25" grpId="0"/>
      <p:bldP spid="26" grpId="0"/>
      <p:bldP spid="26" grpId="1"/>
      <p:bldP spid="27" grpId="0"/>
      <p:bldP spid="27" grpId="1"/>
      <p:bldP spid="21" grpId="0" animBg="1"/>
      <p:bldP spid="1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DICE OVERVIEW</a:t>
            </a:r>
          </a:p>
        </p:txBody>
      </p:sp>
      <p:sp>
        <p:nvSpPr>
          <p:cNvPr id="3" name="Content Placeholder 2"/>
          <p:cNvSpPr>
            <a:spLocks noGrp="1"/>
          </p:cNvSpPr>
          <p:nvPr>
            <p:ph idx="1"/>
          </p:nvPr>
        </p:nvSpPr>
        <p:spPr/>
        <p:txBody>
          <a:bodyPr/>
          <a:lstStyle/>
          <a:p>
            <a:endParaRPr lang="en-US" dirty="0">
              <a:solidFill>
                <a:schemeClr val="bg1">
                  <a:lumMod val="65000"/>
                </a:schemeClr>
              </a:solidFill>
            </a:endParaRPr>
          </a:p>
          <a:p>
            <a:r>
              <a:rPr lang="en-US" dirty="0">
                <a:solidFill>
                  <a:schemeClr val="bg1">
                    <a:lumMod val="65000"/>
                  </a:schemeClr>
                </a:solidFill>
              </a:rPr>
              <a:t>Compressed DRAM Cache Organization</a:t>
            </a:r>
          </a:p>
          <a:p>
            <a:endParaRPr lang="en-US" dirty="0">
              <a:solidFill>
                <a:schemeClr val="bg1">
                  <a:lumMod val="65000"/>
                </a:schemeClr>
              </a:solidFill>
            </a:endParaRPr>
          </a:p>
          <a:p>
            <a:r>
              <a:rPr lang="en-US" dirty="0"/>
              <a:t>Flexible Mapping for Quick Switching</a:t>
            </a:r>
          </a:p>
          <a:p>
            <a:endParaRPr lang="en-US" dirty="0"/>
          </a:p>
          <a:p>
            <a:r>
              <a:rPr lang="en-US" dirty="0">
                <a:solidFill>
                  <a:schemeClr val="bg1">
                    <a:lumMod val="65000"/>
                  </a:schemeClr>
                </a:solidFill>
              </a:rPr>
              <a:t>Dynamic Indexing </a:t>
            </a:r>
            <a:r>
              <a:rPr lang="en-US" dirty="0" err="1">
                <a:solidFill>
                  <a:schemeClr val="bg1">
                    <a:lumMod val="65000"/>
                  </a:schemeClr>
                </a:solidFill>
              </a:rPr>
              <a:t>ComprEssion</a:t>
            </a:r>
            <a:r>
              <a:rPr lang="en-US" dirty="0">
                <a:solidFill>
                  <a:schemeClr val="bg1">
                    <a:lumMod val="65000"/>
                  </a:schemeClr>
                </a:solidFill>
              </a:rPr>
              <a:t> (DICE)</a:t>
            </a:r>
          </a:p>
          <a:p>
            <a:pPr lvl="1"/>
            <a:r>
              <a:rPr lang="en-US" dirty="0">
                <a:solidFill>
                  <a:schemeClr val="bg1">
                    <a:lumMod val="65000"/>
                  </a:schemeClr>
                </a:solidFill>
              </a:rPr>
              <a:t>Insertion Policy</a:t>
            </a:r>
          </a:p>
          <a:p>
            <a:pPr lvl="1"/>
            <a:r>
              <a:rPr lang="en-US" dirty="0">
                <a:solidFill>
                  <a:schemeClr val="bg1">
                    <a:lumMod val="65000"/>
                  </a:schemeClr>
                </a:solidFill>
              </a:rPr>
              <a:t>Index Prediction</a:t>
            </a:r>
          </a:p>
          <a:p>
            <a:endParaRPr lang="en-US" dirty="0"/>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21</a:t>
            </a:fld>
            <a:endParaRPr lang="en-US"/>
          </a:p>
        </p:txBody>
      </p:sp>
      <p:sp>
        <p:nvSpPr>
          <p:cNvPr id="5" name="Shape 153"/>
          <p:cNvSpPr/>
          <p:nvPr/>
        </p:nvSpPr>
        <p:spPr>
          <a:xfrm rot="-5400000">
            <a:off x="6694242" y="2865974"/>
            <a:ext cx="381000" cy="304799"/>
          </a:xfrm>
          <a:prstGeom prst="upArrow">
            <a:avLst>
              <a:gd name="adj1" fmla="val 50000"/>
              <a:gd name="adj2" fmla="val 50000"/>
            </a:avLst>
          </a:prstGeom>
          <a:solidFill>
            <a:srgbClr val="008000"/>
          </a:solidFill>
          <a:ln w="25400" cap="flat" cmpd="sng">
            <a:solidFill>
              <a:srgbClr val="C00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786543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206"/>
          <p:cNvSpPr/>
          <p:nvPr/>
        </p:nvSpPr>
        <p:spPr>
          <a:xfrm>
            <a:off x="6901995" y="284745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22" name="Shape 210"/>
          <p:cNvSpPr/>
          <p:nvPr/>
        </p:nvSpPr>
        <p:spPr>
          <a:xfrm>
            <a:off x="6901993" y="389797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7</a:t>
            </a:r>
          </a:p>
        </p:txBody>
      </p:sp>
      <p:sp>
        <p:nvSpPr>
          <p:cNvPr id="2" name="Title 1"/>
          <p:cNvSpPr>
            <a:spLocks noGrp="1"/>
          </p:cNvSpPr>
          <p:nvPr>
            <p:ph type="title"/>
          </p:nvPr>
        </p:nvSpPr>
        <p:spPr/>
        <p:txBody>
          <a:bodyPr/>
          <a:lstStyle/>
          <a:p>
            <a:r>
              <a:rPr lang="en-US" dirty="0"/>
              <a:t>Flexible Mapping (</a:t>
            </a:r>
            <a:r>
              <a:rPr lang="en-US" i="1" dirty="0"/>
              <a:t>TSI</a:t>
            </a:r>
            <a:r>
              <a:rPr lang="en-US" dirty="0"/>
              <a:t> or </a:t>
            </a:r>
            <a:r>
              <a:rPr lang="en-US" i="1" dirty="0"/>
              <a:t>BAI</a:t>
            </a:r>
            <a:r>
              <a:rPr lang="en-US" dirty="0"/>
              <a:t>)</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22</a:t>
            </a:fld>
            <a:endParaRPr lang="en-US"/>
          </a:p>
        </p:txBody>
      </p:sp>
      <p:sp>
        <p:nvSpPr>
          <p:cNvPr id="5" name="Shape 205"/>
          <p:cNvSpPr/>
          <p:nvPr/>
        </p:nvSpPr>
        <p:spPr>
          <a:xfrm>
            <a:off x="861299" y="2319088"/>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0</a:t>
            </a:r>
            <a:endParaRPr lang="en-US" sz="2200" b="1" i="0" u="none" strike="noStrike" cap="none" dirty="0">
              <a:latin typeface="Arial"/>
              <a:ea typeface="Arial"/>
              <a:cs typeface="Arial"/>
              <a:sym typeface="Arial"/>
            </a:endParaRPr>
          </a:p>
        </p:txBody>
      </p:sp>
      <p:sp>
        <p:nvSpPr>
          <p:cNvPr id="6" name="Shape 206"/>
          <p:cNvSpPr/>
          <p:nvPr/>
        </p:nvSpPr>
        <p:spPr>
          <a:xfrm>
            <a:off x="861299" y="2844348"/>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7" name="Shape 209"/>
          <p:cNvSpPr/>
          <p:nvPr/>
        </p:nvSpPr>
        <p:spPr>
          <a:xfrm>
            <a:off x="861298" y="3369608"/>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8" name="Shape 210"/>
          <p:cNvSpPr/>
          <p:nvPr/>
        </p:nvSpPr>
        <p:spPr>
          <a:xfrm>
            <a:off x="861297" y="3894868"/>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3</a:t>
            </a:r>
            <a:endParaRPr lang="en-US" sz="2200" b="1" i="0" u="none" strike="noStrike" cap="none" dirty="0">
              <a:latin typeface="Arial"/>
              <a:ea typeface="Arial"/>
              <a:cs typeface="Arial"/>
              <a:sym typeface="Arial"/>
            </a:endParaRPr>
          </a:p>
        </p:txBody>
      </p:sp>
      <p:grpSp>
        <p:nvGrpSpPr>
          <p:cNvPr id="9" name="Group 8"/>
          <p:cNvGrpSpPr/>
          <p:nvPr/>
        </p:nvGrpSpPr>
        <p:grpSpPr>
          <a:xfrm>
            <a:off x="1591214" y="2319088"/>
            <a:ext cx="729917" cy="1956780"/>
            <a:chOff x="4224686" y="3385659"/>
            <a:chExt cx="729917" cy="1956780"/>
          </a:xfrm>
        </p:grpSpPr>
        <p:sp>
          <p:nvSpPr>
            <p:cNvPr id="10" name="Shape 205"/>
            <p:cNvSpPr/>
            <p:nvPr/>
          </p:nvSpPr>
          <p:spPr>
            <a:xfrm>
              <a:off x="4224688" y="338565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4</a:t>
              </a:r>
            </a:p>
          </p:txBody>
        </p:sp>
        <p:sp>
          <p:nvSpPr>
            <p:cNvPr id="11" name="Shape 206"/>
            <p:cNvSpPr/>
            <p:nvPr/>
          </p:nvSpPr>
          <p:spPr>
            <a:xfrm>
              <a:off x="4224688" y="391091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12" name="Shape 209"/>
            <p:cNvSpPr/>
            <p:nvPr/>
          </p:nvSpPr>
          <p:spPr>
            <a:xfrm>
              <a:off x="4224687" y="443617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6</a:t>
              </a:r>
            </a:p>
          </p:txBody>
        </p:sp>
        <p:sp>
          <p:nvSpPr>
            <p:cNvPr id="13" name="Shape 210"/>
            <p:cNvSpPr/>
            <p:nvPr/>
          </p:nvSpPr>
          <p:spPr>
            <a:xfrm>
              <a:off x="4224686" y="496143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7</a:t>
              </a:r>
              <a:endParaRPr lang="en-US" sz="2200" b="1" i="0" u="none" strike="noStrike" cap="none" dirty="0">
                <a:latin typeface="Arial"/>
                <a:ea typeface="Arial"/>
                <a:cs typeface="Arial"/>
                <a:sym typeface="Arial"/>
              </a:endParaRPr>
            </a:p>
          </p:txBody>
        </p:sp>
      </p:grpSp>
      <p:sp>
        <p:nvSpPr>
          <p:cNvPr id="15" name="Shape 205"/>
          <p:cNvSpPr/>
          <p:nvPr/>
        </p:nvSpPr>
        <p:spPr>
          <a:xfrm>
            <a:off x="6172078" y="2322199"/>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0</a:t>
            </a:r>
          </a:p>
        </p:txBody>
      </p:sp>
      <p:sp>
        <p:nvSpPr>
          <p:cNvPr id="16" name="Shape 206"/>
          <p:cNvSpPr/>
          <p:nvPr/>
        </p:nvSpPr>
        <p:spPr>
          <a:xfrm>
            <a:off x="6172078" y="284745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4</a:t>
            </a:r>
          </a:p>
        </p:txBody>
      </p:sp>
      <p:sp>
        <p:nvSpPr>
          <p:cNvPr id="17" name="Shape 209"/>
          <p:cNvSpPr/>
          <p:nvPr/>
        </p:nvSpPr>
        <p:spPr>
          <a:xfrm>
            <a:off x="6172077" y="3372719"/>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18" name="Shape 210"/>
          <p:cNvSpPr/>
          <p:nvPr/>
        </p:nvSpPr>
        <p:spPr>
          <a:xfrm>
            <a:off x="6172076" y="389797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6</a:t>
            </a:r>
          </a:p>
        </p:txBody>
      </p:sp>
      <p:sp>
        <p:nvSpPr>
          <p:cNvPr id="19" name="Shape 205"/>
          <p:cNvSpPr/>
          <p:nvPr/>
        </p:nvSpPr>
        <p:spPr>
          <a:xfrm>
            <a:off x="6901995" y="2322199"/>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21" name="Shape 209"/>
          <p:cNvSpPr/>
          <p:nvPr/>
        </p:nvSpPr>
        <p:spPr>
          <a:xfrm>
            <a:off x="6901994" y="3372719"/>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3</a:t>
            </a:r>
            <a:endParaRPr lang="en-US" sz="2200" b="1" i="0" u="none" strike="noStrike" cap="none" dirty="0">
              <a:latin typeface="Arial"/>
              <a:ea typeface="Arial"/>
              <a:cs typeface="Arial"/>
              <a:sym typeface="Arial"/>
            </a:endParaRPr>
          </a:p>
        </p:txBody>
      </p:sp>
      <p:cxnSp>
        <p:nvCxnSpPr>
          <p:cNvPr id="23" name="Shape 317"/>
          <p:cNvCxnSpPr>
            <a:cxnSpLocks/>
          </p:cNvCxnSpPr>
          <p:nvPr/>
        </p:nvCxnSpPr>
        <p:spPr>
          <a:xfrm>
            <a:off x="7631910" y="2463023"/>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24" name="Shape 317"/>
          <p:cNvCxnSpPr>
            <a:cxnSpLocks/>
          </p:cNvCxnSpPr>
          <p:nvPr/>
        </p:nvCxnSpPr>
        <p:spPr>
          <a:xfrm>
            <a:off x="7631910" y="3570693"/>
            <a:ext cx="534573" cy="2344"/>
          </a:xfrm>
          <a:prstGeom prst="straightConnector1">
            <a:avLst/>
          </a:prstGeom>
          <a:noFill/>
          <a:ln w="53975" cap="flat" cmpd="sng">
            <a:solidFill>
              <a:schemeClr val="dk1"/>
            </a:solidFill>
            <a:prstDash val="solid"/>
            <a:round/>
            <a:headEnd type="none" w="med" len="med"/>
            <a:tailEnd type="stealth" w="lg" len="lg"/>
          </a:ln>
        </p:spPr>
      </p:cxnSp>
      <p:sp>
        <p:nvSpPr>
          <p:cNvPr id="29" name="Shape 207"/>
          <p:cNvSpPr/>
          <p:nvPr/>
        </p:nvSpPr>
        <p:spPr>
          <a:xfrm>
            <a:off x="399227" y="4718488"/>
            <a:ext cx="2383978"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tx2">
                    <a:lumMod val="60000"/>
                    <a:lumOff val="40000"/>
                  </a:schemeClr>
                </a:solidFill>
                <a:latin typeface="Arial"/>
                <a:ea typeface="Arial"/>
                <a:cs typeface="Arial"/>
                <a:sym typeface="Arial"/>
              </a:rPr>
              <a:t>Traditional Set Indexing (TSI)</a:t>
            </a:r>
            <a:endParaRPr lang="en-US" sz="2200" b="1" u="none" strike="noStrike" cap="none" dirty="0">
              <a:solidFill>
                <a:schemeClr val="tx2">
                  <a:lumMod val="60000"/>
                  <a:lumOff val="40000"/>
                </a:schemeClr>
              </a:solidFill>
              <a:latin typeface="Arial"/>
              <a:ea typeface="Arial"/>
              <a:cs typeface="Arial"/>
              <a:sym typeface="Arial"/>
            </a:endParaRPr>
          </a:p>
        </p:txBody>
      </p:sp>
      <p:sp>
        <p:nvSpPr>
          <p:cNvPr id="30" name="Shape 207"/>
          <p:cNvSpPr/>
          <p:nvPr/>
        </p:nvSpPr>
        <p:spPr>
          <a:xfrm>
            <a:off x="5553812" y="4703144"/>
            <a:ext cx="2822392" cy="454392"/>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rgbClr val="FF3041"/>
                </a:solidFill>
                <a:latin typeface="Arial"/>
                <a:ea typeface="Arial"/>
                <a:cs typeface="Arial"/>
                <a:sym typeface="Arial"/>
              </a:rPr>
              <a:t>Bandwidth-Aware Indexing (BAI)</a:t>
            </a:r>
            <a:endParaRPr lang="en-US" sz="2200" b="1" u="none" strike="noStrike" cap="none" dirty="0">
              <a:solidFill>
                <a:srgbClr val="FF3041"/>
              </a:solidFill>
              <a:latin typeface="Arial"/>
              <a:ea typeface="Arial"/>
              <a:cs typeface="Arial"/>
              <a:sym typeface="Arial"/>
            </a:endParaRPr>
          </a:p>
        </p:txBody>
      </p:sp>
      <p:sp>
        <p:nvSpPr>
          <p:cNvPr id="31" name="Shape 209"/>
          <p:cNvSpPr/>
          <p:nvPr/>
        </p:nvSpPr>
        <p:spPr>
          <a:xfrm>
            <a:off x="3473579" y="3346635"/>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4</a:t>
            </a:r>
            <a:endParaRPr lang="en-US" sz="2200" b="1" i="0" u="none" strike="noStrike" cap="none" dirty="0">
              <a:latin typeface="Arial"/>
              <a:ea typeface="Arial"/>
              <a:cs typeface="Arial"/>
              <a:sym typeface="Arial"/>
            </a:endParaRPr>
          </a:p>
        </p:txBody>
      </p:sp>
      <p:sp>
        <p:nvSpPr>
          <p:cNvPr id="32" name="Shape 210"/>
          <p:cNvSpPr/>
          <p:nvPr/>
        </p:nvSpPr>
        <p:spPr>
          <a:xfrm>
            <a:off x="3473578" y="3871895"/>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6</a:t>
            </a:r>
            <a:endParaRPr lang="en-US" sz="2200" b="1" i="0" u="none" strike="noStrike" cap="none" dirty="0">
              <a:latin typeface="Arial"/>
              <a:ea typeface="Arial"/>
              <a:cs typeface="Arial"/>
              <a:sym typeface="Arial"/>
            </a:endParaRPr>
          </a:p>
        </p:txBody>
      </p:sp>
      <p:sp>
        <p:nvSpPr>
          <p:cNvPr id="33" name="Shape 209"/>
          <p:cNvSpPr/>
          <p:nvPr/>
        </p:nvSpPr>
        <p:spPr>
          <a:xfrm>
            <a:off x="4203493" y="3346635"/>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34" name="Shape 210"/>
          <p:cNvSpPr/>
          <p:nvPr/>
        </p:nvSpPr>
        <p:spPr>
          <a:xfrm>
            <a:off x="4203495" y="3871895"/>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7</a:t>
            </a:r>
            <a:endParaRPr lang="en-US" sz="2200" b="1" i="0" u="none" strike="noStrike" cap="none" dirty="0">
              <a:latin typeface="Arial"/>
              <a:ea typeface="Arial"/>
              <a:cs typeface="Arial"/>
              <a:sym typeface="Arial"/>
            </a:endParaRPr>
          </a:p>
        </p:txBody>
      </p:sp>
      <p:sp>
        <p:nvSpPr>
          <p:cNvPr id="35" name="Shape 205"/>
          <p:cNvSpPr/>
          <p:nvPr/>
        </p:nvSpPr>
        <p:spPr>
          <a:xfrm>
            <a:off x="3473580" y="2296115"/>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0</a:t>
            </a:r>
          </a:p>
        </p:txBody>
      </p:sp>
      <p:sp>
        <p:nvSpPr>
          <p:cNvPr id="36" name="Shape 206"/>
          <p:cNvSpPr/>
          <p:nvPr/>
        </p:nvSpPr>
        <p:spPr>
          <a:xfrm>
            <a:off x="3473580" y="2821375"/>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37" name="Shape 205"/>
          <p:cNvSpPr/>
          <p:nvPr/>
        </p:nvSpPr>
        <p:spPr>
          <a:xfrm>
            <a:off x="4203497" y="2296115"/>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38" name="Shape 206"/>
          <p:cNvSpPr/>
          <p:nvPr/>
        </p:nvSpPr>
        <p:spPr>
          <a:xfrm>
            <a:off x="4203497" y="2821375"/>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3</a:t>
            </a:r>
          </a:p>
        </p:txBody>
      </p:sp>
      <p:sp>
        <p:nvSpPr>
          <p:cNvPr id="39" name="Shape 205"/>
          <p:cNvSpPr/>
          <p:nvPr/>
        </p:nvSpPr>
        <p:spPr>
          <a:xfrm>
            <a:off x="3473578" y="2296115"/>
            <a:ext cx="755743" cy="371311"/>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cxnSp>
        <p:nvCxnSpPr>
          <p:cNvPr id="40" name="Shape 317"/>
          <p:cNvCxnSpPr>
            <a:cxnSpLocks/>
          </p:cNvCxnSpPr>
          <p:nvPr/>
        </p:nvCxnSpPr>
        <p:spPr>
          <a:xfrm>
            <a:off x="4933412" y="2452299"/>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41" name="Shape 318"/>
          <p:cNvCxnSpPr>
            <a:cxnSpLocks/>
          </p:cNvCxnSpPr>
          <p:nvPr/>
        </p:nvCxnSpPr>
        <p:spPr>
          <a:xfrm>
            <a:off x="4933411" y="3031779"/>
            <a:ext cx="534573" cy="2344"/>
          </a:xfrm>
          <a:prstGeom prst="straightConnector1">
            <a:avLst/>
          </a:prstGeom>
          <a:noFill/>
          <a:ln w="53975" cap="flat" cmpd="sng">
            <a:solidFill>
              <a:schemeClr val="dk1"/>
            </a:solidFill>
            <a:prstDash val="solid"/>
            <a:round/>
            <a:headEnd type="none" w="med" len="med"/>
            <a:tailEnd type="stealth" w="lg" len="lg"/>
          </a:ln>
        </p:spPr>
      </p:cxnSp>
      <p:sp>
        <p:nvSpPr>
          <p:cNvPr id="57" name="Shape 207"/>
          <p:cNvSpPr/>
          <p:nvPr/>
        </p:nvSpPr>
        <p:spPr>
          <a:xfrm>
            <a:off x="2999791" y="4703144"/>
            <a:ext cx="2410587" cy="454392"/>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Arial"/>
                <a:ea typeface="Arial"/>
                <a:cs typeface="Arial"/>
                <a:sym typeface="Arial"/>
              </a:rPr>
              <a:t>Naïve Spatial Indexing</a:t>
            </a:r>
            <a:endParaRPr lang="en-US" sz="2200" b="1" i="0" u="none" strike="noStrike" cap="none" dirty="0">
              <a:solidFill>
                <a:schemeClr val="dk1"/>
              </a:solidFill>
              <a:latin typeface="Arial"/>
              <a:ea typeface="Arial"/>
              <a:cs typeface="Arial"/>
              <a:sym typeface="Arial"/>
            </a:endParaRPr>
          </a:p>
        </p:txBody>
      </p:sp>
      <p:sp>
        <p:nvSpPr>
          <p:cNvPr id="58" name="Shape 205"/>
          <p:cNvSpPr/>
          <p:nvPr/>
        </p:nvSpPr>
        <p:spPr>
          <a:xfrm>
            <a:off x="4211033" y="3893313"/>
            <a:ext cx="755743" cy="371311"/>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cxnSp>
        <p:nvCxnSpPr>
          <p:cNvPr id="59" name="Shape 317"/>
          <p:cNvCxnSpPr>
            <a:cxnSpLocks/>
          </p:cNvCxnSpPr>
          <p:nvPr/>
        </p:nvCxnSpPr>
        <p:spPr>
          <a:xfrm>
            <a:off x="2325127" y="2491458"/>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0" name="Shape 318"/>
          <p:cNvCxnSpPr>
            <a:cxnSpLocks/>
          </p:cNvCxnSpPr>
          <p:nvPr/>
        </p:nvCxnSpPr>
        <p:spPr>
          <a:xfrm>
            <a:off x="2325126" y="3070938"/>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1" name="Shape 317"/>
          <p:cNvCxnSpPr>
            <a:cxnSpLocks/>
          </p:cNvCxnSpPr>
          <p:nvPr/>
        </p:nvCxnSpPr>
        <p:spPr>
          <a:xfrm>
            <a:off x="2336354" y="3554562"/>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2" name="Shape 318"/>
          <p:cNvCxnSpPr>
            <a:cxnSpLocks/>
          </p:cNvCxnSpPr>
          <p:nvPr/>
        </p:nvCxnSpPr>
        <p:spPr>
          <a:xfrm>
            <a:off x="2336353" y="4134042"/>
            <a:ext cx="534573" cy="2344"/>
          </a:xfrm>
          <a:prstGeom prst="straightConnector1">
            <a:avLst/>
          </a:prstGeom>
          <a:noFill/>
          <a:ln w="53975" cap="flat" cmpd="sng">
            <a:solidFill>
              <a:schemeClr val="dk1"/>
            </a:solidFill>
            <a:prstDash val="solid"/>
            <a:round/>
            <a:headEnd type="none" w="med" len="med"/>
            <a:tailEnd type="stealth" w="lg" len="lg"/>
          </a:ln>
        </p:spPr>
      </p:cxnSp>
      <p:sp>
        <p:nvSpPr>
          <p:cNvPr id="63" name="Shape 225"/>
          <p:cNvSpPr/>
          <p:nvPr/>
        </p:nvSpPr>
        <p:spPr>
          <a:xfrm>
            <a:off x="491030" y="5685562"/>
            <a:ext cx="813862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rgbClr val="FF3041"/>
                </a:solidFill>
                <a:latin typeface="Arial"/>
                <a:ea typeface="Arial"/>
                <a:cs typeface="Arial"/>
                <a:sym typeface="Arial"/>
              </a:rPr>
              <a:t>Bandwidth-Aware Indexing (BAI) </a:t>
            </a:r>
            <a:r>
              <a:rPr lang="en-US" sz="2800" dirty="0">
                <a:solidFill>
                  <a:schemeClr val="dk1"/>
                </a:solidFill>
                <a:latin typeface="Arial"/>
                <a:ea typeface="Arial"/>
                <a:cs typeface="Arial"/>
                <a:sym typeface="Arial"/>
              </a:rPr>
              <a:t>facilitates quick switching between two indices </a:t>
            </a:r>
            <a:r>
              <a:rPr lang="en-US" sz="2800" dirty="0">
                <a:solidFill>
                  <a:schemeClr val="tx2">
                    <a:lumMod val="60000"/>
                    <a:lumOff val="40000"/>
                  </a:schemeClr>
                </a:solidFill>
                <a:latin typeface="Arial"/>
                <a:ea typeface="Arial"/>
                <a:cs typeface="Arial"/>
                <a:sym typeface="Arial"/>
              </a:rPr>
              <a:t>TSI</a:t>
            </a:r>
            <a:r>
              <a:rPr lang="en-US" sz="2800" dirty="0">
                <a:solidFill>
                  <a:schemeClr val="dk1"/>
                </a:solidFill>
                <a:latin typeface="Arial"/>
                <a:ea typeface="Arial"/>
                <a:cs typeface="Arial"/>
                <a:sym typeface="Arial"/>
              </a:rPr>
              <a:t> and </a:t>
            </a:r>
            <a:r>
              <a:rPr lang="en-US" sz="2800" dirty="0">
                <a:solidFill>
                  <a:srgbClr val="FF3041"/>
                </a:solidFill>
                <a:latin typeface="Arial"/>
                <a:ea typeface="Arial"/>
                <a:cs typeface="Arial"/>
                <a:sym typeface="Arial"/>
              </a:rPr>
              <a:t>BAI</a:t>
            </a:r>
            <a:r>
              <a:rPr lang="en-US" sz="2800" dirty="0">
                <a:solidFill>
                  <a:schemeClr val="dk1"/>
                </a:solidFill>
                <a:latin typeface="Arial"/>
                <a:ea typeface="Arial"/>
                <a:cs typeface="Arial"/>
                <a:sym typeface="Arial"/>
              </a:rPr>
              <a:t>.</a:t>
            </a:r>
          </a:p>
        </p:txBody>
      </p:sp>
      <p:sp>
        <p:nvSpPr>
          <p:cNvPr id="25" name="Shape 205"/>
          <p:cNvSpPr/>
          <p:nvPr/>
        </p:nvSpPr>
        <p:spPr>
          <a:xfrm>
            <a:off x="6172076" y="2341046"/>
            <a:ext cx="729920" cy="348356"/>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6" name="Shape 205"/>
          <p:cNvSpPr/>
          <p:nvPr/>
        </p:nvSpPr>
        <p:spPr>
          <a:xfrm>
            <a:off x="6172078" y="3386516"/>
            <a:ext cx="729918" cy="367203"/>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7" name="Shape 205"/>
          <p:cNvSpPr/>
          <p:nvPr/>
        </p:nvSpPr>
        <p:spPr>
          <a:xfrm>
            <a:off x="6901995" y="2847459"/>
            <a:ext cx="729913" cy="381000"/>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8" name="Shape 205"/>
          <p:cNvSpPr/>
          <p:nvPr/>
        </p:nvSpPr>
        <p:spPr>
          <a:xfrm>
            <a:off x="6901995" y="3894867"/>
            <a:ext cx="729915" cy="438917"/>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Tree>
    <p:extLst>
      <p:ext uri="{BB962C8B-B14F-4D97-AF65-F5344CB8AC3E}">
        <p14:creationId xmlns:p14="http://schemas.microsoft.com/office/powerpoint/2010/main" val="2638753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206">
            <a:extLst>
              <a:ext uri="{FF2B5EF4-FFF2-40B4-BE49-F238E27FC236}">
                <a16:creationId xmlns:a16="http://schemas.microsoft.com/office/drawing/2014/main" id="{1DA79796-3BC2-4CBF-809C-AD92B90ECB51}"/>
              </a:ext>
            </a:extLst>
          </p:cNvPr>
          <p:cNvSpPr/>
          <p:nvPr/>
        </p:nvSpPr>
        <p:spPr>
          <a:xfrm>
            <a:off x="3467136" y="2812995"/>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54" name="Shape 209">
            <a:extLst>
              <a:ext uri="{FF2B5EF4-FFF2-40B4-BE49-F238E27FC236}">
                <a16:creationId xmlns:a16="http://schemas.microsoft.com/office/drawing/2014/main" id="{E60FF31E-69F8-494D-9C12-17E3BCA91697}"/>
              </a:ext>
            </a:extLst>
          </p:cNvPr>
          <p:cNvSpPr/>
          <p:nvPr/>
        </p:nvSpPr>
        <p:spPr>
          <a:xfrm>
            <a:off x="3467135" y="3338255"/>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56" name="Shape 210">
            <a:extLst>
              <a:ext uri="{FF2B5EF4-FFF2-40B4-BE49-F238E27FC236}">
                <a16:creationId xmlns:a16="http://schemas.microsoft.com/office/drawing/2014/main" id="{A2802E74-3272-45E4-984C-D29DC752D586}"/>
              </a:ext>
            </a:extLst>
          </p:cNvPr>
          <p:cNvSpPr/>
          <p:nvPr/>
        </p:nvSpPr>
        <p:spPr>
          <a:xfrm>
            <a:off x="3467134" y="3877056"/>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3</a:t>
            </a:r>
            <a:endParaRPr lang="en-US" sz="2200" b="1" i="0" u="none" strike="noStrike" cap="none" dirty="0">
              <a:latin typeface="Arial"/>
              <a:ea typeface="Arial"/>
              <a:cs typeface="Arial"/>
              <a:sym typeface="Arial"/>
            </a:endParaRPr>
          </a:p>
        </p:txBody>
      </p:sp>
      <p:sp>
        <p:nvSpPr>
          <p:cNvPr id="64" name="Shape 205">
            <a:extLst>
              <a:ext uri="{FF2B5EF4-FFF2-40B4-BE49-F238E27FC236}">
                <a16:creationId xmlns:a16="http://schemas.microsoft.com/office/drawing/2014/main" id="{7F07C630-366F-48BA-8A52-71AC2DC3498D}"/>
              </a:ext>
            </a:extLst>
          </p:cNvPr>
          <p:cNvSpPr/>
          <p:nvPr/>
        </p:nvSpPr>
        <p:spPr>
          <a:xfrm>
            <a:off x="4197053" y="2304288"/>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4</a:t>
            </a:r>
          </a:p>
        </p:txBody>
      </p:sp>
      <p:sp>
        <p:nvSpPr>
          <p:cNvPr id="65" name="Shape 206">
            <a:extLst>
              <a:ext uri="{FF2B5EF4-FFF2-40B4-BE49-F238E27FC236}">
                <a16:creationId xmlns:a16="http://schemas.microsoft.com/office/drawing/2014/main" id="{37597B82-ECD5-4CFE-B97A-BA455FCFBE90}"/>
              </a:ext>
            </a:extLst>
          </p:cNvPr>
          <p:cNvSpPr/>
          <p:nvPr/>
        </p:nvSpPr>
        <p:spPr>
          <a:xfrm>
            <a:off x="4197053" y="2812995"/>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66" name="Shape 209">
            <a:extLst>
              <a:ext uri="{FF2B5EF4-FFF2-40B4-BE49-F238E27FC236}">
                <a16:creationId xmlns:a16="http://schemas.microsoft.com/office/drawing/2014/main" id="{4863AEA8-6E18-4014-9FAB-FF3B0A0A0A26}"/>
              </a:ext>
            </a:extLst>
          </p:cNvPr>
          <p:cNvSpPr/>
          <p:nvPr/>
        </p:nvSpPr>
        <p:spPr>
          <a:xfrm>
            <a:off x="4197052" y="3338255"/>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6</a:t>
            </a:r>
          </a:p>
        </p:txBody>
      </p:sp>
      <p:sp>
        <p:nvSpPr>
          <p:cNvPr id="20" name="Shape 206"/>
          <p:cNvSpPr/>
          <p:nvPr/>
        </p:nvSpPr>
        <p:spPr>
          <a:xfrm>
            <a:off x="6901995" y="284745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22" name="Shape 210"/>
          <p:cNvSpPr/>
          <p:nvPr/>
        </p:nvSpPr>
        <p:spPr>
          <a:xfrm>
            <a:off x="6901993" y="389797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7</a:t>
            </a:r>
          </a:p>
        </p:txBody>
      </p:sp>
      <p:sp>
        <p:nvSpPr>
          <p:cNvPr id="2" name="Title 1"/>
          <p:cNvSpPr>
            <a:spLocks noGrp="1"/>
          </p:cNvSpPr>
          <p:nvPr>
            <p:ph type="title"/>
          </p:nvPr>
        </p:nvSpPr>
        <p:spPr/>
        <p:txBody>
          <a:bodyPr/>
          <a:lstStyle/>
          <a:p>
            <a:r>
              <a:rPr lang="en-US" dirty="0"/>
              <a:t>Flexible Mapping (</a:t>
            </a:r>
            <a:r>
              <a:rPr lang="en-US" i="1" dirty="0"/>
              <a:t>TSI</a:t>
            </a:r>
            <a:r>
              <a:rPr lang="en-US" dirty="0"/>
              <a:t> or </a:t>
            </a:r>
            <a:r>
              <a:rPr lang="en-US" i="1" dirty="0"/>
              <a:t>BAI</a:t>
            </a:r>
            <a:r>
              <a:rPr lang="en-US" dirty="0"/>
              <a:t>)</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23</a:t>
            </a:fld>
            <a:endParaRPr lang="en-US"/>
          </a:p>
        </p:txBody>
      </p:sp>
      <p:sp>
        <p:nvSpPr>
          <p:cNvPr id="5" name="Shape 205"/>
          <p:cNvSpPr/>
          <p:nvPr/>
        </p:nvSpPr>
        <p:spPr>
          <a:xfrm>
            <a:off x="861299" y="2319088"/>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0</a:t>
            </a:r>
            <a:endParaRPr lang="en-US" sz="2200" b="1" i="0" u="none" strike="noStrike" cap="none" dirty="0">
              <a:latin typeface="Arial"/>
              <a:ea typeface="Arial"/>
              <a:cs typeface="Arial"/>
              <a:sym typeface="Arial"/>
            </a:endParaRPr>
          </a:p>
        </p:txBody>
      </p:sp>
      <p:sp>
        <p:nvSpPr>
          <p:cNvPr id="6" name="Shape 206"/>
          <p:cNvSpPr/>
          <p:nvPr/>
        </p:nvSpPr>
        <p:spPr>
          <a:xfrm>
            <a:off x="861299" y="2844348"/>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7" name="Shape 209"/>
          <p:cNvSpPr/>
          <p:nvPr/>
        </p:nvSpPr>
        <p:spPr>
          <a:xfrm>
            <a:off x="861298" y="3369608"/>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8" name="Shape 210"/>
          <p:cNvSpPr/>
          <p:nvPr/>
        </p:nvSpPr>
        <p:spPr>
          <a:xfrm>
            <a:off x="861297" y="3894868"/>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3</a:t>
            </a:r>
            <a:endParaRPr lang="en-US" sz="2200" b="1" i="0" u="none" strike="noStrike" cap="none" dirty="0">
              <a:latin typeface="Arial"/>
              <a:ea typeface="Arial"/>
              <a:cs typeface="Arial"/>
              <a:sym typeface="Arial"/>
            </a:endParaRPr>
          </a:p>
        </p:txBody>
      </p:sp>
      <p:sp>
        <p:nvSpPr>
          <p:cNvPr id="10" name="Shape 205"/>
          <p:cNvSpPr/>
          <p:nvPr/>
        </p:nvSpPr>
        <p:spPr>
          <a:xfrm>
            <a:off x="1591216" y="2319088"/>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4</a:t>
            </a:r>
          </a:p>
        </p:txBody>
      </p:sp>
      <p:sp>
        <p:nvSpPr>
          <p:cNvPr id="11" name="Shape 206"/>
          <p:cNvSpPr/>
          <p:nvPr/>
        </p:nvSpPr>
        <p:spPr>
          <a:xfrm>
            <a:off x="1591216" y="2844348"/>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12" name="Shape 209"/>
          <p:cNvSpPr/>
          <p:nvPr/>
        </p:nvSpPr>
        <p:spPr>
          <a:xfrm>
            <a:off x="1591215" y="3369608"/>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6</a:t>
            </a:r>
          </a:p>
        </p:txBody>
      </p:sp>
      <p:sp>
        <p:nvSpPr>
          <p:cNvPr id="13" name="Shape 210"/>
          <p:cNvSpPr/>
          <p:nvPr/>
        </p:nvSpPr>
        <p:spPr>
          <a:xfrm>
            <a:off x="1591214" y="3894868"/>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7</a:t>
            </a:r>
            <a:endParaRPr lang="en-US" sz="2200" b="1" i="0" u="none" strike="noStrike" cap="none" dirty="0">
              <a:latin typeface="Arial"/>
              <a:ea typeface="Arial"/>
              <a:cs typeface="Arial"/>
              <a:sym typeface="Arial"/>
            </a:endParaRPr>
          </a:p>
        </p:txBody>
      </p:sp>
      <p:sp>
        <p:nvSpPr>
          <p:cNvPr id="15" name="Shape 205"/>
          <p:cNvSpPr/>
          <p:nvPr/>
        </p:nvSpPr>
        <p:spPr>
          <a:xfrm>
            <a:off x="6172078" y="2322199"/>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0</a:t>
            </a:r>
          </a:p>
        </p:txBody>
      </p:sp>
      <p:sp>
        <p:nvSpPr>
          <p:cNvPr id="16" name="Shape 206"/>
          <p:cNvSpPr/>
          <p:nvPr/>
        </p:nvSpPr>
        <p:spPr>
          <a:xfrm>
            <a:off x="6172078" y="284745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4</a:t>
            </a:r>
          </a:p>
        </p:txBody>
      </p:sp>
      <p:sp>
        <p:nvSpPr>
          <p:cNvPr id="17" name="Shape 209"/>
          <p:cNvSpPr/>
          <p:nvPr/>
        </p:nvSpPr>
        <p:spPr>
          <a:xfrm>
            <a:off x="6172077" y="3372719"/>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18" name="Shape 210"/>
          <p:cNvSpPr/>
          <p:nvPr/>
        </p:nvSpPr>
        <p:spPr>
          <a:xfrm>
            <a:off x="6172076" y="389797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6</a:t>
            </a:r>
          </a:p>
        </p:txBody>
      </p:sp>
      <p:sp>
        <p:nvSpPr>
          <p:cNvPr id="19" name="Shape 205"/>
          <p:cNvSpPr/>
          <p:nvPr/>
        </p:nvSpPr>
        <p:spPr>
          <a:xfrm>
            <a:off x="6901995" y="2322199"/>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21" name="Shape 209"/>
          <p:cNvSpPr/>
          <p:nvPr/>
        </p:nvSpPr>
        <p:spPr>
          <a:xfrm>
            <a:off x="6901994" y="3372719"/>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3</a:t>
            </a:r>
            <a:endParaRPr lang="en-US" sz="2200" b="1" i="0" u="none" strike="noStrike" cap="none" dirty="0">
              <a:latin typeface="Arial"/>
              <a:ea typeface="Arial"/>
              <a:cs typeface="Arial"/>
              <a:sym typeface="Arial"/>
            </a:endParaRPr>
          </a:p>
        </p:txBody>
      </p:sp>
      <p:cxnSp>
        <p:nvCxnSpPr>
          <p:cNvPr id="23" name="Shape 317"/>
          <p:cNvCxnSpPr>
            <a:cxnSpLocks/>
          </p:cNvCxnSpPr>
          <p:nvPr/>
        </p:nvCxnSpPr>
        <p:spPr>
          <a:xfrm>
            <a:off x="7631910" y="2463023"/>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24" name="Shape 317"/>
          <p:cNvCxnSpPr>
            <a:cxnSpLocks/>
          </p:cNvCxnSpPr>
          <p:nvPr/>
        </p:nvCxnSpPr>
        <p:spPr>
          <a:xfrm>
            <a:off x="7631910" y="3570693"/>
            <a:ext cx="534573" cy="2344"/>
          </a:xfrm>
          <a:prstGeom prst="straightConnector1">
            <a:avLst/>
          </a:prstGeom>
          <a:noFill/>
          <a:ln w="53975" cap="flat" cmpd="sng">
            <a:solidFill>
              <a:schemeClr val="dk1"/>
            </a:solidFill>
            <a:prstDash val="solid"/>
            <a:round/>
            <a:headEnd type="none" w="med" len="med"/>
            <a:tailEnd type="stealth" w="lg" len="lg"/>
          </a:ln>
        </p:spPr>
      </p:cxnSp>
      <p:sp>
        <p:nvSpPr>
          <p:cNvPr id="29" name="Shape 207"/>
          <p:cNvSpPr/>
          <p:nvPr/>
        </p:nvSpPr>
        <p:spPr>
          <a:xfrm>
            <a:off x="399227" y="4718488"/>
            <a:ext cx="2383978"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tx2">
                    <a:lumMod val="60000"/>
                    <a:lumOff val="40000"/>
                  </a:schemeClr>
                </a:solidFill>
                <a:latin typeface="Arial"/>
                <a:ea typeface="Arial"/>
                <a:cs typeface="Arial"/>
                <a:sym typeface="Arial"/>
              </a:rPr>
              <a:t>Traditional Set Indexing (TSI)</a:t>
            </a:r>
            <a:endParaRPr lang="en-US" sz="2200" b="1" u="none" strike="noStrike" cap="none" dirty="0">
              <a:solidFill>
                <a:schemeClr val="tx2">
                  <a:lumMod val="60000"/>
                  <a:lumOff val="40000"/>
                </a:schemeClr>
              </a:solidFill>
              <a:latin typeface="Arial"/>
              <a:ea typeface="Arial"/>
              <a:cs typeface="Arial"/>
              <a:sym typeface="Arial"/>
            </a:endParaRPr>
          </a:p>
        </p:txBody>
      </p:sp>
      <p:sp>
        <p:nvSpPr>
          <p:cNvPr id="30" name="Shape 207"/>
          <p:cNvSpPr/>
          <p:nvPr/>
        </p:nvSpPr>
        <p:spPr>
          <a:xfrm>
            <a:off x="5553812" y="4703144"/>
            <a:ext cx="2822392" cy="454392"/>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rgbClr val="FF3041"/>
                </a:solidFill>
                <a:latin typeface="Arial"/>
                <a:ea typeface="Arial"/>
                <a:cs typeface="Arial"/>
                <a:sym typeface="Arial"/>
              </a:rPr>
              <a:t>Bandwidth-Aware Indexing (BAI)</a:t>
            </a:r>
            <a:endParaRPr lang="en-US" sz="2200" b="1" u="none" strike="noStrike" cap="none" dirty="0">
              <a:solidFill>
                <a:srgbClr val="FF3041"/>
              </a:solidFill>
              <a:latin typeface="Arial"/>
              <a:ea typeface="Arial"/>
              <a:cs typeface="Arial"/>
              <a:sym typeface="Arial"/>
            </a:endParaRPr>
          </a:p>
        </p:txBody>
      </p:sp>
      <p:sp>
        <p:nvSpPr>
          <p:cNvPr id="34" name="Shape 210"/>
          <p:cNvSpPr/>
          <p:nvPr/>
        </p:nvSpPr>
        <p:spPr>
          <a:xfrm>
            <a:off x="4203495" y="3871895"/>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7</a:t>
            </a:r>
            <a:endParaRPr lang="en-US" sz="2200" b="1" i="0" u="none" strike="noStrike" cap="none" dirty="0">
              <a:latin typeface="Arial"/>
              <a:ea typeface="Arial"/>
              <a:cs typeface="Arial"/>
              <a:sym typeface="Arial"/>
            </a:endParaRPr>
          </a:p>
        </p:txBody>
      </p:sp>
      <p:sp>
        <p:nvSpPr>
          <p:cNvPr id="35" name="Shape 205"/>
          <p:cNvSpPr/>
          <p:nvPr/>
        </p:nvSpPr>
        <p:spPr>
          <a:xfrm>
            <a:off x="3473580" y="2296115"/>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0</a:t>
            </a:r>
          </a:p>
        </p:txBody>
      </p:sp>
      <p:sp>
        <p:nvSpPr>
          <p:cNvPr id="39" name="Shape 205"/>
          <p:cNvSpPr/>
          <p:nvPr/>
        </p:nvSpPr>
        <p:spPr>
          <a:xfrm>
            <a:off x="3473578" y="2296115"/>
            <a:ext cx="755743" cy="371311"/>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cxnSp>
        <p:nvCxnSpPr>
          <p:cNvPr id="40" name="Shape 317"/>
          <p:cNvCxnSpPr>
            <a:cxnSpLocks/>
          </p:cNvCxnSpPr>
          <p:nvPr/>
        </p:nvCxnSpPr>
        <p:spPr>
          <a:xfrm>
            <a:off x="4933412" y="2452299"/>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41" name="Shape 318"/>
          <p:cNvCxnSpPr>
            <a:cxnSpLocks/>
          </p:cNvCxnSpPr>
          <p:nvPr/>
        </p:nvCxnSpPr>
        <p:spPr>
          <a:xfrm>
            <a:off x="4933411" y="3031779"/>
            <a:ext cx="534573" cy="2344"/>
          </a:xfrm>
          <a:prstGeom prst="straightConnector1">
            <a:avLst/>
          </a:prstGeom>
          <a:noFill/>
          <a:ln w="53975" cap="flat" cmpd="sng">
            <a:solidFill>
              <a:schemeClr val="dk1"/>
            </a:solidFill>
            <a:prstDash val="solid"/>
            <a:round/>
            <a:headEnd type="none" w="med" len="med"/>
            <a:tailEnd type="stealth" w="lg" len="lg"/>
          </a:ln>
        </p:spPr>
      </p:cxnSp>
      <p:sp>
        <p:nvSpPr>
          <p:cNvPr id="57" name="Shape 207"/>
          <p:cNvSpPr/>
          <p:nvPr/>
        </p:nvSpPr>
        <p:spPr>
          <a:xfrm>
            <a:off x="2999791" y="4703144"/>
            <a:ext cx="2410587" cy="454392"/>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Arial"/>
                <a:ea typeface="Arial"/>
                <a:cs typeface="Arial"/>
                <a:sym typeface="Arial"/>
              </a:rPr>
              <a:t>Naïve Spatial Indexing</a:t>
            </a:r>
            <a:endParaRPr lang="en-US" sz="2200" b="1" i="0" u="none" strike="noStrike" cap="none" dirty="0">
              <a:solidFill>
                <a:schemeClr val="dk1"/>
              </a:solidFill>
              <a:latin typeface="Arial"/>
              <a:ea typeface="Arial"/>
              <a:cs typeface="Arial"/>
              <a:sym typeface="Arial"/>
            </a:endParaRPr>
          </a:p>
        </p:txBody>
      </p:sp>
      <p:sp>
        <p:nvSpPr>
          <p:cNvPr id="58" name="Shape 205"/>
          <p:cNvSpPr/>
          <p:nvPr/>
        </p:nvSpPr>
        <p:spPr>
          <a:xfrm>
            <a:off x="4211033" y="3893313"/>
            <a:ext cx="755743" cy="371311"/>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cxnSp>
        <p:nvCxnSpPr>
          <p:cNvPr id="59" name="Shape 317"/>
          <p:cNvCxnSpPr>
            <a:cxnSpLocks/>
          </p:cNvCxnSpPr>
          <p:nvPr/>
        </p:nvCxnSpPr>
        <p:spPr>
          <a:xfrm>
            <a:off x="2325127" y="2491458"/>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0" name="Shape 318"/>
          <p:cNvCxnSpPr>
            <a:cxnSpLocks/>
          </p:cNvCxnSpPr>
          <p:nvPr/>
        </p:nvCxnSpPr>
        <p:spPr>
          <a:xfrm>
            <a:off x="2325126" y="3070938"/>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1" name="Shape 317"/>
          <p:cNvCxnSpPr>
            <a:cxnSpLocks/>
          </p:cNvCxnSpPr>
          <p:nvPr/>
        </p:nvCxnSpPr>
        <p:spPr>
          <a:xfrm>
            <a:off x="2336354" y="3554562"/>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2" name="Shape 318"/>
          <p:cNvCxnSpPr>
            <a:cxnSpLocks/>
          </p:cNvCxnSpPr>
          <p:nvPr/>
        </p:nvCxnSpPr>
        <p:spPr>
          <a:xfrm>
            <a:off x="2336353" y="4134042"/>
            <a:ext cx="534573" cy="2344"/>
          </a:xfrm>
          <a:prstGeom prst="straightConnector1">
            <a:avLst/>
          </a:prstGeom>
          <a:noFill/>
          <a:ln w="53975" cap="flat" cmpd="sng">
            <a:solidFill>
              <a:schemeClr val="dk1"/>
            </a:solidFill>
            <a:prstDash val="solid"/>
            <a:round/>
            <a:headEnd type="none" w="med" len="med"/>
            <a:tailEnd type="stealth" w="lg" len="lg"/>
          </a:ln>
        </p:spPr>
      </p:cxnSp>
      <p:sp>
        <p:nvSpPr>
          <p:cNvPr id="63" name="Shape 225"/>
          <p:cNvSpPr/>
          <p:nvPr/>
        </p:nvSpPr>
        <p:spPr>
          <a:xfrm>
            <a:off x="491030" y="5685562"/>
            <a:ext cx="813862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rgbClr val="FF3041"/>
                </a:solidFill>
                <a:latin typeface="Arial"/>
                <a:ea typeface="Arial"/>
                <a:cs typeface="Arial"/>
                <a:sym typeface="Arial"/>
              </a:rPr>
              <a:t>Bandwidth-Aware Indexing (BAI) </a:t>
            </a:r>
            <a:r>
              <a:rPr lang="en-US" sz="2800" dirty="0">
                <a:solidFill>
                  <a:schemeClr val="dk1"/>
                </a:solidFill>
                <a:latin typeface="Arial"/>
                <a:ea typeface="Arial"/>
                <a:cs typeface="Arial"/>
                <a:sym typeface="Arial"/>
              </a:rPr>
              <a:t>facilitates quick switching between two indices </a:t>
            </a:r>
            <a:r>
              <a:rPr lang="en-US" sz="2800" dirty="0">
                <a:solidFill>
                  <a:schemeClr val="tx2">
                    <a:lumMod val="60000"/>
                    <a:lumOff val="40000"/>
                  </a:schemeClr>
                </a:solidFill>
                <a:latin typeface="Arial"/>
                <a:ea typeface="Arial"/>
                <a:cs typeface="Arial"/>
                <a:sym typeface="Arial"/>
              </a:rPr>
              <a:t>TSI</a:t>
            </a:r>
            <a:r>
              <a:rPr lang="en-US" sz="2800" dirty="0">
                <a:solidFill>
                  <a:schemeClr val="dk1"/>
                </a:solidFill>
                <a:latin typeface="Arial"/>
                <a:ea typeface="Arial"/>
                <a:cs typeface="Arial"/>
                <a:sym typeface="Arial"/>
              </a:rPr>
              <a:t> and </a:t>
            </a:r>
            <a:r>
              <a:rPr lang="en-US" sz="2800" dirty="0">
                <a:solidFill>
                  <a:srgbClr val="FF3041"/>
                </a:solidFill>
                <a:latin typeface="Arial"/>
                <a:ea typeface="Arial"/>
                <a:cs typeface="Arial"/>
                <a:sym typeface="Arial"/>
              </a:rPr>
              <a:t>BAI</a:t>
            </a:r>
            <a:r>
              <a:rPr lang="en-US" sz="2800" dirty="0">
                <a:solidFill>
                  <a:schemeClr val="dk1"/>
                </a:solidFill>
                <a:latin typeface="Arial"/>
                <a:ea typeface="Arial"/>
                <a:cs typeface="Arial"/>
                <a:sym typeface="Arial"/>
              </a:rPr>
              <a:t>.</a:t>
            </a:r>
          </a:p>
        </p:txBody>
      </p:sp>
      <p:sp>
        <p:nvSpPr>
          <p:cNvPr id="25" name="Shape 205"/>
          <p:cNvSpPr/>
          <p:nvPr/>
        </p:nvSpPr>
        <p:spPr>
          <a:xfrm>
            <a:off x="6172076" y="2341046"/>
            <a:ext cx="729920" cy="348356"/>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6" name="Shape 205"/>
          <p:cNvSpPr/>
          <p:nvPr/>
        </p:nvSpPr>
        <p:spPr>
          <a:xfrm>
            <a:off x="6172078" y="3386516"/>
            <a:ext cx="729918" cy="367203"/>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7" name="Shape 205"/>
          <p:cNvSpPr/>
          <p:nvPr/>
        </p:nvSpPr>
        <p:spPr>
          <a:xfrm>
            <a:off x="6901995" y="2847459"/>
            <a:ext cx="729913" cy="381000"/>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8" name="Shape 205"/>
          <p:cNvSpPr/>
          <p:nvPr/>
        </p:nvSpPr>
        <p:spPr>
          <a:xfrm>
            <a:off x="6901995" y="3894867"/>
            <a:ext cx="729915" cy="438917"/>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Tree>
    <p:extLst>
      <p:ext uri="{BB962C8B-B14F-4D97-AF65-F5344CB8AC3E}">
        <p14:creationId xmlns:p14="http://schemas.microsoft.com/office/powerpoint/2010/main" val="248414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7778E-6 -2.96296E-6 L 0.07986 -0.07639 " pathEditMode="relative" rAng="0" ptsTypes="AA">
                                      <p:cBhvr>
                                        <p:cTn id="6" dur="1250" fill="hold"/>
                                        <p:tgtEl>
                                          <p:spTgt spid="53"/>
                                        </p:tgtEl>
                                        <p:attrNameLst>
                                          <p:attrName>ppt_x</p:attrName>
                                          <p:attrName>ppt_y</p:attrName>
                                        </p:attrNameLst>
                                      </p:cBhvr>
                                      <p:rCtr x="3993" y="-3819"/>
                                    </p:animMotion>
                                  </p:childTnLst>
                                </p:cTn>
                              </p:par>
                              <p:par>
                                <p:cTn id="7" presetID="42" presetClass="path" presetSubtype="0" accel="50000" decel="50000" fill="hold" grpId="0" nodeType="withEffect">
                                  <p:stCondLst>
                                    <p:cond delay="0"/>
                                  </p:stCondLst>
                                  <p:childTnLst>
                                    <p:animMotion origin="layout" path="M 1.66667E-6 1.11111E-6 L -0.07986 0.15301 " pathEditMode="relative" rAng="0" ptsTypes="AA">
                                      <p:cBhvr>
                                        <p:cTn id="8" dur="1250" fill="hold"/>
                                        <p:tgtEl>
                                          <p:spTgt spid="64"/>
                                        </p:tgtEl>
                                        <p:attrNameLst>
                                          <p:attrName>ppt_x</p:attrName>
                                          <p:attrName>ppt_y</p:attrName>
                                        </p:attrNameLst>
                                      </p:cBhvr>
                                      <p:rCtr x="-3993" y="7639"/>
                                    </p:animMotion>
                                  </p:childTnLst>
                                </p:cTn>
                              </p:par>
                              <p:par>
                                <p:cTn id="9" presetID="42" presetClass="path" presetSubtype="0" accel="50000" decel="50000" fill="hold" grpId="0" nodeType="withEffect">
                                  <p:stCondLst>
                                    <p:cond delay="0"/>
                                  </p:stCondLst>
                                  <p:childTnLst>
                                    <p:animMotion origin="layout" path="M 1.66667E-6 -2.96296E-6 L 1.66667E-6 0.07662 " pathEditMode="relative" rAng="0" ptsTypes="AA">
                                      <p:cBhvr>
                                        <p:cTn id="10" dur="1250" fill="hold"/>
                                        <p:tgtEl>
                                          <p:spTgt spid="65"/>
                                        </p:tgtEl>
                                        <p:attrNameLst>
                                          <p:attrName>ppt_x</p:attrName>
                                          <p:attrName>ppt_y</p:attrName>
                                        </p:attrNameLst>
                                      </p:cBhvr>
                                      <p:rCtr x="0" y="3819"/>
                                    </p:animMotion>
                                  </p:childTnLst>
                                </p:cTn>
                              </p:par>
                              <p:par>
                                <p:cTn id="11" presetID="42" presetClass="path" presetSubtype="0" accel="50000" decel="50000" fill="hold" grpId="0" nodeType="withEffect">
                                  <p:stCondLst>
                                    <p:cond delay="0"/>
                                  </p:stCondLst>
                                  <p:childTnLst>
                                    <p:animMotion origin="layout" path="M 2.77778E-6 -3.33333E-6 L 2.77778E-6 -0.07662 " pathEditMode="relative" rAng="0" ptsTypes="AA">
                                      <p:cBhvr>
                                        <p:cTn id="12" dur="1250" fill="hold"/>
                                        <p:tgtEl>
                                          <p:spTgt spid="54"/>
                                        </p:tgtEl>
                                        <p:attrNameLst>
                                          <p:attrName>ppt_x</p:attrName>
                                          <p:attrName>ppt_y</p:attrName>
                                        </p:attrNameLst>
                                      </p:cBhvr>
                                      <p:rCtr x="0" y="-3843"/>
                                    </p:animMotion>
                                  </p:childTnLst>
                                </p:cTn>
                              </p:par>
                              <p:par>
                                <p:cTn id="13" presetID="42" presetClass="path" presetSubtype="0" accel="50000" decel="50000" fill="hold" grpId="0" nodeType="withEffect">
                                  <p:stCondLst>
                                    <p:cond delay="0"/>
                                  </p:stCondLst>
                                  <p:childTnLst>
                                    <p:animMotion origin="layout" path="M 1.66667E-6 -3.33333E-6 L -0.07986 0.07662 " pathEditMode="relative" rAng="0" ptsTypes="AA">
                                      <p:cBhvr>
                                        <p:cTn id="14" dur="1250" fill="hold"/>
                                        <p:tgtEl>
                                          <p:spTgt spid="66"/>
                                        </p:tgtEl>
                                        <p:attrNameLst>
                                          <p:attrName>ppt_x</p:attrName>
                                          <p:attrName>ppt_y</p:attrName>
                                        </p:attrNameLst>
                                      </p:cBhvr>
                                      <p:rCtr x="-3993" y="3819"/>
                                    </p:animMotion>
                                  </p:childTnLst>
                                </p:cTn>
                              </p:par>
                              <p:par>
                                <p:cTn id="15" presetID="42" presetClass="path" presetSubtype="0" accel="50000" decel="50000" fill="hold" grpId="0" nodeType="withEffect">
                                  <p:stCondLst>
                                    <p:cond delay="0"/>
                                  </p:stCondLst>
                                  <p:childTnLst>
                                    <p:animMotion origin="layout" path="M 2.77778E-6 4.44444E-6 L 0.07986 -0.15325 " pathEditMode="relative" rAng="0" ptsTypes="AA">
                                      <p:cBhvr>
                                        <p:cTn id="16" dur="1250" fill="hold"/>
                                        <p:tgtEl>
                                          <p:spTgt spid="56"/>
                                        </p:tgtEl>
                                        <p:attrNameLst>
                                          <p:attrName>ppt_x</p:attrName>
                                          <p:attrName>ppt_y</p:attrName>
                                        </p:attrNameLst>
                                      </p:cBhvr>
                                      <p:rCtr x="3993" y="-7662"/>
                                    </p:animMotion>
                                  </p:childTnLst>
                                </p:cTn>
                              </p:par>
                            </p:childTnLst>
                          </p:cTn>
                        </p:par>
                        <p:par>
                          <p:cTn id="17" fill="hold">
                            <p:stCondLst>
                              <p:cond delay="1250"/>
                            </p:stCondLst>
                            <p:childTnLst>
                              <p:par>
                                <p:cTn id="18" presetID="1" presetClass="entr" presetSubtype="0" fill="hold" nodeType="afterEffect">
                                  <p:stCondLst>
                                    <p:cond delay="0"/>
                                  </p:stCondLst>
                                  <p:childTnLst>
                                    <p:set>
                                      <p:cBhvr>
                                        <p:cTn id="19" dur="1" fill="hold">
                                          <p:stCondLst>
                                            <p:cond delay="0"/>
                                          </p:stCondLst>
                                        </p:cTn>
                                        <p:tgtEl>
                                          <p:spTgt spid="40"/>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41"/>
                                        </p:tgtEl>
                                        <p:attrNameLst>
                                          <p:attrName>style.visibility</p:attrName>
                                        </p:attrNameLst>
                                      </p:cBhvr>
                                      <p:to>
                                        <p:strVal val="visible"/>
                                      </p:to>
                                    </p:set>
                                  </p:childTnLst>
                                </p:cTn>
                              </p:par>
                            </p:childTnLst>
                          </p:cTn>
                        </p:par>
                        <p:par>
                          <p:cTn id="22" fill="hold">
                            <p:stCondLst>
                              <p:cond delay="1250"/>
                            </p:stCondLst>
                            <p:childTnLst>
                              <p:par>
                                <p:cTn id="23" presetID="1" presetClass="entr" presetSubtype="0" fill="hold" grpId="0" nodeType="after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6" grpId="0" animBg="1"/>
      <p:bldP spid="64" grpId="0" animBg="1"/>
      <p:bldP spid="65" grpId="0" animBg="1"/>
      <p:bldP spid="66" grpId="0" animBg="1"/>
      <p:bldP spid="39" grpId="0" animBg="1"/>
      <p:bldP spid="5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206"/>
          <p:cNvSpPr/>
          <p:nvPr/>
        </p:nvSpPr>
        <p:spPr>
          <a:xfrm>
            <a:off x="6901995" y="284745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22" name="Shape 210"/>
          <p:cNvSpPr/>
          <p:nvPr/>
        </p:nvSpPr>
        <p:spPr>
          <a:xfrm>
            <a:off x="6901993" y="389797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7</a:t>
            </a:r>
          </a:p>
        </p:txBody>
      </p:sp>
      <p:sp>
        <p:nvSpPr>
          <p:cNvPr id="2" name="Title 1"/>
          <p:cNvSpPr>
            <a:spLocks noGrp="1"/>
          </p:cNvSpPr>
          <p:nvPr>
            <p:ph type="title"/>
          </p:nvPr>
        </p:nvSpPr>
        <p:spPr/>
        <p:txBody>
          <a:bodyPr/>
          <a:lstStyle/>
          <a:p>
            <a:r>
              <a:rPr lang="en-US" dirty="0"/>
              <a:t>Flexible Mapping (</a:t>
            </a:r>
            <a:r>
              <a:rPr lang="en-US" i="1" dirty="0"/>
              <a:t>TSI</a:t>
            </a:r>
            <a:r>
              <a:rPr lang="en-US" dirty="0"/>
              <a:t> or </a:t>
            </a:r>
            <a:r>
              <a:rPr lang="en-US" i="1" dirty="0"/>
              <a:t>BAI</a:t>
            </a:r>
            <a:r>
              <a:rPr lang="en-US" dirty="0"/>
              <a:t>)</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24</a:t>
            </a:fld>
            <a:endParaRPr lang="en-US"/>
          </a:p>
        </p:txBody>
      </p:sp>
      <p:sp>
        <p:nvSpPr>
          <p:cNvPr id="5" name="Shape 205"/>
          <p:cNvSpPr/>
          <p:nvPr/>
        </p:nvSpPr>
        <p:spPr>
          <a:xfrm>
            <a:off x="861299" y="2319088"/>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0</a:t>
            </a:r>
            <a:endParaRPr lang="en-US" sz="2200" b="1" i="0" u="none" strike="noStrike" cap="none" dirty="0">
              <a:latin typeface="Arial"/>
              <a:ea typeface="Arial"/>
              <a:cs typeface="Arial"/>
              <a:sym typeface="Arial"/>
            </a:endParaRPr>
          </a:p>
        </p:txBody>
      </p:sp>
      <p:sp>
        <p:nvSpPr>
          <p:cNvPr id="6" name="Shape 206"/>
          <p:cNvSpPr/>
          <p:nvPr/>
        </p:nvSpPr>
        <p:spPr>
          <a:xfrm>
            <a:off x="861299" y="2844348"/>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7" name="Shape 209"/>
          <p:cNvSpPr/>
          <p:nvPr/>
        </p:nvSpPr>
        <p:spPr>
          <a:xfrm>
            <a:off x="861298" y="3369608"/>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8" name="Shape 210"/>
          <p:cNvSpPr/>
          <p:nvPr/>
        </p:nvSpPr>
        <p:spPr>
          <a:xfrm>
            <a:off x="861297" y="3894868"/>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3</a:t>
            </a:r>
            <a:endParaRPr lang="en-US" sz="2200" b="1" i="0" u="none" strike="noStrike" cap="none" dirty="0">
              <a:latin typeface="Arial"/>
              <a:ea typeface="Arial"/>
              <a:cs typeface="Arial"/>
              <a:sym typeface="Arial"/>
            </a:endParaRPr>
          </a:p>
        </p:txBody>
      </p:sp>
      <p:grpSp>
        <p:nvGrpSpPr>
          <p:cNvPr id="9" name="Group 8"/>
          <p:cNvGrpSpPr/>
          <p:nvPr/>
        </p:nvGrpSpPr>
        <p:grpSpPr>
          <a:xfrm>
            <a:off x="1591214" y="2319088"/>
            <a:ext cx="729917" cy="1956780"/>
            <a:chOff x="4224686" y="3385659"/>
            <a:chExt cx="729917" cy="1956780"/>
          </a:xfrm>
        </p:grpSpPr>
        <p:sp>
          <p:nvSpPr>
            <p:cNvPr id="10" name="Shape 205"/>
            <p:cNvSpPr/>
            <p:nvPr/>
          </p:nvSpPr>
          <p:spPr>
            <a:xfrm>
              <a:off x="4224688" y="338565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4</a:t>
              </a:r>
            </a:p>
          </p:txBody>
        </p:sp>
        <p:sp>
          <p:nvSpPr>
            <p:cNvPr id="11" name="Shape 206"/>
            <p:cNvSpPr/>
            <p:nvPr/>
          </p:nvSpPr>
          <p:spPr>
            <a:xfrm>
              <a:off x="4224688" y="391091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12" name="Shape 209"/>
            <p:cNvSpPr/>
            <p:nvPr/>
          </p:nvSpPr>
          <p:spPr>
            <a:xfrm>
              <a:off x="4224687" y="443617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6</a:t>
              </a:r>
            </a:p>
          </p:txBody>
        </p:sp>
        <p:sp>
          <p:nvSpPr>
            <p:cNvPr id="13" name="Shape 210"/>
            <p:cNvSpPr/>
            <p:nvPr/>
          </p:nvSpPr>
          <p:spPr>
            <a:xfrm>
              <a:off x="4224686" y="4961439"/>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7</a:t>
              </a:r>
              <a:endParaRPr lang="en-US" sz="2200" b="1" i="0" u="none" strike="noStrike" cap="none" dirty="0">
                <a:latin typeface="Arial"/>
                <a:ea typeface="Arial"/>
                <a:cs typeface="Arial"/>
                <a:sym typeface="Arial"/>
              </a:endParaRPr>
            </a:p>
          </p:txBody>
        </p:sp>
      </p:grpSp>
      <p:sp>
        <p:nvSpPr>
          <p:cNvPr id="15" name="Shape 205"/>
          <p:cNvSpPr/>
          <p:nvPr/>
        </p:nvSpPr>
        <p:spPr>
          <a:xfrm>
            <a:off x="6172078" y="2322199"/>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0</a:t>
            </a:r>
          </a:p>
        </p:txBody>
      </p:sp>
      <p:sp>
        <p:nvSpPr>
          <p:cNvPr id="16" name="Shape 206"/>
          <p:cNvSpPr/>
          <p:nvPr/>
        </p:nvSpPr>
        <p:spPr>
          <a:xfrm>
            <a:off x="6172078" y="284745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4</a:t>
            </a:r>
          </a:p>
        </p:txBody>
      </p:sp>
      <p:sp>
        <p:nvSpPr>
          <p:cNvPr id="17" name="Shape 209"/>
          <p:cNvSpPr/>
          <p:nvPr/>
        </p:nvSpPr>
        <p:spPr>
          <a:xfrm>
            <a:off x="6172077" y="3372719"/>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18" name="Shape 210"/>
          <p:cNvSpPr/>
          <p:nvPr/>
        </p:nvSpPr>
        <p:spPr>
          <a:xfrm>
            <a:off x="6172076" y="3897979"/>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6</a:t>
            </a:r>
          </a:p>
        </p:txBody>
      </p:sp>
      <p:sp>
        <p:nvSpPr>
          <p:cNvPr id="19" name="Shape 205"/>
          <p:cNvSpPr/>
          <p:nvPr/>
        </p:nvSpPr>
        <p:spPr>
          <a:xfrm>
            <a:off x="6901995" y="2322199"/>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21" name="Shape 209"/>
          <p:cNvSpPr/>
          <p:nvPr/>
        </p:nvSpPr>
        <p:spPr>
          <a:xfrm>
            <a:off x="6901994" y="3372719"/>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3</a:t>
            </a:r>
            <a:endParaRPr lang="en-US" sz="2200" b="1" i="0" u="none" strike="noStrike" cap="none" dirty="0">
              <a:latin typeface="Arial"/>
              <a:ea typeface="Arial"/>
              <a:cs typeface="Arial"/>
              <a:sym typeface="Arial"/>
            </a:endParaRPr>
          </a:p>
        </p:txBody>
      </p:sp>
      <p:cxnSp>
        <p:nvCxnSpPr>
          <p:cNvPr id="23" name="Shape 317"/>
          <p:cNvCxnSpPr>
            <a:cxnSpLocks/>
          </p:cNvCxnSpPr>
          <p:nvPr/>
        </p:nvCxnSpPr>
        <p:spPr>
          <a:xfrm>
            <a:off x="7631910" y="2463023"/>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24" name="Shape 317"/>
          <p:cNvCxnSpPr>
            <a:cxnSpLocks/>
          </p:cNvCxnSpPr>
          <p:nvPr/>
        </p:nvCxnSpPr>
        <p:spPr>
          <a:xfrm>
            <a:off x="7631910" y="3570693"/>
            <a:ext cx="534573" cy="2344"/>
          </a:xfrm>
          <a:prstGeom prst="straightConnector1">
            <a:avLst/>
          </a:prstGeom>
          <a:noFill/>
          <a:ln w="53975" cap="flat" cmpd="sng">
            <a:solidFill>
              <a:schemeClr val="dk1"/>
            </a:solidFill>
            <a:prstDash val="solid"/>
            <a:round/>
            <a:headEnd type="none" w="med" len="med"/>
            <a:tailEnd type="stealth" w="lg" len="lg"/>
          </a:ln>
        </p:spPr>
      </p:cxnSp>
      <p:sp>
        <p:nvSpPr>
          <p:cNvPr id="29" name="Shape 207"/>
          <p:cNvSpPr/>
          <p:nvPr/>
        </p:nvSpPr>
        <p:spPr>
          <a:xfrm>
            <a:off x="399227" y="4718488"/>
            <a:ext cx="2383978"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tx2">
                    <a:lumMod val="60000"/>
                    <a:lumOff val="40000"/>
                  </a:schemeClr>
                </a:solidFill>
                <a:latin typeface="Arial"/>
                <a:ea typeface="Arial"/>
                <a:cs typeface="Arial"/>
                <a:sym typeface="Arial"/>
              </a:rPr>
              <a:t>Traditional Set Indexing (TSI)</a:t>
            </a:r>
            <a:endParaRPr lang="en-US" sz="2200" b="1" u="none" strike="noStrike" cap="none" dirty="0">
              <a:solidFill>
                <a:schemeClr val="tx2">
                  <a:lumMod val="60000"/>
                  <a:lumOff val="40000"/>
                </a:schemeClr>
              </a:solidFill>
              <a:latin typeface="Arial"/>
              <a:ea typeface="Arial"/>
              <a:cs typeface="Arial"/>
              <a:sym typeface="Arial"/>
            </a:endParaRPr>
          </a:p>
        </p:txBody>
      </p:sp>
      <p:sp>
        <p:nvSpPr>
          <p:cNvPr id="30" name="Shape 207"/>
          <p:cNvSpPr/>
          <p:nvPr/>
        </p:nvSpPr>
        <p:spPr>
          <a:xfrm>
            <a:off x="5553812" y="4703144"/>
            <a:ext cx="2822392" cy="454392"/>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rgbClr val="FF3041"/>
                </a:solidFill>
                <a:latin typeface="Arial"/>
                <a:ea typeface="Arial"/>
                <a:cs typeface="Arial"/>
                <a:sym typeface="Arial"/>
              </a:rPr>
              <a:t>Bandwidth-Aware Indexing (BAI)</a:t>
            </a:r>
            <a:endParaRPr lang="en-US" sz="2200" b="1" u="none" strike="noStrike" cap="none" dirty="0">
              <a:solidFill>
                <a:srgbClr val="FF3041"/>
              </a:solidFill>
              <a:latin typeface="Arial"/>
              <a:ea typeface="Arial"/>
              <a:cs typeface="Arial"/>
              <a:sym typeface="Arial"/>
            </a:endParaRPr>
          </a:p>
        </p:txBody>
      </p:sp>
      <p:sp>
        <p:nvSpPr>
          <p:cNvPr id="31" name="Shape 209"/>
          <p:cNvSpPr/>
          <p:nvPr/>
        </p:nvSpPr>
        <p:spPr>
          <a:xfrm>
            <a:off x="3473579" y="3346635"/>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4</a:t>
            </a:r>
            <a:endParaRPr lang="en-US" sz="2200" b="1" i="0" u="none" strike="noStrike" cap="none" dirty="0">
              <a:latin typeface="Arial"/>
              <a:ea typeface="Arial"/>
              <a:cs typeface="Arial"/>
              <a:sym typeface="Arial"/>
            </a:endParaRPr>
          </a:p>
        </p:txBody>
      </p:sp>
      <p:sp>
        <p:nvSpPr>
          <p:cNvPr id="32" name="Shape 210"/>
          <p:cNvSpPr/>
          <p:nvPr/>
        </p:nvSpPr>
        <p:spPr>
          <a:xfrm>
            <a:off x="3473578" y="3871895"/>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6</a:t>
            </a:r>
            <a:endParaRPr lang="en-US" sz="2200" b="1" i="0" u="none" strike="noStrike" cap="none" dirty="0">
              <a:latin typeface="Arial"/>
              <a:ea typeface="Arial"/>
              <a:cs typeface="Arial"/>
              <a:sym typeface="Arial"/>
            </a:endParaRPr>
          </a:p>
        </p:txBody>
      </p:sp>
      <p:sp>
        <p:nvSpPr>
          <p:cNvPr id="33" name="Shape 209"/>
          <p:cNvSpPr/>
          <p:nvPr/>
        </p:nvSpPr>
        <p:spPr>
          <a:xfrm>
            <a:off x="4203493" y="3346635"/>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5</a:t>
            </a:r>
          </a:p>
        </p:txBody>
      </p:sp>
      <p:sp>
        <p:nvSpPr>
          <p:cNvPr id="34" name="Shape 210"/>
          <p:cNvSpPr/>
          <p:nvPr/>
        </p:nvSpPr>
        <p:spPr>
          <a:xfrm>
            <a:off x="4203495" y="3871895"/>
            <a:ext cx="729915" cy="381000"/>
          </a:xfrm>
          <a:prstGeom prst="rect">
            <a:avLst/>
          </a:prstGeom>
          <a:solidFill>
            <a:srgbClr val="54E44A"/>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7</a:t>
            </a:r>
            <a:endParaRPr lang="en-US" sz="2200" b="1" i="0" u="none" strike="noStrike" cap="none" dirty="0">
              <a:latin typeface="Arial"/>
              <a:ea typeface="Arial"/>
              <a:cs typeface="Arial"/>
              <a:sym typeface="Arial"/>
            </a:endParaRPr>
          </a:p>
        </p:txBody>
      </p:sp>
      <p:sp>
        <p:nvSpPr>
          <p:cNvPr id="35" name="Shape 205"/>
          <p:cNvSpPr/>
          <p:nvPr/>
        </p:nvSpPr>
        <p:spPr>
          <a:xfrm>
            <a:off x="3473580" y="2296115"/>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0</a:t>
            </a:r>
          </a:p>
        </p:txBody>
      </p:sp>
      <p:sp>
        <p:nvSpPr>
          <p:cNvPr id="36" name="Shape 206"/>
          <p:cNvSpPr/>
          <p:nvPr/>
        </p:nvSpPr>
        <p:spPr>
          <a:xfrm>
            <a:off x="3473580" y="2821375"/>
            <a:ext cx="729915" cy="381000"/>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2</a:t>
            </a:r>
            <a:endParaRPr lang="en-US" sz="2200" b="1" i="0" u="none" strike="noStrike" cap="none" dirty="0">
              <a:latin typeface="Arial"/>
              <a:ea typeface="Arial"/>
              <a:cs typeface="Arial"/>
              <a:sym typeface="Arial"/>
            </a:endParaRPr>
          </a:p>
        </p:txBody>
      </p:sp>
      <p:sp>
        <p:nvSpPr>
          <p:cNvPr id="37" name="Shape 205"/>
          <p:cNvSpPr/>
          <p:nvPr/>
        </p:nvSpPr>
        <p:spPr>
          <a:xfrm>
            <a:off x="4203497" y="2296115"/>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38" name="Shape 206"/>
          <p:cNvSpPr/>
          <p:nvPr/>
        </p:nvSpPr>
        <p:spPr>
          <a:xfrm>
            <a:off x="4203497" y="2821375"/>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3</a:t>
            </a:r>
          </a:p>
        </p:txBody>
      </p:sp>
      <p:sp>
        <p:nvSpPr>
          <p:cNvPr id="39" name="Shape 205"/>
          <p:cNvSpPr/>
          <p:nvPr/>
        </p:nvSpPr>
        <p:spPr>
          <a:xfrm>
            <a:off x="3473578" y="2296115"/>
            <a:ext cx="755743" cy="371311"/>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cxnSp>
        <p:nvCxnSpPr>
          <p:cNvPr id="40" name="Shape 317"/>
          <p:cNvCxnSpPr>
            <a:cxnSpLocks/>
          </p:cNvCxnSpPr>
          <p:nvPr/>
        </p:nvCxnSpPr>
        <p:spPr>
          <a:xfrm>
            <a:off x="4933412" y="2452299"/>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41" name="Shape 318"/>
          <p:cNvCxnSpPr>
            <a:cxnSpLocks/>
          </p:cNvCxnSpPr>
          <p:nvPr/>
        </p:nvCxnSpPr>
        <p:spPr>
          <a:xfrm>
            <a:off x="4933411" y="3031779"/>
            <a:ext cx="534573" cy="2344"/>
          </a:xfrm>
          <a:prstGeom prst="straightConnector1">
            <a:avLst/>
          </a:prstGeom>
          <a:noFill/>
          <a:ln w="53975" cap="flat" cmpd="sng">
            <a:solidFill>
              <a:schemeClr val="dk1"/>
            </a:solidFill>
            <a:prstDash val="solid"/>
            <a:round/>
            <a:headEnd type="none" w="med" len="med"/>
            <a:tailEnd type="stealth" w="lg" len="lg"/>
          </a:ln>
        </p:spPr>
      </p:cxnSp>
      <p:sp>
        <p:nvSpPr>
          <p:cNvPr id="57" name="Shape 207"/>
          <p:cNvSpPr/>
          <p:nvPr/>
        </p:nvSpPr>
        <p:spPr>
          <a:xfrm>
            <a:off x="2999791" y="4703144"/>
            <a:ext cx="2410587" cy="454392"/>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Arial"/>
                <a:ea typeface="Arial"/>
                <a:cs typeface="Arial"/>
                <a:sym typeface="Arial"/>
              </a:rPr>
              <a:t>Naïve Spatial Indexing</a:t>
            </a:r>
            <a:endParaRPr lang="en-US" sz="2200" b="1" i="0" u="none" strike="noStrike" cap="none" dirty="0">
              <a:solidFill>
                <a:schemeClr val="dk1"/>
              </a:solidFill>
              <a:latin typeface="Arial"/>
              <a:ea typeface="Arial"/>
              <a:cs typeface="Arial"/>
              <a:sym typeface="Arial"/>
            </a:endParaRPr>
          </a:p>
        </p:txBody>
      </p:sp>
      <p:sp>
        <p:nvSpPr>
          <p:cNvPr id="58" name="Shape 205"/>
          <p:cNvSpPr/>
          <p:nvPr/>
        </p:nvSpPr>
        <p:spPr>
          <a:xfrm>
            <a:off x="4211033" y="3893313"/>
            <a:ext cx="755743" cy="371311"/>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cxnSp>
        <p:nvCxnSpPr>
          <p:cNvPr id="59" name="Shape 317"/>
          <p:cNvCxnSpPr>
            <a:cxnSpLocks/>
          </p:cNvCxnSpPr>
          <p:nvPr/>
        </p:nvCxnSpPr>
        <p:spPr>
          <a:xfrm>
            <a:off x="2325127" y="2491458"/>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0" name="Shape 318"/>
          <p:cNvCxnSpPr>
            <a:cxnSpLocks/>
          </p:cNvCxnSpPr>
          <p:nvPr/>
        </p:nvCxnSpPr>
        <p:spPr>
          <a:xfrm>
            <a:off x="2325126" y="3070938"/>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1" name="Shape 317"/>
          <p:cNvCxnSpPr>
            <a:cxnSpLocks/>
          </p:cNvCxnSpPr>
          <p:nvPr/>
        </p:nvCxnSpPr>
        <p:spPr>
          <a:xfrm>
            <a:off x="2336354" y="3554562"/>
            <a:ext cx="534573" cy="2344"/>
          </a:xfrm>
          <a:prstGeom prst="straightConnector1">
            <a:avLst/>
          </a:prstGeom>
          <a:noFill/>
          <a:ln w="53975" cap="flat" cmpd="sng">
            <a:solidFill>
              <a:schemeClr val="dk1"/>
            </a:solidFill>
            <a:prstDash val="solid"/>
            <a:round/>
            <a:headEnd type="none" w="med" len="med"/>
            <a:tailEnd type="stealth" w="lg" len="lg"/>
          </a:ln>
        </p:spPr>
      </p:cxnSp>
      <p:cxnSp>
        <p:nvCxnSpPr>
          <p:cNvPr id="62" name="Shape 318"/>
          <p:cNvCxnSpPr>
            <a:cxnSpLocks/>
          </p:cNvCxnSpPr>
          <p:nvPr/>
        </p:nvCxnSpPr>
        <p:spPr>
          <a:xfrm>
            <a:off x="2336353" y="4134042"/>
            <a:ext cx="534573" cy="2344"/>
          </a:xfrm>
          <a:prstGeom prst="straightConnector1">
            <a:avLst/>
          </a:prstGeom>
          <a:noFill/>
          <a:ln w="53975" cap="flat" cmpd="sng">
            <a:solidFill>
              <a:schemeClr val="dk1"/>
            </a:solidFill>
            <a:prstDash val="solid"/>
            <a:round/>
            <a:headEnd type="none" w="med" len="med"/>
            <a:tailEnd type="stealth" w="lg" len="lg"/>
          </a:ln>
        </p:spPr>
      </p:cxnSp>
      <p:sp>
        <p:nvSpPr>
          <p:cNvPr id="63" name="Shape 225"/>
          <p:cNvSpPr/>
          <p:nvPr/>
        </p:nvSpPr>
        <p:spPr>
          <a:xfrm>
            <a:off x="491030" y="5685562"/>
            <a:ext cx="813862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rgbClr val="FF3041"/>
                </a:solidFill>
                <a:latin typeface="Arial"/>
                <a:ea typeface="Arial"/>
                <a:cs typeface="Arial"/>
                <a:sym typeface="Arial"/>
              </a:rPr>
              <a:t>Bandwidth-Aware Indexing (BAI) </a:t>
            </a:r>
            <a:r>
              <a:rPr lang="en-US" sz="2800" dirty="0">
                <a:solidFill>
                  <a:schemeClr val="dk1"/>
                </a:solidFill>
                <a:latin typeface="Arial"/>
                <a:ea typeface="Arial"/>
                <a:cs typeface="Arial"/>
                <a:sym typeface="Arial"/>
              </a:rPr>
              <a:t>facilitates quick switching between two indices </a:t>
            </a:r>
            <a:r>
              <a:rPr lang="en-US" sz="2800" dirty="0">
                <a:solidFill>
                  <a:schemeClr val="tx2">
                    <a:lumMod val="60000"/>
                    <a:lumOff val="40000"/>
                  </a:schemeClr>
                </a:solidFill>
                <a:latin typeface="Arial"/>
                <a:ea typeface="Arial"/>
                <a:cs typeface="Arial"/>
                <a:sym typeface="Arial"/>
              </a:rPr>
              <a:t>TSI</a:t>
            </a:r>
            <a:r>
              <a:rPr lang="en-US" sz="2800" dirty="0">
                <a:solidFill>
                  <a:schemeClr val="dk1"/>
                </a:solidFill>
                <a:latin typeface="Arial"/>
                <a:ea typeface="Arial"/>
                <a:cs typeface="Arial"/>
                <a:sym typeface="Arial"/>
              </a:rPr>
              <a:t> and </a:t>
            </a:r>
            <a:r>
              <a:rPr lang="en-US" sz="2800" dirty="0">
                <a:solidFill>
                  <a:srgbClr val="FF3041"/>
                </a:solidFill>
                <a:latin typeface="Arial"/>
                <a:ea typeface="Arial"/>
                <a:cs typeface="Arial"/>
                <a:sym typeface="Arial"/>
              </a:rPr>
              <a:t>BAI</a:t>
            </a:r>
            <a:r>
              <a:rPr lang="en-US" sz="2800" dirty="0">
                <a:solidFill>
                  <a:schemeClr val="dk1"/>
                </a:solidFill>
                <a:latin typeface="Arial"/>
                <a:ea typeface="Arial"/>
                <a:cs typeface="Arial"/>
                <a:sym typeface="Arial"/>
              </a:rPr>
              <a:t>.</a:t>
            </a:r>
          </a:p>
        </p:txBody>
      </p:sp>
      <p:sp>
        <p:nvSpPr>
          <p:cNvPr id="49" name="Shape 205">
            <a:extLst>
              <a:ext uri="{FF2B5EF4-FFF2-40B4-BE49-F238E27FC236}">
                <a16:creationId xmlns:a16="http://schemas.microsoft.com/office/drawing/2014/main" id="{306E5E77-1702-4DFC-B5A1-C8522F1EA87D}"/>
              </a:ext>
            </a:extLst>
          </p:cNvPr>
          <p:cNvSpPr/>
          <p:nvPr/>
        </p:nvSpPr>
        <p:spPr>
          <a:xfrm>
            <a:off x="6901989" y="2322576"/>
            <a:ext cx="729915" cy="384048"/>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4</a:t>
            </a:r>
          </a:p>
        </p:txBody>
      </p:sp>
      <p:sp>
        <p:nvSpPr>
          <p:cNvPr id="50" name="Shape 209">
            <a:extLst>
              <a:ext uri="{FF2B5EF4-FFF2-40B4-BE49-F238E27FC236}">
                <a16:creationId xmlns:a16="http://schemas.microsoft.com/office/drawing/2014/main" id="{8AEBCFD2-F34C-4008-BD89-D1246470A384}"/>
              </a:ext>
            </a:extLst>
          </p:cNvPr>
          <p:cNvSpPr/>
          <p:nvPr/>
        </p:nvSpPr>
        <p:spPr>
          <a:xfrm>
            <a:off x="6903720" y="3374136"/>
            <a:ext cx="729915" cy="381000"/>
          </a:xfrm>
          <a:prstGeom prst="rect">
            <a:avLst/>
          </a:prstGeom>
          <a:solidFill>
            <a:srgbClr val="DE52C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i="0" u="none" strike="noStrike" cap="none" dirty="0">
                <a:latin typeface="Arial"/>
                <a:ea typeface="Arial"/>
                <a:cs typeface="Arial"/>
                <a:sym typeface="Arial"/>
              </a:rPr>
              <a:t>6</a:t>
            </a:r>
          </a:p>
        </p:txBody>
      </p:sp>
      <p:sp>
        <p:nvSpPr>
          <p:cNvPr id="51" name="Shape 206">
            <a:extLst>
              <a:ext uri="{FF2B5EF4-FFF2-40B4-BE49-F238E27FC236}">
                <a16:creationId xmlns:a16="http://schemas.microsoft.com/office/drawing/2014/main" id="{D6AE50A6-9B3E-41E8-918F-6DB35E34B342}"/>
              </a:ext>
            </a:extLst>
          </p:cNvPr>
          <p:cNvSpPr/>
          <p:nvPr/>
        </p:nvSpPr>
        <p:spPr>
          <a:xfrm>
            <a:off x="6168581" y="2845202"/>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1</a:t>
            </a:r>
            <a:endParaRPr lang="en-US" sz="2200" b="1" i="0" u="none" strike="noStrike" cap="none" dirty="0">
              <a:latin typeface="Arial"/>
              <a:ea typeface="Arial"/>
              <a:cs typeface="Arial"/>
              <a:sym typeface="Arial"/>
            </a:endParaRPr>
          </a:p>
        </p:txBody>
      </p:sp>
      <p:sp>
        <p:nvSpPr>
          <p:cNvPr id="52" name="Shape 210">
            <a:extLst>
              <a:ext uri="{FF2B5EF4-FFF2-40B4-BE49-F238E27FC236}">
                <a16:creationId xmlns:a16="http://schemas.microsoft.com/office/drawing/2014/main" id="{00632A53-65CD-4265-B9AB-7191779551E8}"/>
              </a:ext>
            </a:extLst>
          </p:cNvPr>
          <p:cNvSpPr/>
          <p:nvPr/>
        </p:nvSpPr>
        <p:spPr>
          <a:xfrm>
            <a:off x="6172200" y="3895344"/>
            <a:ext cx="729915" cy="3810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latin typeface="Arial"/>
                <a:ea typeface="Arial"/>
                <a:cs typeface="Arial"/>
                <a:sym typeface="Arial"/>
              </a:rPr>
              <a:t>3</a:t>
            </a:r>
            <a:endParaRPr lang="en-US" sz="2200" b="1" i="0" u="none" strike="noStrike" cap="none" dirty="0">
              <a:latin typeface="Arial"/>
              <a:ea typeface="Arial"/>
              <a:cs typeface="Arial"/>
              <a:sym typeface="Arial"/>
            </a:endParaRPr>
          </a:p>
        </p:txBody>
      </p:sp>
      <p:sp>
        <p:nvSpPr>
          <p:cNvPr id="25" name="Shape 205"/>
          <p:cNvSpPr/>
          <p:nvPr/>
        </p:nvSpPr>
        <p:spPr>
          <a:xfrm>
            <a:off x="6172076" y="2341046"/>
            <a:ext cx="729920" cy="348356"/>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6" name="Shape 205"/>
          <p:cNvSpPr/>
          <p:nvPr/>
        </p:nvSpPr>
        <p:spPr>
          <a:xfrm>
            <a:off x="6172078" y="3386516"/>
            <a:ext cx="729918" cy="367203"/>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7" name="Shape 205"/>
          <p:cNvSpPr/>
          <p:nvPr/>
        </p:nvSpPr>
        <p:spPr>
          <a:xfrm>
            <a:off x="6901995" y="2847459"/>
            <a:ext cx="729913" cy="381000"/>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sp>
        <p:nvSpPr>
          <p:cNvPr id="28" name="Shape 205"/>
          <p:cNvSpPr/>
          <p:nvPr/>
        </p:nvSpPr>
        <p:spPr>
          <a:xfrm>
            <a:off x="6901995" y="3894867"/>
            <a:ext cx="729915" cy="438917"/>
          </a:xfrm>
          <a:prstGeom prst="rect">
            <a:avLst/>
          </a:prstGeom>
          <a:noFill/>
          <a:ln w="76200" cap="flat" cmpd="sng">
            <a:solidFill>
              <a:srgbClr val="F300FF"/>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2200" b="1" i="0" u="none" strike="noStrike" cap="none" dirty="0">
              <a:latin typeface="Arial"/>
              <a:ea typeface="Arial"/>
              <a:cs typeface="Arial"/>
              <a:sym typeface="Arial"/>
            </a:endParaRPr>
          </a:p>
        </p:txBody>
      </p:sp>
      <p:cxnSp>
        <p:nvCxnSpPr>
          <p:cNvPr id="47" name="Shape 251">
            <a:extLst>
              <a:ext uri="{FF2B5EF4-FFF2-40B4-BE49-F238E27FC236}">
                <a16:creationId xmlns:a16="http://schemas.microsoft.com/office/drawing/2014/main" id="{F6372355-D208-4C6F-915B-4AAFA7E08724}"/>
              </a:ext>
            </a:extLst>
          </p:cNvPr>
          <p:cNvCxnSpPr>
            <a:cxnSpLocks/>
          </p:cNvCxnSpPr>
          <p:nvPr/>
        </p:nvCxnSpPr>
        <p:spPr>
          <a:xfrm flipH="1">
            <a:off x="6771386" y="2628394"/>
            <a:ext cx="274938" cy="295183"/>
          </a:xfrm>
          <a:prstGeom prst="straightConnector1">
            <a:avLst/>
          </a:prstGeom>
          <a:noFill/>
          <a:ln w="38100" cap="flat" cmpd="sng">
            <a:solidFill>
              <a:schemeClr val="tx1"/>
            </a:solidFill>
            <a:prstDash val="solid"/>
            <a:round/>
            <a:headEnd type="triangle" w="lg" len="med"/>
            <a:tailEnd type="triangle" w="lg" len="med"/>
          </a:ln>
        </p:spPr>
      </p:cxnSp>
      <p:cxnSp>
        <p:nvCxnSpPr>
          <p:cNvPr id="55" name="Shape 251">
            <a:extLst>
              <a:ext uri="{FF2B5EF4-FFF2-40B4-BE49-F238E27FC236}">
                <a16:creationId xmlns:a16="http://schemas.microsoft.com/office/drawing/2014/main" id="{FC9DE9B5-A79B-420F-9795-0C144D92C0E1}"/>
              </a:ext>
            </a:extLst>
          </p:cNvPr>
          <p:cNvCxnSpPr>
            <a:cxnSpLocks/>
          </p:cNvCxnSpPr>
          <p:nvPr/>
        </p:nvCxnSpPr>
        <p:spPr>
          <a:xfrm flipH="1">
            <a:off x="6771386" y="3716388"/>
            <a:ext cx="274938" cy="275790"/>
          </a:xfrm>
          <a:prstGeom prst="straightConnector1">
            <a:avLst/>
          </a:prstGeom>
          <a:noFill/>
          <a:ln w="38100" cap="flat" cmpd="sng">
            <a:solidFill>
              <a:schemeClr val="tx1"/>
            </a:solidFill>
            <a:prstDash val="solid"/>
            <a:round/>
            <a:headEnd type="triangle" w="lg" len="med"/>
            <a:tailEnd type="triangle" w="lg" len="med"/>
          </a:ln>
        </p:spPr>
      </p:cxnSp>
    </p:spTree>
    <p:extLst>
      <p:ext uri="{BB962C8B-B14F-4D97-AF65-F5344CB8AC3E}">
        <p14:creationId xmlns:p14="http://schemas.microsoft.com/office/powerpoint/2010/main" val="99188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49"/>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52"/>
                                        </p:tgtEl>
                                        <p:attrNameLst>
                                          <p:attrName>style.visibility</p:attrName>
                                        </p:attrNameLst>
                                      </p:cBhvr>
                                      <p:to>
                                        <p:strVal val="hidden"/>
                                      </p:to>
                                    </p:set>
                                  </p:childTnLst>
                                </p:cTn>
                              </p:par>
                              <p:par>
                                <p:cTn id="23" presetID="57" presetClass="path" presetSubtype="0" accel="50000" decel="50000" fill="hold" grpId="0" nodeType="withEffect">
                                  <p:stCondLst>
                                    <p:cond delay="0"/>
                                  </p:stCondLst>
                                  <p:childTnLst>
                                    <p:animMotion origin="layout" path="M -0.07986 0.07662 L -0.07986 0.03773 C -0.07986 0.02013 -0.05764 -0.00116 -0.03941 -0.00116 L 0.00122 -0.00116 " pathEditMode="relative" rAng="0" ptsTypes="AAAA">
                                      <p:cBhvr>
                                        <p:cTn id="24" dur="1000" fill="hold"/>
                                        <p:tgtEl>
                                          <p:spTgt spid="19"/>
                                        </p:tgtEl>
                                        <p:attrNameLst>
                                          <p:attrName>ppt_x</p:attrName>
                                          <p:attrName>ppt_y</p:attrName>
                                        </p:attrNameLst>
                                      </p:cBhvr>
                                      <p:rCtr x="4045" y="-3889"/>
                                    </p:animMotion>
                                  </p:childTnLst>
                                </p:cTn>
                              </p:par>
                              <p:par>
                                <p:cTn id="25" presetID="57" presetClass="path" presetSubtype="0" accel="50000" decel="50000" fill="hold" grpId="0" nodeType="withEffect">
                                  <p:stCondLst>
                                    <p:cond delay="0"/>
                                  </p:stCondLst>
                                  <p:childTnLst>
                                    <p:animMotion origin="layout" path="M -0.07986 0.07638 L -0.07986 0.0375 C -0.07986 0.0199 -0.05764 -0.00139 -0.03941 -0.00139 L 0.00122 -0.00139 " pathEditMode="relative" rAng="0" ptsTypes="AAAA">
                                      <p:cBhvr>
                                        <p:cTn id="26" dur="1000" fill="hold"/>
                                        <p:tgtEl>
                                          <p:spTgt spid="21"/>
                                        </p:tgtEl>
                                        <p:attrNameLst>
                                          <p:attrName>ppt_x</p:attrName>
                                          <p:attrName>ppt_y</p:attrName>
                                        </p:attrNameLst>
                                      </p:cBhvr>
                                      <p:rCtr x="4045" y="-3889"/>
                                    </p:animMotion>
                                  </p:childTnLst>
                                </p:cTn>
                              </p:par>
                              <p:par>
                                <p:cTn id="27" presetID="36" presetClass="path" presetSubtype="0" accel="50000" decel="50000" fill="hold" grpId="0" nodeType="withEffect">
                                  <p:stCondLst>
                                    <p:cond delay="0"/>
                                  </p:stCondLst>
                                  <p:childTnLst>
                                    <p:animMotion origin="layout" path="M 0.0816 -0.07245 L 0.0816 -0.03634 C 0.0816 -0.02013 0.05903 -4.81481E-6 0.0408 -4.81481E-6 L -5.55556E-7 -4.81481E-6 " pathEditMode="relative" rAng="0" ptsTypes="AAAA">
                                      <p:cBhvr>
                                        <p:cTn id="28" dur="1250" fill="hold"/>
                                        <p:tgtEl>
                                          <p:spTgt spid="18"/>
                                        </p:tgtEl>
                                        <p:attrNameLst>
                                          <p:attrName>ppt_x</p:attrName>
                                          <p:attrName>ppt_y</p:attrName>
                                        </p:attrNameLst>
                                      </p:cBhvr>
                                      <p:rCtr x="-4080" y="3611"/>
                                    </p:animMotion>
                                  </p:childTnLst>
                                </p:cTn>
                              </p:par>
                              <p:par>
                                <p:cTn id="29" presetID="36" presetClass="path" presetSubtype="0" accel="50000" decel="50000" fill="hold" grpId="0" nodeType="withEffect">
                                  <p:stCondLst>
                                    <p:cond delay="0"/>
                                  </p:stCondLst>
                                  <p:childTnLst>
                                    <p:animMotion origin="layout" path="M 0.08333 -0.07546 L 0.08333 -0.03773 C 0.08333 -0.02107 0.06024 1.85185E-6 0.04149 1.85185E-6 L -8.33333E-7 1.85185E-6 " pathEditMode="relative" rAng="0" ptsTypes="AAAA">
                                      <p:cBhvr>
                                        <p:cTn id="30" dur="1250" fill="hold"/>
                                        <p:tgtEl>
                                          <p:spTgt spid="16"/>
                                        </p:tgtEl>
                                        <p:attrNameLst>
                                          <p:attrName>ppt_x</p:attrName>
                                          <p:attrName>ppt_y</p:attrName>
                                        </p:attrNameLst>
                                      </p:cBhvr>
                                      <p:rCtr x="-4167" y="3773"/>
                                    </p:animMotion>
                                  </p:childTnLst>
                                </p:cTn>
                              </p:par>
                            </p:childTnLst>
                          </p:cTn>
                        </p:par>
                        <p:par>
                          <p:cTn id="31" fill="hold">
                            <p:stCondLst>
                              <p:cond delay="1250"/>
                            </p:stCondLst>
                            <p:childTnLst>
                              <p:par>
                                <p:cTn id="32" presetID="1" presetClass="entr" presetSubtype="0" fill="hold" nodeType="afterEffect">
                                  <p:stCondLst>
                                    <p:cond delay="0"/>
                                  </p:stCondLst>
                                  <p:childTnLst>
                                    <p:set>
                                      <p:cBhvr>
                                        <p:cTn id="33" dur="1" fill="hold">
                                          <p:stCondLst>
                                            <p:cond delay="0"/>
                                          </p:stCondLst>
                                        </p:cTn>
                                        <p:tgtEl>
                                          <p:spTgt spid="23"/>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childTnLst>
                          </p:cTn>
                        </p:par>
                        <p:par>
                          <p:cTn id="36" fill="hold">
                            <p:stCondLst>
                              <p:cond delay="1250"/>
                            </p:stCondLst>
                            <p:childTnLst>
                              <p:par>
                                <p:cTn id="37" presetID="1" presetClass="entr" presetSubtype="0" fill="hold" nodeType="after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5"/>
                                        </p:tgtEl>
                                        <p:attrNameLst>
                                          <p:attrName>style.visibility</p:attrName>
                                        </p:attrNameLst>
                                      </p:cBhvr>
                                      <p:to>
                                        <p:strVal val="visible"/>
                                      </p:to>
                                    </p:set>
                                  </p:childTnLst>
                                </p:cTn>
                              </p:par>
                            </p:childTnLst>
                          </p:cTn>
                        </p:par>
                        <p:par>
                          <p:cTn id="41" fill="hold">
                            <p:stCondLst>
                              <p:cond delay="1250"/>
                            </p:stCondLst>
                            <p:childTnLst>
                              <p:par>
                                <p:cTn id="42" presetID="1" presetClass="entr" presetSubtype="0"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7"/>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19" grpId="0" animBg="1"/>
      <p:bldP spid="21" grpId="0" animBg="1"/>
      <p:bldP spid="49" grpId="0" animBg="1"/>
      <p:bldP spid="49" grpId="1" animBg="1"/>
      <p:bldP spid="50" grpId="0" animBg="1"/>
      <p:bldP spid="50" grpId="1" animBg="1"/>
      <p:bldP spid="51" grpId="0" animBg="1"/>
      <p:bldP spid="51" grpId="1" animBg="1"/>
      <p:bldP spid="52" grpId="0" animBg="1"/>
      <p:bldP spid="52" grpId="1" animBg="1"/>
      <p:bldP spid="25" grpId="0" animBg="1"/>
      <p:bldP spid="26" grpId="0" animBg="1"/>
      <p:bldP spid="27" grpId="0" animBg="1"/>
      <p:bldP spid="2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DICE OVERVIEW</a:t>
            </a:r>
          </a:p>
        </p:txBody>
      </p:sp>
      <p:sp>
        <p:nvSpPr>
          <p:cNvPr id="3" name="Content Placeholder 2"/>
          <p:cNvSpPr>
            <a:spLocks noGrp="1"/>
          </p:cNvSpPr>
          <p:nvPr>
            <p:ph idx="1"/>
          </p:nvPr>
        </p:nvSpPr>
        <p:spPr/>
        <p:txBody>
          <a:bodyPr/>
          <a:lstStyle/>
          <a:p>
            <a:endParaRPr lang="en-US" dirty="0">
              <a:solidFill>
                <a:schemeClr val="bg1">
                  <a:lumMod val="65000"/>
                </a:schemeClr>
              </a:solidFill>
            </a:endParaRPr>
          </a:p>
          <a:p>
            <a:r>
              <a:rPr lang="en-US" dirty="0">
                <a:solidFill>
                  <a:schemeClr val="bg1">
                    <a:lumMod val="65000"/>
                  </a:schemeClr>
                </a:solidFill>
              </a:rPr>
              <a:t>Compressed DRAM Cache Organization</a:t>
            </a:r>
          </a:p>
          <a:p>
            <a:endParaRPr lang="en-US" dirty="0">
              <a:solidFill>
                <a:schemeClr val="bg1">
                  <a:lumMod val="65000"/>
                </a:schemeClr>
              </a:solidFill>
            </a:endParaRPr>
          </a:p>
          <a:p>
            <a:r>
              <a:rPr lang="en-US" dirty="0">
                <a:solidFill>
                  <a:schemeClr val="bg1">
                    <a:lumMod val="65000"/>
                  </a:schemeClr>
                </a:solidFill>
              </a:rPr>
              <a:t>Flexible Mapping for Quick Switching</a:t>
            </a:r>
          </a:p>
          <a:p>
            <a:endParaRPr lang="en-US" dirty="0"/>
          </a:p>
          <a:p>
            <a:r>
              <a:rPr lang="en-US" dirty="0"/>
              <a:t>Dynamic Indexing </a:t>
            </a:r>
            <a:r>
              <a:rPr lang="en-US" dirty="0" err="1"/>
              <a:t>ComprEssion</a:t>
            </a:r>
            <a:r>
              <a:rPr lang="en-US" dirty="0"/>
              <a:t> (DICE)</a:t>
            </a:r>
          </a:p>
          <a:p>
            <a:pPr lvl="1"/>
            <a:r>
              <a:rPr lang="en-US" dirty="0"/>
              <a:t>Insertion Policy</a:t>
            </a:r>
          </a:p>
          <a:p>
            <a:pPr lvl="1"/>
            <a:r>
              <a:rPr lang="en-US" dirty="0"/>
              <a:t>Index Prediction</a:t>
            </a:r>
          </a:p>
          <a:p>
            <a:endParaRPr lang="en-US" dirty="0"/>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25</a:t>
            </a:fld>
            <a:endParaRPr lang="en-US"/>
          </a:p>
        </p:txBody>
      </p:sp>
      <p:sp>
        <p:nvSpPr>
          <p:cNvPr id="5" name="Shape 153"/>
          <p:cNvSpPr/>
          <p:nvPr/>
        </p:nvSpPr>
        <p:spPr>
          <a:xfrm rot="-5400000">
            <a:off x="7160540" y="3883891"/>
            <a:ext cx="381000" cy="304799"/>
          </a:xfrm>
          <a:prstGeom prst="upArrow">
            <a:avLst>
              <a:gd name="adj1" fmla="val 50000"/>
              <a:gd name="adj2" fmla="val 50000"/>
            </a:avLst>
          </a:prstGeom>
          <a:solidFill>
            <a:srgbClr val="008000"/>
          </a:solidFill>
          <a:ln w="25400" cap="flat" cmpd="sng">
            <a:solidFill>
              <a:srgbClr val="C00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3185790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49" y="198438"/>
            <a:ext cx="8787945" cy="487362"/>
          </a:xfrm>
        </p:spPr>
        <p:txBody>
          <a:bodyPr/>
          <a:lstStyle/>
          <a:p>
            <a:r>
              <a:rPr lang="en-US" dirty="0"/>
              <a:t>DICE: Dynamic-indexed Compressed Cache</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26</a:t>
            </a:fld>
            <a:endParaRPr lang="en-US"/>
          </a:p>
        </p:txBody>
      </p:sp>
      <p:sp>
        <p:nvSpPr>
          <p:cNvPr id="11" name="TextBox 10"/>
          <p:cNvSpPr txBox="1"/>
          <p:nvPr/>
        </p:nvSpPr>
        <p:spPr>
          <a:xfrm>
            <a:off x="2936055" y="1086689"/>
            <a:ext cx="3005190"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DRAM Cache</a:t>
            </a:r>
          </a:p>
        </p:txBody>
      </p:sp>
      <p:sp>
        <p:nvSpPr>
          <p:cNvPr id="12" name="Rounded Rectangle 32"/>
          <p:cNvSpPr/>
          <p:nvPr/>
        </p:nvSpPr>
        <p:spPr>
          <a:xfrm>
            <a:off x="801809" y="1940787"/>
            <a:ext cx="2554098" cy="670762"/>
          </a:xfrm>
          <a:prstGeom prst="roundRect">
            <a:avLst/>
          </a:prstGeom>
          <a:solidFill>
            <a:schemeClr val="bg1">
              <a:alpha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Compressibility Based Insertion</a:t>
            </a:r>
          </a:p>
        </p:txBody>
      </p:sp>
      <p:sp>
        <p:nvSpPr>
          <p:cNvPr id="13" name="Rounded Rectangle 34"/>
          <p:cNvSpPr/>
          <p:nvPr/>
        </p:nvSpPr>
        <p:spPr>
          <a:xfrm>
            <a:off x="3443160" y="1651660"/>
            <a:ext cx="1990980" cy="376851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Arial"/>
              <a:cs typeface="Arial"/>
            </a:endParaRPr>
          </a:p>
        </p:txBody>
      </p:sp>
      <p:cxnSp>
        <p:nvCxnSpPr>
          <p:cNvPr id="17" name="Shape 317"/>
          <p:cNvCxnSpPr>
            <a:cxnSpLocks/>
            <a:stCxn id="39" idx="3"/>
            <a:endCxn id="44" idx="1"/>
          </p:cNvCxnSpPr>
          <p:nvPr/>
        </p:nvCxnSpPr>
        <p:spPr>
          <a:xfrm flipV="1">
            <a:off x="1813932" y="3003982"/>
            <a:ext cx="1629228" cy="237373"/>
          </a:xfrm>
          <a:prstGeom prst="straightConnector1">
            <a:avLst/>
          </a:prstGeom>
          <a:noFill/>
          <a:ln w="53975" cap="rnd" cmpd="sng">
            <a:solidFill>
              <a:schemeClr val="dk1"/>
            </a:solidFill>
            <a:prstDash val="solid"/>
            <a:round/>
            <a:headEnd type="none" w="med" len="med"/>
            <a:tailEnd type="stealth" w="lg" len="lg"/>
          </a:ln>
        </p:spPr>
      </p:cxnSp>
      <p:cxnSp>
        <p:nvCxnSpPr>
          <p:cNvPr id="20" name="Shape 317"/>
          <p:cNvCxnSpPr>
            <a:cxnSpLocks/>
            <a:stCxn id="44" idx="3"/>
            <a:endCxn id="56" idx="1"/>
          </p:cNvCxnSpPr>
          <p:nvPr/>
        </p:nvCxnSpPr>
        <p:spPr>
          <a:xfrm>
            <a:off x="5434140" y="3003982"/>
            <a:ext cx="1615290" cy="247276"/>
          </a:xfrm>
          <a:prstGeom prst="straightConnector1">
            <a:avLst/>
          </a:prstGeom>
          <a:noFill/>
          <a:ln w="53975" cap="rnd" cmpd="sng">
            <a:solidFill>
              <a:schemeClr val="dk1"/>
            </a:solidFill>
            <a:prstDash val="solid"/>
            <a:round/>
            <a:headEnd type="none" w="med" len="med"/>
            <a:tailEnd type="stealth" w="lg" len="lg"/>
          </a:ln>
        </p:spPr>
      </p:cxnSp>
      <p:sp>
        <p:nvSpPr>
          <p:cNvPr id="39" name="TextBox 38"/>
          <p:cNvSpPr txBox="1"/>
          <p:nvPr/>
        </p:nvSpPr>
        <p:spPr>
          <a:xfrm>
            <a:off x="182602" y="3010522"/>
            <a:ext cx="1631330" cy="46166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000000"/>
                </a:solidFill>
                <a:latin typeface="Arial"/>
                <a:cs typeface="Arial"/>
              </a:rPr>
              <a:t>Install</a:t>
            </a:r>
          </a:p>
        </p:txBody>
      </p:sp>
      <p:sp>
        <p:nvSpPr>
          <p:cNvPr id="56" name="TextBox 55"/>
          <p:cNvSpPr txBox="1"/>
          <p:nvPr/>
        </p:nvSpPr>
        <p:spPr>
          <a:xfrm>
            <a:off x="7049430" y="3020425"/>
            <a:ext cx="1631330" cy="46166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000000"/>
                </a:solidFill>
                <a:latin typeface="Arial"/>
                <a:cs typeface="Arial"/>
              </a:rPr>
              <a:t>Read</a:t>
            </a:r>
          </a:p>
        </p:txBody>
      </p:sp>
      <p:sp>
        <p:nvSpPr>
          <p:cNvPr id="75" name="Shape 225"/>
          <p:cNvSpPr/>
          <p:nvPr/>
        </p:nvSpPr>
        <p:spPr>
          <a:xfrm>
            <a:off x="0" y="5685562"/>
            <a:ext cx="912068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rgbClr val="7030A0"/>
                </a:solidFill>
                <a:latin typeface="Arial"/>
                <a:ea typeface="Arial"/>
                <a:cs typeface="Arial"/>
                <a:sym typeface="Arial"/>
              </a:rPr>
              <a:t>DICE: Dynamic-Indexing Cache </a:t>
            </a:r>
            <a:r>
              <a:rPr lang="en-US" sz="2800" dirty="0" err="1">
                <a:solidFill>
                  <a:srgbClr val="7030A0"/>
                </a:solidFill>
                <a:latin typeface="Arial"/>
                <a:ea typeface="Arial"/>
                <a:cs typeface="Arial"/>
                <a:sym typeface="Arial"/>
              </a:rPr>
              <a:t>comprEssion</a:t>
            </a:r>
            <a:r>
              <a:rPr lang="en-US" sz="2800" dirty="0">
                <a:solidFill>
                  <a:schemeClr val="dk1"/>
                </a:solidFill>
                <a:latin typeface="Arial"/>
                <a:ea typeface="Arial"/>
                <a:cs typeface="Arial"/>
                <a:sym typeface="Arial"/>
              </a:rPr>
              <a:t>,</a:t>
            </a:r>
          </a:p>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 decides index on install, and predicts index on read</a:t>
            </a:r>
          </a:p>
        </p:txBody>
      </p:sp>
      <p:sp>
        <p:nvSpPr>
          <p:cNvPr id="35" name="Rounded Rectangle 32"/>
          <p:cNvSpPr/>
          <p:nvPr/>
        </p:nvSpPr>
        <p:spPr>
          <a:xfrm>
            <a:off x="5480044" y="1940787"/>
            <a:ext cx="2554098" cy="670762"/>
          </a:xfrm>
          <a:prstGeom prst="roundRect">
            <a:avLst/>
          </a:prstGeom>
          <a:solidFill>
            <a:schemeClr val="bg1">
              <a:alpha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Cache Index Prediction</a:t>
            </a:r>
          </a:p>
        </p:txBody>
      </p:sp>
      <p:sp>
        <p:nvSpPr>
          <p:cNvPr id="38" name="Rounded Rectangle 34"/>
          <p:cNvSpPr/>
          <p:nvPr/>
        </p:nvSpPr>
        <p:spPr>
          <a:xfrm>
            <a:off x="3443160" y="2172976"/>
            <a:ext cx="1990980" cy="54304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Arial"/>
              <a:cs typeface="Arial"/>
            </a:endParaRPr>
          </a:p>
        </p:txBody>
      </p:sp>
      <p:sp>
        <p:nvSpPr>
          <p:cNvPr id="40" name="Rounded Rectangle 34"/>
          <p:cNvSpPr/>
          <p:nvPr/>
        </p:nvSpPr>
        <p:spPr>
          <a:xfrm>
            <a:off x="3443160" y="3259058"/>
            <a:ext cx="1990980" cy="589865"/>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schemeClr val="bg1"/>
                </a:solidFill>
                <a:latin typeface="Arial"/>
                <a:cs typeface="Arial"/>
              </a:rPr>
              <a:t>Bandwidth-Aware Index</a:t>
            </a:r>
          </a:p>
        </p:txBody>
      </p:sp>
      <p:sp>
        <p:nvSpPr>
          <p:cNvPr id="41" name="Rounded Rectangle 34"/>
          <p:cNvSpPr/>
          <p:nvPr/>
        </p:nvSpPr>
        <p:spPr>
          <a:xfrm>
            <a:off x="3443160" y="4338133"/>
            <a:ext cx="1990980" cy="54304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Arial"/>
              <a:cs typeface="Arial"/>
            </a:endParaRPr>
          </a:p>
        </p:txBody>
      </p:sp>
      <p:sp>
        <p:nvSpPr>
          <p:cNvPr id="44" name="Rounded Rectangle 34"/>
          <p:cNvSpPr/>
          <p:nvPr/>
        </p:nvSpPr>
        <p:spPr>
          <a:xfrm>
            <a:off x="3443160" y="2716017"/>
            <a:ext cx="1990980" cy="575929"/>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schemeClr val="bg1"/>
                </a:solidFill>
                <a:latin typeface="Arial"/>
                <a:cs typeface="Arial"/>
              </a:rPr>
              <a:t>Traditional Set Index</a:t>
            </a:r>
          </a:p>
        </p:txBody>
      </p:sp>
      <p:cxnSp>
        <p:nvCxnSpPr>
          <p:cNvPr id="46" name="Shape 317"/>
          <p:cNvCxnSpPr>
            <a:cxnSpLocks/>
            <a:stCxn id="40" idx="3"/>
            <a:endCxn id="56" idx="1"/>
          </p:cNvCxnSpPr>
          <p:nvPr/>
        </p:nvCxnSpPr>
        <p:spPr>
          <a:xfrm flipV="1">
            <a:off x="5434140" y="3251258"/>
            <a:ext cx="1615290" cy="302733"/>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cxnSp>
        <p:nvCxnSpPr>
          <p:cNvPr id="50" name="Shape 317"/>
          <p:cNvCxnSpPr>
            <a:cxnSpLocks/>
            <a:stCxn id="39" idx="3"/>
            <a:endCxn id="40" idx="1"/>
          </p:cNvCxnSpPr>
          <p:nvPr/>
        </p:nvCxnSpPr>
        <p:spPr>
          <a:xfrm>
            <a:off x="1813932" y="3241355"/>
            <a:ext cx="1629228" cy="312636"/>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58" name="Rounded Rectangle 34"/>
          <p:cNvSpPr/>
          <p:nvPr/>
        </p:nvSpPr>
        <p:spPr>
          <a:xfrm>
            <a:off x="3443160" y="4881175"/>
            <a:ext cx="1990980" cy="538999"/>
          </a:xfrm>
          <a:prstGeom prst="rect">
            <a:avLst/>
          </a:prstGeom>
          <a:solidFill>
            <a:srgbClr val="7030A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latin typeface="Arial"/>
                <a:cs typeface="Arial"/>
              </a:rPr>
              <a:t>TSI = BAI</a:t>
            </a:r>
          </a:p>
        </p:txBody>
      </p:sp>
      <p:sp>
        <p:nvSpPr>
          <p:cNvPr id="59" name="TextBox 58"/>
          <p:cNvSpPr txBox="1"/>
          <p:nvPr/>
        </p:nvSpPr>
        <p:spPr>
          <a:xfrm>
            <a:off x="1912559" y="2621440"/>
            <a:ext cx="1273503" cy="461666"/>
          </a:xfrm>
          <a:prstGeom prst="rect">
            <a:avLst/>
          </a:prstGeom>
          <a:noFill/>
          <a:ln w="25400">
            <a:noFill/>
          </a:ln>
        </p:spPr>
        <p:txBody>
          <a:bodyPr wrap="square" rtlCol="0">
            <a:spAutoFit/>
          </a:bodyPr>
          <a:lstStyle/>
          <a:p>
            <a:pPr algn="ctr"/>
            <a:r>
              <a:rPr lang="en-US" dirty="0">
                <a:solidFill>
                  <a:srgbClr val="000000"/>
                </a:solidFill>
                <a:latin typeface="Arial"/>
                <a:cs typeface="Arial"/>
              </a:rPr>
              <a:t>?</a:t>
            </a:r>
          </a:p>
        </p:txBody>
      </p:sp>
      <p:cxnSp>
        <p:nvCxnSpPr>
          <p:cNvPr id="70" name="Shape 317"/>
          <p:cNvCxnSpPr>
            <a:cxnSpLocks/>
          </p:cNvCxnSpPr>
          <p:nvPr/>
        </p:nvCxnSpPr>
        <p:spPr>
          <a:xfrm>
            <a:off x="2936055" y="5077994"/>
            <a:ext cx="507105" cy="136683"/>
          </a:xfrm>
          <a:prstGeom prst="straightConnector1">
            <a:avLst/>
          </a:prstGeom>
          <a:noFill/>
          <a:ln w="53975" cap="rnd" cmpd="sng">
            <a:solidFill>
              <a:schemeClr val="dk1"/>
            </a:solidFill>
            <a:prstDash val="solid"/>
            <a:round/>
            <a:headEnd type="none" w="med" len="med"/>
            <a:tailEnd type="stealth" w="lg" len="lg"/>
          </a:ln>
        </p:spPr>
      </p:cxnSp>
      <p:cxnSp>
        <p:nvCxnSpPr>
          <p:cNvPr id="76" name="Shape 317"/>
          <p:cNvCxnSpPr>
            <a:cxnSpLocks/>
          </p:cNvCxnSpPr>
          <p:nvPr/>
        </p:nvCxnSpPr>
        <p:spPr>
          <a:xfrm flipV="1">
            <a:off x="5466939" y="5101351"/>
            <a:ext cx="483598" cy="103307"/>
          </a:xfrm>
          <a:prstGeom prst="straightConnector1">
            <a:avLst/>
          </a:prstGeom>
          <a:noFill/>
          <a:ln w="53975" cap="rnd" cmpd="sng">
            <a:solidFill>
              <a:schemeClr val="dk1"/>
            </a:solidFill>
            <a:prstDash val="solid"/>
            <a:round/>
            <a:headEnd type="none" w="med" len="med"/>
            <a:tailEnd type="stealth" w="lg" len="lg"/>
          </a:ln>
        </p:spPr>
      </p:cxnSp>
      <p:sp>
        <p:nvSpPr>
          <p:cNvPr id="77" name="TextBox 76"/>
          <p:cNvSpPr txBox="1"/>
          <p:nvPr/>
        </p:nvSpPr>
        <p:spPr>
          <a:xfrm>
            <a:off x="5466939" y="2649511"/>
            <a:ext cx="1273503" cy="461666"/>
          </a:xfrm>
          <a:prstGeom prst="rect">
            <a:avLst/>
          </a:prstGeom>
          <a:noFill/>
          <a:ln w="25400">
            <a:noFill/>
          </a:ln>
        </p:spPr>
        <p:txBody>
          <a:bodyPr wrap="square" rtlCol="0">
            <a:spAutoFit/>
          </a:bodyPr>
          <a:lstStyle/>
          <a:p>
            <a:pPr algn="ctr"/>
            <a:r>
              <a:rPr lang="en-US" dirty="0">
                <a:solidFill>
                  <a:srgbClr val="000000"/>
                </a:solidFill>
                <a:latin typeface="Arial"/>
                <a:cs typeface="Arial"/>
              </a:rPr>
              <a:t>?</a:t>
            </a:r>
          </a:p>
        </p:txBody>
      </p:sp>
    </p:spTree>
    <p:extLst>
      <p:ext uri="{BB962C8B-B14F-4D97-AF65-F5344CB8AC3E}">
        <p14:creationId xmlns:p14="http://schemas.microsoft.com/office/powerpoint/2010/main" val="51166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75" grpId="0" animBg="1"/>
      <p:bldP spid="35" grpId="0" animBg="1"/>
      <p:bldP spid="7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hape 317">
            <a:extLst>
              <a:ext uri="{FF2B5EF4-FFF2-40B4-BE49-F238E27FC236}">
                <a16:creationId xmlns:a16="http://schemas.microsoft.com/office/drawing/2014/main" id="{9BA50604-19AE-480F-AED7-5865D70BD9FB}"/>
              </a:ext>
            </a:extLst>
          </p:cNvPr>
          <p:cNvCxnSpPr>
            <a:cxnSpLocks/>
          </p:cNvCxnSpPr>
          <p:nvPr/>
        </p:nvCxnSpPr>
        <p:spPr>
          <a:xfrm flipV="1">
            <a:off x="5466939" y="5101351"/>
            <a:ext cx="483598" cy="103307"/>
          </a:xfrm>
          <a:prstGeom prst="straightConnector1">
            <a:avLst/>
          </a:prstGeom>
          <a:noFill/>
          <a:ln w="53975" cap="rnd" cmpd="sng">
            <a:solidFill>
              <a:schemeClr val="dk1"/>
            </a:solidFill>
            <a:prstDash val="solid"/>
            <a:round/>
            <a:headEnd type="none" w="med" len="med"/>
            <a:tailEnd type="stealth" w="lg" len="lg"/>
          </a:ln>
        </p:spPr>
      </p:cxnSp>
      <p:sp>
        <p:nvSpPr>
          <p:cNvPr id="2" name="Title 1"/>
          <p:cNvSpPr>
            <a:spLocks noGrp="1"/>
          </p:cNvSpPr>
          <p:nvPr>
            <p:ph type="title"/>
          </p:nvPr>
        </p:nvSpPr>
        <p:spPr>
          <a:xfrm>
            <a:off x="247649" y="198438"/>
            <a:ext cx="8787945" cy="487362"/>
          </a:xfrm>
        </p:spPr>
        <p:txBody>
          <a:bodyPr/>
          <a:lstStyle/>
          <a:p>
            <a:r>
              <a:rPr lang="en-US" dirty="0"/>
              <a:t>Compressibility-based Insertion</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27</a:t>
            </a:fld>
            <a:endParaRPr lang="en-US"/>
          </a:p>
        </p:txBody>
      </p:sp>
      <p:sp>
        <p:nvSpPr>
          <p:cNvPr id="11" name="TextBox 10"/>
          <p:cNvSpPr txBox="1"/>
          <p:nvPr/>
        </p:nvSpPr>
        <p:spPr>
          <a:xfrm>
            <a:off x="2936055" y="1086689"/>
            <a:ext cx="3005190"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DRAM Cache</a:t>
            </a:r>
          </a:p>
        </p:txBody>
      </p:sp>
      <p:sp>
        <p:nvSpPr>
          <p:cNvPr id="12" name="Rounded Rectangle 32"/>
          <p:cNvSpPr/>
          <p:nvPr/>
        </p:nvSpPr>
        <p:spPr>
          <a:xfrm>
            <a:off x="801809" y="1940787"/>
            <a:ext cx="2554098" cy="670762"/>
          </a:xfrm>
          <a:prstGeom prst="roundRect">
            <a:avLst/>
          </a:prstGeom>
          <a:solidFill>
            <a:schemeClr val="bg1">
              <a:alpha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Compressibility Based Insertion</a:t>
            </a:r>
          </a:p>
        </p:txBody>
      </p:sp>
      <p:sp>
        <p:nvSpPr>
          <p:cNvPr id="13" name="Rounded Rectangle 34"/>
          <p:cNvSpPr/>
          <p:nvPr/>
        </p:nvSpPr>
        <p:spPr>
          <a:xfrm>
            <a:off x="3443160" y="1651660"/>
            <a:ext cx="1990980" cy="376851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Arial"/>
              <a:cs typeface="Arial"/>
            </a:endParaRPr>
          </a:p>
        </p:txBody>
      </p:sp>
      <p:cxnSp>
        <p:nvCxnSpPr>
          <p:cNvPr id="17" name="Shape 317"/>
          <p:cNvCxnSpPr>
            <a:cxnSpLocks/>
            <a:stCxn id="39" idx="3"/>
            <a:endCxn id="44" idx="1"/>
          </p:cNvCxnSpPr>
          <p:nvPr/>
        </p:nvCxnSpPr>
        <p:spPr>
          <a:xfrm flipV="1">
            <a:off x="1813932" y="3003982"/>
            <a:ext cx="1629228" cy="237373"/>
          </a:xfrm>
          <a:prstGeom prst="straightConnector1">
            <a:avLst/>
          </a:prstGeom>
          <a:noFill/>
          <a:ln w="53975" cap="rnd" cmpd="sng">
            <a:solidFill>
              <a:schemeClr val="dk1"/>
            </a:solidFill>
            <a:prstDash val="solid"/>
            <a:round/>
            <a:headEnd type="none" w="med" len="med"/>
            <a:tailEnd type="stealth" w="lg" len="lg"/>
          </a:ln>
        </p:spPr>
      </p:cxnSp>
      <p:sp>
        <p:nvSpPr>
          <p:cNvPr id="39" name="TextBox 38"/>
          <p:cNvSpPr txBox="1"/>
          <p:nvPr/>
        </p:nvSpPr>
        <p:spPr>
          <a:xfrm>
            <a:off x="182602" y="3010522"/>
            <a:ext cx="1631330" cy="46166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000000"/>
                </a:solidFill>
                <a:latin typeface="Arial"/>
                <a:cs typeface="Arial"/>
              </a:rPr>
              <a:t>Install</a:t>
            </a:r>
          </a:p>
        </p:txBody>
      </p:sp>
      <p:sp>
        <p:nvSpPr>
          <p:cNvPr id="75" name="Shape 225"/>
          <p:cNvSpPr/>
          <p:nvPr/>
        </p:nvSpPr>
        <p:spPr>
          <a:xfrm>
            <a:off x="0" y="5685562"/>
            <a:ext cx="912068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err="1">
                <a:solidFill>
                  <a:schemeClr val="dk1"/>
                </a:solidFill>
                <a:latin typeface="Arial"/>
                <a:ea typeface="Arial"/>
                <a:cs typeface="Arial"/>
                <a:sym typeface="Arial"/>
              </a:rPr>
              <a:t>Compressibilty</a:t>
            </a:r>
            <a:r>
              <a:rPr lang="en-US" sz="2800" dirty="0">
                <a:solidFill>
                  <a:schemeClr val="dk1"/>
                </a:solidFill>
                <a:latin typeface="Arial"/>
                <a:ea typeface="Arial"/>
                <a:cs typeface="Arial"/>
                <a:sym typeface="Arial"/>
              </a:rPr>
              <a:t>-based insertion uses </a:t>
            </a:r>
            <a:r>
              <a:rPr lang="en-US" sz="2800" dirty="0">
                <a:solidFill>
                  <a:srgbClr val="FF3041"/>
                </a:solidFill>
                <a:latin typeface="Arial"/>
                <a:ea typeface="Arial"/>
                <a:cs typeface="Arial"/>
                <a:sym typeface="Arial"/>
              </a:rPr>
              <a:t>Bandwidth-Aware Indexing</a:t>
            </a:r>
            <a:r>
              <a:rPr lang="en-US" sz="20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when lines are compressible,</a:t>
            </a:r>
            <a:r>
              <a:rPr lang="en-US" sz="16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and </a:t>
            </a:r>
            <a:r>
              <a:rPr lang="en-US" sz="2800" dirty="0">
                <a:solidFill>
                  <a:schemeClr val="tx2">
                    <a:lumMod val="60000"/>
                    <a:lumOff val="40000"/>
                  </a:schemeClr>
                </a:solidFill>
                <a:latin typeface="Arial"/>
                <a:ea typeface="Arial"/>
                <a:cs typeface="Arial"/>
                <a:sym typeface="Arial"/>
              </a:rPr>
              <a:t>TSI</a:t>
            </a:r>
            <a:r>
              <a:rPr lang="en-US" sz="2800" dirty="0">
                <a:solidFill>
                  <a:schemeClr val="dk1"/>
                </a:solidFill>
                <a:latin typeface="Arial"/>
                <a:ea typeface="Arial"/>
                <a:cs typeface="Arial"/>
                <a:sym typeface="Arial"/>
              </a:rPr>
              <a:t> otherwise</a:t>
            </a:r>
          </a:p>
        </p:txBody>
      </p:sp>
      <p:sp>
        <p:nvSpPr>
          <p:cNvPr id="38" name="Rounded Rectangle 34"/>
          <p:cNvSpPr/>
          <p:nvPr/>
        </p:nvSpPr>
        <p:spPr>
          <a:xfrm>
            <a:off x="3443160" y="2172976"/>
            <a:ext cx="1990980" cy="54304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Arial"/>
              <a:cs typeface="Arial"/>
            </a:endParaRPr>
          </a:p>
        </p:txBody>
      </p:sp>
      <p:sp>
        <p:nvSpPr>
          <p:cNvPr id="40" name="Rounded Rectangle 34"/>
          <p:cNvSpPr/>
          <p:nvPr/>
        </p:nvSpPr>
        <p:spPr>
          <a:xfrm>
            <a:off x="3443160" y="3259058"/>
            <a:ext cx="1990980" cy="589865"/>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Bandwidth-Aware Index</a:t>
            </a:r>
          </a:p>
        </p:txBody>
      </p:sp>
      <p:sp>
        <p:nvSpPr>
          <p:cNvPr id="41" name="Rounded Rectangle 34"/>
          <p:cNvSpPr/>
          <p:nvPr/>
        </p:nvSpPr>
        <p:spPr>
          <a:xfrm>
            <a:off x="3443160" y="4338133"/>
            <a:ext cx="1990980" cy="54304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Arial"/>
              <a:cs typeface="Arial"/>
            </a:endParaRPr>
          </a:p>
        </p:txBody>
      </p:sp>
      <p:sp>
        <p:nvSpPr>
          <p:cNvPr id="44" name="Rounded Rectangle 34"/>
          <p:cNvSpPr/>
          <p:nvPr/>
        </p:nvSpPr>
        <p:spPr>
          <a:xfrm>
            <a:off x="3443160" y="2716017"/>
            <a:ext cx="1990980" cy="575929"/>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Traditional Set Index</a:t>
            </a:r>
          </a:p>
        </p:txBody>
      </p:sp>
      <p:cxnSp>
        <p:nvCxnSpPr>
          <p:cNvPr id="50" name="Shape 317"/>
          <p:cNvCxnSpPr>
            <a:cxnSpLocks/>
            <a:stCxn id="39" idx="3"/>
            <a:endCxn id="40" idx="1"/>
          </p:cNvCxnSpPr>
          <p:nvPr/>
        </p:nvCxnSpPr>
        <p:spPr>
          <a:xfrm>
            <a:off x="1813932" y="3241355"/>
            <a:ext cx="1629228" cy="312636"/>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58" name="Rounded Rectangle 34"/>
          <p:cNvSpPr/>
          <p:nvPr/>
        </p:nvSpPr>
        <p:spPr>
          <a:xfrm>
            <a:off x="3443160" y="4881175"/>
            <a:ext cx="1990980" cy="538999"/>
          </a:xfrm>
          <a:prstGeom prst="rect">
            <a:avLst/>
          </a:prstGeom>
          <a:solidFill>
            <a:srgbClr val="7030A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latin typeface="Arial"/>
                <a:cs typeface="Arial"/>
              </a:rPr>
              <a:t>TSI = BAI</a:t>
            </a:r>
          </a:p>
        </p:txBody>
      </p:sp>
      <p:sp>
        <p:nvSpPr>
          <p:cNvPr id="59" name="TextBox 58"/>
          <p:cNvSpPr txBox="1"/>
          <p:nvPr/>
        </p:nvSpPr>
        <p:spPr>
          <a:xfrm>
            <a:off x="1912559" y="2621440"/>
            <a:ext cx="1443348"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&gt; ½-size</a:t>
            </a:r>
          </a:p>
        </p:txBody>
      </p:sp>
      <p:sp>
        <p:nvSpPr>
          <p:cNvPr id="60" name="TextBox 59"/>
          <p:cNvSpPr txBox="1"/>
          <p:nvPr/>
        </p:nvSpPr>
        <p:spPr>
          <a:xfrm>
            <a:off x="1821343" y="3420885"/>
            <a:ext cx="1589018"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&lt;= ½-size</a:t>
            </a:r>
          </a:p>
        </p:txBody>
      </p:sp>
      <p:cxnSp>
        <p:nvCxnSpPr>
          <p:cNvPr id="70" name="Shape 317"/>
          <p:cNvCxnSpPr>
            <a:cxnSpLocks/>
          </p:cNvCxnSpPr>
          <p:nvPr/>
        </p:nvCxnSpPr>
        <p:spPr>
          <a:xfrm>
            <a:off x="2936055" y="5077994"/>
            <a:ext cx="507105" cy="136683"/>
          </a:xfrm>
          <a:prstGeom prst="straightConnector1">
            <a:avLst/>
          </a:prstGeom>
          <a:noFill/>
          <a:ln w="53975" cap="rnd" cmpd="sng">
            <a:solidFill>
              <a:schemeClr val="dk1"/>
            </a:solidFill>
            <a:prstDash val="solid"/>
            <a:round/>
            <a:headEnd type="none" w="med" len="med"/>
            <a:tailEnd type="stealth" w="lg" len="lg"/>
          </a:ln>
        </p:spPr>
      </p:cxnSp>
      <p:cxnSp>
        <p:nvCxnSpPr>
          <p:cNvPr id="25" name="Shape 317">
            <a:extLst>
              <a:ext uri="{FF2B5EF4-FFF2-40B4-BE49-F238E27FC236}">
                <a16:creationId xmlns:a16="http://schemas.microsoft.com/office/drawing/2014/main" id="{8CF47F06-F4C2-4B3A-85F5-CCA61DA129EE}"/>
              </a:ext>
            </a:extLst>
          </p:cNvPr>
          <p:cNvCxnSpPr>
            <a:cxnSpLocks/>
          </p:cNvCxnSpPr>
          <p:nvPr/>
        </p:nvCxnSpPr>
        <p:spPr>
          <a:xfrm>
            <a:off x="5434140" y="3003982"/>
            <a:ext cx="1615290" cy="247276"/>
          </a:xfrm>
          <a:prstGeom prst="straightConnector1">
            <a:avLst/>
          </a:prstGeom>
          <a:noFill/>
          <a:ln w="53975" cap="rnd" cmpd="sng">
            <a:solidFill>
              <a:schemeClr val="dk1"/>
            </a:solidFill>
            <a:prstDash val="solid"/>
            <a:round/>
            <a:headEnd type="none" w="med" len="med"/>
            <a:tailEnd type="stealth" w="lg" len="lg"/>
          </a:ln>
        </p:spPr>
      </p:cxnSp>
      <p:sp>
        <p:nvSpPr>
          <p:cNvPr id="26" name="TextBox 25">
            <a:extLst>
              <a:ext uri="{FF2B5EF4-FFF2-40B4-BE49-F238E27FC236}">
                <a16:creationId xmlns:a16="http://schemas.microsoft.com/office/drawing/2014/main" id="{5E6C711F-6AFA-4F3B-B594-57C3D09E72C0}"/>
              </a:ext>
            </a:extLst>
          </p:cNvPr>
          <p:cNvSpPr txBox="1"/>
          <p:nvPr/>
        </p:nvSpPr>
        <p:spPr>
          <a:xfrm>
            <a:off x="5466939" y="2649511"/>
            <a:ext cx="1273503" cy="461666"/>
          </a:xfrm>
          <a:prstGeom prst="rect">
            <a:avLst/>
          </a:prstGeom>
          <a:noFill/>
          <a:ln w="25400">
            <a:noFill/>
          </a:ln>
        </p:spPr>
        <p:txBody>
          <a:bodyPr wrap="square" rtlCol="0">
            <a:spAutoFit/>
          </a:bodyPr>
          <a:lstStyle/>
          <a:p>
            <a:pPr algn="ctr"/>
            <a:r>
              <a:rPr lang="en-US" dirty="0">
                <a:solidFill>
                  <a:srgbClr val="000000"/>
                </a:solidFill>
                <a:latin typeface="Arial"/>
                <a:cs typeface="Arial"/>
              </a:rPr>
              <a:t>?</a:t>
            </a:r>
          </a:p>
        </p:txBody>
      </p:sp>
      <p:sp>
        <p:nvSpPr>
          <p:cNvPr id="27" name="TextBox 26">
            <a:extLst>
              <a:ext uri="{FF2B5EF4-FFF2-40B4-BE49-F238E27FC236}">
                <a16:creationId xmlns:a16="http://schemas.microsoft.com/office/drawing/2014/main" id="{B1550718-BD34-42E1-B3B2-0C3CE9BBCD60}"/>
              </a:ext>
            </a:extLst>
          </p:cNvPr>
          <p:cNvSpPr txBox="1"/>
          <p:nvPr/>
        </p:nvSpPr>
        <p:spPr>
          <a:xfrm>
            <a:off x="6263063" y="2032904"/>
            <a:ext cx="2637893" cy="830997"/>
          </a:xfrm>
          <a:prstGeom prst="rect">
            <a:avLst/>
          </a:prstGeom>
          <a:noFill/>
          <a:ln w="25400">
            <a:noFill/>
          </a:ln>
        </p:spPr>
        <p:txBody>
          <a:bodyPr wrap="square" rtlCol="0">
            <a:spAutoFit/>
          </a:bodyPr>
          <a:lstStyle/>
          <a:p>
            <a:pPr algn="ctr"/>
            <a:r>
              <a:rPr lang="en-US" dirty="0">
                <a:solidFill>
                  <a:srgbClr val="000000"/>
                </a:solidFill>
                <a:latin typeface="Arial"/>
                <a:cs typeface="Arial"/>
              </a:rPr>
              <a:t>But checking both wastes bandwidth</a:t>
            </a:r>
          </a:p>
        </p:txBody>
      </p:sp>
      <p:cxnSp>
        <p:nvCxnSpPr>
          <p:cNvPr id="28" name="Shape 317">
            <a:extLst>
              <a:ext uri="{FF2B5EF4-FFF2-40B4-BE49-F238E27FC236}">
                <a16:creationId xmlns:a16="http://schemas.microsoft.com/office/drawing/2014/main" id="{E436E049-4D82-4FA1-8174-5C96BACEB30A}"/>
              </a:ext>
            </a:extLst>
          </p:cNvPr>
          <p:cNvCxnSpPr>
            <a:cxnSpLocks/>
          </p:cNvCxnSpPr>
          <p:nvPr/>
        </p:nvCxnSpPr>
        <p:spPr>
          <a:xfrm flipV="1">
            <a:off x="5434140" y="3251258"/>
            <a:ext cx="1615290" cy="302733"/>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23" name="TextBox 22">
            <a:extLst>
              <a:ext uri="{FF2B5EF4-FFF2-40B4-BE49-F238E27FC236}">
                <a16:creationId xmlns:a16="http://schemas.microsoft.com/office/drawing/2014/main" id="{EBE54E05-4D42-44E0-9AE2-21CC6E55EF07}"/>
              </a:ext>
            </a:extLst>
          </p:cNvPr>
          <p:cNvSpPr txBox="1"/>
          <p:nvPr/>
        </p:nvSpPr>
        <p:spPr>
          <a:xfrm>
            <a:off x="5820221" y="4054046"/>
            <a:ext cx="3080735" cy="1227169"/>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rgbClr val="7030A0"/>
                </a:solidFill>
                <a:latin typeface="Arial"/>
                <a:cs typeface="Arial"/>
              </a:rPr>
              <a:t>No explicit swaps. Eviction and install decides policy</a:t>
            </a:r>
          </a:p>
        </p:txBody>
      </p:sp>
      <p:sp>
        <p:nvSpPr>
          <p:cNvPr id="24" name="TextBox 23">
            <a:extLst>
              <a:ext uri="{FF2B5EF4-FFF2-40B4-BE49-F238E27FC236}">
                <a16:creationId xmlns:a16="http://schemas.microsoft.com/office/drawing/2014/main" id="{706A0A8D-1869-441F-91D4-9BDC1D717735}"/>
              </a:ext>
            </a:extLst>
          </p:cNvPr>
          <p:cNvSpPr txBox="1"/>
          <p:nvPr/>
        </p:nvSpPr>
        <p:spPr>
          <a:xfrm>
            <a:off x="7049430" y="3020425"/>
            <a:ext cx="1631330" cy="46166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000000"/>
                </a:solidFill>
                <a:latin typeface="Arial"/>
                <a:cs typeface="Arial"/>
              </a:rPr>
              <a:t>Read</a:t>
            </a:r>
          </a:p>
        </p:txBody>
      </p:sp>
    </p:spTree>
    <p:extLst>
      <p:ext uri="{BB962C8B-B14F-4D97-AF65-F5344CB8AC3E}">
        <p14:creationId xmlns:p14="http://schemas.microsoft.com/office/powerpoint/2010/main" val="135630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26" grpId="0"/>
      <p:bldP spid="27" grpId="0"/>
      <p:bldP spid="23" grpId="0" animBg="1"/>
      <p:bldP spid="2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ounded Rectangle 34"/>
          <p:cNvSpPr/>
          <p:nvPr/>
        </p:nvSpPr>
        <p:spPr>
          <a:xfrm>
            <a:off x="3443160" y="2716017"/>
            <a:ext cx="1990980" cy="57592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2000" b="1" dirty="0">
              <a:solidFill>
                <a:prstClr val="white"/>
              </a:solidFill>
              <a:latin typeface="Arial"/>
              <a:cs typeface="Arial"/>
            </a:endParaRPr>
          </a:p>
        </p:txBody>
      </p:sp>
      <p:sp>
        <p:nvSpPr>
          <p:cNvPr id="2" name="Title 1"/>
          <p:cNvSpPr>
            <a:spLocks noGrp="1"/>
          </p:cNvSpPr>
          <p:nvPr>
            <p:ph type="title"/>
          </p:nvPr>
        </p:nvSpPr>
        <p:spPr>
          <a:xfrm>
            <a:off x="247649" y="198438"/>
            <a:ext cx="8787945" cy="487362"/>
          </a:xfrm>
        </p:spPr>
        <p:txBody>
          <a:bodyPr/>
          <a:lstStyle/>
          <a:p>
            <a:r>
              <a:rPr lang="en-US" dirty="0"/>
              <a:t>SIMILAR INTRA-Page COMPRESSIBILITY</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28</a:t>
            </a:fld>
            <a:endParaRPr lang="en-US"/>
          </a:p>
        </p:txBody>
      </p:sp>
      <p:sp>
        <p:nvSpPr>
          <p:cNvPr id="11" name="TextBox 10"/>
          <p:cNvSpPr txBox="1"/>
          <p:nvPr/>
        </p:nvSpPr>
        <p:spPr>
          <a:xfrm>
            <a:off x="1178052" y="1086689"/>
            <a:ext cx="6521196"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Indices seen in a Compressible Page</a:t>
            </a:r>
          </a:p>
        </p:txBody>
      </p:sp>
      <p:sp>
        <p:nvSpPr>
          <p:cNvPr id="13" name="Rounded Rectangle 34"/>
          <p:cNvSpPr/>
          <p:nvPr/>
        </p:nvSpPr>
        <p:spPr>
          <a:xfrm>
            <a:off x="3443160" y="1651660"/>
            <a:ext cx="1990980" cy="376851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Arial"/>
              <a:cs typeface="Arial"/>
            </a:endParaRPr>
          </a:p>
        </p:txBody>
      </p:sp>
      <p:sp>
        <p:nvSpPr>
          <p:cNvPr id="39" name="TextBox 38"/>
          <p:cNvSpPr txBox="1"/>
          <p:nvPr/>
        </p:nvSpPr>
        <p:spPr>
          <a:xfrm>
            <a:off x="182602" y="3010522"/>
            <a:ext cx="1631330" cy="46166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000000"/>
                </a:solidFill>
                <a:latin typeface="Arial"/>
                <a:cs typeface="Arial"/>
              </a:rPr>
              <a:t>Install</a:t>
            </a:r>
          </a:p>
        </p:txBody>
      </p:sp>
      <p:sp>
        <p:nvSpPr>
          <p:cNvPr id="75" name="Shape 225"/>
          <p:cNvSpPr/>
          <p:nvPr/>
        </p:nvSpPr>
        <p:spPr>
          <a:xfrm>
            <a:off x="0" y="5685562"/>
            <a:ext cx="912068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DICE is likely to install lines of a page into similar index</a:t>
            </a:r>
          </a:p>
        </p:txBody>
      </p:sp>
      <p:sp>
        <p:nvSpPr>
          <p:cNvPr id="38" name="Rounded Rectangle 34"/>
          <p:cNvSpPr/>
          <p:nvPr/>
        </p:nvSpPr>
        <p:spPr>
          <a:xfrm>
            <a:off x="3443160" y="2172976"/>
            <a:ext cx="1990980" cy="543041"/>
          </a:xfrm>
          <a:prstGeom prst="rect">
            <a:avLst/>
          </a:prstGeom>
          <a:solidFill>
            <a:srgbClr val="FF304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Bandwidth-Aware Index</a:t>
            </a:r>
          </a:p>
        </p:txBody>
      </p:sp>
      <p:sp>
        <p:nvSpPr>
          <p:cNvPr id="40" name="Rounded Rectangle 34"/>
          <p:cNvSpPr/>
          <p:nvPr/>
        </p:nvSpPr>
        <p:spPr>
          <a:xfrm>
            <a:off x="3443160" y="3259058"/>
            <a:ext cx="1990980" cy="589865"/>
          </a:xfrm>
          <a:prstGeom prst="rect">
            <a:avLst/>
          </a:prstGeom>
          <a:solidFill>
            <a:srgbClr val="FF304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Bandwidth-Aware Index</a:t>
            </a:r>
          </a:p>
        </p:txBody>
      </p:sp>
      <p:sp>
        <p:nvSpPr>
          <p:cNvPr id="41" name="Rounded Rectangle 34"/>
          <p:cNvSpPr/>
          <p:nvPr/>
        </p:nvSpPr>
        <p:spPr>
          <a:xfrm>
            <a:off x="3443160" y="4338133"/>
            <a:ext cx="1990980" cy="543041"/>
          </a:xfrm>
          <a:prstGeom prst="rect">
            <a:avLst/>
          </a:prstGeom>
          <a:solidFill>
            <a:srgbClr val="FF304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Bandwidth-Aware Index</a:t>
            </a:r>
          </a:p>
        </p:txBody>
      </p:sp>
      <p:cxnSp>
        <p:nvCxnSpPr>
          <p:cNvPr id="50" name="Shape 317"/>
          <p:cNvCxnSpPr>
            <a:cxnSpLocks/>
            <a:stCxn id="39" idx="3"/>
            <a:endCxn id="40" idx="1"/>
          </p:cNvCxnSpPr>
          <p:nvPr/>
        </p:nvCxnSpPr>
        <p:spPr>
          <a:xfrm>
            <a:off x="1813932" y="3241355"/>
            <a:ext cx="1629228" cy="312636"/>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58" name="Rounded Rectangle 34"/>
          <p:cNvSpPr/>
          <p:nvPr/>
        </p:nvSpPr>
        <p:spPr>
          <a:xfrm>
            <a:off x="3443160" y="4881175"/>
            <a:ext cx="1990980" cy="538999"/>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solidFill>
                <a:schemeClr val="bg1"/>
              </a:solidFill>
              <a:latin typeface="Arial"/>
              <a:cs typeface="Arial"/>
            </a:endParaRPr>
          </a:p>
        </p:txBody>
      </p:sp>
      <p:sp>
        <p:nvSpPr>
          <p:cNvPr id="60" name="TextBox 59"/>
          <p:cNvSpPr txBox="1"/>
          <p:nvPr/>
        </p:nvSpPr>
        <p:spPr>
          <a:xfrm>
            <a:off x="657671" y="3458919"/>
            <a:ext cx="1589018"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&lt;= ½-size</a:t>
            </a:r>
          </a:p>
        </p:txBody>
      </p:sp>
      <p:cxnSp>
        <p:nvCxnSpPr>
          <p:cNvPr id="28" name="Shape 317">
            <a:extLst>
              <a:ext uri="{FF2B5EF4-FFF2-40B4-BE49-F238E27FC236}">
                <a16:creationId xmlns:a16="http://schemas.microsoft.com/office/drawing/2014/main" id="{E436E049-4D82-4FA1-8174-5C96BACEB30A}"/>
              </a:ext>
            </a:extLst>
          </p:cNvPr>
          <p:cNvCxnSpPr>
            <a:cxnSpLocks/>
          </p:cNvCxnSpPr>
          <p:nvPr/>
        </p:nvCxnSpPr>
        <p:spPr>
          <a:xfrm flipV="1">
            <a:off x="5434140" y="3251258"/>
            <a:ext cx="1615290" cy="302733"/>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24" name="TextBox 23">
            <a:extLst>
              <a:ext uri="{FF2B5EF4-FFF2-40B4-BE49-F238E27FC236}">
                <a16:creationId xmlns:a16="http://schemas.microsoft.com/office/drawing/2014/main" id="{706A0A8D-1869-441F-91D4-9BDC1D717735}"/>
              </a:ext>
            </a:extLst>
          </p:cNvPr>
          <p:cNvSpPr txBox="1"/>
          <p:nvPr/>
        </p:nvSpPr>
        <p:spPr>
          <a:xfrm>
            <a:off x="7049430" y="3020425"/>
            <a:ext cx="1631330" cy="46166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000000"/>
                </a:solidFill>
                <a:latin typeface="Arial"/>
                <a:cs typeface="Arial"/>
              </a:rPr>
              <a:t>Read BAI</a:t>
            </a:r>
          </a:p>
        </p:txBody>
      </p:sp>
      <p:cxnSp>
        <p:nvCxnSpPr>
          <p:cNvPr id="29" name="Shape 317">
            <a:extLst>
              <a:ext uri="{FF2B5EF4-FFF2-40B4-BE49-F238E27FC236}">
                <a16:creationId xmlns:a16="http://schemas.microsoft.com/office/drawing/2014/main" id="{BD5C06F8-59CE-49CB-88E3-4D8CAA09D845}"/>
              </a:ext>
            </a:extLst>
          </p:cNvPr>
          <p:cNvCxnSpPr>
            <a:cxnSpLocks/>
            <a:endCxn id="38" idx="1"/>
          </p:cNvCxnSpPr>
          <p:nvPr/>
        </p:nvCxnSpPr>
        <p:spPr>
          <a:xfrm flipV="1">
            <a:off x="1799994" y="2444497"/>
            <a:ext cx="1643166" cy="784178"/>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cxnSp>
        <p:nvCxnSpPr>
          <p:cNvPr id="30" name="Shape 317">
            <a:extLst>
              <a:ext uri="{FF2B5EF4-FFF2-40B4-BE49-F238E27FC236}">
                <a16:creationId xmlns:a16="http://schemas.microsoft.com/office/drawing/2014/main" id="{F989DCF7-CAB8-4A16-8E0F-4D33186F0938}"/>
              </a:ext>
            </a:extLst>
          </p:cNvPr>
          <p:cNvCxnSpPr>
            <a:cxnSpLocks/>
            <a:endCxn id="41" idx="1"/>
          </p:cNvCxnSpPr>
          <p:nvPr/>
        </p:nvCxnSpPr>
        <p:spPr>
          <a:xfrm>
            <a:off x="1786056" y="3269577"/>
            <a:ext cx="1657104" cy="1340077"/>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cxnSp>
        <p:nvCxnSpPr>
          <p:cNvPr id="31" name="Shape 317">
            <a:extLst>
              <a:ext uri="{FF2B5EF4-FFF2-40B4-BE49-F238E27FC236}">
                <a16:creationId xmlns:a16="http://schemas.microsoft.com/office/drawing/2014/main" id="{3E6325F9-4C34-488A-8120-62B9F4C4FD64}"/>
              </a:ext>
            </a:extLst>
          </p:cNvPr>
          <p:cNvCxnSpPr>
            <a:cxnSpLocks/>
            <a:endCxn id="24" idx="1"/>
          </p:cNvCxnSpPr>
          <p:nvPr/>
        </p:nvCxnSpPr>
        <p:spPr>
          <a:xfrm>
            <a:off x="5434140" y="2409221"/>
            <a:ext cx="1615290" cy="842037"/>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cxnSp>
        <p:nvCxnSpPr>
          <p:cNvPr id="32" name="Shape 317">
            <a:extLst>
              <a:ext uri="{FF2B5EF4-FFF2-40B4-BE49-F238E27FC236}">
                <a16:creationId xmlns:a16="http://schemas.microsoft.com/office/drawing/2014/main" id="{7785135D-0AC1-4CFA-BE9B-E124746A605B}"/>
              </a:ext>
            </a:extLst>
          </p:cNvPr>
          <p:cNvCxnSpPr>
            <a:cxnSpLocks/>
            <a:stCxn id="41" idx="3"/>
            <a:endCxn id="24" idx="1"/>
          </p:cNvCxnSpPr>
          <p:nvPr/>
        </p:nvCxnSpPr>
        <p:spPr>
          <a:xfrm flipV="1">
            <a:off x="5434140" y="3251258"/>
            <a:ext cx="1615290" cy="1358396"/>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12" name="Rounded Rectangle 32"/>
          <p:cNvSpPr/>
          <p:nvPr/>
        </p:nvSpPr>
        <p:spPr>
          <a:xfrm>
            <a:off x="154726" y="4092850"/>
            <a:ext cx="2958846" cy="1149720"/>
          </a:xfrm>
          <a:prstGeom prst="roundRect">
            <a:avLst/>
          </a:prstGeom>
          <a:solidFill>
            <a:schemeClr val="bg1">
              <a:alpha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Lines within a page have similar compressibility</a:t>
            </a:r>
          </a:p>
        </p:txBody>
      </p:sp>
      <p:sp>
        <p:nvSpPr>
          <p:cNvPr id="34" name="Rounded Rectangle 34">
            <a:extLst>
              <a:ext uri="{FF2B5EF4-FFF2-40B4-BE49-F238E27FC236}">
                <a16:creationId xmlns:a16="http://schemas.microsoft.com/office/drawing/2014/main" id="{3994B109-5CE0-4DC3-8DD4-2C5277AF3B10}"/>
              </a:ext>
            </a:extLst>
          </p:cNvPr>
          <p:cNvSpPr/>
          <p:nvPr/>
        </p:nvSpPr>
        <p:spPr>
          <a:xfrm>
            <a:off x="3443160" y="3827187"/>
            <a:ext cx="1990980" cy="510945"/>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solidFill>
                <a:schemeClr val="bg1"/>
              </a:solidFill>
              <a:latin typeface="Arial"/>
              <a:cs typeface="Arial"/>
            </a:endParaRPr>
          </a:p>
        </p:txBody>
      </p:sp>
    </p:spTree>
    <p:extLst>
      <p:ext uri="{BB962C8B-B14F-4D97-AF65-F5344CB8AC3E}">
        <p14:creationId xmlns:p14="http://schemas.microsoft.com/office/powerpoint/2010/main" val="375405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300"/>
                                  </p:stCondLst>
                                  <p:childTnLst>
                                    <p:set>
                                      <p:cBhvr>
                                        <p:cTn id="21" dur="1" fill="hold">
                                          <p:stCondLst>
                                            <p:cond delay="0"/>
                                          </p:stCondLst>
                                        </p:cTn>
                                        <p:tgtEl>
                                          <p:spTgt spid="28"/>
                                        </p:tgtEl>
                                        <p:attrNameLst>
                                          <p:attrName>style.visibility</p:attrName>
                                        </p:attrNameLst>
                                      </p:cBhvr>
                                      <p:to>
                                        <p:strVal val="visible"/>
                                      </p:to>
                                    </p:set>
                                  </p:childTnLst>
                                </p:cTn>
                              </p:par>
                            </p:childTnLst>
                          </p:cTn>
                        </p:par>
                        <p:par>
                          <p:cTn id="22" fill="hold">
                            <p:stCondLst>
                              <p:cond delay="300"/>
                            </p:stCondLst>
                            <p:childTnLst>
                              <p:par>
                                <p:cTn id="23" presetID="1" presetClass="entr" presetSubtype="0" fill="hold" nodeType="afterEffect">
                                  <p:stCondLst>
                                    <p:cond delay="20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ounded Rectangle 34"/>
          <p:cNvSpPr/>
          <p:nvPr/>
        </p:nvSpPr>
        <p:spPr>
          <a:xfrm>
            <a:off x="3443160" y="2716017"/>
            <a:ext cx="1990980" cy="57592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2000" b="1" dirty="0">
              <a:solidFill>
                <a:prstClr val="white"/>
              </a:solidFill>
              <a:latin typeface="Arial"/>
              <a:cs typeface="Arial"/>
            </a:endParaRPr>
          </a:p>
        </p:txBody>
      </p:sp>
      <p:sp>
        <p:nvSpPr>
          <p:cNvPr id="2" name="Title 1"/>
          <p:cNvSpPr>
            <a:spLocks noGrp="1"/>
          </p:cNvSpPr>
          <p:nvPr>
            <p:ph type="title"/>
          </p:nvPr>
        </p:nvSpPr>
        <p:spPr>
          <a:xfrm>
            <a:off x="247649" y="198438"/>
            <a:ext cx="8787945" cy="487362"/>
          </a:xfrm>
        </p:spPr>
        <p:txBody>
          <a:bodyPr/>
          <a:lstStyle/>
          <a:p>
            <a:r>
              <a:rPr lang="en-US" dirty="0"/>
              <a:t>SIMILAR INTRA-Page COMPRESSIBILITY</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29</a:t>
            </a:fld>
            <a:endParaRPr lang="en-US"/>
          </a:p>
        </p:txBody>
      </p:sp>
      <p:sp>
        <p:nvSpPr>
          <p:cNvPr id="11" name="TextBox 10"/>
          <p:cNvSpPr txBox="1"/>
          <p:nvPr/>
        </p:nvSpPr>
        <p:spPr>
          <a:xfrm>
            <a:off x="1214628" y="1086689"/>
            <a:ext cx="6448044" cy="461665"/>
          </a:xfrm>
          <a:prstGeom prst="rect">
            <a:avLst/>
          </a:prstGeom>
          <a:noFill/>
          <a:ln w="25400">
            <a:noFill/>
          </a:ln>
        </p:spPr>
        <p:txBody>
          <a:bodyPr wrap="square" rtlCol="0">
            <a:spAutoFit/>
          </a:bodyPr>
          <a:lstStyle/>
          <a:p>
            <a:pPr algn="ctr"/>
            <a:r>
              <a:rPr lang="en-US" b="1" dirty="0">
                <a:solidFill>
                  <a:srgbClr val="000000"/>
                </a:solidFill>
                <a:latin typeface="Arial"/>
                <a:cs typeface="Arial"/>
              </a:rPr>
              <a:t>Indices seen in an Incompressible Page</a:t>
            </a:r>
          </a:p>
        </p:txBody>
      </p:sp>
      <p:sp>
        <p:nvSpPr>
          <p:cNvPr id="13" name="Rounded Rectangle 34"/>
          <p:cNvSpPr/>
          <p:nvPr/>
        </p:nvSpPr>
        <p:spPr>
          <a:xfrm>
            <a:off x="3443160" y="1651660"/>
            <a:ext cx="1990980" cy="376851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00"/>
              </a:solidFill>
              <a:latin typeface="Arial"/>
              <a:cs typeface="Arial"/>
            </a:endParaRPr>
          </a:p>
        </p:txBody>
      </p:sp>
      <p:sp>
        <p:nvSpPr>
          <p:cNvPr id="39" name="TextBox 38"/>
          <p:cNvSpPr txBox="1"/>
          <p:nvPr/>
        </p:nvSpPr>
        <p:spPr>
          <a:xfrm>
            <a:off x="182602" y="3010522"/>
            <a:ext cx="1631330" cy="46166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000000"/>
                </a:solidFill>
                <a:latin typeface="Arial"/>
                <a:cs typeface="Arial"/>
              </a:rPr>
              <a:t>Install</a:t>
            </a:r>
          </a:p>
        </p:txBody>
      </p:sp>
      <p:sp>
        <p:nvSpPr>
          <p:cNvPr id="75" name="Shape 225"/>
          <p:cNvSpPr/>
          <p:nvPr/>
        </p:nvSpPr>
        <p:spPr>
          <a:xfrm>
            <a:off x="0" y="5685562"/>
            <a:ext cx="912068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Thus, page-based last-time prediction of index</a:t>
            </a:r>
          </a:p>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can be accurate (94%)</a:t>
            </a:r>
          </a:p>
        </p:txBody>
      </p:sp>
      <p:sp>
        <p:nvSpPr>
          <p:cNvPr id="38" name="Rounded Rectangle 34"/>
          <p:cNvSpPr/>
          <p:nvPr/>
        </p:nvSpPr>
        <p:spPr>
          <a:xfrm>
            <a:off x="3443160" y="2172976"/>
            <a:ext cx="1990980" cy="543041"/>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Traditional Set Index</a:t>
            </a:r>
          </a:p>
        </p:txBody>
      </p:sp>
      <p:sp>
        <p:nvSpPr>
          <p:cNvPr id="40" name="Rounded Rectangle 34"/>
          <p:cNvSpPr/>
          <p:nvPr/>
        </p:nvSpPr>
        <p:spPr>
          <a:xfrm>
            <a:off x="3443160" y="3299746"/>
            <a:ext cx="1990980" cy="549177"/>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Traditional Set Index</a:t>
            </a:r>
          </a:p>
        </p:txBody>
      </p:sp>
      <p:sp>
        <p:nvSpPr>
          <p:cNvPr id="41" name="Rounded Rectangle 34"/>
          <p:cNvSpPr/>
          <p:nvPr/>
        </p:nvSpPr>
        <p:spPr>
          <a:xfrm>
            <a:off x="3443160" y="4338133"/>
            <a:ext cx="1990980" cy="543041"/>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Traditional Set Index</a:t>
            </a:r>
          </a:p>
        </p:txBody>
      </p:sp>
      <p:cxnSp>
        <p:nvCxnSpPr>
          <p:cNvPr id="50" name="Shape 317"/>
          <p:cNvCxnSpPr>
            <a:cxnSpLocks/>
            <a:stCxn id="39" idx="3"/>
            <a:endCxn id="40" idx="1"/>
          </p:cNvCxnSpPr>
          <p:nvPr/>
        </p:nvCxnSpPr>
        <p:spPr>
          <a:xfrm>
            <a:off x="1813932" y="3241355"/>
            <a:ext cx="1629228" cy="332980"/>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60" name="TextBox 59"/>
          <p:cNvSpPr txBox="1"/>
          <p:nvPr/>
        </p:nvSpPr>
        <p:spPr>
          <a:xfrm>
            <a:off x="739280" y="3458780"/>
            <a:ext cx="1589018"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&gt; ½-size</a:t>
            </a:r>
          </a:p>
        </p:txBody>
      </p:sp>
      <p:cxnSp>
        <p:nvCxnSpPr>
          <p:cNvPr id="28" name="Shape 317">
            <a:extLst>
              <a:ext uri="{FF2B5EF4-FFF2-40B4-BE49-F238E27FC236}">
                <a16:creationId xmlns:a16="http://schemas.microsoft.com/office/drawing/2014/main" id="{E436E049-4D82-4FA1-8174-5C96BACEB30A}"/>
              </a:ext>
            </a:extLst>
          </p:cNvPr>
          <p:cNvCxnSpPr>
            <a:cxnSpLocks/>
            <a:stCxn id="40" idx="3"/>
            <a:endCxn id="24" idx="1"/>
          </p:cNvCxnSpPr>
          <p:nvPr/>
        </p:nvCxnSpPr>
        <p:spPr>
          <a:xfrm flipV="1">
            <a:off x="5434140" y="3251258"/>
            <a:ext cx="1615290" cy="323077"/>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24" name="TextBox 23">
            <a:extLst>
              <a:ext uri="{FF2B5EF4-FFF2-40B4-BE49-F238E27FC236}">
                <a16:creationId xmlns:a16="http://schemas.microsoft.com/office/drawing/2014/main" id="{706A0A8D-1869-441F-91D4-9BDC1D717735}"/>
              </a:ext>
            </a:extLst>
          </p:cNvPr>
          <p:cNvSpPr txBox="1"/>
          <p:nvPr/>
        </p:nvSpPr>
        <p:spPr>
          <a:xfrm>
            <a:off x="7049430" y="3020425"/>
            <a:ext cx="1631330" cy="46166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rgbClr val="000000"/>
                </a:solidFill>
                <a:latin typeface="Arial"/>
                <a:cs typeface="Arial"/>
              </a:rPr>
              <a:t>Read TSI</a:t>
            </a:r>
          </a:p>
        </p:txBody>
      </p:sp>
      <p:cxnSp>
        <p:nvCxnSpPr>
          <p:cNvPr id="29" name="Shape 317">
            <a:extLst>
              <a:ext uri="{FF2B5EF4-FFF2-40B4-BE49-F238E27FC236}">
                <a16:creationId xmlns:a16="http://schemas.microsoft.com/office/drawing/2014/main" id="{BD5C06F8-59CE-49CB-88E3-4D8CAA09D845}"/>
              </a:ext>
            </a:extLst>
          </p:cNvPr>
          <p:cNvCxnSpPr>
            <a:cxnSpLocks/>
            <a:stCxn id="39" idx="3"/>
            <a:endCxn id="38" idx="1"/>
          </p:cNvCxnSpPr>
          <p:nvPr/>
        </p:nvCxnSpPr>
        <p:spPr>
          <a:xfrm flipV="1">
            <a:off x="1813932" y="2444497"/>
            <a:ext cx="1629228" cy="796858"/>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cxnSp>
        <p:nvCxnSpPr>
          <p:cNvPr id="30" name="Shape 317">
            <a:extLst>
              <a:ext uri="{FF2B5EF4-FFF2-40B4-BE49-F238E27FC236}">
                <a16:creationId xmlns:a16="http://schemas.microsoft.com/office/drawing/2014/main" id="{F989DCF7-CAB8-4A16-8E0F-4D33186F0938}"/>
              </a:ext>
            </a:extLst>
          </p:cNvPr>
          <p:cNvCxnSpPr>
            <a:cxnSpLocks/>
            <a:stCxn id="39" idx="3"/>
            <a:endCxn id="41" idx="1"/>
          </p:cNvCxnSpPr>
          <p:nvPr/>
        </p:nvCxnSpPr>
        <p:spPr>
          <a:xfrm>
            <a:off x="1813932" y="3241355"/>
            <a:ext cx="1629228" cy="1368299"/>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cxnSp>
        <p:nvCxnSpPr>
          <p:cNvPr id="31" name="Shape 317">
            <a:extLst>
              <a:ext uri="{FF2B5EF4-FFF2-40B4-BE49-F238E27FC236}">
                <a16:creationId xmlns:a16="http://schemas.microsoft.com/office/drawing/2014/main" id="{3E6325F9-4C34-488A-8120-62B9F4C4FD64}"/>
              </a:ext>
            </a:extLst>
          </p:cNvPr>
          <p:cNvCxnSpPr>
            <a:cxnSpLocks/>
            <a:stCxn id="38" idx="3"/>
            <a:endCxn id="24" idx="1"/>
          </p:cNvCxnSpPr>
          <p:nvPr/>
        </p:nvCxnSpPr>
        <p:spPr>
          <a:xfrm>
            <a:off x="5434140" y="2444497"/>
            <a:ext cx="1615290" cy="806761"/>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cxnSp>
        <p:nvCxnSpPr>
          <p:cNvPr id="32" name="Shape 317">
            <a:extLst>
              <a:ext uri="{FF2B5EF4-FFF2-40B4-BE49-F238E27FC236}">
                <a16:creationId xmlns:a16="http://schemas.microsoft.com/office/drawing/2014/main" id="{7785135D-0AC1-4CFA-BE9B-E124746A605B}"/>
              </a:ext>
            </a:extLst>
          </p:cNvPr>
          <p:cNvCxnSpPr>
            <a:cxnSpLocks/>
            <a:stCxn id="41" idx="3"/>
            <a:endCxn id="24" idx="1"/>
          </p:cNvCxnSpPr>
          <p:nvPr/>
        </p:nvCxnSpPr>
        <p:spPr>
          <a:xfrm flipV="1">
            <a:off x="5434140" y="3251258"/>
            <a:ext cx="1615290" cy="1358396"/>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25" name="Rounded Rectangle 34">
            <a:extLst>
              <a:ext uri="{FF2B5EF4-FFF2-40B4-BE49-F238E27FC236}">
                <a16:creationId xmlns:a16="http://schemas.microsoft.com/office/drawing/2014/main" id="{13CD4FE8-4435-4229-8835-BF876B9703BE}"/>
              </a:ext>
            </a:extLst>
          </p:cNvPr>
          <p:cNvSpPr/>
          <p:nvPr/>
        </p:nvSpPr>
        <p:spPr>
          <a:xfrm>
            <a:off x="3445524" y="2723816"/>
            <a:ext cx="1990980" cy="575929"/>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Traditional Set Index</a:t>
            </a:r>
          </a:p>
        </p:txBody>
      </p:sp>
      <p:cxnSp>
        <p:nvCxnSpPr>
          <p:cNvPr id="34" name="Shape 317">
            <a:extLst>
              <a:ext uri="{FF2B5EF4-FFF2-40B4-BE49-F238E27FC236}">
                <a16:creationId xmlns:a16="http://schemas.microsoft.com/office/drawing/2014/main" id="{FF78464C-781D-4791-B1FD-D37038FA54EC}"/>
              </a:ext>
            </a:extLst>
          </p:cNvPr>
          <p:cNvCxnSpPr>
            <a:cxnSpLocks/>
            <a:stCxn id="39" idx="3"/>
            <a:endCxn id="25" idx="1"/>
          </p:cNvCxnSpPr>
          <p:nvPr/>
        </p:nvCxnSpPr>
        <p:spPr>
          <a:xfrm flipV="1">
            <a:off x="1813932" y="3011781"/>
            <a:ext cx="1631592" cy="229574"/>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cxnSp>
        <p:nvCxnSpPr>
          <p:cNvPr id="46" name="Shape 317">
            <a:extLst>
              <a:ext uri="{FF2B5EF4-FFF2-40B4-BE49-F238E27FC236}">
                <a16:creationId xmlns:a16="http://schemas.microsoft.com/office/drawing/2014/main" id="{71D82CA3-C58F-4AD5-9AD7-9B3491344946}"/>
              </a:ext>
            </a:extLst>
          </p:cNvPr>
          <p:cNvCxnSpPr>
            <a:cxnSpLocks/>
            <a:stCxn id="25" idx="3"/>
            <a:endCxn id="24" idx="1"/>
          </p:cNvCxnSpPr>
          <p:nvPr/>
        </p:nvCxnSpPr>
        <p:spPr>
          <a:xfrm>
            <a:off x="5436504" y="3011781"/>
            <a:ext cx="1612926" cy="239477"/>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66" name="Rounded Rectangle 34">
            <a:extLst>
              <a:ext uri="{FF2B5EF4-FFF2-40B4-BE49-F238E27FC236}">
                <a16:creationId xmlns:a16="http://schemas.microsoft.com/office/drawing/2014/main" id="{5E935832-2D77-46F3-8C99-311D35EC1863}"/>
              </a:ext>
            </a:extLst>
          </p:cNvPr>
          <p:cNvSpPr/>
          <p:nvPr/>
        </p:nvSpPr>
        <p:spPr>
          <a:xfrm>
            <a:off x="3443160" y="3827187"/>
            <a:ext cx="1990980" cy="510945"/>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solidFill>
                <a:schemeClr val="bg1"/>
              </a:solidFill>
              <a:latin typeface="Arial"/>
              <a:cs typeface="Arial"/>
            </a:endParaRPr>
          </a:p>
        </p:txBody>
      </p:sp>
      <p:sp>
        <p:nvSpPr>
          <p:cNvPr id="71" name="Rounded Rectangle 34">
            <a:extLst>
              <a:ext uri="{FF2B5EF4-FFF2-40B4-BE49-F238E27FC236}">
                <a16:creationId xmlns:a16="http://schemas.microsoft.com/office/drawing/2014/main" id="{F7924AC5-BCEC-46EA-8442-2FED262E2307}"/>
              </a:ext>
            </a:extLst>
          </p:cNvPr>
          <p:cNvSpPr/>
          <p:nvPr/>
        </p:nvSpPr>
        <p:spPr>
          <a:xfrm>
            <a:off x="3443160" y="4881175"/>
            <a:ext cx="1990980" cy="538999"/>
          </a:xfrm>
          <a:prstGeom prst="rect">
            <a:avLst/>
          </a:prstGeom>
          <a:solidFill>
            <a:srgbClr val="FF304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prstClr val="white"/>
                </a:solidFill>
                <a:latin typeface="Arial"/>
                <a:cs typeface="Arial"/>
              </a:rPr>
              <a:t>Bandwidth-Aware Index</a:t>
            </a:r>
          </a:p>
        </p:txBody>
      </p:sp>
      <p:cxnSp>
        <p:nvCxnSpPr>
          <p:cNvPr id="72" name="Shape 317">
            <a:extLst>
              <a:ext uri="{FF2B5EF4-FFF2-40B4-BE49-F238E27FC236}">
                <a16:creationId xmlns:a16="http://schemas.microsoft.com/office/drawing/2014/main" id="{6A4E20A6-39F3-4BF3-AFEA-0F3F90359850}"/>
              </a:ext>
            </a:extLst>
          </p:cNvPr>
          <p:cNvCxnSpPr>
            <a:cxnSpLocks/>
            <a:stCxn id="39" idx="3"/>
            <a:endCxn id="71" idx="1"/>
          </p:cNvCxnSpPr>
          <p:nvPr/>
        </p:nvCxnSpPr>
        <p:spPr>
          <a:xfrm>
            <a:off x="1813932" y="3241355"/>
            <a:ext cx="1629228" cy="1909320"/>
          </a:xfrm>
          <a:prstGeom prst="straightConnector1">
            <a:avLst/>
          </a:prstGeom>
          <a:ln w="41275" cap="rnd" cmpd="sng" algn="ctr">
            <a:solidFill>
              <a:schemeClr val="dk1"/>
            </a:solidFill>
            <a:prstDash val="solid"/>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65" name="Rounded Rectangle 32">
            <a:extLst>
              <a:ext uri="{FF2B5EF4-FFF2-40B4-BE49-F238E27FC236}">
                <a16:creationId xmlns:a16="http://schemas.microsoft.com/office/drawing/2014/main" id="{FBCF0293-A4C5-4A22-81CE-C907D522ECE5}"/>
              </a:ext>
            </a:extLst>
          </p:cNvPr>
          <p:cNvSpPr/>
          <p:nvPr/>
        </p:nvSpPr>
        <p:spPr>
          <a:xfrm>
            <a:off x="154726" y="4092850"/>
            <a:ext cx="2958846" cy="1149720"/>
          </a:xfrm>
          <a:prstGeom prst="roundRect">
            <a:avLst/>
          </a:prstGeom>
          <a:solidFill>
            <a:schemeClr val="bg1">
              <a:alpha val="7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Lines within a page have similar compressibility</a:t>
            </a:r>
          </a:p>
        </p:txBody>
      </p:sp>
      <p:cxnSp>
        <p:nvCxnSpPr>
          <p:cNvPr id="76" name="Shape 317">
            <a:extLst>
              <a:ext uri="{FF2B5EF4-FFF2-40B4-BE49-F238E27FC236}">
                <a16:creationId xmlns:a16="http://schemas.microsoft.com/office/drawing/2014/main" id="{7F31AA98-45E1-42B9-88E0-149105EC6FF9}"/>
              </a:ext>
            </a:extLst>
          </p:cNvPr>
          <p:cNvCxnSpPr>
            <a:cxnSpLocks/>
            <a:stCxn id="71" idx="3"/>
            <a:endCxn id="24" idx="1"/>
          </p:cNvCxnSpPr>
          <p:nvPr/>
        </p:nvCxnSpPr>
        <p:spPr>
          <a:xfrm flipV="1">
            <a:off x="5434140" y="3251258"/>
            <a:ext cx="1615290" cy="1899417"/>
          </a:xfrm>
          <a:prstGeom prst="straightConnector1">
            <a:avLst/>
          </a:prstGeom>
          <a:ln w="41275" cap="rnd" cmpd="sng" algn="ctr">
            <a:solidFill>
              <a:schemeClr val="dk1"/>
            </a:solidFill>
            <a:prstDash val="dash"/>
            <a:round/>
            <a:headEnd type="none" w="med" len="med"/>
            <a:tailEnd type="stealth" w="lg" len="lg"/>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DC1D2929-C748-4AB7-8D22-75B774A8CF61}"/>
              </a:ext>
            </a:extLst>
          </p:cNvPr>
          <p:cNvSpPr txBox="1"/>
          <p:nvPr/>
        </p:nvSpPr>
        <p:spPr>
          <a:xfrm>
            <a:off x="6016752" y="4465676"/>
            <a:ext cx="2664008" cy="83099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rgbClr val="7030A0"/>
                </a:solidFill>
                <a:latin typeface="Arial"/>
                <a:cs typeface="Arial"/>
              </a:rPr>
              <a:t>2</a:t>
            </a:r>
            <a:r>
              <a:rPr lang="en-US" baseline="30000" dirty="0">
                <a:solidFill>
                  <a:srgbClr val="7030A0"/>
                </a:solidFill>
                <a:latin typeface="Arial"/>
                <a:cs typeface="Arial"/>
              </a:rPr>
              <a:t>nd</a:t>
            </a:r>
            <a:r>
              <a:rPr lang="en-US" dirty="0">
                <a:solidFill>
                  <a:srgbClr val="7030A0"/>
                </a:solidFill>
                <a:latin typeface="Arial"/>
                <a:cs typeface="Arial"/>
              </a:rPr>
              <a:t> access only on </a:t>
            </a:r>
            <a:r>
              <a:rPr lang="en-US" dirty="0" err="1">
                <a:solidFill>
                  <a:srgbClr val="7030A0"/>
                </a:solidFill>
                <a:latin typeface="Arial"/>
                <a:cs typeface="Arial"/>
              </a:rPr>
              <a:t>mispredict</a:t>
            </a:r>
            <a:endParaRPr lang="en-US" dirty="0">
              <a:solidFill>
                <a:srgbClr val="7030A0"/>
              </a:solidFill>
              <a:latin typeface="Arial"/>
              <a:cs typeface="Arial"/>
            </a:endParaRPr>
          </a:p>
        </p:txBody>
      </p:sp>
    </p:spTree>
    <p:extLst>
      <p:ext uri="{BB962C8B-B14F-4D97-AF65-F5344CB8AC3E}">
        <p14:creationId xmlns:p14="http://schemas.microsoft.com/office/powerpoint/2010/main" val="263182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300"/>
                                  </p:stCondLst>
                                  <p:childTnLst>
                                    <p:set>
                                      <p:cBhvr>
                                        <p:cTn id="33" dur="1" fill="hold">
                                          <p:stCondLst>
                                            <p:cond delay="0"/>
                                          </p:stCondLst>
                                        </p:cTn>
                                        <p:tgtEl>
                                          <p:spTgt spid="46"/>
                                        </p:tgtEl>
                                        <p:attrNameLst>
                                          <p:attrName>style.visibility</p:attrName>
                                        </p:attrNameLst>
                                      </p:cBhvr>
                                      <p:to>
                                        <p:strVal val="visible"/>
                                      </p:to>
                                    </p:set>
                                  </p:childTnLst>
                                </p:cTn>
                              </p:par>
                            </p:childTnLst>
                          </p:cTn>
                        </p:par>
                        <p:par>
                          <p:cTn id="34" fill="hold">
                            <p:stCondLst>
                              <p:cond delay="300"/>
                            </p:stCondLst>
                            <p:childTnLst>
                              <p:par>
                                <p:cTn id="35" presetID="1" presetClass="entr" presetSubtype="0" fill="hold" nodeType="afterEffect">
                                  <p:stCondLst>
                                    <p:cond delay="200"/>
                                  </p:stCondLst>
                                  <p:childTnLst>
                                    <p:set>
                                      <p:cBhvr>
                                        <p:cTn id="36" dur="1" fill="hold">
                                          <p:stCondLst>
                                            <p:cond delay="0"/>
                                          </p:stCondLst>
                                        </p:cTn>
                                        <p:tgtEl>
                                          <p:spTgt spid="28"/>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nodeType="afterEffect">
                                  <p:stCondLst>
                                    <p:cond delay="200"/>
                                  </p:stCondLst>
                                  <p:childTnLst>
                                    <p:set>
                                      <p:cBhvr>
                                        <p:cTn id="39" dur="1" fill="hold">
                                          <p:stCondLst>
                                            <p:cond delay="0"/>
                                          </p:stCondLst>
                                        </p:cTn>
                                        <p:tgtEl>
                                          <p:spTgt spid="32"/>
                                        </p:tgtEl>
                                        <p:attrNameLst>
                                          <p:attrName>style.visibility</p:attrName>
                                        </p:attrNameLst>
                                      </p:cBhvr>
                                      <p:to>
                                        <p:strVal val="visible"/>
                                      </p:to>
                                    </p:set>
                                  </p:childTnLst>
                                </p:cTn>
                              </p:par>
                            </p:childTnLst>
                          </p:cTn>
                        </p:par>
                        <p:par>
                          <p:cTn id="40" fill="hold">
                            <p:stCondLst>
                              <p:cond delay="700"/>
                            </p:stCondLst>
                            <p:childTnLst>
                              <p:par>
                                <p:cTn id="41" presetID="1" presetClass="entr" presetSubtype="0" fill="hold" nodeType="afterEffect">
                                  <p:stCondLst>
                                    <p:cond delay="200"/>
                                  </p:stCondLst>
                                  <p:childTnLst>
                                    <p:set>
                                      <p:cBhvr>
                                        <p:cTn id="42" dur="1" fill="hold">
                                          <p:stCondLst>
                                            <p:cond delay="0"/>
                                          </p:stCondLst>
                                        </p:cTn>
                                        <p:tgtEl>
                                          <p:spTgt spid="76"/>
                                        </p:tgtEl>
                                        <p:attrNameLst>
                                          <p:attrName>style.visibility</p:attrName>
                                        </p:attrNameLst>
                                      </p:cBhvr>
                                      <p:to>
                                        <p:strVal val="visible"/>
                                      </p:to>
                                    </p:set>
                                  </p:childTnLst>
                                </p:cTn>
                              </p:par>
                            </p:childTnLst>
                          </p:cTn>
                        </p:par>
                        <p:par>
                          <p:cTn id="43" fill="hold">
                            <p:stCondLst>
                              <p:cond delay="900"/>
                            </p:stCondLst>
                            <p:childTnLst>
                              <p:par>
                                <p:cTn id="44" presetID="1" presetClass="entr" presetSubtype="0" fill="hold" grpId="0" nodeType="afterEffect">
                                  <p:stCondLst>
                                    <p:cond delay="400"/>
                                  </p:stCondLst>
                                  <p:childTnLst>
                                    <p:set>
                                      <p:cBhvr>
                                        <p:cTn id="45"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25" grpId="0" animBg="1"/>
      <p:bldP spid="71" grpId="0" animBg="1"/>
      <p:bldP spid="7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535683" y="1973505"/>
            <a:ext cx="2696793" cy="1974127"/>
            <a:chOff x="1526674" y="1334068"/>
            <a:chExt cx="2696793" cy="1974127"/>
          </a:xfrm>
          <a:solidFill>
            <a:schemeClr val="bg1"/>
          </a:solidFill>
        </p:grpSpPr>
        <p:sp>
          <p:nvSpPr>
            <p:cNvPr id="33" name="Rounded Rectangle 32"/>
            <p:cNvSpPr/>
            <p:nvPr/>
          </p:nvSpPr>
          <p:spPr>
            <a:xfrm>
              <a:off x="1526674" y="13340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36" name="Rounded Rectangle 35"/>
            <p:cNvSpPr/>
            <p:nvPr/>
          </p:nvSpPr>
          <p:spPr>
            <a:xfrm>
              <a:off x="2911594" y="13340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39" name="Rounded Rectangle 38"/>
            <p:cNvSpPr/>
            <p:nvPr/>
          </p:nvSpPr>
          <p:spPr>
            <a:xfrm>
              <a:off x="1526674" y="2345923"/>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42" name="Rounded Rectangle 41"/>
            <p:cNvSpPr/>
            <p:nvPr/>
          </p:nvSpPr>
          <p:spPr>
            <a:xfrm>
              <a:off x="2911594" y="2345923"/>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grpSp>
      <p:sp>
        <p:nvSpPr>
          <p:cNvPr id="2" name="Title 1"/>
          <p:cNvSpPr>
            <a:spLocks noGrp="1"/>
          </p:cNvSpPr>
          <p:nvPr>
            <p:ph type="title"/>
          </p:nvPr>
        </p:nvSpPr>
        <p:spPr/>
        <p:txBody>
          <a:bodyPr/>
          <a:lstStyle/>
          <a:p>
            <a:r>
              <a:rPr lang="en-US" dirty="0"/>
              <a:t>3D-DRAM MITIGATES BANDWIDTH WALL</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3</a:t>
            </a:fld>
            <a:endParaRPr lang="en-US"/>
          </a:p>
        </p:txBody>
      </p:sp>
      <p:grpSp>
        <p:nvGrpSpPr>
          <p:cNvPr id="7" name="Group 6"/>
          <p:cNvGrpSpPr/>
          <p:nvPr/>
        </p:nvGrpSpPr>
        <p:grpSpPr>
          <a:xfrm>
            <a:off x="4785285" y="1518375"/>
            <a:ext cx="3984197" cy="4256220"/>
            <a:chOff x="4785285" y="1518375"/>
            <a:chExt cx="3984197" cy="4256220"/>
          </a:xfrm>
        </p:grpSpPr>
        <p:pic>
          <p:nvPicPr>
            <p:cNvPr id="86" name="Picture 85" descr="ddr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085560" y="3090672"/>
              <a:ext cx="4256220" cy="1111625"/>
            </a:xfrm>
            <a:prstGeom prst="rect">
              <a:avLst/>
            </a:prstGeom>
          </p:spPr>
        </p:pic>
        <p:sp>
          <p:nvSpPr>
            <p:cNvPr id="87" name="Left-Right Arrow 86"/>
            <p:cNvSpPr/>
            <p:nvPr/>
          </p:nvSpPr>
          <p:spPr>
            <a:xfrm>
              <a:off x="4785285" y="3399336"/>
              <a:ext cx="17062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grpSp>
      <p:grpSp>
        <p:nvGrpSpPr>
          <p:cNvPr id="22" name="Group 21"/>
          <p:cNvGrpSpPr/>
          <p:nvPr/>
        </p:nvGrpSpPr>
        <p:grpSpPr>
          <a:xfrm>
            <a:off x="1400891" y="1836511"/>
            <a:ext cx="1311873" cy="962272"/>
            <a:chOff x="1374274" y="1181668"/>
            <a:chExt cx="1311873" cy="962272"/>
          </a:xfrm>
          <a:solidFill>
            <a:schemeClr val="bg1"/>
          </a:solidFill>
        </p:grpSpPr>
        <p:sp>
          <p:nvSpPr>
            <p:cNvPr id="6" name="Rounded Rectangle 5"/>
            <p:cNvSpPr/>
            <p:nvPr/>
          </p:nvSpPr>
          <p:spPr>
            <a:xfrm>
              <a:off x="1374274" y="11816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pic>
          <p:nvPicPr>
            <p:cNvPr id="69" name="Picture 68"/>
            <p:cNvPicPr>
              <a:picLocks noChangeAspect="1"/>
            </p:cNvPicPr>
            <p:nvPr/>
          </p:nvPicPr>
          <p:blipFill>
            <a:blip r:embed="rId4"/>
            <a:stretch>
              <a:fillRect/>
            </a:stretch>
          </p:blipFill>
          <p:spPr>
            <a:xfrm>
              <a:off x="1520589" y="1287973"/>
              <a:ext cx="1035365" cy="685532"/>
            </a:xfrm>
            <a:prstGeom prst="rect">
              <a:avLst/>
            </a:prstGeom>
            <a:grpFill/>
          </p:spPr>
        </p:pic>
      </p:grpSp>
      <p:grpSp>
        <p:nvGrpSpPr>
          <p:cNvPr id="21" name="Group 20"/>
          <p:cNvGrpSpPr/>
          <p:nvPr/>
        </p:nvGrpSpPr>
        <p:grpSpPr>
          <a:xfrm>
            <a:off x="1400891" y="1836511"/>
            <a:ext cx="2696793" cy="1974127"/>
            <a:chOff x="1374274" y="1181668"/>
            <a:chExt cx="2696793" cy="1974127"/>
          </a:xfrm>
          <a:solidFill>
            <a:schemeClr val="bg1"/>
          </a:solidFill>
        </p:grpSpPr>
        <p:sp>
          <p:nvSpPr>
            <p:cNvPr id="12" name="Rounded Rectangle 11"/>
            <p:cNvSpPr/>
            <p:nvPr/>
          </p:nvSpPr>
          <p:spPr>
            <a:xfrm>
              <a:off x="2759194" y="11816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15" name="Rounded Rectangle 14"/>
            <p:cNvSpPr/>
            <p:nvPr/>
          </p:nvSpPr>
          <p:spPr>
            <a:xfrm>
              <a:off x="1374274" y="2193523"/>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sp>
          <p:nvSpPr>
            <p:cNvPr id="18" name="Rounded Rectangle 17"/>
            <p:cNvSpPr/>
            <p:nvPr/>
          </p:nvSpPr>
          <p:spPr>
            <a:xfrm>
              <a:off x="2759194" y="2193523"/>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pic>
          <p:nvPicPr>
            <p:cNvPr id="20" name="Picture 19"/>
            <p:cNvPicPr>
              <a:picLocks noChangeAspect="1"/>
            </p:cNvPicPr>
            <p:nvPr/>
          </p:nvPicPr>
          <p:blipFill>
            <a:blip r:embed="rId4"/>
            <a:stretch>
              <a:fillRect/>
            </a:stretch>
          </p:blipFill>
          <p:spPr>
            <a:xfrm>
              <a:off x="2884080" y="1322534"/>
              <a:ext cx="1035365" cy="685532"/>
            </a:xfrm>
            <a:prstGeom prst="rect">
              <a:avLst/>
            </a:prstGeom>
            <a:grpFill/>
          </p:spPr>
        </p:pic>
        <p:pic>
          <p:nvPicPr>
            <p:cNvPr id="68" name="Picture 67"/>
            <p:cNvPicPr>
              <a:picLocks noChangeAspect="1"/>
            </p:cNvPicPr>
            <p:nvPr/>
          </p:nvPicPr>
          <p:blipFill>
            <a:blip r:embed="rId4"/>
            <a:stretch>
              <a:fillRect/>
            </a:stretch>
          </p:blipFill>
          <p:spPr>
            <a:xfrm>
              <a:off x="2898710" y="2305726"/>
              <a:ext cx="1035365" cy="685532"/>
            </a:xfrm>
            <a:prstGeom prst="rect">
              <a:avLst/>
            </a:prstGeom>
            <a:grpFill/>
          </p:spPr>
        </p:pic>
        <p:pic>
          <p:nvPicPr>
            <p:cNvPr id="70" name="Picture 69"/>
            <p:cNvPicPr>
              <a:picLocks noChangeAspect="1"/>
            </p:cNvPicPr>
            <p:nvPr/>
          </p:nvPicPr>
          <p:blipFill>
            <a:blip r:embed="rId4"/>
            <a:stretch>
              <a:fillRect/>
            </a:stretch>
          </p:blipFill>
          <p:spPr>
            <a:xfrm>
              <a:off x="1520589" y="2305726"/>
              <a:ext cx="1035365" cy="685532"/>
            </a:xfrm>
            <a:prstGeom prst="rect">
              <a:avLst/>
            </a:prstGeom>
            <a:grpFill/>
          </p:spPr>
        </p:pic>
      </p:grpSp>
      <p:grpSp>
        <p:nvGrpSpPr>
          <p:cNvPr id="57" name="Group 56"/>
          <p:cNvGrpSpPr/>
          <p:nvPr/>
        </p:nvGrpSpPr>
        <p:grpSpPr>
          <a:xfrm>
            <a:off x="4785285" y="2380824"/>
            <a:ext cx="4207955" cy="2096684"/>
            <a:chOff x="4785285" y="2380824"/>
            <a:chExt cx="4207955" cy="2096684"/>
          </a:xfrm>
        </p:grpSpPr>
        <p:pic>
          <p:nvPicPr>
            <p:cNvPr id="59" name="Picture 58" descr="content_image_hmc_layers_w_label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33520" y="2717536"/>
              <a:ext cx="2459720" cy="1759972"/>
            </a:xfrm>
            <a:prstGeom prst="rect">
              <a:avLst/>
            </a:prstGeom>
          </p:spPr>
        </p:pic>
        <p:sp>
          <p:nvSpPr>
            <p:cNvPr id="71" name="Left-Right Arrow 70"/>
            <p:cNvSpPr/>
            <p:nvPr/>
          </p:nvSpPr>
          <p:spPr>
            <a:xfrm>
              <a:off x="4785285" y="3399336"/>
              <a:ext cx="17062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
          <p:nvSpPr>
            <p:cNvPr id="72" name="Left-Right Arrow 71"/>
            <p:cNvSpPr/>
            <p:nvPr/>
          </p:nvSpPr>
          <p:spPr>
            <a:xfrm>
              <a:off x="4785285" y="3900198"/>
              <a:ext cx="17062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
          <p:nvSpPr>
            <p:cNvPr id="73" name="Left-Right Arrow 72"/>
            <p:cNvSpPr/>
            <p:nvPr/>
          </p:nvSpPr>
          <p:spPr>
            <a:xfrm>
              <a:off x="4785285" y="2895279"/>
              <a:ext cx="17062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
          <p:nvSpPr>
            <p:cNvPr id="74" name="Left-Right Arrow 73"/>
            <p:cNvSpPr/>
            <p:nvPr/>
          </p:nvSpPr>
          <p:spPr>
            <a:xfrm>
              <a:off x="4785285" y="2380824"/>
              <a:ext cx="17062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grpSp>
      <p:sp>
        <p:nvSpPr>
          <p:cNvPr id="8" name="TextBox 7"/>
          <p:cNvSpPr txBox="1"/>
          <p:nvPr/>
        </p:nvSpPr>
        <p:spPr>
          <a:xfrm>
            <a:off x="7059839" y="4531114"/>
            <a:ext cx="1588897" cy="461665"/>
          </a:xfrm>
          <a:prstGeom prst="rect">
            <a:avLst/>
          </a:prstGeom>
          <a:noFill/>
          <a:ln w="25400">
            <a:noFill/>
          </a:ln>
        </p:spPr>
        <p:txBody>
          <a:bodyPr wrap="none" rtlCol="0">
            <a:spAutoFit/>
          </a:bodyPr>
          <a:lstStyle/>
          <a:p>
            <a:r>
              <a:rPr lang="en-US" dirty="0">
                <a:solidFill>
                  <a:srgbClr val="000000"/>
                </a:solidFill>
                <a:latin typeface="Arial"/>
                <a:cs typeface="Arial"/>
              </a:rPr>
              <a:t>3D-DRAM</a:t>
            </a:r>
          </a:p>
        </p:txBody>
      </p:sp>
      <p:grpSp>
        <p:nvGrpSpPr>
          <p:cNvPr id="9" name="Group 8"/>
          <p:cNvGrpSpPr/>
          <p:nvPr/>
        </p:nvGrpSpPr>
        <p:grpSpPr>
          <a:xfrm>
            <a:off x="1322004" y="4481564"/>
            <a:ext cx="2936812" cy="1060116"/>
            <a:chOff x="1608730" y="4576213"/>
            <a:chExt cx="2936812" cy="1060116"/>
          </a:xfrm>
        </p:grpSpPr>
        <p:grpSp>
          <p:nvGrpSpPr>
            <p:cNvPr id="3" name="Group 2"/>
            <p:cNvGrpSpPr/>
            <p:nvPr/>
          </p:nvGrpSpPr>
          <p:grpSpPr>
            <a:xfrm>
              <a:off x="3190502" y="4576213"/>
              <a:ext cx="1355040" cy="1060116"/>
              <a:chOff x="2904511" y="3589009"/>
              <a:chExt cx="1355040" cy="1060116"/>
            </a:xfrm>
          </p:grpSpPr>
          <p:sp>
            <p:nvSpPr>
              <p:cNvPr id="48" name="Freeform 47"/>
              <p:cNvSpPr/>
              <p:nvPr/>
            </p:nvSpPr>
            <p:spPr>
              <a:xfrm>
                <a:off x="2904511"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Freeform 48"/>
              <p:cNvSpPr/>
              <p:nvPr/>
            </p:nvSpPr>
            <p:spPr>
              <a:xfrm>
                <a:off x="2904511"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Freeform 50"/>
              <p:cNvSpPr/>
              <p:nvPr/>
            </p:nvSpPr>
            <p:spPr>
              <a:xfrm>
                <a:off x="3076287"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2" name="Freeform 51"/>
              <p:cNvSpPr/>
              <p:nvPr/>
            </p:nvSpPr>
            <p:spPr>
              <a:xfrm>
                <a:off x="3076287"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Freeform 52"/>
              <p:cNvSpPr/>
              <p:nvPr/>
            </p:nvSpPr>
            <p:spPr>
              <a:xfrm>
                <a:off x="3249351" y="3589009"/>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Freeform 53"/>
              <p:cNvSpPr/>
              <p:nvPr/>
            </p:nvSpPr>
            <p:spPr>
              <a:xfrm>
                <a:off x="3249351" y="3962802"/>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Freeform 54"/>
              <p:cNvSpPr/>
              <p:nvPr/>
            </p:nvSpPr>
            <p:spPr>
              <a:xfrm>
                <a:off x="3416393"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Freeform 55"/>
              <p:cNvSpPr/>
              <p:nvPr/>
            </p:nvSpPr>
            <p:spPr>
              <a:xfrm>
                <a:off x="3416393"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Freeform 59"/>
              <p:cNvSpPr/>
              <p:nvPr/>
            </p:nvSpPr>
            <p:spPr>
              <a:xfrm>
                <a:off x="3580627"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Freeform 60"/>
              <p:cNvSpPr/>
              <p:nvPr/>
            </p:nvSpPr>
            <p:spPr>
              <a:xfrm>
                <a:off x="3580627"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2" name="Freeform 61"/>
              <p:cNvSpPr/>
              <p:nvPr/>
            </p:nvSpPr>
            <p:spPr>
              <a:xfrm>
                <a:off x="3752403"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3" name="Freeform 62"/>
              <p:cNvSpPr/>
              <p:nvPr/>
            </p:nvSpPr>
            <p:spPr>
              <a:xfrm>
                <a:off x="3752403"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Freeform 63"/>
              <p:cNvSpPr/>
              <p:nvPr/>
            </p:nvSpPr>
            <p:spPr>
              <a:xfrm>
                <a:off x="3925467" y="3589009"/>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5" name="Freeform 64"/>
              <p:cNvSpPr/>
              <p:nvPr/>
            </p:nvSpPr>
            <p:spPr>
              <a:xfrm>
                <a:off x="3925467" y="3962802"/>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Freeform 65"/>
              <p:cNvSpPr/>
              <p:nvPr/>
            </p:nvSpPr>
            <p:spPr>
              <a:xfrm>
                <a:off x="4092509" y="3592204"/>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7" name="Freeform 66"/>
              <p:cNvSpPr/>
              <p:nvPr/>
            </p:nvSpPr>
            <p:spPr>
              <a:xfrm>
                <a:off x="4092509" y="3965997"/>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6" name="Freeform 75"/>
              <p:cNvSpPr/>
              <p:nvPr/>
            </p:nvSpPr>
            <p:spPr>
              <a:xfrm>
                <a:off x="2904511"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7" name="Freeform 76"/>
              <p:cNvSpPr/>
              <p:nvPr/>
            </p:nvSpPr>
            <p:spPr>
              <a:xfrm>
                <a:off x="3076287"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Freeform 77"/>
              <p:cNvSpPr/>
              <p:nvPr/>
            </p:nvSpPr>
            <p:spPr>
              <a:xfrm>
                <a:off x="3249351" y="4334741"/>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9" name="Freeform 78"/>
              <p:cNvSpPr/>
              <p:nvPr/>
            </p:nvSpPr>
            <p:spPr>
              <a:xfrm>
                <a:off x="3416393"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0" name="Freeform 79"/>
              <p:cNvSpPr/>
              <p:nvPr/>
            </p:nvSpPr>
            <p:spPr>
              <a:xfrm>
                <a:off x="3580627"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1" name="Freeform 80"/>
              <p:cNvSpPr/>
              <p:nvPr/>
            </p:nvSpPr>
            <p:spPr>
              <a:xfrm>
                <a:off x="3752403"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2" name="Freeform 81"/>
              <p:cNvSpPr/>
              <p:nvPr/>
            </p:nvSpPr>
            <p:spPr>
              <a:xfrm>
                <a:off x="3925467" y="4334741"/>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3" name="Freeform 82"/>
              <p:cNvSpPr/>
              <p:nvPr/>
            </p:nvSpPr>
            <p:spPr>
              <a:xfrm>
                <a:off x="4092509" y="4337936"/>
                <a:ext cx="167042" cy="311189"/>
              </a:xfrm>
              <a:custGeom>
                <a:avLst/>
                <a:gdLst>
                  <a:gd name="connsiteX0" fmla="*/ 218358 w 256915"/>
                  <a:gd name="connsiteY0" fmla="*/ 0 h 721675"/>
                  <a:gd name="connsiteX1" fmla="*/ 262 w 256915"/>
                  <a:gd name="connsiteY1" fmla="*/ 243726 h 721675"/>
                  <a:gd name="connsiteX2" fmla="*/ 256846 w 256915"/>
                  <a:gd name="connsiteY2" fmla="*/ 487452 h 721675"/>
                  <a:gd name="connsiteX3" fmla="*/ 25921 w 256915"/>
                  <a:gd name="connsiteY3" fmla="*/ 705522 h 721675"/>
                  <a:gd name="connsiteX4" fmla="*/ 13091 w 256915"/>
                  <a:gd name="connsiteY4" fmla="*/ 705522 h 72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15" h="721675">
                    <a:moveTo>
                      <a:pt x="218358" y="0"/>
                    </a:moveTo>
                    <a:cubicBezTo>
                      <a:pt x="106102" y="81242"/>
                      <a:pt x="-6153" y="162484"/>
                      <a:pt x="262" y="243726"/>
                    </a:cubicBezTo>
                    <a:cubicBezTo>
                      <a:pt x="6677" y="324968"/>
                      <a:pt x="252569" y="410486"/>
                      <a:pt x="256846" y="487452"/>
                    </a:cubicBezTo>
                    <a:cubicBezTo>
                      <a:pt x="261123" y="564418"/>
                      <a:pt x="66547" y="669177"/>
                      <a:pt x="25921" y="705522"/>
                    </a:cubicBezTo>
                    <a:cubicBezTo>
                      <a:pt x="-14705" y="741867"/>
                      <a:pt x="13091" y="705522"/>
                      <a:pt x="13091" y="705522"/>
                    </a:cubicBezTo>
                  </a:path>
                </a:pathLst>
              </a:custGeom>
              <a:ln>
                <a:solidFill>
                  <a:srgbClr val="FF535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58" name="Group 57"/>
            <p:cNvGrpSpPr/>
            <p:nvPr/>
          </p:nvGrpSpPr>
          <p:grpSpPr>
            <a:xfrm>
              <a:off x="1608730" y="4579408"/>
              <a:ext cx="1311873" cy="962272"/>
              <a:chOff x="1374274" y="1181668"/>
              <a:chExt cx="1311873" cy="962272"/>
            </a:xfrm>
            <a:solidFill>
              <a:schemeClr val="bg1"/>
            </a:solidFill>
          </p:grpSpPr>
          <p:sp>
            <p:nvSpPr>
              <p:cNvPr id="75" name="Rounded Rectangle 74"/>
              <p:cNvSpPr/>
              <p:nvPr/>
            </p:nvSpPr>
            <p:spPr>
              <a:xfrm>
                <a:off x="1374274" y="1181668"/>
                <a:ext cx="1311873" cy="962272"/>
              </a:xfrm>
              <a:prstGeom prst="round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Arial"/>
                  <a:cs typeface="Arial"/>
                </a:endParaRPr>
              </a:p>
            </p:txBody>
          </p:sp>
          <p:pic>
            <p:nvPicPr>
              <p:cNvPr id="84" name="Picture 83"/>
              <p:cNvPicPr>
                <a:picLocks noChangeAspect="1"/>
              </p:cNvPicPr>
              <p:nvPr/>
            </p:nvPicPr>
            <p:blipFill>
              <a:blip r:embed="rId4"/>
              <a:stretch>
                <a:fillRect/>
              </a:stretch>
            </p:blipFill>
            <p:spPr>
              <a:xfrm>
                <a:off x="1520589" y="1287973"/>
                <a:ext cx="1035365" cy="685532"/>
              </a:xfrm>
              <a:prstGeom prst="rect">
                <a:avLst/>
              </a:prstGeom>
              <a:grpFill/>
            </p:spPr>
          </p:pic>
        </p:grpSp>
      </p:grpSp>
      <p:sp>
        <p:nvSpPr>
          <p:cNvPr id="5" name="Rectangle 4">
            <a:extLst>
              <a:ext uri="{FF2B5EF4-FFF2-40B4-BE49-F238E27FC236}">
                <a16:creationId xmlns:a16="http://schemas.microsoft.com/office/drawing/2014/main" id="{5841E52E-9BF9-4A48-A6E3-3D3DDF34C9A9}"/>
              </a:ext>
            </a:extLst>
          </p:cNvPr>
          <p:cNvSpPr/>
          <p:nvPr/>
        </p:nvSpPr>
        <p:spPr>
          <a:xfrm>
            <a:off x="702835" y="5757172"/>
            <a:ext cx="7926815" cy="830997"/>
          </a:xfrm>
          <a:prstGeom prst="rect">
            <a:avLst/>
          </a:prstGeom>
        </p:spPr>
        <p:txBody>
          <a:bodyPr wrap="square">
            <a:spAutoFit/>
          </a:bodyPr>
          <a:lstStyle/>
          <a:p>
            <a:pPr marL="0" indent="0">
              <a:buNone/>
            </a:pPr>
            <a:r>
              <a:rPr lang="en-US" dirty="0"/>
              <a:t>Hybrid Memory Cube (HMC) from Micron, </a:t>
            </a:r>
          </a:p>
          <a:p>
            <a:pPr marL="0" indent="0">
              <a:buNone/>
            </a:pPr>
            <a:r>
              <a:rPr lang="en-US" dirty="0"/>
              <a:t>High Bandwidth Memory (HBM) from Samsung</a:t>
            </a:r>
          </a:p>
        </p:txBody>
      </p:sp>
      <p:sp>
        <p:nvSpPr>
          <p:cNvPr id="88" name="TextBox 87">
            <a:extLst>
              <a:ext uri="{FF2B5EF4-FFF2-40B4-BE49-F238E27FC236}">
                <a16:creationId xmlns:a16="http://schemas.microsoft.com/office/drawing/2014/main" id="{AB9054DC-6799-4A51-9516-F4114BF52A77}"/>
              </a:ext>
            </a:extLst>
          </p:cNvPr>
          <p:cNvSpPr txBox="1"/>
          <p:nvPr/>
        </p:nvSpPr>
        <p:spPr>
          <a:xfrm>
            <a:off x="44460" y="5787587"/>
            <a:ext cx="9035594" cy="954107"/>
          </a:xfrm>
          <a:prstGeom prst="rect">
            <a:avLst/>
          </a:prstGeom>
          <a:solidFill>
            <a:srgbClr val="CCFFCC"/>
          </a:solidFill>
          <a:ln w="25400">
            <a:solidFill>
              <a:schemeClr val="tx1"/>
            </a:solidFill>
          </a:ln>
        </p:spPr>
        <p:txBody>
          <a:bodyPr wrap="square" rtlCol="0">
            <a:spAutoFit/>
          </a:bodyPr>
          <a:lstStyle/>
          <a:p>
            <a:pPr algn="ctr"/>
            <a:r>
              <a:rPr lang="en-US" sz="2800" b="1" dirty="0">
                <a:solidFill>
                  <a:srgbClr val="000000"/>
                </a:solidFill>
                <a:latin typeface="Arial"/>
                <a:cs typeface="Arial"/>
              </a:rPr>
              <a:t>3D-DRAM improves bandwidth, but does not have capacity to replace conventional DIMM memory</a:t>
            </a:r>
          </a:p>
        </p:txBody>
      </p:sp>
      <p:sp>
        <p:nvSpPr>
          <p:cNvPr id="89" name="Left-Right Arrow 71">
            <a:extLst>
              <a:ext uri="{FF2B5EF4-FFF2-40B4-BE49-F238E27FC236}">
                <a16:creationId xmlns:a16="http://schemas.microsoft.com/office/drawing/2014/main" id="{DF912F04-F2FA-4EB3-9F7A-5CF94F6562C1}"/>
              </a:ext>
            </a:extLst>
          </p:cNvPr>
          <p:cNvSpPr/>
          <p:nvPr/>
        </p:nvSpPr>
        <p:spPr>
          <a:xfrm rot="20234656">
            <a:off x="4828744" y="4211750"/>
            <a:ext cx="17062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
        <p:nvSpPr>
          <p:cNvPr id="90" name="Left-Right Arrow 71">
            <a:extLst>
              <a:ext uri="{FF2B5EF4-FFF2-40B4-BE49-F238E27FC236}">
                <a16:creationId xmlns:a16="http://schemas.microsoft.com/office/drawing/2014/main" id="{04EEC753-8D8F-4B82-9FC6-7A6AA26AB583}"/>
              </a:ext>
            </a:extLst>
          </p:cNvPr>
          <p:cNvSpPr/>
          <p:nvPr/>
        </p:nvSpPr>
        <p:spPr>
          <a:xfrm rot="1165975">
            <a:off x="4828743" y="2115242"/>
            <a:ext cx="1706281" cy="504057"/>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latin typeface="Arial"/>
              <a:cs typeface="Arial"/>
            </a:endParaRPr>
          </a:p>
        </p:txBody>
      </p:sp>
    </p:spTree>
    <p:extLst>
      <p:ext uri="{BB962C8B-B14F-4D97-AF65-F5344CB8AC3E}">
        <p14:creationId xmlns:p14="http://schemas.microsoft.com/office/powerpoint/2010/main" val="113973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8"/>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5" grpId="1"/>
      <p:bldP spid="88" grpId="0" animBg="1"/>
      <p:bldP spid="89" grpId="0" animBg="1"/>
      <p:bldP spid="9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225">
            <a:extLst>
              <a:ext uri="{FF2B5EF4-FFF2-40B4-BE49-F238E27FC236}">
                <a16:creationId xmlns:a16="http://schemas.microsoft.com/office/drawing/2014/main" id="{1A5E0998-EFB2-427E-AA1D-3B54755CC60D}"/>
              </a:ext>
            </a:extLst>
          </p:cNvPr>
          <p:cNvSpPr/>
          <p:nvPr/>
        </p:nvSpPr>
        <p:spPr>
          <a:xfrm>
            <a:off x="0" y="5685562"/>
            <a:ext cx="912068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lvl="0" algn="ctr">
              <a:spcBef>
                <a:spcPts val="0"/>
              </a:spcBef>
              <a:spcAft>
                <a:spcPts val="0"/>
              </a:spcAft>
              <a:buClr>
                <a:schemeClr val="dk1"/>
              </a:buClr>
              <a:buSzPct val="25000"/>
            </a:pPr>
            <a:r>
              <a:rPr lang="en-US" sz="2800" dirty="0">
                <a:solidFill>
                  <a:schemeClr val="dk1"/>
                </a:solidFill>
                <a:latin typeface="Arial"/>
                <a:ea typeface="Arial"/>
                <a:cs typeface="Arial"/>
                <a:sym typeface="Arial"/>
              </a:rPr>
              <a:t>Page-based</a:t>
            </a:r>
            <a:r>
              <a:rPr lang="en-US" sz="14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last-time</a:t>
            </a:r>
            <a:r>
              <a:rPr lang="en-US" sz="18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prediction</a:t>
            </a:r>
            <a:r>
              <a:rPr lang="en-US" sz="18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exploits</a:t>
            </a:r>
            <a:r>
              <a:rPr lang="en-US" sz="16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similar</a:t>
            </a:r>
            <a:r>
              <a:rPr lang="en-US" sz="16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intra</a:t>
            </a:r>
            <a:r>
              <a:rPr lang="en-US" dirty="0">
                <a:solidFill>
                  <a:schemeClr val="dk1"/>
                </a:solidFill>
                <a:latin typeface="Arial"/>
                <a:ea typeface="Arial"/>
                <a:cs typeface="Arial"/>
                <a:sym typeface="Arial"/>
              </a:rPr>
              <a:t>-</a:t>
            </a:r>
            <a:r>
              <a:rPr lang="en-US" sz="2800" dirty="0">
                <a:solidFill>
                  <a:schemeClr val="dk1"/>
                </a:solidFill>
                <a:latin typeface="Arial"/>
                <a:ea typeface="Arial"/>
                <a:cs typeface="Arial"/>
                <a:sym typeface="Arial"/>
              </a:rPr>
              <a:t>page compressibility,</a:t>
            </a:r>
            <a:r>
              <a:rPr lang="en-US" sz="20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to</a:t>
            </a:r>
            <a:r>
              <a:rPr lang="en-US" sz="20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achieve</a:t>
            </a:r>
            <a:r>
              <a:rPr lang="en-US" sz="20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high</a:t>
            </a:r>
            <a:r>
              <a:rPr lang="en-US"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prediction</a:t>
            </a:r>
            <a:r>
              <a:rPr lang="en-US" sz="16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accuracy</a:t>
            </a:r>
            <a:r>
              <a:rPr lang="en-US" sz="1100"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(94%)</a:t>
            </a:r>
          </a:p>
        </p:txBody>
      </p:sp>
      <p:sp>
        <p:nvSpPr>
          <p:cNvPr id="2" name="Title 1"/>
          <p:cNvSpPr>
            <a:spLocks noGrp="1"/>
          </p:cNvSpPr>
          <p:nvPr>
            <p:ph type="title"/>
          </p:nvPr>
        </p:nvSpPr>
        <p:spPr>
          <a:xfrm>
            <a:off x="247649" y="198438"/>
            <a:ext cx="8787945" cy="487362"/>
          </a:xfrm>
        </p:spPr>
        <p:txBody>
          <a:bodyPr/>
          <a:lstStyle/>
          <a:p>
            <a:r>
              <a:rPr lang="en-US" dirty="0"/>
              <a:t>PAGE-based Cache INDEX PREDICTOR (CIP)</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30</a:t>
            </a:fld>
            <a:endParaRPr lang="en-US"/>
          </a:p>
        </p:txBody>
      </p:sp>
      <p:sp>
        <p:nvSpPr>
          <p:cNvPr id="5" name="Rounded Rectangle 34"/>
          <p:cNvSpPr/>
          <p:nvPr/>
        </p:nvSpPr>
        <p:spPr>
          <a:xfrm>
            <a:off x="4014438" y="1756923"/>
            <a:ext cx="1990980" cy="3768514"/>
          </a:xfrm>
          <a:prstGeom prst="rect">
            <a:avLst/>
          </a:prstGeom>
          <a:solidFill>
            <a:srgbClr val="FF304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00"/>
                </a:solidFill>
                <a:latin typeface="Arial"/>
                <a:cs typeface="Arial"/>
              </a:rPr>
              <a:t>0</a:t>
            </a:r>
          </a:p>
        </p:txBody>
      </p:sp>
      <p:sp>
        <p:nvSpPr>
          <p:cNvPr id="6" name="Rounded Rectangle 34"/>
          <p:cNvSpPr/>
          <p:nvPr/>
        </p:nvSpPr>
        <p:spPr>
          <a:xfrm>
            <a:off x="4014438" y="2278239"/>
            <a:ext cx="1990980" cy="54304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1</a:t>
            </a:r>
          </a:p>
        </p:txBody>
      </p:sp>
      <p:sp>
        <p:nvSpPr>
          <p:cNvPr id="7" name="Rounded Rectangle 34"/>
          <p:cNvSpPr/>
          <p:nvPr/>
        </p:nvSpPr>
        <p:spPr>
          <a:xfrm>
            <a:off x="4014438" y="3364321"/>
            <a:ext cx="1990980" cy="589865"/>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0</a:t>
            </a:r>
          </a:p>
        </p:txBody>
      </p:sp>
      <p:sp>
        <p:nvSpPr>
          <p:cNvPr id="8" name="Rounded Rectangle 34"/>
          <p:cNvSpPr/>
          <p:nvPr/>
        </p:nvSpPr>
        <p:spPr>
          <a:xfrm>
            <a:off x="4014438" y="4443396"/>
            <a:ext cx="1990980" cy="543041"/>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0</a:t>
            </a:r>
          </a:p>
        </p:txBody>
      </p:sp>
      <p:sp>
        <p:nvSpPr>
          <p:cNvPr id="9" name="Rounded Rectangle 34"/>
          <p:cNvSpPr/>
          <p:nvPr/>
        </p:nvSpPr>
        <p:spPr>
          <a:xfrm>
            <a:off x="4014438" y="2821280"/>
            <a:ext cx="1990980" cy="575929"/>
          </a:xfrm>
          <a:prstGeom prst="rect">
            <a:avLst/>
          </a:prstGeom>
          <a:solidFill>
            <a:schemeClr val="tx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latin typeface="Arial"/>
                <a:cs typeface="Arial"/>
              </a:rPr>
              <a:t>0</a:t>
            </a:r>
          </a:p>
        </p:txBody>
      </p:sp>
      <p:sp>
        <p:nvSpPr>
          <p:cNvPr id="10" name="Rounded Rectangle 34"/>
          <p:cNvSpPr/>
          <p:nvPr/>
        </p:nvSpPr>
        <p:spPr>
          <a:xfrm>
            <a:off x="4014438" y="4981927"/>
            <a:ext cx="1990980" cy="53899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1</a:t>
            </a:r>
          </a:p>
        </p:txBody>
      </p:sp>
      <p:sp>
        <p:nvSpPr>
          <p:cNvPr id="13" name="Rounded Rectangle 34"/>
          <p:cNvSpPr/>
          <p:nvPr/>
        </p:nvSpPr>
        <p:spPr>
          <a:xfrm>
            <a:off x="4585716" y="1721262"/>
            <a:ext cx="848424" cy="54304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1</a:t>
            </a:r>
          </a:p>
        </p:txBody>
      </p:sp>
      <p:sp>
        <p:nvSpPr>
          <p:cNvPr id="14" name="Rounded Rectangle 34"/>
          <p:cNvSpPr/>
          <p:nvPr/>
        </p:nvSpPr>
        <p:spPr>
          <a:xfrm>
            <a:off x="4585716" y="3960467"/>
            <a:ext cx="848424" cy="54304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1</a:t>
            </a:r>
          </a:p>
        </p:txBody>
      </p:sp>
      <p:sp>
        <p:nvSpPr>
          <p:cNvPr id="15" name="Rounded Rectangle 34"/>
          <p:cNvSpPr/>
          <p:nvPr/>
        </p:nvSpPr>
        <p:spPr>
          <a:xfrm>
            <a:off x="130620" y="2511967"/>
            <a:ext cx="1277556" cy="54304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00"/>
                </a:solidFill>
                <a:latin typeface="Arial"/>
                <a:cs typeface="Arial"/>
              </a:rPr>
              <a:t>Page #</a:t>
            </a:r>
          </a:p>
        </p:txBody>
      </p:sp>
      <p:sp>
        <p:nvSpPr>
          <p:cNvPr id="16" name="Rounded Rectangle 34"/>
          <p:cNvSpPr/>
          <p:nvPr/>
        </p:nvSpPr>
        <p:spPr>
          <a:xfrm>
            <a:off x="1908048" y="2511967"/>
            <a:ext cx="1277556" cy="54304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00"/>
                </a:solidFill>
                <a:latin typeface="Arial"/>
                <a:cs typeface="Arial"/>
              </a:rPr>
              <a:t>Hash</a:t>
            </a:r>
          </a:p>
        </p:txBody>
      </p:sp>
      <p:sp>
        <p:nvSpPr>
          <p:cNvPr id="17" name="Rounded Rectangle 34"/>
          <p:cNvSpPr/>
          <p:nvPr/>
        </p:nvSpPr>
        <p:spPr>
          <a:xfrm>
            <a:off x="-12033" y="1282989"/>
            <a:ext cx="1562862" cy="54304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Demand Access</a:t>
            </a:r>
          </a:p>
        </p:txBody>
      </p:sp>
      <p:cxnSp>
        <p:nvCxnSpPr>
          <p:cNvPr id="18" name="Shape 317"/>
          <p:cNvCxnSpPr>
            <a:cxnSpLocks/>
            <a:endCxn id="15" idx="0"/>
          </p:cNvCxnSpPr>
          <p:nvPr/>
        </p:nvCxnSpPr>
        <p:spPr>
          <a:xfrm>
            <a:off x="769398" y="1992782"/>
            <a:ext cx="0" cy="519185"/>
          </a:xfrm>
          <a:prstGeom prst="straightConnector1">
            <a:avLst/>
          </a:prstGeom>
          <a:noFill/>
          <a:ln w="53975" cap="rnd" cmpd="sng">
            <a:solidFill>
              <a:schemeClr val="dk1"/>
            </a:solidFill>
            <a:prstDash val="solid"/>
            <a:round/>
            <a:headEnd type="none" w="med" len="med"/>
            <a:tailEnd type="stealth" w="lg" len="lg"/>
          </a:ln>
        </p:spPr>
      </p:cxnSp>
      <p:cxnSp>
        <p:nvCxnSpPr>
          <p:cNvPr id="23" name="Shape 317"/>
          <p:cNvCxnSpPr>
            <a:cxnSpLocks/>
            <a:stCxn id="15" idx="3"/>
            <a:endCxn id="16" idx="1"/>
          </p:cNvCxnSpPr>
          <p:nvPr/>
        </p:nvCxnSpPr>
        <p:spPr>
          <a:xfrm>
            <a:off x="1408176" y="2783488"/>
            <a:ext cx="499872" cy="0"/>
          </a:xfrm>
          <a:prstGeom prst="straightConnector1">
            <a:avLst/>
          </a:prstGeom>
          <a:noFill/>
          <a:ln w="53975" cap="rnd" cmpd="sng">
            <a:solidFill>
              <a:schemeClr val="dk1"/>
            </a:solidFill>
            <a:prstDash val="solid"/>
            <a:round/>
            <a:headEnd type="none" w="med" len="med"/>
            <a:tailEnd type="stealth" w="lg" len="lg"/>
          </a:ln>
        </p:spPr>
      </p:cxnSp>
      <p:cxnSp>
        <p:nvCxnSpPr>
          <p:cNvPr id="26" name="Shape 317"/>
          <p:cNvCxnSpPr>
            <a:cxnSpLocks/>
            <a:stCxn id="16" idx="3"/>
            <a:endCxn id="7" idx="1"/>
          </p:cNvCxnSpPr>
          <p:nvPr/>
        </p:nvCxnSpPr>
        <p:spPr>
          <a:xfrm>
            <a:off x="3185604" y="2783488"/>
            <a:ext cx="828834" cy="875766"/>
          </a:xfrm>
          <a:prstGeom prst="straightConnector1">
            <a:avLst/>
          </a:prstGeom>
          <a:noFill/>
          <a:ln w="53975" cap="rnd" cmpd="sng">
            <a:solidFill>
              <a:schemeClr val="dk1"/>
            </a:solidFill>
            <a:prstDash val="solid"/>
            <a:round/>
            <a:headEnd type="none" w="med" len="med"/>
            <a:tailEnd type="stealth" w="lg" len="lg"/>
          </a:ln>
        </p:spPr>
      </p:cxnSp>
      <p:cxnSp>
        <p:nvCxnSpPr>
          <p:cNvPr id="29" name="Shape 317"/>
          <p:cNvCxnSpPr>
            <a:cxnSpLocks/>
            <a:stCxn id="7" idx="3"/>
          </p:cNvCxnSpPr>
          <p:nvPr/>
        </p:nvCxnSpPr>
        <p:spPr>
          <a:xfrm flipV="1">
            <a:off x="6005418" y="3221371"/>
            <a:ext cx="896577" cy="437883"/>
          </a:xfrm>
          <a:prstGeom prst="straightConnector1">
            <a:avLst/>
          </a:prstGeom>
          <a:noFill/>
          <a:ln w="53975" cap="rnd" cmpd="sng">
            <a:solidFill>
              <a:schemeClr val="dk1"/>
            </a:solidFill>
            <a:prstDash val="solid"/>
            <a:round/>
            <a:headEnd type="none" w="med" len="med"/>
            <a:tailEnd type="stealth" w="lg" len="lg"/>
          </a:ln>
        </p:spPr>
      </p:cxnSp>
      <p:sp>
        <p:nvSpPr>
          <p:cNvPr id="33" name="Rounded Rectangle 34"/>
          <p:cNvSpPr/>
          <p:nvPr/>
        </p:nvSpPr>
        <p:spPr>
          <a:xfrm>
            <a:off x="6834252" y="2949850"/>
            <a:ext cx="1963960" cy="54304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Predict </a:t>
            </a:r>
            <a:r>
              <a:rPr lang="en-US" b="1" dirty="0">
                <a:solidFill>
                  <a:schemeClr val="tx2">
                    <a:lumMod val="60000"/>
                    <a:lumOff val="40000"/>
                  </a:schemeClr>
                </a:solidFill>
                <a:latin typeface="Arial"/>
                <a:cs typeface="Arial"/>
              </a:rPr>
              <a:t>Traditional Set Index</a:t>
            </a:r>
          </a:p>
        </p:txBody>
      </p:sp>
      <p:sp>
        <p:nvSpPr>
          <p:cNvPr id="34" name="Rounded Rectangle 34"/>
          <p:cNvSpPr/>
          <p:nvPr/>
        </p:nvSpPr>
        <p:spPr>
          <a:xfrm>
            <a:off x="6498973" y="926341"/>
            <a:ext cx="2458899" cy="144689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0 </a:t>
            </a:r>
            <a:r>
              <a:rPr lang="en-US" b="1" dirty="0">
                <a:solidFill>
                  <a:schemeClr val="tx1"/>
                </a:solidFill>
                <a:latin typeface="Arial"/>
                <a:cs typeface="Arial"/>
              </a:rPr>
              <a:t>= </a:t>
            </a:r>
            <a:r>
              <a:rPr lang="en-US" b="1" dirty="0">
                <a:solidFill>
                  <a:schemeClr val="tx2">
                    <a:lumMod val="60000"/>
                    <a:lumOff val="40000"/>
                  </a:schemeClr>
                </a:solidFill>
                <a:latin typeface="Arial"/>
                <a:cs typeface="Arial"/>
              </a:rPr>
              <a:t>Traditional Set Index</a:t>
            </a:r>
          </a:p>
          <a:p>
            <a:pPr algn="ctr"/>
            <a:r>
              <a:rPr lang="en-US" b="1" dirty="0">
                <a:solidFill>
                  <a:srgbClr val="000000"/>
                </a:solidFill>
                <a:latin typeface="Arial"/>
                <a:cs typeface="Arial"/>
              </a:rPr>
              <a:t>1 = </a:t>
            </a:r>
            <a:r>
              <a:rPr lang="en-US" b="1" dirty="0">
                <a:solidFill>
                  <a:srgbClr val="FF3041"/>
                </a:solidFill>
                <a:latin typeface="Arial"/>
                <a:cs typeface="Arial"/>
              </a:rPr>
              <a:t>Bandwidth-Aware Index</a:t>
            </a:r>
          </a:p>
        </p:txBody>
      </p:sp>
      <p:sp>
        <p:nvSpPr>
          <p:cNvPr id="36" name="Rounded Rectangle 34"/>
          <p:cNvSpPr/>
          <p:nvPr/>
        </p:nvSpPr>
        <p:spPr>
          <a:xfrm>
            <a:off x="2918490" y="1219073"/>
            <a:ext cx="3912584" cy="54304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latin typeface="Arial"/>
                <a:cs typeface="Arial"/>
              </a:rPr>
              <a:t>Last-Time Table (LTT)</a:t>
            </a:r>
          </a:p>
        </p:txBody>
      </p:sp>
    </p:spTree>
    <p:extLst>
      <p:ext uri="{BB962C8B-B14F-4D97-AF65-F5344CB8AC3E}">
        <p14:creationId xmlns:p14="http://schemas.microsoft.com/office/powerpoint/2010/main" val="3244552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DICE OVERVIEW</a:t>
            </a:r>
          </a:p>
        </p:txBody>
      </p:sp>
      <p:sp>
        <p:nvSpPr>
          <p:cNvPr id="3" name="Content Placeholder 2"/>
          <p:cNvSpPr>
            <a:spLocks noGrp="1"/>
          </p:cNvSpPr>
          <p:nvPr>
            <p:ph idx="1"/>
          </p:nvPr>
        </p:nvSpPr>
        <p:spPr/>
        <p:txBody>
          <a:bodyPr/>
          <a:lstStyle/>
          <a:p>
            <a:endParaRPr lang="en-US" dirty="0"/>
          </a:p>
          <a:p>
            <a:r>
              <a:rPr lang="en-US" dirty="0">
                <a:solidFill>
                  <a:schemeClr val="bg1">
                    <a:lumMod val="65000"/>
                  </a:schemeClr>
                </a:solidFill>
              </a:rPr>
              <a:t>Compressed DRAM Cache Organization</a:t>
            </a:r>
          </a:p>
          <a:p>
            <a:endParaRPr lang="en-US" dirty="0"/>
          </a:p>
          <a:p>
            <a:r>
              <a:rPr lang="en-US" dirty="0">
                <a:solidFill>
                  <a:schemeClr val="bg1">
                    <a:lumMod val="65000"/>
                  </a:schemeClr>
                </a:solidFill>
              </a:rPr>
              <a:t>Flexible Mapping for Quick Switching</a:t>
            </a:r>
          </a:p>
          <a:p>
            <a:pPr marL="0" indent="0">
              <a:buNone/>
            </a:pPr>
            <a:endParaRPr lang="en-US" dirty="0"/>
          </a:p>
          <a:p>
            <a:r>
              <a:rPr lang="en-US" dirty="0">
                <a:solidFill>
                  <a:schemeClr val="bg1">
                    <a:lumMod val="65000"/>
                  </a:schemeClr>
                </a:solidFill>
              </a:rPr>
              <a:t>Dynamic Indexing (DICE)</a:t>
            </a:r>
          </a:p>
          <a:p>
            <a:pPr lvl="1"/>
            <a:r>
              <a:rPr lang="en-US" dirty="0">
                <a:solidFill>
                  <a:schemeClr val="bg1">
                    <a:lumMod val="65000"/>
                  </a:schemeClr>
                </a:solidFill>
              </a:rPr>
              <a:t>Insertion Policy</a:t>
            </a:r>
          </a:p>
          <a:p>
            <a:pPr lvl="1"/>
            <a:r>
              <a:rPr lang="en-US" dirty="0">
                <a:solidFill>
                  <a:schemeClr val="bg1">
                    <a:lumMod val="65000"/>
                  </a:schemeClr>
                </a:solidFill>
              </a:rPr>
              <a:t>Index Prediction</a:t>
            </a:r>
          </a:p>
          <a:p>
            <a:endParaRPr lang="en-US" dirty="0">
              <a:solidFill>
                <a:schemeClr val="bg1">
                  <a:lumMod val="65000"/>
                </a:schemeClr>
              </a:solidFill>
            </a:endParaRPr>
          </a:p>
          <a:p>
            <a:r>
              <a:rPr lang="en-US" dirty="0"/>
              <a:t>Results</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31</a:t>
            </a:fld>
            <a:endParaRPr lang="en-US"/>
          </a:p>
        </p:txBody>
      </p:sp>
      <p:sp>
        <p:nvSpPr>
          <p:cNvPr id="5" name="Shape 153"/>
          <p:cNvSpPr/>
          <p:nvPr/>
        </p:nvSpPr>
        <p:spPr>
          <a:xfrm rot="-5400000">
            <a:off x="2136090" y="5796187"/>
            <a:ext cx="381000" cy="304799"/>
          </a:xfrm>
          <a:prstGeom prst="upArrow">
            <a:avLst>
              <a:gd name="adj1" fmla="val 50000"/>
              <a:gd name="adj2" fmla="val 50000"/>
            </a:avLst>
          </a:prstGeom>
          <a:solidFill>
            <a:srgbClr val="008000"/>
          </a:solidFill>
          <a:ln w="25400" cap="flat" cmpd="sng">
            <a:solidFill>
              <a:srgbClr val="C00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6457095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178600" y="3887314"/>
            <a:ext cx="8824280" cy="2871216"/>
            <a:chOff x="522109" y="3164032"/>
            <a:chExt cx="8244842" cy="2871216"/>
          </a:xfrm>
        </p:grpSpPr>
        <p:sp>
          <p:nvSpPr>
            <p:cNvPr id="28" name="Rounded Rectangular Callout 27"/>
            <p:cNvSpPr/>
            <p:nvPr/>
          </p:nvSpPr>
          <p:spPr>
            <a:xfrm flipV="1">
              <a:off x="536222" y="3408359"/>
              <a:ext cx="8198556" cy="1855083"/>
            </a:xfrm>
            <a:prstGeom prst="wedgeRoundRectCallout">
              <a:avLst>
                <a:gd name="adj1" fmla="val -35642"/>
                <a:gd name="adj2" fmla="val 90431"/>
                <a:gd name="adj3" fmla="val 16667"/>
              </a:avLst>
            </a:prstGeom>
            <a:solidFill>
              <a:schemeClr val="bg1">
                <a:lumMod val="8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522109" y="3164032"/>
              <a:ext cx="8244842" cy="2871216"/>
            </a:xfrm>
            <a:prstGeom prst="roundRect">
              <a:avLst>
                <a:gd name="adj" fmla="val 18794"/>
              </a:avLst>
            </a:prstGeom>
            <a:solidFill>
              <a:schemeClr val="bg1">
                <a:lumMod val="85000"/>
              </a:schemeClr>
            </a:solidFill>
            <a:effectLst/>
          </p:spPr>
          <p:style>
            <a:lnRef idx="1">
              <a:schemeClr val="accent1"/>
            </a:lnRef>
            <a:fillRef idx="3">
              <a:schemeClr val="accent1"/>
            </a:fillRef>
            <a:effectRef idx="2">
              <a:schemeClr val="accent1"/>
            </a:effectRef>
            <a:fontRef idx="minor">
              <a:schemeClr val="lt1"/>
            </a:fontRef>
          </p:style>
          <p:txBody>
            <a:bodyPr rtlCol="0" anchor="t"/>
            <a:lstStyle/>
            <a:p>
              <a:pPr marL="457200" indent="-457200">
                <a:buSzPct val="150000"/>
                <a:buFont typeface="Arial"/>
                <a:buChar char="•"/>
              </a:pPr>
              <a:r>
                <a:rPr lang="en-US" sz="3200" dirty="0">
                  <a:solidFill>
                    <a:schemeClr val="tx1"/>
                  </a:solidFill>
                  <a:latin typeface="Arial"/>
                  <a:cs typeface="Arial"/>
                </a:rPr>
                <a:t>Core Chip</a:t>
              </a:r>
            </a:p>
            <a:p>
              <a:pPr marL="914400" lvl="1" indent="-457200">
                <a:buSzPct val="75000"/>
                <a:buFont typeface="Wingdings" charset="2"/>
                <a:buChar char="§"/>
              </a:pPr>
              <a:r>
                <a:rPr lang="en-US" sz="3200" dirty="0">
                  <a:solidFill>
                    <a:schemeClr val="tx1"/>
                  </a:solidFill>
                  <a:latin typeface="Arial"/>
                  <a:cs typeface="Arial"/>
                </a:rPr>
                <a:t>3.2GHz 4-wide out-of-order core</a:t>
              </a:r>
            </a:p>
            <a:p>
              <a:pPr marL="914400" lvl="1" indent="-457200">
                <a:buSzPct val="75000"/>
                <a:buFont typeface="Wingdings" charset="2"/>
                <a:buChar char="§"/>
              </a:pPr>
              <a:r>
                <a:rPr lang="en-US" sz="3200" dirty="0">
                  <a:solidFill>
                    <a:schemeClr val="tx1"/>
                  </a:solidFill>
                  <a:latin typeface="Arial"/>
                  <a:cs typeface="Arial"/>
                </a:rPr>
                <a:t>8 cores, 8MB shared last-level cache</a:t>
              </a:r>
            </a:p>
            <a:p>
              <a:pPr marL="457200" indent="-457200">
                <a:buSzPct val="150000"/>
                <a:buFont typeface="Arial"/>
                <a:buChar char="•"/>
              </a:pPr>
              <a:r>
                <a:rPr lang="en-US" sz="3200" dirty="0">
                  <a:solidFill>
                    <a:schemeClr val="tx1"/>
                  </a:solidFill>
                  <a:latin typeface="Arial"/>
                  <a:cs typeface="Arial"/>
                </a:rPr>
                <a:t>Compression</a:t>
              </a:r>
            </a:p>
            <a:p>
              <a:pPr marL="914400" lvl="1" indent="-457200">
                <a:buSzPct val="75000"/>
                <a:buFont typeface="Wingdings" charset="2"/>
                <a:buChar char="§"/>
              </a:pPr>
              <a:r>
                <a:rPr lang="en-US" sz="3200" dirty="0">
                  <a:solidFill>
                    <a:schemeClr val="tx1"/>
                  </a:solidFill>
                  <a:latin typeface="Arial"/>
                  <a:cs typeface="Arial"/>
                </a:rPr>
                <a:t>FPC + BDI</a:t>
              </a:r>
            </a:p>
            <a:p>
              <a:pPr marL="914400" lvl="1" indent="-457200">
                <a:buSzPct val="75000"/>
                <a:buFont typeface="Wingdings" charset="2"/>
                <a:buChar char="§"/>
              </a:pPr>
              <a:endParaRPr lang="en-US" sz="3200" dirty="0">
                <a:solidFill>
                  <a:schemeClr val="tx1"/>
                </a:solidFill>
                <a:latin typeface="Arial"/>
                <a:cs typeface="Arial"/>
              </a:endParaRPr>
            </a:p>
            <a:p>
              <a:endParaRPr lang="en-US" dirty="0">
                <a:latin typeface="Arial"/>
                <a:cs typeface="Arial"/>
              </a:endParaRPr>
            </a:p>
          </p:txBody>
        </p:sp>
      </p:grpSp>
      <p:sp>
        <p:nvSpPr>
          <p:cNvPr id="2" name="Title 1"/>
          <p:cNvSpPr>
            <a:spLocks noGrp="1"/>
          </p:cNvSpPr>
          <p:nvPr>
            <p:ph type="title"/>
          </p:nvPr>
        </p:nvSpPr>
        <p:spPr/>
        <p:txBody>
          <a:bodyPr/>
          <a:lstStyle/>
          <a:p>
            <a:r>
              <a:rPr lang="en-US" dirty="0"/>
              <a:t>Methodology (1/8</a:t>
            </a:r>
            <a:r>
              <a:rPr lang="en-US" baseline="30000" dirty="0"/>
              <a:t>th</a:t>
            </a:r>
            <a:r>
              <a:rPr lang="en-US" dirty="0"/>
              <a:t> Knights Landing)</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32</a:t>
            </a:fld>
            <a:endParaRPr lang="en-US"/>
          </a:p>
        </p:txBody>
      </p:sp>
      <p:pic>
        <p:nvPicPr>
          <p:cNvPr id="14" name="Picture 13" descr="cpu.png"/>
          <p:cNvPicPr>
            <a:picLocks noChangeAspect="1"/>
          </p:cNvPicPr>
          <p:nvPr/>
        </p:nvPicPr>
        <p:blipFill>
          <a:blip r:embed="rId3" cstate="email">
            <a:alphaModFix/>
            <a:extLst>
              <a:ext uri="{28A0092B-C50C-407E-A947-70E740481C1C}">
                <a14:useLocalDpi xmlns:a14="http://schemas.microsoft.com/office/drawing/2010/main" val="0"/>
              </a:ext>
            </a:extLst>
          </a:blip>
          <a:stretch>
            <a:fillRect/>
          </a:stretch>
        </p:blipFill>
        <p:spPr>
          <a:xfrm>
            <a:off x="617577" y="1237356"/>
            <a:ext cx="1628680" cy="1628680"/>
          </a:xfrm>
          <a:prstGeom prst="rect">
            <a:avLst/>
          </a:prstGeom>
        </p:spPr>
      </p:pic>
      <p:pic>
        <p:nvPicPr>
          <p:cNvPr id="15" name="Picture 14" descr="ddr3.jpg"/>
          <p:cNvPicPr>
            <a:picLocks noChangeAspect="1"/>
          </p:cNvPicPr>
          <p:nvPr/>
        </p:nvPicPr>
        <p:blipFill>
          <a:blip r:embed="rId4" cstate="email">
            <a:alphaModFix amt="54000"/>
            <a:extLst>
              <a:ext uri="{28A0092B-C50C-407E-A947-70E740481C1C}">
                <a14:useLocalDpi xmlns:a14="http://schemas.microsoft.com/office/drawing/2010/main" val="0"/>
              </a:ext>
            </a:extLst>
          </a:blip>
          <a:stretch>
            <a:fillRect/>
          </a:stretch>
        </p:blipFill>
        <p:spPr>
          <a:xfrm rot="16200000">
            <a:off x="6547777" y="1607316"/>
            <a:ext cx="2066773" cy="539792"/>
          </a:xfrm>
          <a:prstGeom prst="rect">
            <a:avLst/>
          </a:prstGeom>
          <a:scene3d>
            <a:camera prst="orthographicFront">
              <a:rot lat="0" lon="0" rev="8100000"/>
            </a:camera>
            <a:lightRig rig="threePt" dir="t"/>
          </a:scene3d>
        </p:spPr>
      </p:pic>
      <p:pic>
        <p:nvPicPr>
          <p:cNvPr id="16" name="Picture 15" descr="content_image_hmc_layers_w_labels.jpg"/>
          <p:cNvPicPr>
            <a:picLocks noChangeAspect="1"/>
          </p:cNvPicPr>
          <p:nvPr/>
        </p:nvPicPr>
        <p:blipFill>
          <a:blip r:embed="rId5" cstate="email">
            <a:alphaModFix amt="57000"/>
            <a:extLst>
              <a:ext uri="{28A0092B-C50C-407E-A947-70E740481C1C}">
                <a14:useLocalDpi xmlns:a14="http://schemas.microsoft.com/office/drawing/2010/main" val="0"/>
              </a:ext>
            </a:extLst>
          </a:blip>
          <a:stretch>
            <a:fillRect/>
          </a:stretch>
        </p:blipFill>
        <p:spPr>
          <a:xfrm>
            <a:off x="3664517" y="1398262"/>
            <a:ext cx="1749978" cy="1252139"/>
          </a:xfrm>
          <a:prstGeom prst="rect">
            <a:avLst/>
          </a:prstGeom>
        </p:spPr>
      </p:pic>
      <p:sp>
        <p:nvSpPr>
          <p:cNvPr id="17" name="TextBox 16"/>
          <p:cNvSpPr txBox="1"/>
          <p:nvPr/>
        </p:nvSpPr>
        <p:spPr>
          <a:xfrm>
            <a:off x="3522146" y="2533754"/>
            <a:ext cx="2062530" cy="954107"/>
          </a:xfrm>
          <a:prstGeom prst="rect">
            <a:avLst/>
          </a:prstGeom>
          <a:noFill/>
        </p:spPr>
        <p:txBody>
          <a:bodyPr wrap="square" rtlCol="0">
            <a:spAutoFit/>
          </a:bodyPr>
          <a:lstStyle/>
          <a:p>
            <a:pPr algn="ctr"/>
            <a:r>
              <a:rPr lang="en-US" sz="2800" dirty="0">
                <a:solidFill>
                  <a:srgbClr val="000000"/>
                </a:solidFill>
                <a:latin typeface="Arial"/>
                <a:cs typeface="Arial"/>
              </a:rPr>
              <a:t>Stacked DRAM</a:t>
            </a:r>
          </a:p>
        </p:txBody>
      </p:sp>
      <p:sp>
        <p:nvSpPr>
          <p:cNvPr id="18" name="TextBox 17"/>
          <p:cNvSpPr txBox="1"/>
          <p:nvPr/>
        </p:nvSpPr>
        <p:spPr>
          <a:xfrm>
            <a:off x="6185952" y="2533754"/>
            <a:ext cx="2521559" cy="954107"/>
          </a:xfrm>
          <a:prstGeom prst="rect">
            <a:avLst/>
          </a:prstGeom>
          <a:noFill/>
        </p:spPr>
        <p:txBody>
          <a:bodyPr wrap="square" rtlCol="0">
            <a:spAutoFit/>
          </a:bodyPr>
          <a:lstStyle/>
          <a:p>
            <a:pPr algn="ctr"/>
            <a:r>
              <a:rPr lang="en-US" sz="2800" dirty="0">
                <a:solidFill>
                  <a:srgbClr val="000000"/>
                </a:solidFill>
                <a:latin typeface="Arial"/>
                <a:cs typeface="Arial"/>
              </a:rPr>
              <a:t>Commodity DRAM</a:t>
            </a:r>
          </a:p>
        </p:txBody>
      </p:sp>
      <p:sp>
        <p:nvSpPr>
          <p:cNvPr id="24" name="TextBox 23"/>
          <p:cNvSpPr txBox="1"/>
          <p:nvPr/>
        </p:nvSpPr>
        <p:spPr>
          <a:xfrm>
            <a:off x="730978" y="2718597"/>
            <a:ext cx="1379339" cy="523220"/>
          </a:xfrm>
          <a:prstGeom prst="rect">
            <a:avLst/>
          </a:prstGeom>
          <a:noFill/>
        </p:spPr>
        <p:txBody>
          <a:bodyPr wrap="square" rtlCol="0">
            <a:spAutoFit/>
          </a:bodyPr>
          <a:lstStyle/>
          <a:p>
            <a:pPr algn="ctr"/>
            <a:r>
              <a:rPr lang="en-US" sz="2800" dirty="0">
                <a:solidFill>
                  <a:srgbClr val="000000"/>
                </a:solidFill>
                <a:latin typeface="Arial"/>
                <a:cs typeface="Arial"/>
              </a:rPr>
              <a:t>CPU</a:t>
            </a:r>
          </a:p>
        </p:txBody>
      </p:sp>
    </p:spTree>
    <p:extLst>
      <p:ext uri="{BB962C8B-B14F-4D97-AF65-F5344CB8AC3E}">
        <p14:creationId xmlns:p14="http://schemas.microsoft.com/office/powerpoint/2010/main" val="3421066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 (1/8</a:t>
            </a:r>
            <a:r>
              <a:rPr lang="en-US" baseline="30000" dirty="0"/>
              <a:t>th</a:t>
            </a:r>
            <a:r>
              <a:rPr lang="en-US" dirty="0"/>
              <a:t> Knights Landing)</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33</a:t>
            </a:fld>
            <a:endParaRPr lang="en-US"/>
          </a:p>
        </p:txBody>
      </p:sp>
      <p:pic>
        <p:nvPicPr>
          <p:cNvPr id="14" name="Picture 13" descr="cpu.png"/>
          <p:cNvPicPr>
            <a:picLocks noChangeAspect="1"/>
          </p:cNvPicPr>
          <p:nvPr/>
        </p:nvPicPr>
        <p:blipFill>
          <a:blip r:embed="rId3" cstate="email">
            <a:alphaModFix amt="46000"/>
            <a:extLst>
              <a:ext uri="{28A0092B-C50C-407E-A947-70E740481C1C}">
                <a14:useLocalDpi xmlns:a14="http://schemas.microsoft.com/office/drawing/2010/main" val="0"/>
              </a:ext>
            </a:extLst>
          </a:blip>
          <a:stretch>
            <a:fillRect/>
          </a:stretch>
        </p:blipFill>
        <p:spPr>
          <a:xfrm>
            <a:off x="617577" y="1237356"/>
            <a:ext cx="1628680" cy="1628680"/>
          </a:xfrm>
          <a:prstGeom prst="rect">
            <a:avLst/>
          </a:prstGeom>
        </p:spPr>
      </p:pic>
      <p:pic>
        <p:nvPicPr>
          <p:cNvPr id="15" name="Picture 14" descr="ddr3.jpg"/>
          <p:cNvPicPr>
            <a:picLocks noChangeAspect="1"/>
          </p:cNvPicPr>
          <p:nvPr/>
        </p:nvPicPr>
        <p:blipFill>
          <a:blip r:embed="rId4" cstate="email">
            <a:alphaModFix/>
            <a:extLst>
              <a:ext uri="{28A0092B-C50C-407E-A947-70E740481C1C}">
                <a14:useLocalDpi xmlns:a14="http://schemas.microsoft.com/office/drawing/2010/main" val="0"/>
              </a:ext>
            </a:extLst>
          </a:blip>
          <a:stretch>
            <a:fillRect/>
          </a:stretch>
        </p:blipFill>
        <p:spPr>
          <a:xfrm rot="16200000">
            <a:off x="6547104" y="1607318"/>
            <a:ext cx="2066773" cy="539792"/>
          </a:xfrm>
          <a:prstGeom prst="rect">
            <a:avLst/>
          </a:prstGeom>
          <a:scene3d>
            <a:camera prst="orthographicFront">
              <a:rot lat="0" lon="0" rev="8100000"/>
            </a:camera>
            <a:lightRig rig="threePt" dir="t"/>
          </a:scene3d>
        </p:spPr>
      </p:pic>
      <p:pic>
        <p:nvPicPr>
          <p:cNvPr id="16" name="Picture 15" descr="content_image_hmc_layers_w_labels.jpg"/>
          <p:cNvPicPr>
            <a:picLocks noChangeAspect="1"/>
          </p:cNvPicPr>
          <p:nvPr/>
        </p:nvPicPr>
        <p:blipFill>
          <a:blip r:embed="rId5" cstate="email">
            <a:alphaModFix/>
            <a:extLst>
              <a:ext uri="{28A0092B-C50C-407E-A947-70E740481C1C}">
                <a14:useLocalDpi xmlns:a14="http://schemas.microsoft.com/office/drawing/2010/main" val="0"/>
              </a:ext>
            </a:extLst>
          </a:blip>
          <a:stretch>
            <a:fillRect/>
          </a:stretch>
        </p:blipFill>
        <p:spPr>
          <a:xfrm>
            <a:off x="3664525" y="1398262"/>
            <a:ext cx="1749978" cy="1252139"/>
          </a:xfrm>
          <a:prstGeom prst="rect">
            <a:avLst/>
          </a:prstGeom>
        </p:spPr>
      </p:pic>
      <p:sp>
        <p:nvSpPr>
          <p:cNvPr id="17" name="TextBox 16"/>
          <p:cNvSpPr txBox="1"/>
          <p:nvPr/>
        </p:nvSpPr>
        <p:spPr>
          <a:xfrm>
            <a:off x="3522154" y="2533754"/>
            <a:ext cx="2062530" cy="954107"/>
          </a:xfrm>
          <a:prstGeom prst="rect">
            <a:avLst/>
          </a:prstGeom>
          <a:noFill/>
        </p:spPr>
        <p:txBody>
          <a:bodyPr wrap="square" rtlCol="0">
            <a:spAutoFit/>
          </a:bodyPr>
          <a:lstStyle/>
          <a:p>
            <a:pPr algn="ctr"/>
            <a:r>
              <a:rPr lang="en-US" sz="2800" dirty="0">
                <a:solidFill>
                  <a:srgbClr val="000000"/>
                </a:solidFill>
              </a:rPr>
              <a:t>Stacked DRAM</a:t>
            </a:r>
          </a:p>
        </p:txBody>
      </p:sp>
      <p:sp>
        <p:nvSpPr>
          <p:cNvPr id="18" name="TextBox 17"/>
          <p:cNvSpPr txBox="1"/>
          <p:nvPr/>
        </p:nvSpPr>
        <p:spPr>
          <a:xfrm>
            <a:off x="6184858" y="2535135"/>
            <a:ext cx="2521559" cy="954107"/>
          </a:xfrm>
          <a:prstGeom prst="rect">
            <a:avLst/>
          </a:prstGeom>
          <a:noFill/>
        </p:spPr>
        <p:txBody>
          <a:bodyPr wrap="square" rtlCol="0">
            <a:spAutoFit/>
          </a:bodyPr>
          <a:lstStyle/>
          <a:p>
            <a:pPr algn="ctr"/>
            <a:r>
              <a:rPr lang="en-US" sz="2800" dirty="0">
                <a:solidFill>
                  <a:srgbClr val="000000"/>
                </a:solidFill>
              </a:rPr>
              <a:t>Commodity DRAM</a:t>
            </a:r>
          </a:p>
        </p:txBody>
      </p:sp>
      <p:sp>
        <p:nvSpPr>
          <p:cNvPr id="20" name="Rounded Rectangular Callout 19"/>
          <p:cNvSpPr/>
          <p:nvPr/>
        </p:nvSpPr>
        <p:spPr>
          <a:xfrm flipV="1">
            <a:off x="172859" y="3711217"/>
            <a:ext cx="8823407" cy="3052851"/>
          </a:xfrm>
          <a:prstGeom prst="wedgeRoundRectCallout">
            <a:avLst>
              <a:gd name="adj1" fmla="val -9723"/>
              <a:gd name="adj2" fmla="val 59872"/>
              <a:gd name="adj3" fmla="val 16667"/>
            </a:avLst>
          </a:prstGeom>
          <a:solidFill>
            <a:schemeClr val="bg1">
              <a:lumMod val="8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25" name="Table 24"/>
          <p:cNvGraphicFramePr>
            <a:graphicFrameLocks noGrp="1"/>
          </p:cNvGraphicFramePr>
          <p:nvPr>
            <p:extLst>
              <p:ext uri="{D42A27DB-BD31-4B8C-83A1-F6EECF244321}">
                <p14:modId xmlns:p14="http://schemas.microsoft.com/office/powerpoint/2010/main" val="1913082623"/>
              </p:ext>
            </p:extLst>
          </p:nvPr>
        </p:nvGraphicFramePr>
        <p:xfrm>
          <a:off x="525637" y="3959909"/>
          <a:ext cx="8113887" cy="2804160"/>
        </p:xfrm>
        <a:graphic>
          <a:graphicData uri="http://schemas.openxmlformats.org/drawingml/2006/table">
            <a:tbl>
              <a:tblPr firstRow="1" bandRow="1">
                <a:tableStyleId>{5C22544A-7EE6-4342-B048-85BDC9FD1C3A}</a:tableStyleId>
              </a:tblPr>
              <a:tblGrid>
                <a:gridCol w="1966113">
                  <a:extLst>
                    <a:ext uri="{9D8B030D-6E8A-4147-A177-3AD203B41FA5}">
                      <a16:colId xmlns:a16="http://schemas.microsoft.com/office/drawing/2014/main" val="20000"/>
                    </a:ext>
                  </a:extLst>
                </a:gridCol>
                <a:gridCol w="3073887">
                  <a:extLst>
                    <a:ext uri="{9D8B030D-6E8A-4147-A177-3AD203B41FA5}">
                      <a16:colId xmlns:a16="http://schemas.microsoft.com/office/drawing/2014/main" val="20001"/>
                    </a:ext>
                  </a:extLst>
                </a:gridCol>
                <a:gridCol w="3073887">
                  <a:extLst>
                    <a:ext uri="{9D8B030D-6E8A-4147-A177-3AD203B41FA5}">
                      <a16:colId xmlns:a16="http://schemas.microsoft.com/office/drawing/2014/main" val="20002"/>
                    </a:ext>
                  </a:extLst>
                </a:gridCol>
              </a:tblGrid>
              <a:tr h="370840">
                <a:tc>
                  <a:txBody>
                    <a:bodyPr/>
                    <a:lstStyle/>
                    <a:p>
                      <a:pPr algn="ctr"/>
                      <a:endParaRPr lang="en-US" sz="2800" dirty="0">
                        <a:latin typeface="Arial"/>
                        <a:cs typeface="Arial"/>
                      </a:endParaRP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solidFill>
                            <a:srgbClr val="000000"/>
                          </a:solidFill>
                          <a:latin typeface="Arial"/>
                          <a:cs typeface="Arial"/>
                        </a:rPr>
                        <a:t>Stacked DRAM</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solidFill>
                            <a:srgbClr val="000000"/>
                          </a:solidFill>
                          <a:latin typeface="Arial"/>
                          <a:cs typeface="Arial"/>
                        </a:rPr>
                        <a:t>Commodity</a:t>
                      </a:r>
                      <a:r>
                        <a:rPr lang="en-US" sz="2400" baseline="0" dirty="0">
                          <a:solidFill>
                            <a:srgbClr val="000000"/>
                          </a:solidFill>
                          <a:latin typeface="Arial"/>
                          <a:cs typeface="Arial"/>
                        </a:rPr>
                        <a:t> DRAM</a:t>
                      </a:r>
                      <a:endParaRPr lang="en-US" sz="2400" dirty="0">
                        <a:solidFill>
                          <a:srgbClr val="000000"/>
                        </a:solidFill>
                        <a:latin typeface="Arial"/>
                        <a:cs typeface="Arial"/>
                      </a:endParaRP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lang="en-US" sz="2400" dirty="0">
                          <a:latin typeface="Arial"/>
                          <a:cs typeface="Arial"/>
                        </a:rPr>
                        <a:t>Capacity</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a:cs typeface="Arial"/>
                        </a:rPr>
                        <a:t>1GB</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a:cs typeface="Arial"/>
                        </a:rPr>
                        <a:t>32GB</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ctr"/>
                      <a:r>
                        <a:rPr lang="en-US" sz="2400" dirty="0">
                          <a:latin typeface="Arial"/>
                          <a:cs typeface="Arial"/>
                        </a:rPr>
                        <a:t>Bus</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a:cs typeface="Arial"/>
                        </a:rPr>
                        <a:t>DDR1.6GHz,</a:t>
                      </a:r>
                      <a:r>
                        <a:rPr lang="en-US" sz="2400" baseline="0" dirty="0">
                          <a:latin typeface="Arial"/>
                          <a:cs typeface="Arial"/>
                        </a:rPr>
                        <a:t> </a:t>
                      </a:r>
                      <a:r>
                        <a:rPr lang="en-US" sz="2400" dirty="0">
                          <a:latin typeface="Arial"/>
                          <a:cs typeface="Arial"/>
                        </a:rPr>
                        <a:t>128-bit</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a:cs typeface="Arial"/>
                        </a:rPr>
                        <a:t>DDR1.6GHz,</a:t>
                      </a:r>
                      <a:r>
                        <a:rPr lang="en-US" sz="2400" baseline="0" dirty="0">
                          <a:latin typeface="Arial"/>
                          <a:cs typeface="Arial"/>
                        </a:rPr>
                        <a:t> 64-bit</a:t>
                      </a:r>
                      <a:endParaRPr lang="en-US" sz="2400" dirty="0">
                        <a:latin typeface="Arial"/>
                        <a:cs typeface="Arial"/>
                      </a:endParaRP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ctr"/>
                      <a:r>
                        <a:rPr lang="en-US" sz="2400" dirty="0">
                          <a:latin typeface="Arial"/>
                          <a:cs typeface="Arial"/>
                        </a:rPr>
                        <a:t>Channels</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a:cs typeface="Arial"/>
                        </a:rPr>
                        <a:t>4 channels</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latin typeface="Arial"/>
                          <a:cs typeface="Arial"/>
                        </a:rPr>
                        <a:t>1 channel</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8600">
                <a:tc>
                  <a:txBody>
                    <a:bodyPr/>
                    <a:lstStyle/>
                    <a:p>
                      <a:pPr algn="ctr"/>
                      <a:r>
                        <a:rPr lang="en-US" sz="2400" dirty="0">
                          <a:latin typeface="Arial"/>
                          <a:cs typeface="Arial"/>
                        </a:rPr>
                        <a:t>Bandwidth</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aseline="0" dirty="0">
                          <a:latin typeface="Arial"/>
                          <a:cs typeface="Arial"/>
                        </a:rPr>
                        <a:t>100 </a:t>
                      </a:r>
                      <a:r>
                        <a:rPr lang="en-US" sz="2400" baseline="0" dirty="0" err="1">
                          <a:latin typeface="Arial"/>
                          <a:cs typeface="Arial"/>
                        </a:rPr>
                        <a:t>GBps</a:t>
                      </a:r>
                      <a:endParaRPr lang="en-US" sz="2400" dirty="0">
                        <a:latin typeface="Arial"/>
                        <a:cs typeface="Aria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a:cs typeface="Arial"/>
                        </a:rPr>
                        <a:t>12.5 </a:t>
                      </a:r>
                      <a:r>
                        <a:rPr lang="en-US" sz="2400" dirty="0" err="1">
                          <a:latin typeface="Arial"/>
                          <a:cs typeface="Arial"/>
                        </a:rPr>
                        <a:t>GBps</a:t>
                      </a:r>
                      <a:endParaRPr lang="en-US" sz="2400" dirty="0">
                        <a:latin typeface="Arial"/>
                        <a:cs typeface="Arial"/>
                      </a:endParaRP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8600">
                <a:tc>
                  <a:txBody>
                    <a:bodyPr/>
                    <a:lstStyle/>
                    <a:p>
                      <a:pPr algn="ctr"/>
                      <a:r>
                        <a:rPr lang="en-US" sz="2400" dirty="0">
                          <a:latin typeface="Arial"/>
                          <a:cs typeface="Arial"/>
                        </a:rPr>
                        <a:t>Latency</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a:cs typeface="Arial"/>
                        </a:rPr>
                        <a:t>35ns</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latin typeface="Arial"/>
                          <a:cs typeface="Arial"/>
                        </a:rPr>
                        <a:t>35ns</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2397879"/>
                  </a:ext>
                </a:extLst>
              </a:tr>
            </a:tbl>
          </a:graphicData>
        </a:graphic>
      </p:graphicFrame>
      <p:sp>
        <p:nvSpPr>
          <p:cNvPr id="12" name="TextBox 11">
            <a:extLst>
              <a:ext uri="{FF2B5EF4-FFF2-40B4-BE49-F238E27FC236}">
                <a16:creationId xmlns:a16="http://schemas.microsoft.com/office/drawing/2014/main" id="{70A1F8A7-CB9D-4AB9-8D72-92D167EDFE26}"/>
              </a:ext>
            </a:extLst>
          </p:cNvPr>
          <p:cNvSpPr txBox="1"/>
          <p:nvPr/>
        </p:nvSpPr>
        <p:spPr>
          <a:xfrm>
            <a:off x="730978" y="2718597"/>
            <a:ext cx="1379339" cy="523220"/>
          </a:xfrm>
          <a:prstGeom prst="rect">
            <a:avLst/>
          </a:prstGeom>
          <a:noFill/>
        </p:spPr>
        <p:txBody>
          <a:bodyPr wrap="square" rtlCol="0">
            <a:spAutoFit/>
          </a:bodyPr>
          <a:lstStyle/>
          <a:p>
            <a:pPr algn="ctr"/>
            <a:r>
              <a:rPr lang="en-US" sz="2800" dirty="0">
                <a:solidFill>
                  <a:srgbClr val="000000"/>
                </a:solidFill>
                <a:latin typeface="Arial"/>
                <a:cs typeface="Arial"/>
              </a:rPr>
              <a:t>CPU</a:t>
            </a:r>
          </a:p>
        </p:txBody>
      </p:sp>
      <p:sp>
        <p:nvSpPr>
          <p:cNvPr id="13" name="TextBox 12">
            <a:extLst>
              <a:ext uri="{FF2B5EF4-FFF2-40B4-BE49-F238E27FC236}">
                <a16:creationId xmlns:a16="http://schemas.microsoft.com/office/drawing/2014/main" id="{3167D3AD-A757-46AA-97C5-CF72BB21EFAB}"/>
              </a:ext>
            </a:extLst>
          </p:cNvPr>
          <p:cNvSpPr txBox="1"/>
          <p:nvPr/>
        </p:nvSpPr>
        <p:spPr>
          <a:xfrm>
            <a:off x="961661" y="1908346"/>
            <a:ext cx="2608947" cy="83099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rgbClr val="7030A0"/>
                </a:solidFill>
                <a:latin typeface="Arial"/>
                <a:cs typeface="Arial"/>
              </a:rPr>
              <a:t>Other sensitivities in paper</a:t>
            </a:r>
          </a:p>
        </p:txBody>
      </p:sp>
    </p:spTree>
    <p:extLst>
      <p:ext uri="{BB962C8B-B14F-4D97-AF65-F5344CB8AC3E}">
        <p14:creationId xmlns:p14="http://schemas.microsoft.com/office/powerpoint/2010/main" val="50736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Chart 24">
            <a:extLst>
              <a:ext uri="{FF2B5EF4-FFF2-40B4-BE49-F238E27FC236}">
                <a16:creationId xmlns:a16="http://schemas.microsoft.com/office/drawing/2014/main" id="{989B9679-873F-42CE-838C-9EF1FAA3F2C5}"/>
              </a:ext>
            </a:extLst>
          </p:cNvPr>
          <p:cNvGraphicFramePr>
            <a:graphicFrameLocks/>
          </p:cNvGraphicFramePr>
          <p:nvPr>
            <p:extLst>
              <p:ext uri="{D42A27DB-BD31-4B8C-83A1-F6EECF244321}">
                <p14:modId xmlns:p14="http://schemas.microsoft.com/office/powerpoint/2010/main" val="2860204657"/>
              </p:ext>
            </p:extLst>
          </p:nvPr>
        </p:nvGraphicFramePr>
        <p:xfrm>
          <a:off x="48510" y="1040691"/>
          <a:ext cx="8784594" cy="44535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a:t>DICE RESULTS</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34</a:t>
            </a:fld>
            <a:endParaRPr lang="en-US"/>
          </a:p>
        </p:txBody>
      </p:sp>
      <p:sp>
        <p:nvSpPr>
          <p:cNvPr id="5" name="Shape 225"/>
          <p:cNvSpPr/>
          <p:nvPr/>
        </p:nvSpPr>
        <p:spPr>
          <a:xfrm>
            <a:off x="0" y="5685562"/>
            <a:ext cx="9120680" cy="979518"/>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rgbClr val="7030A0"/>
                </a:solidFill>
                <a:latin typeface="Arial"/>
                <a:ea typeface="Arial"/>
                <a:cs typeface="Arial"/>
                <a:sym typeface="Arial"/>
              </a:rPr>
              <a:t>DICE</a:t>
            </a:r>
            <a:r>
              <a:rPr lang="en-US" sz="2800" dirty="0">
                <a:solidFill>
                  <a:schemeClr val="dk1"/>
                </a:solidFill>
                <a:latin typeface="Arial"/>
                <a:ea typeface="Arial"/>
                <a:cs typeface="Arial"/>
                <a:sym typeface="Arial"/>
              </a:rPr>
              <a:t> improves performance over both </a:t>
            </a:r>
            <a:r>
              <a:rPr lang="en-US" sz="2800" dirty="0">
                <a:solidFill>
                  <a:srgbClr val="FF3041"/>
                </a:solidFill>
                <a:latin typeface="Arial"/>
                <a:ea typeface="Arial"/>
                <a:cs typeface="Arial"/>
                <a:sym typeface="Arial"/>
              </a:rPr>
              <a:t>Spatial Indexing </a:t>
            </a:r>
            <a:r>
              <a:rPr lang="en-US" sz="2800" dirty="0">
                <a:solidFill>
                  <a:schemeClr val="dk1"/>
                </a:solidFill>
                <a:latin typeface="Arial"/>
                <a:ea typeface="Arial"/>
                <a:cs typeface="Arial"/>
                <a:sym typeface="Arial"/>
              </a:rPr>
              <a:t>and </a:t>
            </a:r>
            <a:r>
              <a:rPr lang="en-US" sz="2800" dirty="0">
                <a:solidFill>
                  <a:schemeClr val="tx2">
                    <a:lumMod val="60000"/>
                    <a:lumOff val="40000"/>
                  </a:schemeClr>
                </a:solidFill>
                <a:latin typeface="Arial"/>
                <a:ea typeface="Arial"/>
                <a:cs typeface="Arial"/>
                <a:sym typeface="Arial"/>
              </a:rPr>
              <a:t>Traditional Indexing</a:t>
            </a:r>
            <a:r>
              <a:rPr lang="en-US" sz="2800" dirty="0">
                <a:solidFill>
                  <a:schemeClr val="dk1"/>
                </a:solidFill>
                <a:latin typeface="Arial"/>
                <a:ea typeface="Arial"/>
                <a:cs typeface="Arial"/>
                <a:sym typeface="Arial"/>
              </a:rPr>
              <a:t> with fine-grain decision (19%)</a:t>
            </a:r>
          </a:p>
        </p:txBody>
      </p:sp>
      <p:cxnSp>
        <p:nvCxnSpPr>
          <p:cNvPr id="9" name="Shape 122"/>
          <p:cNvCxnSpPr>
            <a:cxnSpLocks/>
          </p:cNvCxnSpPr>
          <p:nvPr/>
        </p:nvCxnSpPr>
        <p:spPr>
          <a:xfrm>
            <a:off x="1511558" y="3242207"/>
            <a:ext cx="7168896" cy="25269"/>
          </a:xfrm>
          <a:prstGeom prst="straightConnector1">
            <a:avLst/>
          </a:prstGeom>
          <a:noFill/>
          <a:ln w="38100" cap="flat" cmpd="sng">
            <a:solidFill>
              <a:schemeClr val="dk1"/>
            </a:solidFill>
            <a:prstDash val="solid"/>
            <a:round/>
            <a:headEnd type="none" w="med" len="med"/>
            <a:tailEnd type="none" w="med" len="med"/>
          </a:ln>
          <a:effectLst/>
        </p:spPr>
      </p:cxnSp>
      <p:cxnSp>
        <p:nvCxnSpPr>
          <p:cNvPr id="11" name="Shape 708"/>
          <p:cNvCxnSpPr>
            <a:cxnSpLocks/>
          </p:cNvCxnSpPr>
          <p:nvPr/>
        </p:nvCxnSpPr>
        <p:spPr>
          <a:xfrm flipV="1">
            <a:off x="2745231" y="2546950"/>
            <a:ext cx="0" cy="387536"/>
          </a:xfrm>
          <a:prstGeom prst="straightConnector1">
            <a:avLst/>
          </a:prstGeom>
          <a:noFill/>
          <a:ln w="25400" cap="flat" cmpd="sng">
            <a:solidFill>
              <a:schemeClr val="dk1"/>
            </a:solidFill>
            <a:prstDash val="solid"/>
            <a:round/>
            <a:headEnd type="triangle" w="lg" len="lg"/>
            <a:tailEnd type="none" w="med" len="med"/>
          </a:ln>
        </p:spPr>
      </p:cxnSp>
      <p:cxnSp>
        <p:nvCxnSpPr>
          <p:cNvPr id="15" name="Shape 708">
            <a:extLst>
              <a:ext uri="{FF2B5EF4-FFF2-40B4-BE49-F238E27FC236}">
                <a16:creationId xmlns:a16="http://schemas.microsoft.com/office/drawing/2014/main" id="{83810D7C-F4EF-462E-9DC2-07096C8B55A9}"/>
              </a:ext>
            </a:extLst>
          </p:cNvPr>
          <p:cNvCxnSpPr>
            <a:cxnSpLocks/>
          </p:cNvCxnSpPr>
          <p:nvPr/>
        </p:nvCxnSpPr>
        <p:spPr>
          <a:xfrm flipV="1">
            <a:off x="6310535" y="1651516"/>
            <a:ext cx="0" cy="387536"/>
          </a:xfrm>
          <a:prstGeom prst="straightConnector1">
            <a:avLst/>
          </a:prstGeom>
          <a:noFill/>
          <a:ln w="25400" cap="flat" cmpd="sng">
            <a:solidFill>
              <a:schemeClr val="dk1"/>
            </a:solidFill>
            <a:prstDash val="solid"/>
            <a:round/>
            <a:headEnd type="triangle" w="lg" len="lg"/>
            <a:tailEnd type="none" w="med" len="med"/>
          </a:ln>
        </p:spPr>
      </p:cxnSp>
      <p:cxnSp>
        <p:nvCxnSpPr>
          <p:cNvPr id="17" name="Shape 708">
            <a:extLst>
              <a:ext uri="{FF2B5EF4-FFF2-40B4-BE49-F238E27FC236}">
                <a16:creationId xmlns:a16="http://schemas.microsoft.com/office/drawing/2014/main" id="{74840EF8-49EC-4EE8-863C-9DAEC7B7BFD8}"/>
              </a:ext>
            </a:extLst>
          </p:cNvPr>
          <p:cNvCxnSpPr>
            <a:cxnSpLocks/>
          </p:cNvCxnSpPr>
          <p:nvPr/>
        </p:nvCxnSpPr>
        <p:spPr>
          <a:xfrm flipV="1">
            <a:off x="5994281" y="1632855"/>
            <a:ext cx="0" cy="387536"/>
          </a:xfrm>
          <a:prstGeom prst="straightConnector1">
            <a:avLst/>
          </a:prstGeom>
          <a:noFill/>
          <a:ln w="25400" cap="flat" cmpd="sng">
            <a:solidFill>
              <a:schemeClr val="dk1"/>
            </a:solidFill>
            <a:prstDash val="solid"/>
            <a:round/>
            <a:headEnd type="triangle" w="lg" len="lg"/>
            <a:tailEnd type="none" w="med" len="med"/>
          </a:ln>
        </p:spPr>
      </p:cxnSp>
      <p:cxnSp>
        <p:nvCxnSpPr>
          <p:cNvPr id="18" name="Shape 708">
            <a:extLst>
              <a:ext uri="{FF2B5EF4-FFF2-40B4-BE49-F238E27FC236}">
                <a16:creationId xmlns:a16="http://schemas.microsoft.com/office/drawing/2014/main" id="{B979E1FC-D2F5-4848-A565-1904CF993DAA}"/>
              </a:ext>
            </a:extLst>
          </p:cNvPr>
          <p:cNvCxnSpPr>
            <a:cxnSpLocks/>
          </p:cNvCxnSpPr>
          <p:nvPr/>
        </p:nvCxnSpPr>
        <p:spPr>
          <a:xfrm flipV="1">
            <a:off x="2027100" y="2743416"/>
            <a:ext cx="0" cy="387536"/>
          </a:xfrm>
          <a:prstGeom prst="straightConnector1">
            <a:avLst/>
          </a:prstGeom>
          <a:noFill/>
          <a:ln w="25400" cap="flat" cmpd="sng">
            <a:solidFill>
              <a:schemeClr val="dk1"/>
            </a:solidFill>
            <a:prstDash val="solid"/>
            <a:round/>
            <a:headEnd type="triangle" w="lg" len="lg"/>
            <a:tailEnd type="none" w="med" len="med"/>
          </a:ln>
        </p:spPr>
      </p:cxnSp>
      <p:cxnSp>
        <p:nvCxnSpPr>
          <p:cNvPr id="20" name="Shape 708">
            <a:extLst>
              <a:ext uri="{FF2B5EF4-FFF2-40B4-BE49-F238E27FC236}">
                <a16:creationId xmlns:a16="http://schemas.microsoft.com/office/drawing/2014/main" id="{4FEE7CC0-4CF3-4224-B871-41A2BD9946E8}"/>
              </a:ext>
            </a:extLst>
          </p:cNvPr>
          <p:cNvCxnSpPr>
            <a:cxnSpLocks/>
          </p:cNvCxnSpPr>
          <p:nvPr/>
        </p:nvCxnSpPr>
        <p:spPr>
          <a:xfrm flipV="1">
            <a:off x="8154631" y="2374134"/>
            <a:ext cx="0" cy="387536"/>
          </a:xfrm>
          <a:prstGeom prst="straightConnector1">
            <a:avLst/>
          </a:prstGeom>
          <a:noFill/>
          <a:ln w="25400" cap="flat" cmpd="sng">
            <a:solidFill>
              <a:schemeClr val="dk1"/>
            </a:solidFill>
            <a:prstDash val="solid"/>
            <a:round/>
            <a:headEnd type="triangle" w="lg" len="lg"/>
            <a:tailEnd type="none" w="med" len="med"/>
          </a:ln>
        </p:spPr>
      </p:cxnSp>
      <p:cxnSp>
        <p:nvCxnSpPr>
          <p:cNvPr id="22" name="Shape 708">
            <a:extLst>
              <a:ext uri="{FF2B5EF4-FFF2-40B4-BE49-F238E27FC236}">
                <a16:creationId xmlns:a16="http://schemas.microsoft.com/office/drawing/2014/main" id="{5EF51DA6-95B3-48E3-9E9E-CA7412AE691E}"/>
              </a:ext>
            </a:extLst>
          </p:cNvPr>
          <p:cNvCxnSpPr>
            <a:cxnSpLocks/>
          </p:cNvCxnSpPr>
          <p:nvPr/>
        </p:nvCxnSpPr>
        <p:spPr>
          <a:xfrm flipV="1">
            <a:off x="7424880" y="2633208"/>
            <a:ext cx="0" cy="387536"/>
          </a:xfrm>
          <a:prstGeom prst="straightConnector1">
            <a:avLst/>
          </a:prstGeom>
          <a:noFill/>
          <a:ln w="25400" cap="flat" cmpd="sng">
            <a:solidFill>
              <a:schemeClr val="dk1"/>
            </a:solidFill>
            <a:prstDash val="solid"/>
            <a:round/>
            <a:headEnd type="triangle" w="lg" len="lg"/>
            <a:tailEnd type="none" w="med" len="med"/>
          </a:ln>
        </p:spPr>
      </p:cxnSp>
      <p:cxnSp>
        <p:nvCxnSpPr>
          <p:cNvPr id="23" name="Shape 708">
            <a:extLst>
              <a:ext uri="{FF2B5EF4-FFF2-40B4-BE49-F238E27FC236}">
                <a16:creationId xmlns:a16="http://schemas.microsoft.com/office/drawing/2014/main" id="{A29851A4-4D6B-4A56-AFA2-E730BC29A24A}"/>
              </a:ext>
            </a:extLst>
          </p:cNvPr>
          <p:cNvCxnSpPr>
            <a:cxnSpLocks/>
          </p:cNvCxnSpPr>
          <p:nvPr/>
        </p:nvCxnSpPr>
        <p:spPr>
          <a:xfrm flipV="1">
            <a:off x="7799427" y="2845637"/>
            <a:ext cx="0" cy="387536"/>
          </a:xfrm>
          <a:prstGeom prst="straightConnector1">
            <a:avLst/>
          </a:prstGeom>
          <a:noFill/>
          <a:ln w="25400" cap="flat" cmpd="sng">
            <a:solidFill>
              <a:schemeClr val="dk1"/>
            </a:solidFill>
            <a:prstDash val="solid"/>
            <a:round/>
            <a:headEnd type="triangle" w="lg" len="lg"/>
            <a:tailEnd type="none" w="med" len="med"/>
          </a:ln>
        </p:spPr>
      </p:cxnSp>
      <p:sp>
        <p:nvSpPr>
          <p:cNvPr id="31" name="TextBox 30">
            <a:extLst>
              <a:ext uri="{FF2B5EF4-FFF2-40B4-BE49-F238E27FC236}">
                <a16:creationId xmlns:a16="http://schemas.microsoft.com/office/drawing/2014/main" id="{72959A77-C207-4513-911A-A2A4DAA9F622}"/>
              </a:ext>
            </a:extLst>
          </p:cNvPr>
          <p:cNvSpPr txBox="1"/>
          <p:nvPr/>
        </p:nvSpPr>
        <p:spPr>
          <a:xfrm>
            <a:off x="2882345" y="1795963"/>
            <a:ext cx="3139365" cy="830997"/>
          </a:xfrm>
          <a:prstGeom prst="rect">
            <a:avLst/>
          </a:prstGeom>
          <a:noFill/>
          <a:ln w="25400">
            <a:noFill/>
          </a:ln>
        </p:spPr>
        <p:txBody>
          <a:bodyPr wrap="square" rtlCol="0">
            <a:spAutoFit/>
          </a:bodyPr>
          <a:lstStyle/>
          <a:p>
            <a:pPr algn="ctr"/>
            <a:r>
              <a:rPr lang="en-US" dirty="0">
                <a:solidFill>
                  <a:srgbClr val="000000"/>
                </a:solidFill>
                <a:latin typeface="Arial"/>
                <a:cs typeface="Arial"/>
              </a:rPr>
              <a:t>Performs as Spatial</a:t>
            </a:r>
          </a:p>
          <a:p>
            <a:pPr algn="ctr"/>
            <a:r>
              <a:rPr lang="en-US" dirty="0">
                <a:solidFill>
                  <a:srgbClr val="000000"/>
                </a:solidFill>
                <a:latin typeface="Arial"/>
                <a:cs typeface="Arial"/>
              </a:rPr>
              <a:t>Indexing</a:t>
            </a:r>
          </a:p>
        </p:txBody>
      </p:sp>
      <p:sp>
        <p:nvSpPr>
          <p:cNvPr id="32" name="TextBox 31">
            <a:extLst>
              <a:ext uri="{FF2B5EF4-FFF2-40B4-BE49-F238E27FC236}">
                <a16:creationId xmlns:a16="http://schemas.microsoft.com/office/drawing/2014/main" id="{5B4DD199-92C5-4CB8-83CB-7B0D20138B08}"/>
              </a:ext>
            </a:extLst>
          </p:cNvPr>
          <p:cNvSpPr txBox="1"/>
          <p:nvPr/>
        </p:nvSpPr>
        <p:spPr>
          <a:xfrm>
            <a:off x="1284467" y="1808219"/>
            <a:ext cx="3576870" cy="830997"/>
          </a:xfrm>
          <a:prstGeom prst="rect">
            <a:avLst/>
          </a:prstGeom>
          <a:noFill/>
          <a:ln w="25400">
            <a:noFill/>
          </a:ln>
        </p:spPr>
        <p:txBody>
          <a:bodyPr wrap="square" rtlCol="0">
            <a:spAutoFit/>
          </a:bodyPr>
          <a:lstStyle/>
          <a:p>
            <a:pPr algn="ctr"/>
            <a:r>
              <a:rPr lang="en-US" dirty="0">
                <a:solidFill>
                  <a:srgbClr val="000000"/>
                </a:solidFill>
                <a:latin typeface="Arial"/>
                <a:cs typeface="Arial"/>
              </a:rPr>
              <a:t>Performs as Traditional</a:t>
            </a:r>
          </a:p>
          <a:p>
            <a:pPr algn="ctr"/>
            <a:r>
              <a:rPr lang="en-US" dirty="0">
                <a:solidFill>
                  <a:srgbClr val="000000"/>
                </a:solidFill>
                <a:latin typeface="Arial"/>
                <a:cs typeface="Arial"/>
              </a:rPr>
              <a:t>Indexing</a:t>
            </a:r>
          </a:p>
        </p:txBody>
      </p:sp>
      <p:sp>
        <p:nvSpPr>
          <p:cNvPr id="33" name="TextBox 32">
            <a:extLst>
              <a:ext uri="{FF2B5EF4-FFF2-40B4-BE49-F238E27FC236}">
                <a16:creationId xmlns:a16="http://schemas.microsoft.com/office/drawing/2014/main" id="{9B798E46-F4F1-45FE-8B3D-8CF1F32C2E16}"/>
              </a:ext>
            </a:extLst>
          </p:cNvPr>
          <p:cNvSpPr txBox="1"/>
          <p:nvPr/>
        </p:nvSpPr>
        <p:spPr>
          <a:xfrm>
            <a:off x="6418246" y="1879446"/>
            <a:ext cx="2646451" cy="830997"/>
          </a:xfrm>
          <a:prstGeom prst="rect">
            <a:avLst/>
          </a:prstGeom>
          <a:noFill/>
          <a:ln w="25400">
            <a:noFill/>
          </a:ln>
        </p:spPr>
        <p:txBody>
          <a:bodyPr wrap="square" rtlCol="0">
            <a:spAutoFit/>
          </a:bodyPr>
          <a:lstStyle/>
          <a:p>
            <a:pPr algn="ctr"/>
            <a:r>
              <a:rPr lang="en-US" dirty="0">
                <a:solidFill>
                  <a:srgbClr val="000000"/>
                </a:solidFill>
                <a:latin typeface="Arial"/>
                <a:cs typeface="Arial"/>
              </a:rPr>
              <a:t>DICE outperforms both</a:t>
            </a:r>
          </a:p>
        </p:txBody>
      </p:sp>
    </p:spTree>
    <p:extLst>
      <p:ext uri="{BB962C8B-B14F-4D97-AF65-F5344CB8AC3E}">
        <p14:creationId xmlns:p14="http://schemas.microsoft.com/office/powerpoint/2010/main" val="134458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7"/>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hidden"/>
                                      </p:to>
                                    </p:set>
                                  </p:childTnLst>
                                </p:cTn>
                              </p:par>
                              <p:par>
                                <p:cTn id="15" presetID="1" presetClass="entr" presetSubtype="0" fill="hold" grpId="1"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11"/>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8"/>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xit" presetSubtype="0" fill="hold" grpId="0" nodeType="withEffect">
                                  <p:stCondLst>
                                    <p:cond delay="0"/>
                                  </p:stCondLst>
                                  <p:childTnLst>
                                    <p:set>
                                      <p:cBhvr>
                                        <p:cTn id="30" dur="1" fill="hold">
                                          <p:stCondLst>
                                            <p:cond delay="0"/>
                                          </p:stCondLst>
                                        </p:cTn>
                                        <p:tgtEl>
                                          <p:spTgt spid="32"/>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2" grpId="1"/>
      <p:bldP spid="3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 name="Group 120">
            <a:extLst>
              <a:ext uri="{FF2B5EF4-FFF2-40B4-BE49-F238E27FC236}">
                <a16:creationId xmlns:a16="http://schemas.microsoft.com/office/drawing/2014/main" id="{BB0588BD-F2A0-4BB2-A328-3C6ACEB497EC}"/>
              </a:ext>
            </a:extLst>
          </p:cNvPr>
          <p:cNvGrpSpPr/>
          <p:nvPr/>
        </p:nvGrpSpPr>
        <p:grpSpPr>
          <a:xfrm>
            <a:off x="76200" y="2743200"/>
            <a:ext cx="1981200" cy="3048000"/>
            <a:chOff x="76200" y="2743200"/>
            <a:chExt cx="1981200" cy="3048000"/>
          </a:xfrm>
        </p:grpSpPr>
        <p:grpSp>
          <p:nvGrpSpPr>
            <p:cNvPr id="122" name="Group 121">
              <a:extLst>
                <a:ext uri="{FF2B5EF4-FFF2-40B4-BE49-F238E27FC236}">
                  <a16:creationId xmlns:a16="http://schemas.microsoft.com/office/drawing/2014/main" id="{B1FF19F8-CCBE-4EAC-8C29-8AEF4B0268C2}"/>
                </a:ext>
              </a:extLst>
            </p:cNvPr>
            <p:cNvGrpSpPr/>
            <p:nvPr/>
          </p:nvGrpSpPr>
          <p:grpSpPr>
            <a:xfrm>
              <a:off x="76200" y="2743200"/>
              <a:ext cx="1981200" cy="3048000"/>
              <a:chOff x="2667000" y="2743200"/>
              <a:chExt cx="1981200" cy="3048000"/>
            </a:xfrm>
          </p:grpSpPr>
          <p:grpSp>
            <p:nvGrpSpPr>
              <p:cNvPr id="127" name="Group 126">
                <a:extLst>
                  <a:ext uri="{FF2B5EF4-FFF2-40B4-BE49-F238E27FC236}">
                    <a16:creationId xmlns:a16="http://schemas.microsoft.com/office/drawing/2014/main" id="{2F731E9A-2557-429C-9EB2-16C3B826D15E}"/>
                  </a:ext>
                </a:extLst>
              </p:cNvPr>
              <p:cNvGrpSpPr/>
              <p:nvPr/>
            </p:nvGrpSpPr>
            <p:grpSpPr>
              <a:xfrm>
                <a:off x="2667000" y="2743200"/>
                <a:ext cx="1981200" cy="3048000"/>
                <a:chOff x="3505200" y="2743200"/>
                <a:chExt cx="1981200" cy="3048000"/>
              </a:xfrm>
            </p:grpSpPr>
            <p:sp>
              <p:nvSpPr>
                <p:cNvPr id="132" name="Rectangle 131">
                  <a:extLst>
                    <a:ext uri="{FF2B5EF4-FFF2-40B4-BE49-F238E27FC236}">
                      <a16:creationId xmlns:a16="http://schemas.microsoft.com/office/drawing/2014/main" id="{C37D0FBA-01EF-44BF-ADAB-5226456E6295}"/>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Shape 205">
                  <a:extLst>
                    <a:ext uri="{FF2B5EF4-FFF2-40B4-BE49-F238E27FC236}">
                      <a16:creationId xmlns:a16="http://schemas.microsoft.com/office/drawing/2014/main" id="{560D7666-3B0A-4B03-AC15-5ED9927EE65F}"/>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4" name="Shape 210">
                  <a:extLst>
                    <a:ext uri="{FF2B5EF4-FFF2-40B4-BE49-F238E27FC236}">
                      <a16:creationId xmlns:a16="http://schemas.microsoft.com/office/drawing/2014/main" id="{C121E503-17F1-4692-AC99-02B432E04277}"/>
                    </a:ext>
                  </a:extLst>
                </p:cNvPr>
                <p:cNvSpPr/>
                <p:nvPr/>
              </p:nvSpPr>
              <p:spPr>
                <a:xfrm>
                  <a:off x="3818739" y="46482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5" name="Shape 207">
                  <a:extLst>
                    <a:ext uri="{FF2B5EF4-FFF2-40B4-BE49-F238E27FC236}">
                      <a16:creationId xmlns:a16="http://schemas.microsoft.com/office/drawing/2014/main" id="{D334A1AA-0DDC-482D-ADC5-A2E7ADC84AFA}"/>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chemeClr val="accent3"/>
                      </a:solidFill>
                      <a:latin typeface="Calibri"/>
                      <a:ea typeface="Arial"/>
                      <a:cs typeface="Calibri"/>
                      <a:sym typeface="Arial"/>
                    </a:rPr>
                    <a:t>Compressible</a:t>
                  </a:r>
                  <a:endParaRPr lang="en-US" sz="2200" b="1" dirty="0">
                    <a:solidFill>
                      <a:schemeClr val="dk1"/>
                    </a:solidFill>
                    <a:latin typeface="Calibri"/>
                    <a:ea typeface="Arial"/>
                    <a:cs typeface="Calibri"/>
                    <a:sym typeface="Arial"/>
                  </a:endParaRPr>
                </a:p>
              </p:txBody>
            </p:sp>
            <p:sp>
              <p:nvSpPr>
                <p:cNvPr id="136" name="Shape 205">
                  <a:extLst>
                    <a:ext uri="{FF2B5EF4-FFF2-40B4-BE49-F238E27FC236}">
                      <a16:creationId xmlns:a16="http://schemas.microsoft.com/office/drawing/2014/main" id="{1F1A8A02-492C-4973-A8C6-14582BE15699}"/>
                    </a:ext>
                  </a:extLst>
                </p:cNvPr>
                <p:cNvSpPr/>
                <p:nvPr/>
              </p:nvSpPr>
              <p:spPr>
                <a:xfrm>
                  <a:off x="3810000" y="40386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7" name="Shape 210">
                  <a:extLst>
                    <a:ext uri="{FF2B5EF4-FFF2-40B4-BE49-F238E27FC236}">
                      <a16:creationId xmlns:a16="http://schemas.microsoft.com/office/drawing/2014/main" id="{BC5C347D-E6DA-4B5F-957B-28A9589E305F}"/>
                    </a:ext>
                  </a:extLst>
                </p:cNvPr>
                <p:cNvSpPr/>
                <p:nvPr/>
              </p:nvSpPr>
              <p:spPr>
                <a:xfrm>
                  <a:off x="3810000" y="34290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128" name="Shape 205">
                <a:extLst>
                  <a:ext uri="{FF2B5EF4-FFF2-40B4-BE49-F238E27FC236}">
                    <a16:creationId xmlns:a16="http://schemas.microsoft.com/office/drawing/2014/main" id="{5CC4C187-7C74-4290-8441-B0BC95259F70}"/>
                  </a:ext>
                </a:extLst>
              </p:cNvPr>
              <p:cNvSpPr/>
              <p:nvPr/>
            </p:nvSpPr>
            <p:spPr>
              <a:xfrm>
                <a:off x="3733800" y="28194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29" name="Shape 210">
                <a:extLst>
                  <a:ext uri="{FF2B5EF4-FFF2-40B4-BE49-F238E27FC236}">
                    <a16:creationId xmlns:a16="http://schemas.microsoft.com/office/drawing/2014/main" id="{044CEAC8-33A9-478A-AB28-A8B2FBADBCA2}"/>
                  </a:ext>
                </a:extLst>
              </p:cNvPr>
              <p:cNvSpPr/>
              <p:nvPr/>
            </p:nvSpPr>
            <p:spPr>
              <a:xfrm>
                <a:off x="3733800" y="34290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0" name="Shape 205">
                <a:extLst>
                  <a:ext uri="{FF2B5EF4-FFF2-40B4-BE49-F238E27FC236}">
                    <a16:creationId xmlns:a16="http://schemas.microsoft.com/office/drawing/2014/main" id="{9DC9E298-1D3C-4225-A3F0-5226E0D839C8}"/>
                  </a:ext>
                </a:extLst>
              </p:cNvPr>
              <p:cNvSpPr/>
              <p:nvPr/>
            </p:nvSpPr>
            <p:spPr>
              <a:xfrm>
                <a:off x="3733800" y="40386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31" name="Shape 210">
                <a:extLst>
                  <a:ext uri="{FF2B5EF4-FFF2-40B4-BE49-F238E27FC236}">
                    <a16:creationId xmlns:a16="http://schemas.microsoft.com/office/drawing/2014/main" id="{8140FDAE-399B-45FC-8456-A4AA93B59E88}"/>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123" name="Rectangle 122">
              <a:extLst>
                <a:ext uri="{FF2B5EF4-FFF2-40B4-BE49-F238E27FC236}">
                  <a16:creationId xmlns:a16="http://schemas.microsoft.com/office/drawing/2014/main" id="{EA0A4CC6-B59E-4EC0-B0F4-710B483B7863}"/>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E3B05167-68A1-4844-BE8F-4BAD68CD1301}"/>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2EDE6B32-5609-43AC-93D9-3367E5DA30A2}"/>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04F837B3-40AA-468A-AF2F-BDAF7C387CF4}"/>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8D242C35-ECE7-4E6D-B7D5-1D8473C0D564}"/>
              </a:ext>
            </a:extLst>
          </p:cNvPr>
          <p:cNvGrpSpPr/>
          <p:nvPr/>
        </p:nvGrpSpPr>
        <p:grpSpPr>
          <a:xfrm>
            <a:off x="6934200" y="2743200"/>
            <a:ext cx="2209800" cy="3048000"/>
            <a:chOff x="3505200" y="2743200"/>
            <a:chExt cx="2133600" cy="3048000"/>
          </a:xfrm>
        </p:grpSpPr>
        <p:sp>
          <p:nvSpPr>
            <p:cNvPr id="105" name="Rectangle 104">
              <a:extLst>
                <a:ext uri="{FF2B5EF4-FFF2-40B4-BE49-F238E27FC236}">
                  <a16:creationId xmlns:a16="http://schemas.microsoft.com/office/drawing/2014/main" id="{3184315C-9AB0-47BC-AC58-D56307FC7FD4}"/>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Shape 205">
              <a:extLst>
                <a:ext uri="{FF2B5EF4-FFF2-40B4-BE49-F238E27FC236}">
                  <a16:creationId xmlns:a16="http://schemas.microsoft.com/office/drawing/2014/main" id="{3C40FB98-287A-4A07-87E1-07B2D445076D}"/>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07" name="Shape 207">
              <a:extLst>
                <a:ext uri="{FF2B5EF4-FFF2-40B4-BE49-F238E27FC236}">
                  <a16:creationId xmlns:a16="http://schemas.microsoft.com/office/drawing/2014/main" id="{EFB65E7E-5A25-4F2C-A8FD-10E289983545}"/>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rgbClr val="FF0000"/>
                  </a:solidFill>
                  <a:latin typeface="Calibri"/>
                  <a:ea typeface="Arial"/>
                  <a:cs typeface="Calibri"/>
                  <a:sym typeface="Arial"/>
                </a:rPr>
                <a:t>Incompressible</a:t>
              </a:r>
              <a:endParaRPr lang="en-US" sz="2200" b="1" dirty="0">
                <a:solidFill>
                  <a:schemeClr val="dk1"/>
                </a:solidFill>
                <a:latin typeface="Calibri"/>
                <a:ea typeface="Arial"/>
                <a:cs typeface="Calibri"/>
                <a:sym typeface="Arial"/>
              </a:endParaRPr>
            </a:p>
          </p:txBody>
        </p:sp>
        <p:sp>
          <p:nvSpPr>
            <p:cNvPr id="108" name="Shape 205">
              <a:extLst>
                <a:ext uri="{FF2B5EF4-FFF2-40B4-BE49-F238E27FC236}">
                  <a16:creationId xmlns:a16="http://schemas.microsoft.com/office/drawing/2014/main" id="{0E84BD06-387C-436B-AB97-C5A632EBB059}"/>
                </a:ext>
              </a:extLst>
            </p:cNvPr>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109" name="Rectangle 108">
            <a:extLst>
              <a:ext uri="{FF2B5EF4-FFF2-40B4-BE49-F238E27FC236}">
                <a16:creationId xmlns:a16="http://schemas.microsoft.com/office/drawing/2014/main" id="{2A67501B-E038-4433-9ACD-E0E7D52C1DA2}"/>
              </a:ext>
            </a:extLst>
          </p:cNvPr>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CAF5128C-4733-4B78-92B6-018B53B1E6F6}"/>
              </a:ext>
            </a:extLst>
          </p:cNvPr>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Shape 205">
            <a:extLst>
              <a:ext uri="{FF2B5EF4-FFF2-40B4-BE49-F238E27FC236}">
                <a16:creationId xmlns:a16="http://schemas.microsoft.com/office/drawing/2014/main" id="{6BA02362-3ACA-4E57-9AFB-3E24F6396742}"/>
              </a:ext>
            </a:extLst>
          </p:cNvPr>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16" name="Rectangle 115">
            <a:extLst>
              <a:ext uri="{FF2B5EF4-FFF2-40B4-BE49-F238E27FC236}">
                <a16:creationId xmlns:a16="http://schemas.microsoft.com/office/drawing/2014/main" id="{1DAFDF64-3416-463C-B226-60FA9932CD51}"/>
              </a:ext>
            </a:extLst>
          </p:cNvPr>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7" name="Shape 205">
            <a:extLst>
              <a:ext uri="{FF2B5EF4-FFF2-40B4-BE49-F238E27FC236}">
                <a16:creationId xmlns:a16="http://schemas.microsoft.com/office/drawing/2014/main" id="{1396CE4D-60FB-4458-9A8D-E2BCFE456A1B}"/>
              </a:ext>
            </a:extLst>
          </p:cNvPr>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118" name="Rectangle 117">
            <a:extLst>
              <a:ext uri="{FF2B5EF4-FFF2-40B4-BE49-F238E27FC236}">
                <a16:creationId xmlns:a16="http://schemas.microsoft.com/office/drawing/2014/main" id="{1A5DE4B7-A831-4B5F-A77A-674B888077D2}"/>
              </a:ext>
            </a:extLst>
          </p:cNvPr>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141" name="Rounded Rectangle 68">
            <a:extLst>
              <a:ext uri="{FF2B5EF4-FFF2-40B4-BE49-F238E27FC236}">
                <a16:creationId xmlns:a16="http://schemas.microsoft.com/office/drawing/2014/main" id="{56E5AC4E-C74C-43C4-A310-A7A95FFD837A}"/>
              </a:ext>
            </a:extLst>
          </p:cNvPr>
          <p:cNvSpPr/>
          <p:nvPr/>
        </p:nvSpPr>
        <p:spPr>
          <a:xfrm>
            <a:off x="6934200" y="4114800"/>
            <a:ext cx="2133600" cy="1066800"/>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solidFill>
                  <a:schemeClr val="tx1"/>
                </a:solidFill>
              </a:rPr>
              <a:t>&lt; </a:t>
            </a:r>
            <a:r>
              <a:rPr lang="en-US" sz="3200" i="1" dirty="0">
                <a:solidFill>
                  <a:schemeClr val="tx1"/>
                </a:solidFill>
              </a:rPr>
              <a:t>1x</a:t>
            </a:r>
          </a:p>
          <a:p>
            <a:pPr algn="ctr"/>
            <a:r>
              <a:rPr lang="en-US" sz="3200" i="1" dirty="0">
                <a:solidFill>
                  <a:schemeClr val="tx1"/>
                </a:solidFill>
              </a:rPr>
              <a:t>Bandwidth</a:t>
            </a:r>
          </a:p>
        </p:txBody>
      </p:sp>
      <p:sp>
        <p:nvSpPr>
          <p:cNvPr id="142" name="Rounded Rectangle 67">
            <a:extLst>
              <a:ext uri="{FF2B5EF4-FFF2-40B4-BE49-F238E27FC236}">
                <a16:creationId xmlns:a16="http://schemas.microsoft.com/office/drawing/2014/main" id="{EB8F2637-851C-49D8-88F2-9172327652A0}"/>
              </a:ext>
            </a:extLst>
          </p:cNvPr>
          <p:cNvSpPr/>
          <p:nvPr/>
        </p:nvSpPr>
        <p:spPr>
          <a:xfrm>
            <a:off x="34018" y="4102913"/>
            <a:ext cx="2133600" cy="1066800"/>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1x</a:t>
            </a:r>
          </a:p>
          <a:p>
            <a:pPr algn="ctr"/>
            <a:r>
              <a:rPr lang="en-US" sz="3200" i="1" dirty="0">
                <a:solidFill>
                  <a:schemeClr val="tx1"/>
                </a:solidFill>
              </a:rPr>
              <a:t>Bandwidth</a:t>
            </a:r>
          </a:p>
        </p:txBody>
      </p:sp>
      <p:sp>
        <p:nvSpPr>
          <p:cNvPr id="120" name="Rectangle 119">
            <a:extLst>
              <a:ext uri="{FF2B5EF4-FFF2-40B4-BE49-F238E27FC236}">
                <a16:creationId xmlns:a16="http://schemas.microsoft.com/office/drawing/2014/main" id="{CF6EB30D-3EA8-4478-87AB-1DAA26D1CD6D}"/>
              </a:ext>
            </a:extLst>
          </p:cNvPr>
          <p:cNvSpPr/>
          <p:nvPr/>
        </p:nvSpPr>
        <p:spPr>
          <a:xfrm>
            <a:off x="34019" y="2706656"/>
            <a:ext cx="9109982" cy="3581400"/>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35</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560"/>
              </a:spcBef>
              <a:spcAft>
                <a:spcPts val="0"/>
              </a:spcAft>
              <a:buSzPct val="25000"/>
            </a:pPr>
            <a:r>
              <a:rPr lang="en-US" sz="3200" dirty="0">
                <a:solidFill>
                  <a:schemeClr val="dk1"/>
                </a:solidFill>
                <a:latin typeface="Calibri"/>
                <a:ea typeface="Arial"/>
                <a:cs typeface="Calibri"/>
                <a:sym typeface="Arial"/>
              </a:rPr>
              <a:t>Goal: Compression for Capacity </a:t>
            </a:r>
            <a:r>
              <a:rPr lang="en-US" sz="3200" b="1" dirty="0">
                <a:solidFill>
                  <a:schemeClr val="accent3"/>
                </a:solidFill>
                <a:latin typeface="Calibri"/>
                <a:ea typeface="Arial"/>
                <a:cs typeface="Calibri"/>
                <a:sym typeface="Arial"/>
              </a:rPr>
              <a:t>AND</a:t>
            </a:r>
            <a:r>
              <a:rPr lang="en-US" sz="3200" dirty="0">
                <a:solidFill>
                  <a:schemeClr val="dk1"/>
                </a:solidFill>
                <a:latin typeface="Calibri"/>
                <a:ea typeface="Arial"/>
                <a:cs typeface="Calibri"/>
                <a:sym typeface="Arial"/>
              </a:rPr>
              <a:t> Bandwidth</a:t>
            </a:r>
          </a:p>
        </p:txBody>
      </p:sp>
      <p:grpSp>
        <p:nvGrpSpPr>
          <p:cNvPr id="50" name="Group 49"/>
          <p:cNvGrpSpPr/>
          <p:nvPr/>
        </p:nvGrpSpPr>
        <p:grpSpPr>
          <a:xfrm>
            <a:off x="4953000" y="2743200"/>
            <a:ext cx="1981200" cy="3048000"/>
            <a:chOff x="76200" y="2743200"/>
            <a:chExt cx="1981200" cy="3048000"/>
          </a:xfrm>
        </p:grpSpPr>
        <p:grpSp>
          <p:nvGrpSpPr>
            <p:cNvPr id="54" name="Group 53"/>
            <p:cNvGrpSpPr/>
            <p:nvPr/>
          </p:nvGrpSpPr>
          <p:grpSpPr>
            <a:xfrm>
              <a:off x="76200" y="2743200"/>
              <a:ext cx="1981200" cy="3048000"/>
              <a:chOff x="2667000" y="2743200"/>
              <a:chExt cx="1981200" cy="3048000"/>
            </a:xfrm>
          </p:grpSpPr>
          <p:grpSp>
            <p:nvGrpSpPr>
              <p:cNvPr id="60" name="Group 59"/>
              <p:cNvGrpSpPr/>
              <p:nvPr/>
            </p:nvGrpSpPr>
            <p:grpSpPr>
              <a:xfrm>
                <a:off x="2667000" y="2743200"/>
                <a:ext cx="1981200" cy="3048000"/>
                <a:chOff x="3505200" y="2743200"/>
                <a:chExt cx="1981200" cy="3048000"/>
              </a:xfrm>
            </p:grpSpPr>
            <p:sp>
              <p:nvSpPr>
                <p:cNvPr id="77" name="Rectangle 76"/>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Shape 205"/>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9" name="Shape 210"/>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80" name="Shape 207"/>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chemeClr val="accent3"/>
                      </a:solidFill>
                      <a:latin typeface="Calibri"/>
                      <a:ea typeface="Arial"/>
                      <a:cs typeface="Calibri"/>
                      <a:sym typeface="Arial"/>
                    </a:rPr>
                    <a:t>Compressible</a:t>
                  </a:r>
                  <a:endParaRPr lang="en-US" sz="2200" b="1" dirty="0">
                    <a:solidFill>
                      <a:schemeClr val="dk1"/>
                    </a:solidFill>
                    <a:latin typeface="Calibri"/>
                    <a:ea typeface="Arial"/>
                    <a:cs typeface="Calibri"/>
                    <a:sym typeface="Arial"/>
                  </a:endParaRPr>
                </a:p>
              </p:txBody>
            </p:sp>
            <p:sp>
              <p:nvSpPr>
                <p:cNvPr id="81" name="Shape 205"/>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82" name="Shape 210"/>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61" name="Shape 205"/>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4" name="Shape 210"/>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5" name="Shape 205"/>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76" name="Shape 210"/>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55" name="Rectangle 54"/>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8" name="Rounded Rectangle 67"/>
          <p:cNvSpPr/>
          <p:nvPr/>
        </p:nvSpPr>
        <p:spPr>
          <a:xfrm>
            <a:off x="4724400" y="4103460"/>
            <a:ext cx="2133600" cy="1066800"/>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2x</a:t>
            </a:r>
          </a:p>
          <a:p>
            <a:pPr algn="ctr"/>
            <a:r>
              <a:rPr lang="en-US" sz="3200" i="1" dirty="0">
                <a:solidFill>
                  <a:schemeClr val="tx1"/>
                </a:solidFill>
              </a:rPr>
              <a:t>Bandwidth</a:t>
            </a:r>
          </a:p>
        </p:txBody>
      </p:sp>
      <p:grpSp>
        <p:nvGrpSpPr>
          <p:cNvPr id="70" name="Group 69"/>
          <p:cNvGrpSpPr/>
          <p:nvPr/>
        </p:nvGrpSpPr>
        <p:grpSpPr>
          <a:xfrm>
            <a:off x="2057400" y="2743200"/>
            <a:ext cx="2133600" cy="3048000"/>
            <a:chOff x="76200" y="2743200"/>
            <a:chExt cx="2133600" cy="3048000"/>
          </a:xfrm>
        </p:grpSpPr>
        <p:grpSp>
          <p:nvGrpSpPr>
            <p:cNvPr id="83" name="Group 82"/>
            <p:cNvGrpSpPr/>
            <p:nvPr/>
          </p:nvGrpSpPr>
          <p:grpSpPr>
            <a:xfrm>
              <a:off x="76200" y="2743200"/>
              <a:ext cx="2133600" cy="3048000"/>
              <a:chOff x="3505200" y="2743200"/>
              <a:chExt cx="2133600" cy="3048000"/>
            </a:xfrm>
          </p:grpSpPr>
          <p:sp>
            <p:nvSpPr>
              <p:cNvPr id="88" name="Rectangle 87"/>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Shape 205"/>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0" name="Shape 210"/>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1" name="Shape 207"/>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 </a:t>
                </a:r>
                <a:r>
                  <a:rPr lang="en-US" sz="2200" b="1" dirty="0">
                    <a:solidFill>
                      <a:srgbClr val="FF0000"/>
                    </a:solidFill>
                    <a:latin typeface="Calibri"/>
                    <a:ea typeface="Arial"/>
                    <a:cs typeface="Calibri"/>
                    <a:sym typeface="Arial"/>
                  </a:rPr>
                  <a:t>Incompressible</a:t>
                </a:r>
                <a:endParaRPr lang="en-US" sz="2200" b="1" dirty="0">
                  <a:solidFill>
                    <a:schemeClr val="dk1"/>
                  </a:solidFill>
                  <a:latin typeface="Calibri"/>
                  <a:ea typeface="Arial"/>
                  <a:cs typeface="Calibri"/>
                  <a:sym typeface="Arial"/>
                </a:endParaRPr>
              </a:p>
            </p:txBody>
          </p:sp>
          <p:sp>
            <p:nvSpPr>
              <p:cNvPr id="92" name="Shape 205"/>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sp>
            <p:nvSpPr>
              <p:cNvPr id="93" name="Shape 210"/>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3200" b="1" i="0" u="none" strike="noStrike" cap="none" dirty="0">
                  <a:latin typeface="Calibri"/>
                  <a:ea typeface="Arial"/>
                  <a:cs typeface="Calibri"/>
                  <a:sym typeface="Arial"/>
                </a:endParaRPr>
              </a:p>
            </p:txBody>
          </p:sp>
        </p:grpSp>
        <p:sp>
          <p:nvSpPr>
            <p:cNvPr id="84" name="Rectangle 83"/>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6" name="Picture 5" descr="dice.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14800" y="1676400"/>
            <a:ext cx="990600" cy="990600"/>
          </a:xfrm>
          <a:prstGeom prst="rect">
            <a:avLst/>
          </a:prstGeom>
        </p:spPr>
      </p:pic>
      <p:cxnSp>
        <p:nvCxnSpPr>
          <p:cNvPr id="3" name="Straight Arrow Connector 2"/>
          <p:cNvCxnSpPr/>
          <p:nvPr/>
        </p:nvCxnSpPr>
        <p:spPr>
          <a:xfrm flipH="1">
            <a:off x="3429000" y="2362200"/>
            <a:ext cx="533400" cy="304800"/>
          </a:xfrm>
          <a:prstGeom prst="straightConnector1">
            <a:avLst/>
          </a:prstGeom>
          <a:ln w="63500">
            <a:solidFill>
              <a:srgbClr val="008000"/>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a:off x="5257800" y="2362200"/>
            <a:ext cx="533400" cy="304800"/>
          </a:xfrm>
          <a:prstGeom prst="straightConnector1">
            <a:avLst/>
          </a:prstGeom>
          <a:ln w="63500">
            <a:solidFill>
              <a:srgbClr val="008000"/>
            </a:solidFill>
            <a:prstDash val="solid"/>
            <a:tailEnd type="arrow"/>
          </a:ln>
          <a:effectLst/>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142875" y="5943600"/>
            <a:ext cx="8858250" cy="584776"/>
            <a:chOff x="209550" y="5943600"/>
            <a:chExt cx="8858250" cy="584776"/>
          </a:xfrm>
        </p:grpSpPr>
        <p:sp>
          <p:nvSpPr>
            <p:cNvPr id="114" name="TextBox 113"/>
            <p:cNvSpPr txBox="1"/>
            <p:nvPr/>
          </p:nvSpPr>
          <p:spPr>
            <a:xfrm>
              <a:off x="209550" y="5943600"/>
              <a:ext cx="8858250" cy="584776"/>
            </a:xfrm>
            <a:prstGeom prst="rect">
              <a:avLst/>
            </a:prstGeom>
            <a:solidFill>
              <a:srgbClr val="000000"/>
            </a:solidFill>
            <a:ln w="50800">
              <a:noFill/>
            </a:ln>
          </p:spPr>
          <p:txBody>
            <a:bodyPr wrap="square" rtlCol="0">
              <a:spAutoFit/>
            </a:bodyPr>
            <a:lstStyle/>
            <a:p>
              <a:pPr algn="ctr"/>
              <a:r>
                <a:rPr lang="en-US" sz="3200" dirty="0">
                  <a:solidFill>
                    <a:srgbClr val="FFFFFF"/>
                  </a:solidFill>
                  <a:latin typeface="Calibri" charset="0"/>
                  <a:ea typeface="Calibri" charset="0"/>
                  <a:cs typeface="Calibri" charset="0"/>
                </a:rPr>
                <a:t>DICE (Dynamic Index) </a:t>
              </a:r>
              <a:r>
                <a:rPr lang="en-US" sz="3200" dirty="0">
                  <a:solidFill>
                    <a:srgbClr val="FFFFFF"/>
                  </a:solidFill>
                  <a:latin typeface="Calibri" charset="0"/>
                  <a:ea typeface="Calibri" charset="0"/>
                  <a:cs typeface="Calibri" charset="0"/>
                  <a:sym typeface="Wingdings"/>
                </a:rPr>
                <a:t> 19% Speedup + 36%     EDP</a:t>
              </a:r>
              <a:endParaRPr lang="en-US" sz="3200" dirty="0">
                <a:solidFill>
                  <a:srgbClr val="FFFFFF"/>
                </a:solidFill>
                <a:latin typeface="Calibri" charset="0"/>
                <a:ea typeface="Calibri" charset="0"/>
                <a:cs typeface="Calibri" charset="0"/>
              </a:endParaRPr>
            </a:p>
          </p:txBody>
        </p:sp>
        <p:sp>
          <p:nvSpPr>
            <p:cNvPr id="14" name="Down Arrow 13"/>
            <p:cNvSpPr/>
            <p:nvPr/>
          </p:nvSpPr>
          <p:spPr>
            <a:xfrm>
              <a:off x="7871280" y="6096000"/>
              <a:ext cx="304800" cy="381000"/>
            </a:xfrm>
            <a:prstGeom prst="downArrow">
              <a:avLst/>
            </a:prstGeom>
            <a:solidFill>
              <a:srgbClr val="C3D69B"/>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5" name="Rounded Rectangle 114"/>
          <p:cNvSpPr/>
          <p:nvPr/>
        </p:nvSpPr>
        <p:spPr>
          <a:xfrm>
            <a:off x="4724400" y="2971800"/>
            <a:ext cx="4343400" cy="762000"/>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u="sng" dirty="0">
                <a:solidFill>
                  <a:schemeClr val="tx1"/>
                </a:solidFill>
              </a:rPr>
              <a:t>Spatial Indexing</a:t>
            </a:r>
            <a:endParaRPr lang="en-US" sz="3200" i="1" dirty="0">
              <a:solidFill>
                <a:schemeClr val="tx1"/>
              </a:solidFill>
            </a:endParaRPr>
          </a:p>
        </p:txBody>
      </p:sp>
      <p:sp>
        <p:nvSpPr>
          <p:cNvPr id="7" name="Title 6">
            <a:extLst>
              <a:ext uri="{FF2B5EF4-FFF2-40B4-BE49-F238E27FC236}">
                <a16:creationId xmlns:a16="http://schemas.microsoft.com/office/drawing/2014/main" id="{B9D441F4-DABD-4F24-8461-90A30CD2652F}"/>
              </a:ext>
            </a:extLst>
          </p:cNvPr>
          <p:cNvSpPr>
            <a:spLocks noGrp="1"/>
          </p:cNvSpPr>
          <p:nvPr>
            <p:ph type="title"/>
          </p:nvPr>
        </p:nvSpPr>
        <p:spPr/>
        <p:txBody>
          <a:bodyPr/>
          <a:lstStyle/>
          <a:p>
            <a:r>
              <a:rPr lang="en-US" dirty="0"/>
              <a:t>INTRODUCTION: COMPRESSED DRAM CACHE</a:t>
            </a:r>
          </a:p>
        </p:txBody>
      </p:sp>
      <p:sp>
        <p:nvSpPr>
          <p:cNvPr id="139" name="Rounded Rectangle 110">
            <a:extLst>
              <a:ext uri="{FF2B5EF4-FFF2-40B4-BE49-F238E27FC236}">
                <a16:creationId xmlns:a16="http://schemas.microsoft.com/office/drawing/2014/main" id="{412D3AC2-1029-478C-9150-81E311FCCB29}"/>
              </a:ext>
            </a:extLst>
          </p:cNvPr>
          <p:cNvSpPr/>
          <p:nvPr/>
        </p:nvSpPr>
        <p:spPr>
          <a:xfrm>
            <a:off x="143746" y="2894124"/>
            <a:ext cx="3886200" cy="1011705"/>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u="sng" dirty="0">
                <a:solidFill>
                  <a:schemeClr val="tx1"/>
                </a:solidFill>
              </a:rPr>
              <a:t>Traditional Compression </a:t>
            </a:r>
          </a:p>
        </p:txBody>
      </p:sp>
      <p:sp>
        <p:nvSpPr>
          <p:cNvPr id="140" name="Rounded Rectangle 67">
            <a:extLst>
              <a:ext uri="{FF2B5EF4-FFF2-40B4-BE49-F238E27FC236}">
                <a16:creationId xmlns:a16="http://schemas.microsoft.com/office/drawing/2014/main" id="{6EEDD1BD-441F-45B4-B9F3-564E26038173}"/>
              </a:ext>
            </a:extLst>
          </p:cNvPr>
          <p:cNvSpPr/>
          <p:nvPr/>
        </p:nvSpPr>
        <p:spPr>
          <a:xfrm>
            <a:off x="2235654" y="4109361"/>
            <a:ext cx="2133600" cy="1066800"/>
          </a:xfrm>
          <a:prstGeom prst="roundRect">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1x</a:t>
            </a:r>
          </a:p>
          <a:p>
            <a:pPr algn="ctr"/>
            <a:r>
              <a:rPr lang="en-US" sz="3200" i="1" dirty="0">
                <a:solidFill>
                  <a:schemeClr val="tx1"/>
                </a:solidFill>
              </a:rPr>
              <a:t>Bandwidth</a:t>
            </a:r>
          </a:p>
        </p:txBody>
      </p:sp>
    </p:spTree>
    <p:extLst>
      <p:ext uri="{BB962C8B-B14F-4D97-AF65-F5344CB8AC3E}">
        <p14:creationId xmlns:p14="http://schemas.microsoft.com/office/powerpoint/2010/main" val="20674878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36</a:t>
            </a:fld>
            <a:endParaRPr lang="en-US"/>
          </a:p>
        </p:txBody>
      </p:sp>
      <p:pic>
        <p:nvPicPr>
          <p:cNvPr id="5" name="Shape 697" descr="https://upload.wikimedia.org/wikipedia/commons/thumb/c/c4/2-Dice-Icon.svg/2000px-2-Dice-Icon.svg.png"/>
          <p:cNvPicPr preferRelativeResize="0"/>
          <p:nvPr/>
        </p:nvPicPr>
        <p:blipFill rotWithShape="1">
          <a:blip r:embed="rId2">
            <a:alphaModFix/>
          </a:blip>
          <a:srcRect/>
          <a:stretch/>
        </p:blipFill>
        <p:spPr>
          <a:xfrm rot="2269716">
            <a:off x="1682083" y="1162083"/>
            <a:ext cx="4731925" cy="4743269"/>
          </a:xfrm>
          <a:prstGeom prst="rect">
            <a:avLst/>
          </a:prstGeom>
          <a:noFill/>
          <a:ln>
            <a:noFill/>
          </a:ln>
        </p:spPr>
      </p:pic>
    </p:spTree>
    <p:extLst>
      <p:ext uri="{BB962C8B-B14F-4D97-AF65-F5344CB8AC3E}">
        <p14:creationId xmlns:p14="http://schemas.microsoft.com/office/powerpoint/2010/main" val="2410877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Extra SLIDES</a:t>
            </a:r>
          </a:p>
        </p:txBody>
      </p:sp>
      <p:sp>
        <p:nvSpPr>
          <p:cNvPr id="3" name="Content Placeholder 2"/>
          <p:cNvSpPr>
            <a:spLocks noGrp="1"/>
          </p:cNvSpPr>
          <p:nvPr>
            <p:ph idx="1"/>
          </p:nvPr>
        </p:nvSpPr>
        <p:spPr/>
        <p:txBody>
          <a:bodyPr/>
          <a:lstStyle/>
          <a:p>
            <a:r>
              <a:rPr lang="en-US" dirty="0"/>
              <a:t>Extra Slides</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37</a:t>
            </a:fld>
            <a:endParaRPr lang="en-US"/>
          </a:p>
        </p:txBody>
      </p:sp>
    </p:spTree>
    <p:extLst>
      <p:ext uri="{BB962C8B-B14F-4D97-AF65-F5344CB8AC3E}">
        <p14:creationId xmlns:p14="http://schemas.microsoft.com/office/powerpoint/2010/main" val="40901878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50744-9791-4D3A-A8D6-DA9C6A0E0809}"/>
              </a:ext>
            </a:extLst>
          </p:cNvPr>
          <p:cNvSpPr>
            <a:spLocks noGrp="1"/>
          </p:cNvSpPr>
          <p:nvPr>
            <p:ph type="title"/>
          </p:nvPr>
        </p:nvSpPr>
        <p:spPr/>
        <p:txBody>
          <a:bodyPr/>
          <a:lstStyle/>
          <a:p>
            <a:r>
              <a:rPr lang="en-US" dirty="0"/>
              <a:t>DIFFERENT CACHE SENSITIVITIES</a:t>
            </a:r>
          </a:p>
        </p:txBody>
      </p:sp>
      <p:sp>
        <p:nvSpPr>
          <p:cNvPr id="3" name="Content Placeholder 2">
            <a:extLst>
              <a:ext uri="{FF2B5EF4-FFF2-40B4-BE49-F238E27FC236}">
                <a16:creationId xmlns:a16="http://schemas.microsoft.com/office/drawing/2014/main" id="{E62BD60D-FC83-4B55-AA17-88531C7FC48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B02B86E-2515-4DD5-BE5B-D40AE5FEAB8A}"/>
              </a:ext>
            </a:extLst>
          </p:cNvPr>
          <p:cNvSpPr>
            <a:spLocks noGrp="1"/>
          </p:cNvSpPr>
          <p:nvPr>
            <p:ph type="sldNum" sz="quarter" idx="12"/>
          </p:nvPr>
        </p:nvSpPr>
        <p:spPr/>
        <p:txBody>
          <a:bodyPr/>
          <a:lstStyle/>
          <a:p>
            <a:pPr>
              <a:defRPr/>
            </a:pPr>
            <a:fld id="{866DA6C0-E8D2-8D44-A834-246A4BF6B0E5}" type="slidenum">
              <a:rPr lang="en-US" smtClean="0"/>
              <a:pPr>
                <a:defRPr/>
              </a:pPr>
              <a:t>38</a:t>
            </a:fld>
            <a:endParaRPr lang="en-US"/>
          </a:p>
        </p:txBody>
      </p:sp>
      <p:pic>
        <p:nvPicPr>
          <p:cNvPr id="5" name="Picture 4">
            <a:extLst>
              <a:ext uri="{FF2B5EF4-FFF2-40B4-BE49-F238E27FC236}">
                <a16:creationId xmlns:a16="http://schemas.microsoft.com/office/drawing/2014/main" id="{5F491971-2178-4F0D-B7F8-33A49F533AB7}"/>
              </a:ext>
            </a:extLst>
          </p:cNvPr>
          <p:cNvPicPr>
            <a:picLocks noChangeAspect="1"/>
          </p:cNvPicPr>
          <p:nvPr/>
        </p:nvPicPr>
        <p:blipFill>
          <a:blip r:embed="rId3"/>
          <a:stretch>
            <a:fillRect/>
          </a:stretch>
        </p:blipFill>
        <p:spPr>
          <a:xfrm>
            <a:off x="652480" y="1017401"/>
            <a:ext cx="7972408" cy="2868799"/>
          </a:xfrm>
          <a:prstGeom prst="rect">
            <a:avLst/>
          </a:prstGeom>
        </p:spPr>
      </p:pic>
    </p:spTree>
    <p:extLst>
      <p:ext uri="{BB962C8B-B14F-4D97-AF65-F5344CB8AC3E}">
        <p14:creationId xmlns:p14="http://schemas.microsoft.com/office/powerpoint/2010/main" val="560156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6F7A8-9BA1-4060-B23E-F8895AAF31BA}"/>
              </a:ext>
            </a:extLst>
          </p:cNvPr>
          <p:cNvSpPr>
            <a:spLocks noGrp="1"/>
          </p:cNvSpPr>
          <p:nvPr>
            <p:ph type="title"/>
          </p:nvPr>
        </p:nvSpPr>
        <p:spPr/>
        <p:txBody>
          <a:bodyPr/>
          <a:lstStyle/>
          <a:p>
            <a:r>
              <a:rPr lang="en-US" dirty="0"/>
              <a:t>Comparison to prefetch</a:t>
            </a:r>
          </a:p>
        </p:txBody>
      </p:sp>
      <p:sp>
        <p:nvSpPr>
          <p:cNvPr id="3" name="Content Placeholder 2">
            <a:extLst>
              <a:ext uri="{FF2B5EF4-FFF2-40B4-BE49-F238E27FC236}">
                <a16:creationId xmlns:a16="http://schemas.microsoft.com/office/drawing/2014/main" id="{78F707A4-EB88-451C-999F-C002894315F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F85006D-25AC-47B3-995D-98F0B3D245F5}"/>
              </a:ext>
            </a:extLst>
          </p:cNvPr>
          <p:cNvSpPr>
            <a:spLocks noGrp="1"/>
          </p:cNvSpPr>
          <p:nvPr>
            <p:ph type="sldNum" sz="quarter" idx="12"/>
          </p:nvPr>
        </p:nvSpPr>
        <p:spPr/>
        <p:txBody>
          <a:bodyPr/>
          <a:lstStyle/>
          <a:p>
            <a:pPr>
              <a:defRPr/>
            </a:pPr>
            <a:fld id="{866DA6C0-E8D2-8D44-A834-246A4BF6B0E5}" type="slidenum">
              <a:rPr lang="en-US" smtClean="0"/>
              <a:pPr>
                <a:defRPr/>
              </a:pPr>
              <a:t>39</a:t>
            </a:fld>
            <a:endParaRPr lang="en-US"/>
          </a:p>
        </p:txBody>
      </p:sp>
      <p:pic>
        <p:nvPicPr>
          <p:cNvPr id="5" name="Picture 4">
            <a:extLst>
              <a:ext uri="{FF2B5EF4-FFF2-40B4-BE49-F238E27FC236}">
                <a16:creationId xmlns:a16="http://schemas.microsoft.com/office/drawing/2014/main" id="{0E6B70A4-95C3-4739-9FA7-8389215FF528}"/>
              </a:ext>
            </a:extLst>
          </p:cNvPr>
          <p:cNvPicPr>
            <a:picLocks noChangeAspect="1"/>
          </p:cNvPicPr>
          <p:nvPr/>
        </p:nvPicPr>
        <p:blipFill>
          <a:blip r:embed="rId2"/>
          <a:stretch>
            <a:fillRect/>
          </a:stretch>
        </p:blipFill>
        <p:spPr>
          <a:xfrm>
            <a:off x="1119468" y="1778794"/>
            <a:ext cx="7300098" cy="2994912"/>
          </a:xfrm>
          <a:prstGeom prst="rect">
            <a:avLst/>
          </a:prstGeom>
        </p:spPr>
      </p:pic>
    </p:spTree>
    <p:extLst>
      <p:ext uri="{BB962C8B-B14F-4D97-AF65-F5344CB8AC3E}">
        <p14:creationId xmlns:p14="http://schemas.microsoft.com/office/powerpoint/2010/main" val="330456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092823" y="3407650"/>
            <a:ext cx="3451412" cy="2312350"/>
            <a:chOff x="4963131" y="4111616"/>
            <a:chExt cx="3451412" cy="2312350"/>
          </a:xfrm>
        </p:grpSpPr>
        <p:sp>
          <p:nvSpPr>
            <p:cNvPr id="27" name="Rounded Rectangle 26"/>
            <p:cNvSpPr/>
            <p:nvPr/>
          </p:nvSpPr>
          <p:spPr>
            <a:xfrm>
              <a:off x="4963131" y="4111616"/>
              <a:ext cx="3451412" cy="1831298"/>
            </a:xfrm>
            <a:prstGeom prst="roundRect">
              <a:avLst/>
            </a:prstGeom>
            <a:solidFill>
              <a:srgbClr val="6E9A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5673339" y="6023856"/>
              <a:ext cx="2151851" cy="400110"/>
            </a:xfrm>
            <a:prstGeom prst="rect">
              <a:avLst/>
            </a:prstGeom>
            <a:noFill/>
            <a:ln w="25400">
              <a:noFill/>
            </a:ln>
          </p:spPr>
          <p:txBody>
            <a:bodyPr wrap="none" rtlCol="0">
              <a:spAutoFit/>
            </a:bodyPr>
            <a:lstStyle/>
            <a:p>
              <a:r>
                <a:rPr lang="en-US" sz="2000" dirty="0">
                  <a:solidFill>
                    <a:srgbClr val="000000"/>
                  </a:solidFill>
                  <a:latin typeface="Arial"/>
                  <a:cs typeface="Arial"/>
                </a:rPr>
                <a:t>OS-visible Space</a:t>
              </a:r>
            </a:p>
          </p:txBody>
        </p:sp>
      </p:grpSp>
      <p:sp>
        <p:nvSpPr>
          <p:cNvPr id="32" name="Rounded Rectangle 31"/>
          <p:cNvSpPr/>
          <p:nvPr/>
        </p:nvSpPr>
        <p:spPr>
          <a:xfrm>
            <a:off x="3241771" y="3482355"/>
            <a:ext cx="3177548" cy="1667629"/>
          </a:xfrm>
          <a:prstGeom prst="roundRect">
            <a:avLst/>
          </a:prstGeom>
          <a:solidFill>
            <a:srgbClr val="FF3041">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System Memory</a:t>
            </a:r>
          </a:p>
        </p:txBody>
      </p:sp>
      <p:sp>
        <p:nvSpPr>
          <p:cNvPr id="2" name="Title 1"/>
          <p:cNvSpPr>
            <a:spLocks noGrp="1"/>
          </p:cNvSpPr>
          <p:nvPr>
            <p:ph type="title"/>
          </p:nvPr>
        </p:nvSpPr>
        <p:spPr/>
        <p:txBody>
          <a:bodyPr/>
          <a:lstStyle/>
          <a:p>
            <a:r>
              <a:rPr lang="en-US" dirty="0"/>
              <a:t>3D-DRAM as a CACHE (3D-DRAM CACHE)</a:t>
            </a:r>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4</a:t>
            </a:fld>
            <a:endParaRPr lang="en-US"/>
          </a:p>
        </p:txBody>
      </p:sp>
      <p:sp>
        <p:nvSpPr>
          <p:cNvPr id="60" name="Rounded Rectangle 59"/>
          <p:cNvSpPr/>
          <p:nvPr/>
        </p:nvSpPr>
        <p:spPr>
          <a:xfrm>
            <a:off x="36576" y="2463199"/>
            <a:ext cx="2730876" cy="1679724"/>
          </a:xfrm>
          <a:prstGeom prst="roundRect">
            <a:avLst/>
          </a:prstGeom>
          <a:solidFill>
            <a:srgbClr val="54E44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00"/>
                </a:solidFill>
                <a:latin typeface="Arial"/>
                <a:cs typeface="Arial"/>
              </a:rPr>
              <a:t>3D-DRAM Cache</a:t>
            </a:r>
          </a:p>
        </p:txBody>
      </p:sp>
      <p:sp>
        <p:nvSpPr>
          <p:cNvPr id="19" name="TextBox 18"/>
          <p:cNvSpPr txBox="1"/>
          <p:nvPr/>
        </p:nvSpPr>
        <p:spPr>
          <a:xfrm rot="16200000">
            <a:off x="6277390" y="3012458"/>
            <a:ext cx="3850106" cy="584776"/>
          </a:xfrm>
          <a:prstGeom prst="rect">
            <a:avLst/>
          </a:prstGeom>
          <a:noFill/>
        </p:spPr>
        <p:txBody>
          <a:bodyPr wrap="square" rtlCol="0">
            <a:spAutoFit/>
          </a:bodyPr>
          <a:lstStyle/>
          <a:p>
            <a:pPr algn="ctr"/>
            <a:r>
              <a:rPr lang="en-US" sz="3200" dirty="0">
                <a:latin typeface="Arial"/>
                <a:cs typeface="Arial"/>
              </a:rPr>
              <a:t>Memory Hierarchy</a:t>
            </a:r>
          </a:p>
        </p:txBody>
      </p:sp>
      <p:sp>
        <p:nvSpPr>
          <p:cNvPr id="21" name="TextBox 20"/>
          <p:cNvSpPr txBox="1"/>
          <p:nvPr/>
        </p:nvSpPr>
        <p:spPr>
          <a:xfrm>
            <a:off x="7120785" y="1241503"/>
            <a:ext cx="705517" cy="461665"/>
          </a:xfrm>
          <a:prstGeom prst="rect">
            <a:avLst/>
          </a:prstGeom>
          <a:noFill/>
        </p:spPr>
        <p:txBody>
          <a:bodyPr wrap="square" rtlCol="0">
            <a:spAutoFit/>
          </a:bodyPr>
          <a:lstStyle/>
          <a:p>
            <a:r>
              <a:rPr lang="en-US" dirty="0">
                <a:latin typeface="Arial"/>
                <a:cs typeface="Arial"/>
              </a:rPr>
              <a:t>fast</a:t>
            </a:r>
          </a:p>
        </p:txBody>
      </p:sp>
      <p:sp>
        <p:nvSpPr>
          <p:cNvPr id="61" name="TextBox 60"/>
          <p:cNvSpPr txBox="1"/>
          <p:nvPr/>
        </p:nvSpPr>
        <p:spPr>
          <a:xfrm>
            <a:off x="7040156" y="4739760"/>
            <a:ext cx="837759" cy="461665"/>
          </a:xfrm>
          <a:prstGeom prst="rect">
            <a:avLst/>
          </a:prstGeom>
          <a:noFill/>
        </p:spPr>
        <p:txBody>
          <a:bodyPr wrap="square" rtlCol="0">
            <a:spAutoFit/>
          </a:bodyPr>
          <a:lstStyle/>
          <a:p>
            <a:r>
              <a:rPr lang="en-US" dirty="0">
                <a:latin typeface="Arial"/>
                <a:cs typeface="Arial"/>
              </a:rPr>
              <a:t>slow</a:t>
            </a:r>
          </a:p>
        </p:txBody>
      </p:sp>
      <p:cxnSp>
        <p:nvCxnSpPr>
          <p:cNvPr id="24" name="Straight Arrow Connector 23"/>
          <p:cNvCxnSpPr>
            <a:stCxn id="21" idx="2"/>
            <a:endCxn id="61" idx="0"/>
          </p:cNvCxnSpPr>
          <p:nvPr/>
        </p:nvCxnSpPr>
        <p:spPr>
          <a:xfrm flipH="1">
            <a:off x="7459036" y="1703168"/>
            <a:ext cx="14508" cy="3036592"/>
          </a:xfrm>
          <a:prstGeom prst="straightConnector1">
            <a:avLst/>
          </a:prstGeom>
          <a:ln w="63500">
            <a:solidFill>
              <a:schemeClr val="tx1"/>
            </a:solidFill>
            <a:tailEnd type="triangle" w="lg" len="med"/>
          </a:ln>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3516933" y="1237780"/>
            <a:ext cx="900484" cy="508368"/>
          </a:xfrm>
          <a:prstGeom prst="roundRect">
            <a:avLst/>
          </a:prstGeom>
          <a:solidFill>
            <a:srgbClr val="F55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CPU</a:t>
            </a:r>
          </a:p>
        </p:txBody>
      </p:sp>
      <p:sp>
        <p:nvSpPr>
          <p:cNvPr id="38" name="Rounded Rectangle 37"/>
          <p:cNvSpPr/>
          <p:nvPr/>
        </p:nvSpPr>
        <p:spPr>
          <a:xfrm>
            <a:off x="3629900" y="1797022"/>
            <a:ext cx="754325" cy="364604"/>
          </a:xfrm>
          <a:prstGeom prst="roundRect">
            <a:avLst/>
          </a:prstGeom>
          <a:solidFill>
            <a:srgbClr val="99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L1$</a:t>
            </a:r>
          </a:p>
        </p:txBody>
      </p:sp>
      <p:sp>
        <p:nvSpPr>
          <p:cNvPr id="43" name="Rounded Rectangle 42"/>
          <p:cNvSpPr/>
          <p:nvPr/>
        </p:nvSpPr>
        <p:spPr>
          <a:xfrm>
            <a:off x="3483861" y="2222233"/>
            <a:ext cx="1039050" cy="376317"/>
          </a:xfrm>
          <a:prstGeom prst="roundRect">
            <a:avLst/>
          </a:prstGeom>
          <a:solidFill>
            <a:srgbClr val="99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L2$</a:t>
            </a:r>
          </a:p>
        </p:txBody>
      </p:sp>
      <p:sp>
        <p:nvSpPr>
          <p:cNvPr id="44" name="Rounded Rectangle 43"/>
          <p:cNvSpPr/>
          <p:nvPr/>
        </p:nvSpPr>
        <p:spPr>
          <a:xfrm>
            <a:off x="3358064" y="2667451"/>
            <a:ext cx="2885136" cy="435817"/>
          </a:xfrm>
          <a:prstGeom prst="roundRect">
            <a:avLst/>
          </a:prstGeom>
          <a:solidFill>
            <a:srgbClr val="99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L3$</a:t>
            </a:r>
          </a:p>
        </p:txBody>
      </p:sp>
      <p:sp>
        <p:nvSpPr>
          <p:cNvPr id="62" name="Rounded Rectangle 61"/>
          <p:cNvSpPr/>
          <p:nvPr/>
        </p:nvSpPr>
        <p:spPr>
          <a:xfrm>
            <a:off x="5134041" y="1239069"/>
            <a:ext cx="900484" cy="508368"/>
          </a:xfrm>
          <a:prstGeom prst="roundRect">
            <a:avLst/>
          </a:prstGeom>
          <a:solidFill>
            <a:srgbClr val="F55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CPU</a:t>
            </a:r>
          </a:p>
        </p:txBody>
      </p:sp>
      <p:cxnSp>
        <p:nvCxnSpPr>
          <p:cNvPr id="66" name="Straight Connector 65"/>
          <p:cNvCxnSpPr/>
          <p:nvPr/>
        </p:nvCxnSpPr>
        <p:spPr>
          <a:xfrm>
            <a:off x="4504098" y="1987035"/>
            <a:ext cx="597992" cy="0"/>
          </a:xfrm>
          <a:prstGeom prst="line">
            <a:avLst/>
          </a:prstGeom>
          <a:ln w="6350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sp>
        <p:nvSpPr>
          <p:cNvPr id="23" name="Rounded Rectangle 22"/>
          <p:cNvSpPr/>
          <p:nvPr/>
        </p:nvSpPr>
        <p:spPr>
          <a:xfrm>
            <a:off x="5073868" y="2233514"/>
            <a:ext cx="1039050" cy="376317"/>
          </a:xfrm>
          <a:prstGeom prst="roundRect">
            <a:avLst/>
          </a:prstGeom>
          <a:solidFill>
            <a:srgbClr val="99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L2$</a:t>
            </a:r>
          </a:p>
        </p:txBody>
      </p:sp>
      <p:sp>
        <p:nvSpPr>
          <p:cNvPr id="25" name="Rounded Rectangle 24"/>
          <p:cNvSpPr/>
          <p:nvPr/>
        </p:nvSpPr>
        <p:spPr>
          <a:xfrm>
            <a:off x="5200557" y="1808293"/>
            <a:ext cx="754325" cy="364604"/>
          </a:xfrm>
          <a:prstGeom prst="roundRect">
            <a:avLst/>
          </a:prstGeom>
          <a:solidFill>
            <a:srgbClr val="99663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latin typeface="Arial"/>
                <a:cs typeface="Arial"/>
              </a:rPr>
              <a:t>L1$</a:t>
            </a:r>
          </a:p>
        </p:txBody>
      </p:sp>
      <p:sp>
        <p:nvSpPr>
          <p:cNvPr id="37" name="TextBox 36"/>
          <p:cNvSpPr txBox="1"/>
          <p:nvPr/>
        </p:nvSpPr>
        <p:spPr>
          <a:xfrm>
            <a:off x="53542" y="5738532"/>
            <a:ext cx="9035594" cy="954107"/>
          </a:xfrm>
          <a:prstGeom prst="rect">
            <a:avLst/>
          </a:prstGeom>
          <a:solidFill>
            <a:srgbClr val="CCFFCC"/>
          </a:solidFill>
          <a:ln w="25400">
            <a:solidFill>
              <a:schemeClr val="tx1"/>
            </a:solidFill>
          </a:ln>
        </p:spPr>
        <p:txBody>
          <a:bodyPr wrap="square" rtlCol="0">
            <a:spAutoFit/>
          </a:bodyPr>
          <a:lstStyle/>
          <a:p>
            <a:r>
              <a:rPr lang="en-US" sz="2800" b="1" dirty="0">
                <a:solidFill>
                  <a:srgbClr val="000000"/>
                </a:solidFill>
                <a:latin typeface="Arial"/>
                <a:cs typeface="Arial"/>
              </a:rPr>
              <a:t>Architecting 3D-DRAM as a cache can improve memory bandwidth (and avoid OS/software change)</a:t>
            </a:r>
          </a:p>
        </p:txBody>
      </p:sp>
      <p:cxnSp>
        <p:nvCxnSpPr>
          <p:cNvPr id="5" name="Straight Connector 4"/>
          <p:cNvCxnSpPr/>
          <p:nvPr/>
        </p:nvCxnSpPr>
        <p:spPr>
          <a:xfrm>
            <a:off x="2805580" y="2823883"/>
            <a:ext cx="477779" cy="38847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V="1">
            <a:off x="2805580" y="3212353"/>
            <a:ext cx="477779" cy="41835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Rectangle 2">
            <a:extLst>
              <a:ext uri="{FF2B5EF4-FFF2-40B4-BE49-F238E27FC236}">
                <a16:creationId xmlns:a16="http://schemas.microsoft.com/office/drawing/2014/main" id="{7EA65803-14F0-47CB-9CCB-A243F7B72C52}"/>
              </a:ext>
            </a:extLst>
          </p:cNvPr>
          <p:cNvSpPr/>
          <p:nvPr/>
        </p:nvSpPr>
        <p:spPr>
          <a:xfrm>
            <a:off x="14370" y="4109730"/>
            <a:ext cx="3047621" cy="830997"/>
          </a:xfrm>
          <a:prstGeom prst="rect">
            <a:avLst/>
          </a:prstGeom>
        </p:spPr>
        <p:txBody>
          <a:bodyPr wrap="square">
            <a:spAutoFit/>
          </a:bodyPr>
          <a:lstStyle/>
          <a:p>
            <a:pPr marL="0" indent="0" algn="ctr">
              <a:buNone/>
            </a:pPr>
            <a:r>
              <a:rPr lang="en-US" dirty="0">
                <a:solidFill>
                  <a:schemeClr val="bg1">
                    <a:lumMod val="50000"/>
                  </a:schemeClr>
                </a:solidFill>
              </a:rPr>
              <a:t>MCDRAM from Intel,</a:t>
            </a:r>
          </a:p>
          <a:p>
            <a:pPr marL="0" indent="0" algn="ctr">
              <a:buNone/>
            </a:pPr>
            <a:r>
              <a:rPr lang="en-US" dirty="0">
                <a:solidFill>
                  <a:schemeClr val="bg1">
                    <a:lumMod val="50000"/>
                  </a:schemeClr>
                </a:solidFill>
              </a:rPr>
              <a:t>HBC from AMD</a:t>
            </a:r>
          </a:p>
        </p:txBody>
      </p:sp>
    </p:spTree>
    <p:extLst>
      <p:ext uri="{BB962C8B-B14F-4D97-AF65-F5344CB8AC3E}">
        <p14:creationId xmlns:p14="http://schemas.microsoft.com/office/powerpoint/2010/main" val="19444241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198438"/>
            <a:ext cx="8896350" cy="487362"/>
          </a:xfrm>
        </p:spPr>
        <p:txBody>
          <a:bodyPr/>
          <a:lstStyle/>
          <a:p>
            <a:r>
              <a:rPr lang="en-US" dirty="0"/>
              <a:t>Comparison to </a:t>
            </a:r>
            <a:r>
              <a:rPr lang="en-US" dirty="0" err="1"/>
              <a:t>sram</a:t>
            </a:r>
            <a:r>
              <a:rPr lang="en-US" dirty="0"/>
              <a:t> /memory compression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40</a:t>
            </a:fld>
            <a:endParaRPr lang="en-US"/>
          </a:p>
        </p:txBody>
      </p:sp>
      <p:pic>
        <p:nvPicPr>
          <p:cNvPr id="5" name="Picture 4">
            <a:extLst>
              <a:ext uri="{FF2B5EF4-FFF2-40B4-BE49-F238E27FC236}">
                <a16:creationId xmlns:a16="http://schemas.microsoft.com/office/drawing/2014/main" id="{BE893A9D-19AA-4009-BFE0-0FB057267BDC}"/>
              </a:ext>
            </a:extLst>
          </p:cNvPr>
          <p:cNvPicPr>
            <a:picLocks noChangeAspect="1"/>
          </p:cNvPicPr>
          <p:nvPr/>
        </p:nvPicPr>
        <p:blipFill>
          <a:blip r:embed="rId2"/>
          <a:stretch>
            <a:fillRect/>
          </a:stretch>
        </p:blipFill>
        <p:spPr>
          <a:xfrm>
            <a:off x="785531" y="1192213"/>
            <a:ext cx="6919633" cy="2185940"/>
          </a:xfrm>
          <a:prstGeom prst="rect">
            <a:avLst/>
          </a:prstGeom>
        </p:spPr>
      </p:pic>
    </p:spTree>
    <p:extLst>
      <p:ext uri="{BB962C8B-B14F-4D97-AF65-F5344CB8AC3E}">
        <p14:creationId xmlns:p14="http://schemas.microsoft.com/office/powerpoint/2010/main" val="9709210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8D8A1-8935-48BE-846B-1C71067102A4}"/>
              </a:ext>
            </a:extLst>
          </p:cNvPr>
          <p:cNvSpPr>
            <a:spLocks noGrp="1"/>
          </p:cNvSpPr>
          <p:nvPr>
            <p:ph type="title"/>
          </p:nvPr>
        </p:nvSpPr>
        <p:spPr/>
        <p:txBody>
          <a:bodyPr/>
          <a:lstStyle/>
          <a:p>
            <a:r>
              <a:rPr lang="en-US" dirty="0"/>
              <a:t>FULL RESULTS (mixed compressibility)</a:t>
            </a:r>
          </a:p>
        </p:txBody>
      </p:sp>
      <p:sp>
        <p:nvSpPr>
          <p:cNvPr id="3" name="Content Placeholder 2">
            <a:extLst>
              <a:ext uri="{FF2B5EF4-FFF2-40B4-BE49-F238E27FC236}">
                <a16:creationId xmlns:a16="http://schemas.microsoft.com/office/drawing/2014/main" id="{1883A3AE-4073-4F67-8261-9D2FEE0C2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7AB950E-3B0D-475F-B945-75E0A21FBE2B}"/>
              </a:ext>
            </a:extLst>
          </p:cNvPr>
          <p:cNvSpPr>
            <a:spLocks noGrp="1"/>
          </p:cNvSpPr>
          <p:nvPr>
            <p:ph type="sldNum" sz="quarter" idx="12"/>
          </p:nvPr>
        </p:nvSpPr>
        <p:spPr/>
        <p:txBody>
          <a:bodyPr/>
          <a:lstStyle/>
          <a:p>
            <a:pPr>
              <a:defRPr/>
            </a:pPr>
            <a:fld id="{866DA6C0-E8D2-8D44-A834-246A4BF6B0E5}" type="slidenum">
              <a:rPr lang="en-US" smtClean="0"/>
              <a:pPr>
                <a:defRPr/>
              </a:pPr>
              <a:t>41</a:t>
            </a:fld>
            <a:endParaRPr lang="en-US"/>
          </a:p>
        </p:txBody>
      </p:sp>
      <p:pic>
        <p:nvPicPr>
          <p:cNvPr id="5" name="Picture 4">
            <a:extLst>
              <a:ext uri="{FF2B5EF4-FFF2-40B4-BE49-F238E27FC236}">
                <a16:creationId xmlns:a16="http://schemas.microsoft.com/office/drawing/2014/main" id="{A82D9288-DA7C-46CA-89C0-D55CFA44B7B3}"/>
              </a:ext>
            </a:extLst>
          </p:cNvPr>
          <p:cNvPicPr>
            <a:picLocks noChangeAspect="1"/>
          </p:cNvPicPr>
          <p:nvPr/>
        </p:nvPicPr>
        <p:blipFill>
          <a:blip r:embed="rId2"/>
          <a:stretch>
            <a:fillRect/>
          </a:stretch>
        </p:blipFill>
        <p:spPr>
          <a:xfrm>
            <a:off x="0" y="2322642"/>
            <a:ext cx="9144000" cy="2212716"/>
          </a:xfrm>
          <a:prstGeom prst="rect">
            <a:avLst/>
          </a:prstGeom>
        </p:spPr>
      </p:pic>
      <p:cxnSp>
        <p:nvCxnSpPr>
          <p:cNvPr id="6" name="Shape 708">
            <a:extLst>
              <a:ext uri="{FF2B5EF4-FFF2-40B4-BE49-F238E27FC236}">
                <a16:creationId xmlns:a16="http://schemas.microsoft.com/office/drawing/2014/main" id="{B3F6A660-9822-44D8-AB2D-6DCF51F97931}"/>
              </a:ext>
            </a:extLst>
          </p:cNvPr>
          <p:cNvCxnSpPr>
            <a:cxnSpLocks/>
          </p:cNvCxnSpPr>
          <p:nvPr/>
        </p:nvCxnSpPr>
        <p:spPr>
          <a:xfrm flipV="1">
            <a:off x="1346127" y="2695884"/>
            <a:ext cx="0" cy="387536"/>
          </a:xfrm>
          <a:prstGeom prst="straightConnector1">
            <a:avLst/>
          </a:prstGeom>
          <a:noFill/>
          <a:ln w="25400" cap="flat" cmpd="sng">
            <a:solidFill>
              <a:schemeClr val="dk1"/>
            </a:solidFill>
            <a:prstDash val="solid"/>
            <a:round/>
            <a:headEnd type="triangle" w="lg" len="lg"/>
            <a:tailEnd type="none" w="med" len="med"/>
          </a:ln>
        </p:spPr>
      </p:cxnSp>
    </p:spTree>
    <p:extLst>
      <p:ext uri="{BB962C8B-B14F-4D97-AF65-F5344CB8AC3E}">
        <p14:creationId xmlns:p14="http://schemas.microsoft.com/office/powerpoint/2010/main" val="23010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92361-E778-497F-A26A-0971D4F2A0CA}"/>
              </a:ext>
            </a:extLst>
          </p:cNvPr>
          <p:cNvSpPr>
            <a:spLocks noGrp="1"/>
          </p:cNvSpPr>
          <p:nvPr>
            <p:ph type="title"/>
          </p:nvPr>
        </p:nvSpPr>
        <p:spPr>
          <a:xfrm>
            <a:off x="247649" y="198438"/>
            <a:ext cx="8787945" cy="487362"/>
          </a:xfrm>
        </p:spPr>
        <p:txBody>
          <a:bodyPr/>
          <a:lstStyle/>
          <a:p>
            <a:r>
              <a:rPr lang="en-US" dirty="0"/>
              <a:t>SRAM Cache compression on DRAM CACHE</a:t>
            </a:r>
          </a:p>
        </p:txBody>
      </p:sp>
      <p:sp>
        <p:nvSpPr>
          <p:cNvPr id="3" name="Content Placeholder 2">
            <a:extLst>
              <a:ext uri="{FF2B5EF4-FFF2-40B4-BE49-F238E27FC236}">
                <a16:creationId xmlns:a16="http://schemas.microsoft.com/office/drawing/2014/main" id="{763A7D59-A051-4D41-A58B-39A2E170B44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37F8198-6FA6-4764-9ACA-27A1865F8C61}"/>
              </a:ext>
            </a:extLst>
          </p:cNvPr>
          <p:cNvSpPr>
            <a:spLocks noGrp="1"/>
          </p:cNvSpPr>
          <p:nvPr>
            <p:ph type="sldNum" sz="quarter" idx="12"/>
          </p:nvPr>
        </p:nvSpPr>
        <p:spPr/>
        <p:txBody>
          <a:bodyPr/>
          <a:lstStyle/>
          <a:p>
            <a:pPr>
              <a:defRPr/>
            </a:pPr>
            <a:fld id="{866DA6C0-E8D2-8D44-A834-246A4BF6B0E5}" type="slidenum">
              <a:rPr lang="en-US" smtClean="0"/>
              <a:pPr>
                <a:defRPr/>
              </a:pPr>
              <a:t>42</a:t>
            </a:fld>
            <a:endParaRPr lang="en-US"/>
          </a:p>
        </p:txBody>
      </p:sp>
      <p:pic>
        <p:nvPicPr>
          <p:cNvPr id="5" name="Picture 4">
            <a:extLst>
              <a:ext uri="{FF2B5EF4-FFF2-40B4-BE49-F238E27FC236}">
                <a16:creationId xmlns:a16="http://schemas.microsoft.com/office/drawing/2014/main" id="{D79C8E80-4F85-4FBE-BADE-C6B0B6777528}"/>
              </a:ext>
            </a:extLst>
          </p:cNvPr>
          <p:cNvPicPr>
            <a:picLocks noChangeAspect="1"/>
          </p:cNvPicPr>
          <p:nvPr/>
        </p:nvPicPr>
        <p:blipFill>
          <a:blip r:embed="rId2"/>
          <a:stretch>
            <a:fillRect/>
          </a:stretch>
        </p:blipFill>
        <p:spPr>
          <a:xfrm>
            <a:off x="247650" y="1619063"/>
            <a:ext cx="7986724" cy="1988531"/>
          </a:xfrm>
          <a:prstGeom prst="rect">
            <a:avLst/>
          </a:prstGeom>
        </p:spPr>
      </p:pic>
    </p:spTree>
    <p:extLst>
      <p:ext uri="{BB962C8B-B14F-4D97-AF65-F5344CB8AC3E}">
        <p14:creationId xmlns:p14="http://schemas.microsoft.com/office/powerpoint/2010/main" val="10575815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70B-9074-41F5-BC4F-E3D9AF1C2EBD}"/>
              </a:ext>
            </a:extLst>
          </p:cNvPr>
          <p:cNvSpPr>
            <a:spLocks noGrp="1"/>
          </p:cNvSpPr>
          <p:nvPr>
            <p:ph type="title"/>
          </p:nvPr>
        </p:nvSpPr>
        <p:spPr/>
        <p:txBody>
          <a:bodyPr/>
          <a:lstStyle/>
          <a:p>
            <a:r>
              <a:rPr lang="en-US" dirty="0"/>
              <a:t>Distribution for index decision</a:t>
            </a:r>
          </a:p>
        </p:txBody>
      </p:sp>
      <p:sp>
        <p:nvSpPr>
          <p:cNvPr id="3" name="Content Placeholder 2">
            <a:extLst>
              <a:ext uri="{FF2B5EF4-FFF2-40B4-BE49-F238E27FC236}">
                <a16:creationId xmlns:a16="http://schemas.microsoft.com/office/drawing/2014/main" id="{908ECFAF-96DD-4BFD-BC47-0FB032AC8F3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EB9A8A-D248-4F1A-8BAF-77D2EC243A2C}"/>
              </a:ext>
            </a:extLst>
          </p:cNvPr>
          <p:cNvSpPr>
            <a:spLocks noGrp="1"/>
          </p:cNvSpPr>
          <p:nvPr>
            <p:ph type="sldNum" sz="quarter" idx="12"/>
          </p:nvPr>
        </p:nvSpPr>
        <p:spPr/>
        <p:txBody>
          <a:bodyPr/>
          <a:lstStyle/>
          <a:p>
            <a:pPr>
              <a:defRPr/>
            </a:pPr>
            <a:fld id="{866DA6C0-E8D2-8D44-A834-246A4BF6B0E5}" type="slidenum">
              <a:rPr lang="en-US" smtClean="0"/>
              <a:pPr>
                <a:defRPr/>
              </a:pPr>
              <a:t>43</a:t>
            </a:fld>
            <a:endParaRPr lang="en-US"/>
          </a:p>
        </p:txBody>
      </p:sp>
      <p:pic>
        <p:nvPicPr>
          <p:cNvPr id="5" name="Picture 4">
            <a:extLst>
              <a:ext uri="{FF2B5EF4-FFF2-40B4-BE49-F238E27FC236}">
                <a16:creationId xmlns:a16="http://schemas.microsoft.com/office/drawing/2014/main" id="{6534A9AD-7D4F-4A8D-85D8-C641F11534D5}"/>
              </a:ext>
            </a:extLst>
          </p:cNvPr>
          <p:cNvPicPr>
            <a:picLocks noChangeAspect="1"/>
          </p:cNvPicPr>
          <p:nvPr/>
        </p:nvPicPr>
        <p:blipFill>
          <a:blip r:embed="rId2"/>
          <a:stretch>
            <a:fillRect/>
          </a:stretch>
        </p:blipFill>
        <p:spPr>
          <a:xfrm>
            <a:off x="1081087" y="2166937"/>
            <a:ext cx="6981825" cy="2524125"/>
          </a:xfrm>
          <a:prstGeom prst="rect">
            <a:avLst/>
          </a:prstGeom>
        </p:spPr>
      </p:pic>
    </p:spTree>
    <p:extLst>
      <p:ext uri="{BB962C8B-B14F-4D97-AF65-F5344CB8AC3E}">
        <p14:creationId xmlns:p14="http://schemas.microsoft.com/office/powerpoint/2010/main" val="19233253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4B6FC-9FB8-4823-990C-23B6550A7859}"/>
              </a:ext>
            </a:extLst>
          </p:cNvPr>
          <p:cNvSpPr>
            <a:spLocks noGrp="1"/>
          </p:cNvSpPr>
          <p:nvPr>
            <p:ph type="title"/>
          </p:nvPr>
        </p:nvSpPr>
        <p:spPr/>
        <p:txBody>
          <a:bodyPr/>
          <a:lstStyle/>
          <a:p>
            <a:r>
              <a:rPr lang="en-US" dirty="0"/>
              <a:t>DICE INSERTION threshold</a:t>
            </a:r>
          </a:p>
        </p:txBody>
      </p:sp>
      <p:sp>
        <p:nvSpPr>
          <p:cNvPr id="3" name="Content Placeholder 2">
            <a:extLst>
              <a:ext uri="{FF2B5EF4-FFF2-40B4-BE49-F238E27FC236}">
                <a16:creationId xmlns:a16="http://schemas.microsoft.com/office/drawing/2014/main" id="{576F7721-D387-482E-9BDB-4FCC0E78FDA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A4DB728-920C-4F48-9F77-8E06015D5238}"/>
              </a:ext>
            </a:extLst>
          </p:cNvPr>
          <p:cNvSpPr>
            <a:spLocks noGrp="1"/>
          </p:cNvSpPr>
          <p:nvPr>
            <p:ph type="sldNum" sz="quarter" idx="12"/>
          </p:nvPr>
        </p:nvSpPr>
        <p:spPr/>
        <p:txBody>
          <a:bodyPr/>
          <a:lstStyle/>
          <a:p>
            <a:pPr>
              <a:defRPr/>
            </a:pPr>
            <a:fld id="{866DA6C0-E8D2-8D44-A834-246A4BF6B0E5}" type="slidenum">
              <a:rPr lang="en-US" smtClean="0"/>
              <a:pPr>
                <a:defRPr/>
              </a:pPr>
              <a:t>44</a:t>
            </a:fld>
            <a:endParaRPr lang="en-US"/>
          </a:p>
        </p:txBody>
      </p:sp>
      <p:pic>
        <p:nvPicPr>
          <p:cNvPr id="5" name="Picture 4">
            <a:extLst>
              <a:ext uri="{FF2B5EF4-FFF2-40B4-BE49-F238E27FC236}">
                <a16:creationId xmlns:a16="http://schemas.microsoft.com/office/drawing/2014/main" id="{4116766C-C3AB-4D31-8035-220BC16E4B4E}"/>
              </a:ext>
            </a:extLst>
          </p:cNvPr>
          <p:cNvPicPr>
            <a:picLocks noChangeAspect="1"/>
          </p:cNvPicPr>
          <p:nvPr/>
        </p:nvPicPr>
        <p:blipFill>
          <a:blip r:embed="rId2"/>
          <a:stretch>
            <a:fillRect/>
          </a:stretch>
        </p:blipFill>
        <p:spPr>
          <a:xfrm>
            <a:off x="1215838" y="1529696"/>
            <a:ext cx="6338559" cy="3069197"/>
          </a:xfrm>
          <a:prstGeom prst="rect">
            <a:avLst/>
          </a:prstGeom>
        </p:spPr>
      </p:pic>
    </p:spTree>
    <p:extLst>
      <p:ext uri="{BB962C8B-B14F-4D97-AF65-F5344CB8AC3E}">
        <p14:creationId xmlns:p14="http://schemas.microsoft.com/office/powerpoint/2010/main" val="4115765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D1214-7DA4-41B4-B5A9-0232B5F1ACC6}"/>
              </a:ext>
            </a:extLst>
          </p:cNvPr>
          <p:cNvSpPr>
            <a:spLocks noGrp="1"/>
          </p:cNvSpPr>
          <p:nvPr>
            <p:ph type="title"/>
          </p:nvPr>
        </p:nvSpPr>
        <p:spPr/>
        <p:txBody>
          <a:bodyPr/>
          <a:lstStyle/>
          <a:p>
            <a:r>
              <a:rPr lang="en-US" dirty="0"/>
              <a:t>EFFECTIVE CAPACITY</a:t>
            </a:r>
          </a:p>
        </p:txBody>
      </p:sp>
      <p:sp>
        <p:nvSpPr>
          <p:cNvPr id="3" name="Content Placeholder 2">
            <a:extLst>
              <a:ext uri="{FF2B5EF4-FFF2-40B4-BE49-F238E27FC236}">
                <a16:creationId xmlns:a16="http://schemas.microsoft.com/office/drawing/2014/main" id="{87DE50BC-2511-48B5-9FDF-E8A845ED84D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B7C6494-C517-45E3-983B-D1537C990B63}"/>
              </a:ext>
            </a:extLst>
          </p:cNvPr>
          <p:cNvSpPr>
            <a:spLocks noGrp="1"/>
          </p:cNvSpPr>
          <p:nvPr>
            <p:ph type="sldNum" sz="quarter" idx="12"/>
          </p:nvPr>
        </p:nvSpPr>
        <p:spPr/>
        <p:txBody>
          <a:bodyPr/>
          <a:lstStyle/>
          <a:p>
            <a:pPr>
              <a:defRPr/>
            </a:pPr>
            <a:fld id="{866DA6C0-E8D2-8D44-A834-246A4BF6B0E5}" type="slidenum">
              <a:rPr lang="en-US" smtClean="0"/>
              <a:pPr>
                <a:defRPr/>
              </a:pPr>
              <a:t>45</a:t>
            </a:fld>
            <a:endParaRPr lang="en-US"/>
          </a:p>
        </p:txBody>
      </p:sp>
      <p:pic>
        <p:nvPicPr>
          <p:cNvPr id="5" name="Picture 4">
            <a:extLst>
              <a:ext uri="{FF2B5EF4-FFF2-40B4-BE49-F238E27FC236}">
                <a16:creationId xmlns:a16="http://schemas.microsoft.com/office/drawing/2014/main" id="{E6AA06CA-751A-49BC-92A2-79A11D596DEC}"/>
              </a:ext>
            </a:extLst>
          </p:cNvPr>
          <p:cNvPicPr>
            <a:picLocks noChangeAspect="1"/>
          </p:cNvPicPr>
          <p:nvPr/>
        </p:nvPicPr>
        <p:blipFill>
          <a:blip r:embed="rId2"/>
          <a:stretch>
            <a:fillRect/>
          </a:stretch>
        </p:blipFill>
        <p:spPr>
          <a:xfrm>
            <a:off x="1241421" y="1499966"/>
            <a:ext cx="6384934" cy="3218422"/>
          </a:xfrm>
          <a:prstGeom prst="rect">
            <a:avLst/>
          </a:prstGeom>
        </p:spPr>
      </p:pic>
    </p:spTree>
    <p:extLst>
      <p:ext uri="{BB962C8B-B14F-4D97-AF65-F5344CB8AC3E}">
        <p14:creationId xmlns:p14="http://schemas.microsoft.com/office/powerpoint/2010/main" val="9178710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6A0C4-C277-4A10-A20D-8BE7DE1B888D}"/>
              </a:ext>
            </a:extLst>
          </p:cNvPr>
          <p:cNvSpPr>
            <a:spLocks noGrp="1"/>
          </p:cNvSpPr>
          <p:nvPr>
            <p:ph type="title"/>
          </p:nvPr>
        </p:nvSpPr>
        <p:spPr/>
        <p:txBody>
          <a:bodyPr/>
          <a:lstStyle/>
          <a:p>
            <a:r>
              <a:rPr lang="en-US" dirty="0"/>
              <a:t>L3 hit rate improvement</a:t>
            </a:r>
          </a:p>
        </p:txBody>
      </p:sp>
      <p:sp>
        <p:nvSpPr>
          <p:cNvPr id="3" name="Content Placeholder 2">
            <a:extLst>
              <a:ext uri="{FF2B5EF4-FFF2-40B4-BE49-F238E27FC236}">
                <a16:creationId xmlns:a16="http://schemas.microsoft.com/office/drawing/2014/main" id="{CAC6CEB1-9AD9-42A6-848F-D09B8FFD049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27BC4D1-2B47-4AB8-8A81-2495B15DBA1D}"/>
              </a:ext>
            </a:extLst>
          </p:cNvPr>
          <p:cNvSpPr>
            <a:spLocks noGrp="1"/>
          </p:cNvSpPr>
          <p:nvPr>
            <p:ph type="sldNum" sz="quarter" idx="12"/>
          </p:nvPr>
        </p:nvSpPr>
        <p:spPr/>
        <p:txBody>
          <a:bodyPr/>
          <a:lstStyle/>
          <a:p>
            <a:pPr>
              <a:defRPr/>
            </a:pPr>
            <a:fld id="{866DA6C0-E8D2-8D44-A834-246A4BF6B0E5}" type="slidenum">
              <a:rPr lang="en-US" smtClean="0"/>
              <a:pPr>
                <a:defRPr/>
              </a:pPr>
              <a:t>46</a:t>
            </a:fld>
            <a:endParaRPr lang="en-US"/>
          </a:p>
        </p:txBody>
      </p:sp>
      <p:pic>
        <p:nvPicPr>
          <p:cNvPr id="5" name="Picture 4">
            <a:extLst>
              <a:ext uri="{FF2B5EF4-FFF2-40B4-BE49-F238E27FC236}">
                <a16:creationId xmlns:a16="http://schemas.microsoft.com/office/drawing/2014/main" id="{1F2C2BA4-4FF2-4B47-BA09-49F114DCE1CD}"/>
              </a:ext>
            </a:extLst>
          </p:cNvPr>
          <p:cNvPicPr>
            <a:picLocks noChangeAspect="1"/>
          </p:cNvPicPr>
          <p:nvPr/>
        </p:nvPicPr>
        <p:blipFill>
          <a:blip r:embed="rId2"/>
          <a:stretch>
            <a:fillRect/>
          </a:stretch>
        </p:blipFill>
        <p:spPr>
          <a:xfrm>
            <a:off x="1543049" y="1488981"/>
            <a:ext cx="6111971" cy="3325066"/>
          </a:xfrm>
          <a:prstGeom prst="rect">
            <a:avLst/>
          </a:prstGeom>
        </p:spPr>
      </p:pic>
    </p:spTree>
    <p:extLst>
      <p:ext uri="{BB962C8B-B14F-4D97-AF65-F5344CB8AC3E}">
        <p14:creationId xmlns:p14="http://schemas.microsoft.com/office/powerpoint/2010/main" val="26669674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Larger TSI vs. BAI example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47</a:t>
            </a:fld>
            <a:endParaRPr lang="en-US"/>
          </a:p>
        </p:txBody>
      </p:sp>
      <p:pic>
        <p:nvPicPr>
          <p:cNvPr id="5" name="Picture 4">
            <a:extLst>
              <a:ext uri="{FF2B5EF4-FFF2-40B4-BE49-F238E27FC236}">
                <a16:creationId xmlns:a16="http://schemas.microsoft.com/office/drawing/2014/main" id="{2EB903DB-4D7B-4ED2-BD27-C4D43744D39D}"/>
              </a:ext>
            </a:extLst>
          </p:cNvPr>
          <p:cNvPicPr>
            <a:picLocks noChangeAspect="1"/>
          </p:cNvPicPr>
          <p:nvPr/>
        </p:nvPicPr>
        <p:blipFill>
          <a:blip r:embed="rId2"/>
          <a:stretch>
            <a:fillRect/>
          </a:stretch>
        </p:blipFill>
        <p:spPr>
          <a:xfrm>
            <a:off x="905435" y="1344435"/>
            <a:ext cx="6669356" cy="3617530"/>
          </a:xfrm>
          <a:prstGeom prst="rect">
            <a:avLst/>
          </a:prstGeom>
        </p:spPr>
      </p:pic>
    </p:spTree>
    <p:extLst>
      <p:ext uri="{BB962C8B-B14F-4D97-AF65-F5344CB8AC3E}">
        <p14:creationId xmlns:p14="http://schemas.microsoft.com/office/powerpoint/2010/main" val="8020793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66DA6C0-E8D2-8D44-A834-246A4BF6B0E5}" type="slidenum">
              <a:rPr lang="en-US" smtClean="0"/>
              <a:pPr>
                <a:defRPr/>
              </a:pPr>
              <a:t>48</a:t>
            </a:fld>
            <a:endParaRPr lang="en-US"/>
          </a:p>
        </p:txBody>
      </p:sp>
    </p:spTree>
    <p:extLst>
      <p:ext uri="{BB962C8B-B14F-4D97-AF65-F5344CB8AC3E}">
        <p14:creationId xmlns:p14="http://schemas.microsoft.com/office/powerpoint/2010/main" val="1510203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D54234B-85FF-41A3-83D7-39D03319867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19504" y="1921826"/>
            <a:ext cx="8692262" cy="1702609"/>
          </a:xfrm>
          <a:prstGeom prst="rect">
            <a:avLst/>
          </a:prstGeom>
        </p:spPr>
      </p:pic>
      <p:sp>
        <p:nvSpPr>
          <p:cNvPr id="20" name="TextBox 19"/>
          <p:cNvSpPr txBox="1"/>
          <p:nvPr/>
        </p:nvSpPr>
        <p:spPr>
          <a:xfrm>
            <a:off x="46343" y="5746214"/>
            <a:ext cx="9051315" cy="461665"/>
          </a:xfrm>
          <a:prstGeom prst="rect">
            <a:avLst/>
          </a:prstGeom>
          <a:solidFill>
            <a:srgbClr val="CCFFCC"/>
          </a:solidFill>
          <a:ln w="28575">
            <a:solidFill>
              <a:srgbClr val="000000"/>
            </a:solidFill>
          </a:ln>
        </p:spPr>
        <p:txBody>
          <a:bodyPr wrap="square" rtlCol="0">
            <a:spAutoFit/>
          </a:bodyPr>
          <a:lstStyle/>
          <a:p>
            <a:pPr algn="ctr"/>
            <a:r>
              <a:rPr lang="en-US" sz="2400" b="1" dirty="0"/>
              <a:t>Practical DRAM cache: low latency and bandwidth-efficient</a:t>
            </a:r>
          </a:p>
        </p:txBody>
      </p:sp>
      <p:sp>
        <p:nvSpPr>
          <p:cNvPr id="3" name="Rectangle 2"/>
          <p:cNvSpPr/>
          <p:nvPr/>
        </p:nvSpPr>
        <p:spPr>
          <a:xfrm>
            <a:off x="5916175" y="3429000"/>
            <a:ext cx="2995590" cy="61448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 y="1091425"/>
            <a:ext cx="9144000" cy="461665"/>
          </a:xfrm>
          <a:prstGeom prst="rect">
            <a:avLst/>
          </a:prstGeom>
        </p:spPr>
        <p:txBody>
          <a:bodyPr wrap="square">
            <a:spAutoFit/>
          </a:bodyPr>
          <a:lstStyle/>
          <a:p>
            <a:pPr lvl="0"/>
            <a:r>
              <a:rPr lang="en-US" sz="2400" dirty="0">
                <a:solidFill>
                  <a:prstClr val="black"/>
                </a:solidFill>
              </a:rPr>
              <a:t>Tags “part-of-line” </a:t>
            </a:r>
            <a:r>
              <a:rPr lang="en-US" sz="2400" dirty="0">
                <a:solidFill>
                  <a:prstClr val="black"/>
                </a:solidFill>
                <a:sym typeface="Wingdings"/>
              </a:rPr>
              <a:t> Alloy </a:t>
            </a:r>
            <a:r>
              <a:rPr lang="en-US" sz="2400" b="1" dirty="0" err="1">
                <a:solidFill>
                  <a:prstClr val="black"/>
                </a:solidFill>
                <a:sym typeface="Wingdings"/>
              </a:rPr>
              <a:t>Tag+Data</a:t>
            </a:r>
            <a:r>
              <a:rPr lang="en-US" sz="2400" dirty="0">
                <a:solidFill>
                  <a:prstClr val="black"/>
                </a:solidFill>
                <a:sym typeface="Wingdings"/>
              </a:rPr>
              <a:t> </a:t>
            </a:r>
            <a:r>
              <a:rPr lang="en-US" dirty="0">
                <a:sym typeface="Wingdings"/>
              </a:rPr>
              <a:t> Avoid </a:t>
            </a:r>
            <a:r>
              <a:rPr lang="en-US" b="1" dirty="0">
                <a:sym typeface="Wingdings"/>
              </a:rPr>
              <a:t>Tag Serialization</a:t>
            </a:r>
            <a:endParaRPr lang="en-US" sz="2400" b="1" dirty="0">
              <a:solidFill>
                <a:prstClr val="black"/>
              </a:solidFill>
              <a:sym typeface="Wingdings"/>
            </a:endParaRPr>
          </a:p>
        </p:txBody>
      </p:sp>
      <p:sp>
        <p:nvSpPr>
          <p:cNvPr id="8" name="Rectangle 7"/>
          <p:cNvSpPr/>
          <p:nvPr/>
        </p:nvSpPr>
        <p:spPr>
          <a:xfrm>
            <a:off x="5094514" y="3296257"/>
            <a:ext cx="3817251" cy="337964"/>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00"/>
                </a:solidFill>
              </a:rPr>
              <a:t>One “</a:t>
            </a:r>
            <a:r>
              <a:rPr lang="en-US" sz="2400" dirty="0" err="1">
                <a:solidFill>
                  <a:srgbClr val="000000"/>
                </a:solidFill>
              </a:rPr>
              <a:t>Tag+Data</a:t>
            </a:r>
            <a:r>
              <a:rPr lang="en-US" sz="2400" dirty="0">
                <a:solidFill>
                  <a:srgbClr val="000000"/>
                </a:solidFill>
              </a:rPr>
              <a:t>”</a:t>
            </a:r>
          </a:p>
        </p:txBody>
      </p:sp>
      <p:sp>
        <p:nvSpPr>
          <p:cNvPr id="9" name="TextBox 8"/>
          <p:cNvSpPr txBox="1"/>
          <p:nvPr/>
        </p:nvSpPr>
        <p:spPr>
          <a:xfrm>
            <a:off x="46343" y="4043480"/>
            <a:ext cx="8765926" cy="461665"/>
          </a:xfrm>
          <a:prstGeom prst="rect">
            <a:avLst/>
          </a:prstGeom>
          <a:noFill/>
        </p:spPr>
        <p:txBody>
          <a:bodyPr wrap="none" rtlCol="0">
            <a:spAutoFit/>
          </a:bodyPr>
          <a:lstStyle/>
          <a:p>
            <a:r>
              <a:rPr lang="en-US" b="1" dirty="0">
                <a:solidFill>
                  <a:srgbClr val="800000"/>
                </a:solidFill>
              </a:rPr>
              <a:t>Similar to </a:t>
            </a:r>
            <a:r>
              <a:rPr lang="en-US" sz="2400" b="1" dirty="0">
                <a:solidFill>
                  <a:srgbClr val="800000"/>
                </a:solidFill>
              </a:rPr>
              <a:t>DRAM Cache in KNL: </a:t>
            </a:r>
            <a:r>
              <a:rPr lang="en-US" sz="2400" dirty="0"/>
              <a:t>Direct-mapped, Tags in ECC</a:t>
            </a:r>
          </a:p>
        </p:txBody>
      </p:sp>
      <p:sp>
        <p:nvSpPr>
          <p:cNvPr id="18" name="Title 1">
            <a:extLst>
              <a:ext uri="{FF2B5EF4-FFF2-40B4-BE49-F238E27FC236}">
                <a16:creationId xmlns:a16="http://schemas.microsoft.com/office/drawing/2014/main" id="{787E6F36-9323-4CB2-B858-3B1DCF9B8310}"/>
              </a:ext>
            </a:extLst>
          </p:cNvPr>
          <p:cNvSpPr>
            <a:spLocks noGrp="1"/>
          </p:cNvSpPr>
          <p:nvPr>
            <p:ph type="title"/>
          </p:nvPr>
        </p:nvSpPr>
        <p:spPr>
          <a:xfrm>
            <a:off x="247650" y="198438"/>
            <a:ext cx="8382000" cy="487362"/>
          </a:xfrm>
        </p:spPr>
        <p:txBody>
          <a:bodyPr/>
          <a:lstStyle/>
          <a:p>
            <a:r>
              <a:rPr lang="en-US" dirty="0"/>
              <a:t>PRACTICAL 3D-DRAM CACHE: ALLOY CACHE</a:t>
            </a:r>
          </a:p>
        </p:txBody>
      </p:sp>
    </p:spTree>
    <p:extLst>
      <p:ext uri="{BB962C8B-B14F-4D97-AF65-F5344CB8AC3E}">
        <p14:creationId xmlns:p14="http://schemas.microsoft.com/office/powerpoint/2010/main" val="2897181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id="{4C301CF2-862C-4314-A89B-0DD4D7835E1A}"/>
              </a:ext>
            </a:extLst>
          </p:cNvPr>
          <p:cNvGraphicFramePr>
            <a:graphicFrameLocks/>
          </p:cNvGraphicFramePr>
          <p:nvPr>
            <p:extLst>
              <p:ext uri="{D42A27DB-BD31-4B8C-83A1-F6EECF244321}">
                <p14:modId xmlns:p14="http://schemas.microsoft.com/office/powerpoint/2010/main" val="4215629255"/>
              </p:ext>
            </p:extLst>
          </p:nvPr>
        </p:nvGraphicFramePr>
        <p:xfrm>
          <a:off x="48510" y="1040691"/>
          <a:ext cx="8784594" cy="44535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A99BB4F3-819A-4521-A69D-3211F8B92F87}"/>
              </a:ext>
            </a:extLst>
          </p:cNvPr>
          <p:cNvSpPr>
            <a:spLocks noGrp="1"/>
          </p:cNvSpPr>
          <p:nvPr>
            <p:ph type="title"/>
          </p:nvPr>
        </p:nvSpPr>
        <p:spPr>
          <a:xfrm>
            <a:off x="247649" y="198438"/>
            <a:ext cx="9664447" cy="487362"/>
          </a:xfrm>
        </p:spPr>
        <p:txBody>
          <a:bodyPr/>
          <a:lstStyle/>
          <a:p>
            <a:r>
              <a:rPr lang="en-US" dirty="0"/>
              <a:t>3D-DRAM Cache Bandwidth is important</a:t>
            </a:r>
          </a:p>
        </p:txBody>
      </p:sp>
      <p:sp>
        <p:nvSpPr>
          <p:cNvPr id="4" name="Slide Number Placeholder 3">
            <a:extLst>
              <a:ext uri="{FF2B5EF4-FFF2-40B4-BE49-F238E27FC236}">
                <a16:creationId xmlns:a16="http://schemas.microsoft.com/office/drawing/2014/main" id="{A5B2ED98-5DDE-4297-89E2-673F9BD6C54A}"/>
              </a:ext>
            </a:extLst>
          </p:cNvPr>
          <p:cNvSpPr>
            <a:spLocks noGrp="1"/>
          </p:cNvSpPr>
          <p:nvPr>
            <p:ph type="sldNum" sz="quarter" idx="12"/>
          </p:nvPr>
        </p:nvSpPr>
        <p:spPr/>
        <p:txBody>
          <a:bodyPr/>
          <a:lstStyle/>
          <a:p>
            <a:pPr>
              <a:defRPr/>
            </a:pPr>
            <a:fld id="{866DA6C0-E8D2-8D44-A834-246A4BF6B0E5}" type="slidenum">
              <a:rPr lang="en-US" smtClean="0"/>
              <a:pPr>
                <a:defRPr/>
              </a:pPr>
              <a:t>6</a:t>
            </a:fld>
            <a:endParaRPr lang="en-US"/>
          </a:p>
        </p:txBody>
      </p:sp>
      <p:sp>
        <p:nvSpPr>
          <p:cNvPr id="7" name="Shape 225">
            <a:extLst>
              <a:ext uri="{FF2B5EF4-FFF2-40B4-BE49-F238E27FC236}">
                <a16:creationId xmlns:a16="http://schemas.microsoft.com/office/drawing/2014/main" id="{6983DC72-7F63-4F43-BC59-F5F8C28E04E6}"/>
              </a:ext>
            </a:extLst>
          </p:cNvPr>
          <p:cNvSpPr/>
          <p:nvPr/>
        </p:nvSpPr>
        <p:spPr>
          <a:xfrm>
            <a:off x="11934" y="5494261"/>
            <a:ext cx="9132066" cy="1347447"/>
          </a:xfrm>
          <a:prstGeom prst="rect">
            <a:avLst/>
          </a:prstGeom>
          <a:solidFill>
            <a:srgbClr val="BBCFE6"/>
          </a:solidFill>
          <a:ln w="38100" cap="flat" cmpd="sng">
            <a:solidFill>
              <a:srgbClr val="FF6600"/>
            </a:solidFill>
            <a:prstDash val="solid"/>
            <a:round/>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2x-capacity cache improves performance by 10%. </a:t>
            </a:r>
          </a:p>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And,</a:t>
            </a:r>
            <a:r>
              <a:rPr lang="en-US"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additional 2x bandwidth increases speedup to 22%.</a:t>
            </a:r>
          </a:p>
          <a:p>
            <a:pPr marL="0" marR="0" lvl="0" indent="0" algn="ctr" rtl="0">
              <a:lnSpc>
                <a:spcPct val="100000"/>
              </a:lnSpc>
              <a:spcBef>
                <a:spcPts val="0"/>
              </a:spcBef>
              <a:spcAft>
                <a:spcPts val="0"/>
              </a:spcAft>
              <a:buClr>
                <a:schemeClr val="dk1"/>
              </a:buClr>
              <a:buSzPct val="25000"/>
              <a:buFont typeface="Arial"/>
              <a:buNone/>
            </a:pPr>
            <a:r>
              <a:rPr lang="en-US" sz="2800" dirty="0">
                <a:solidFill>
                  <a:schemeClr val="dk1"/>
                </a:solidFill>
                <a:latin typeface="Arial"/>
                <a:ea typeface="Arial"/>
                <a:cs typeface="Arial"/>
                <a:sym typeface="Arial"/>
              </a:rPr>
              <a:t>Improving both </a:t>
            </a:r>
            <a:r>
              <a:rPr lang="en-US" sz="2800" dirty="0">
                <a:solidFill>
                  <a:srgbClr val="FF3041"/>
                </a:solidFill>
                <a:latin typeface="Arial"/>
                <a:ea typeface="Arial"/>
                <a:cs typeface="Arial"/>
                <a:sym typeface="Arial"/>
              </a:rPr>
              <a:t>bandwidth</a:t>
            </a:r>
            <a:r>
              <a:rPr lang="en-US" dirty="0">
                <a:solidFill>
                  <a:schemeClr val="dk1"/>
                </a:solidFill>
                <a:latin typeface="Arial"/>
                <a:ea typeface="Arial"/>
                <a:cs typeface="Arial"/>
                <a:sym typeface="Arial"/>
              </a:rPr>
              <a:t> </a:t>
            </a:r>
            <a:r>
              <a:rPr lang="en-US" sz="2800" dirty="0">
                <a:solidFill>
                  <a:schemeClr val="dk1"/>
                </a:solidFill>
                <a:latin typeface="Arial"/>
                <a:ea typeface="Arial"/>
                <a:cs typeface="Arial"/>
                <a:sym typeface="Arial"/>
              </a:rPr>
              <a:t>and</a:t>
            </a:r>
            <a:r>
              <a:rPr lang="en-US" dirty="0">
                <a:solidFill>
                  <a:schemeClr val="dk1"/>
                </a:solidFill>
                <a:latin typeface="Arial"/>
                <a:ea typeface="Arial"/>
                <a:cs typeface="Arial"/>
                <a:sym typeface="Arial"/>
              </a:rPr>
              <a:t> </a:t>
            </a:r>
            <a:r>
              <a:rPr lang="en-US" sz="2800" dirty="0">
                <a:solidFill>
                  <a:schemeClr val="accent1">
                    <a:lumMod val="75000"/>
                  </a:schemeClr>
                </a:solidFill>
                <a:latin typeface="Arial"/>
                <a:ea typeface="Arial"/>
                <a:cs typeface="Arial"/>
                <a:sym typeface="Arial"/>
              </a:rPr>
              <a:t>capacity</a:t>
            </a:r>
            <a:r>
              <a:rPr lang="en-US" sz="2800" dirty="0">
                <a:solidFill>
                  <a:schemeClr val="dk1"/>
                </a:solidFill>
                <a:latin typeface="Arial"/>
                <a:ea typeface="Arial"/>
                <a:cs typeface="Arial"/>
                <a:sym typeface="Arial"/>
              </a:rPr>
              <a:t> is valuable.</a:t>
            </a:r>
          </a:p>
        </p:txBody>
      </p:sp>
      <p:cxnSp>
        <p:nvCxnSpPr>
          <p:cNvPr id="9" name="Shape 122">
            <a:extLst>
              <a:ext uri="{FF2B5EF4-FFF2-40B4-BE49-F238E27FC236}">
                <a16:creationId xmlns:a16="http://schemas.microsoft.com/office/drawing/2014/main" id="{1EAC05A6-A2BB-4EFA-9B1F-F89D82B748AC}"/>
              </a:ext>
            </a:extLst>
          </p:cNvPr>
          <p:cNvCxnSpPr>
            <a:cxnSpLocks/>
          </p:cNvCxnSpPr>
          <p:nvPr/>
        </p:nvCxnSpPr>
        <p:spPr>
          <a:xfrm flipV="1">
            <a:off x="1511559" y="3220204"/>
            <a:ext cx="7172955" cy="36036"/>
          </a:xfrm>
          <a:prstGeom prst="straightConnector1">
            <a:avLst/>
          </a:prstGeom>
          <a:noFill/>
          <a:ln w="38100" cap="flat" cmpd="sng">
            <a:solidFill>
              <a:schemeClr val="dk1"/>
            </a:solidFill>
            <a:prstDash val="solid"/>
            <a:round/>
            <a:headEnd type="none" w="med" len="med"/>
            <a:tailEnd type="none" w="med" len="med"/>
          </a:ln>
          <a:effectLst/>
        </p:spPr>
      </p:cxnSp>
      <p:cxnSp>
        <p:nvCxnSpPr>
          <p:cNvPr id="11" name="Shape 708">
            <a:extLst>
              <a:ext uri="{FF2B5EF4-FFF2-40B4-BE49-F238E27FC236}">
                <a16:creationId xmlns:a16="http://schemas.microsoft.com/office/drawing/2014/main" id="{3A325D13-2315-4505-A2D9-374B4D3A52C3}"/>
              </a:ext>
            </a:extLst>
          </p:cNvPr>
          <p:cNvCxnSpPr>
            <a:cxnSpLocks/>
          </p:cNvCxnSpPr>
          <p:nvPr/>
        </p:nvCxnSpPr>
        <p:spPr>
          <a:xfrm flipV="1">
            <a:off x="7575491" y="2585820"/>
            <a:ext cx="0" cy="387536"/>
          </a:xfrm>
          <a:prstGeom prst="straightConnector1">
            <a:avLst/>
          </a:prstGeom>
          <a:noFill/>
          <a:ln w="25400" cap="flat" cmpd="sng">
            <a:solidFill>
              <a:schemeClr val="dk1"/>
            </a:solidFill>
            <a:prstDash val="solid"/>
            <a:round/>
            <a:headEnd type="triangle" w="lg" len="lg"/>
            <a:tailEnd type="none" w="med" len="med"/>
          </a:ln>
        </p:spPr>
      </p:cxnSp>
      <p:cxnSp>
        <p:nvCxnSpPr>
          <p:cNvPr id="12" name="Shape 708">
            <a:extLst>
              <a:ext uri="{FF2B5EF4-FFF2-40B4-BE49-F238E27FC236}">
                <a16:creationId xmlns:a16="http://schemas.microsoft.com/office/drawing/2014/main" id="{D141BED1-E144-4E13-A5CE-E8D0CE6134F8}"/>
              </a:ext>
            </a:extLst>
          </p:cNvPr>
          <p:cNvCxnSpPr>
            <a:cxnSpLocks/>
          </p:cNvCxnSpPr>
          <p:nvPr/>
        </p:nvCxnSpPr>
        <p:spPr>
          <a:xfrm flipV="1">
            <a:off x="8030969" y="2289724"/>
            <a:ext cx="0" cy="387536"/>
          </a:xfrm>
          <a:prstGeom prst="straightConnector1">
            <a:avLst/>
          </a:prstGeom>
          <a:noFill/>
          <a:ln w="25400" cap="flat" cmpd="sng">
            <a:solidFill>
              <a:schemeClr val="dk1"/>
            </a:solidFill>
            <a:prstDash val="solid"/>
            <a:round/>
            <a:headEnd type="triangle" w="lg" len="lg"/>
            <a:tailEnd type="none" w="med" len="med"/>
          </a:ln>
        </p:spPr>
      </p:cxnSp>
      <p:sp>
        <p:nvSpPr>
          <p:cNvPr id="13" name="TextBox 12">
            <a:extLst>
              <a:ext uri="{FF2B5EF4-FFF2-40B4-BE49-F238E27FC236}">
                <a16:creationId xmlns:a16="http://schemas.microsoft.com/office/drawing/2014/main" id="{785E1E45-B88D-4BAA-8832-8824A646B0AE}"/>
              </a:ext>
            </a:extLst>
          </p:cNvPr>
          <p:cNvSpPr txBox="1"/>
          <p:nvPr/>
        </p:nvSpPr>
        <p:spPr>
          <a:xfrm>
            <a:off x="1993660" y="824662"/>
            <a:ext cx="6208751" cy="461665"/>
          </a:xfrm>
          <a:prstGeom prst="rect">
            <a:avLst/>
          </a:prstGeom>
          <a:noFill/>
        </p:spPr>
        <p:txBody>
          <a:bodyPr wrap="none" rtlCol="0">
            <a:spAutoFit/>
          </a:bodyPr>
          <a:lstStyle/>
          <a:p>
            <a:r>
              <a:rPr lang="en-US" sz="2400" dirty="0">
                <a:solidFill>
                  <a:schemeClr val="bg1">
                    <a:lumMod val="50000"/>
                  </a:schemeClr>
                </a:solidFill>
              </a:rPr>
              <a:t>On 8-CPU, 1GB DRAM Cache configuration</a:t>
            </a:r>
            <a:endParaRPr lang="en-US" sz="2400" dirty="0">
              <a:solidFill>
                <a:schemeClr val="bg1">
                  <a:lumMod val="50000"/>
                </a:schemeClr>
              </a:solidFill>
              <a:sym typeface="Wingdings"/>
            </a:endParaRPr>
          </a:p>
        </p:txBody>
      </p:sp>
      <p:sp>
        <p:nvSpPr>
          <p:cNvPr id="10" name="TextBox 9">
            <a:extLst>
              <a:ext uri="{FF2B5EF4-FFF2-40B4-BE49-F238E27FC236}">
                <a16:creationId xmlns:a16="http://schemas.microsoft.com/office/drawing/2014/main" id="{809AC1B6-14F4-4681-989F-74E413398F13}"/>
              </a:ext>
            </a:extLst>
          </p:cNvPr>
          <p:cNvSpPr txBox="1"/>
          <p:nvPr/>
        </p:nvSpPr>
        <p:spPr>
          <a:xfrm>
            <a:off x="7217952" y="2171459"/>
            <a:ext cx="818078"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10%</a:t>
            </a:r>
          </a:p>
        </p:txBody>
      </p:sp>
      <p:sp>
        <p:nvSpPr>
          <p:cNvPr id="15" name="TextBox 14">
            <a:extLst>
              <a:ext uri="{FF2B5EF4-FFF2-40B4-BE49-F238E27FC236}">
                <a16:creationId xmlns:a16="http://schemas.microsoft.com/office/drawing/2014/main" id="{1FFA5B0E-2512-4F21-B884-6B904897A22D}"/>
              </a:ext>
            </a:extLst>
          </p:cNvPr>
          <p:cNvSpPr txBox="1"/>
          <p:nvPr/>
        </p:nvSpPr>
        <p:spPr>
          <a:xfrm>
            <a:off x="7476289" y="1891231"/>
            <a:ext cx="1242657" cy="461665"/>
          </a:xfrm>
          <a:prstGeom prst="rect">
            <a:avLst/>
          </a:prstGeom>
          <a:noFill/>
          <a:ln w="25400">
            <a:noFill/>
          </a:ln>
        </p:spPr>
        <p:txBody>
          <a:bodyPr wrap="square" rtlCol="0">
            <a:spAutoFit/>
          </a:bodyPr>
          <a:lstStyle/>
          <a:p>
            <a:pPr algn="ctr"/>
            <a:r>
              <a:rPr lang="en-US" dirty="0">
                <a:solidFill>
                  <a:srgbClr val="000000"/>
                </a:solidFill>
                <a:latin typeface="Arial"/>
                <a:cs typeface="Arial"/>
              </a:rPr>
              <a:t>22%</a:t>
            </a:r>
          </a:p>
        </p:txBody>
      </p:sp>
    </p:spTree>
    <p:extLst>
      <p:ext uri="{BB962C8B-B14F-4D97-AF65-F5344CB8AC3E}">
        <p14:creationId xmlns:p14="http://schemas.microsoft.com/office/powerpoint/2010/main" val="123337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7</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0"/>
              </a:spcBef>
              <a:spcAft>
                <a:spcPts val="0"/>
              </a:spcAft>
              <a:buSzPct val="25000"/>
            </a:pPr>
            <a:r>
              <a:rPr lang="en-US" sz="3200" dirty="0">
                <a:solidFill>
                  <a:schemeClr val="dk1"/>
                </a:solidFill>
                <a:latin typeface="Calibri"/>
                <a:ea typeface="Arial"/>
                <a:cs typeface="Calibri"/>
                <a:sym typeface="Arial"/>
              </a:rPr>
              <a:t>Baseline: Direct-Mapped, One Data Block in an access</a:t>
            </a:r>
          </a:p>
        </p:txBody>
      </p:sp>
      <p:sp>
        <p:nvSpPr>
          <p:cNvPr id="3" name="Rectangle 2"/>
          <p:cNvSpPr/>
          <p:nvPr/>
        </p:nvSpPr>
        <p:spPr>
          <a:xfrm>
            <a:off x="304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Shape 205"/>
          <p:cNvSpPr/>
          <p:nvPr/>
        </p:nvSpPr>
        <p:spPr>
          <a:xfrm>
            <a:off x="381000" y="2819400"/>
            <a:ext cx="1459828"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2" name="Shape 210"/>
          <p:cNvSpPr/>
          <p:nvPr/>
        </p:nvSpPr>
        <p:spPr>
          <a:xfrm>
            <a:off x="389739" y="4648200"/>
            <a:ext cx="1459828"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7" name="Shape 207"/>
          <p:cNvSpPr/>
          <p:nvPr/>
        </p:nvSpPr>
        <p:spPr>
          <a:xfrm>
            <a:off x="361510" y="5352152"/>
            <a:ext cx="15240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Baseline</a:t>
            </a:r>
            <a:endParaRPr lang="en-US" sz="2200" b="1" i="0" u="none" strike="noStrike" cap="none" dirty="0">
              <a:solidFill>
                <a:schemeClr val="dk1"/>
              </a:solidFill>
              <a:latin typeface="Calibri"/>
              <a:ea typeface="Arial"/>
              <a:cs typeface="Calibri"/>
              <a:sym typeface="Arial"/>
            </a:endParaRPr>
          </a:p>
        </p:txBody>
      </p:sp>
      <p:sp>
        <p:nvSpPr>
          <p:cNvPr id="21" name="Shape 205"/>
          <p:cNvSpPr/>
          <p:nvPr/>
        </p:nvSpPr>
        <p:spPr>
          <a:xfrm>
            <a:off x="381000" y="4038600"/>
            <a:ext cx="1459828"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22" name="Shape 210"/>
          <p:cNvSpPr/>
          <p:nvPr/>
        </p:nvSpPr>
        <p:spPr>
          <a:xfrm>
            <a:off x="381000" y="3429000"/>
            <a:ext cx="1459828"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nvGrpSpPr>
          <p:cNvPr id="31" name="Group 30"/>
          <p:cNvGrpSpPr/>
          <p:nvPr/>
        </p:nvGrpSpPr>
        <p:grpSpPr>
          <a:xfrm>
            <a:off x="1901657" y="1828800"/>
            <a:ext cx="5337343" cy="598666"/>
            <a:chOff x="2220393" y="1819577"/>
            <a:chExt cx="5337343" cy="598666"/>
          </a:xfrm>
        </p:grpSpPr>
        <p:sp>
          <p:nvSpPr>
            <p:cNvPr id="32" name="TextBox 31"/>
            <p:cNvSpPr txBox="1"/>
            <p:nvPr/>
          </p:nvSpPr>
          <p:spPr>
            <a:xfrm>
              <a:off x="2667000" y="1833467"/>
              <a:ext cx="433332" cy="584776"/>
            </a:xfrm>
            <a:prstGeom prst="rect">
              <a:avLst/>
            </a:prstGeom>
            <a:noFill/>
          </p:spPr>
          <p:txBody>
            <a:bodyPr wrap="none" rtlCol="0">
              <a:spAutoFit/>
            </a:bodyPr>
            <a:lstStyle/>
            <a:p>
              <a:r>
                <a:rPr lang="en-US" sz="3200" b="1" dirty="0">
                  <a:latin typeface="Calibri"/>
                  <a:cs typeface="Calibri"/>
                </a:rPr>
                <a:t>A</a:t>
              </a:r>
            </a:p>
          </p:txBody>
        </p:sp>
        <p:sp>
          <p:nvSpPr>
            <p:cNvPr id="34" name="Right Arrow 33"/>
            <p:cNvSpPr/>
            <p:nvPr/>
          </p:nvSpPr>
          <p:spPr>
            <a:xfrm>
              <a:off x="30912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4038600" y="1833467"/>
              <a:ext cx="414697" cy="584776"/>
            </a:xfrm>
            <a:prstGeom prst="rect">
              <a:avLst/>
            </a:prstGeom>
            <a:noFill/>
          </p:spPr>
          <p:txBody>
            <a:bodyPr wrap="none" rtlCol="0">
              <a:spAutoFit/>
            </a:bodyPr>
            <a:lstStyle/>
            <a:p>
              <a:r>
                <a:rPr lang="en-US" sz="3200" b="1" dirty="0">
                  <a:latin typeface="Calibri"/>
                  <a:cs typeface="Calibri"/>
                </a:rPr>
                <a:t>B</a:t>
              </a:r>
            </a:p>
          </p:txBody>
        </p:sp>
        <p:sp>
          <p:nvSpPr>
            <p:cNvPr id="39" name="TextBox 38"/>
            <p:cNvSpPr txBox="1"/>
            <p:nvPr/>
          </p:nvSpPr>
          <p:spPr>
            <a:xfrm>
              <a:off x="5424448" y="1833467"/>
              <a:ext cx="401873" cy="584776"/>
            </a:xfrm>
            <a:prstGeom prst="rect">
              <a:avLst/>
            </a:prstGeom>
            <a:noFill/>
          </p:spPr>
          <p:txBody>
            <a:bodyPr wrap="none" rtlCol="0">
              <a:spAutoFit/>
            </a:bodyPr>
            <a:lstStyle/>
            <a:p>
              <a:r>
                <a:rPr lang="en-US" sz="3200" b="1" dirty="0">
                  <a:latin typeface="Calibri"/>
                  <a:cs typeface="Calibri"/>
                </a:rPr>
                <a:t>C</a:t>
              </a:r>
            </a:p>
          </p:txBody>
        </p:sp>
        <p:sp>
          <p:nvSpPr>
            <p:cNvPr id="40" name="TextBox 39"/>
            <p:cNvSpPr txBox="1"/>
            <p:nvPr/>
          </p:nvSpPr>
          <p:spPr>
            <a:xfrm>
              <a:off x="6735336" y="1833467"/>
              <a:ext cx="443351" cy="584776"/>
            </a:xfrm>
            <a:prstGeom prst="rect">
              <a:avLst/>
            </a:prstGeom>
            <a:noFill/>
          </p:spPr>
          <p:txBody>
            <a:bodyPr wrap="none" rtlCol="0">
              <a:spAutoFit/>
            </a:bodyPr>
            <a:lstStyle/>
            <a:p>
              <a:r>
                <a:rPr lang="en-US" sz="3200" b="1" dirty="0">
                  <a:latin typeface="Calibri"/>
                  <a:cs typeface="Calibri"/>
                </a:rPr>
                <a:t>D</a:t>
              </a:r>
            </a:p>
          </p:txBody>
        </p:sp>
        <p:grpSp>
          <p:nvGrpSpPr>
            <p:cNvPr id="41" name="Group 40"/>
            <p:cNvGrpSpPr/>
            <p:nvPr/>
          </p:nvGrpSpPr>
          <p:grpSpPr>
            <a:xfrm>
              <a:off x="2220393" y="1819577"/>
              <a:ext cx="5337343" cy="335617"/>
              <a:chOff x="2220393" y="1802297"/>
              <a:chExt cx="5337343" cy="335617"/>
            </a:xfrm>
          </p:grpSpPr>
          <p:cxnSp>
            <p:nvCxnSpPr>
              <p:cNvPr id="47" name="Straight Connector 46"/>
              <p:cNvCxnSpPr/>
              <p:nvPr/>
            </p:nvCxnSpPr>
            <p:spPr>
              <a:xfrm flipH="1" flipV="1">
                <a:off x="7508041" y="1802297"/>
                <a:ext cx="7436" cy="335617"/>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flipV="1">
                <a:off x="2220393" y="1828800"/>
                <a:ext cx="5337343" cy="26453"/>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7169037" y="2107680"/>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42" name="Group 41"/>
            <p:cNvGrpSpPr/>
            <p:nvPr/>
          </p:nvGrpSpPr>
          <p:grpSpPr>
            <a:xfrm flipH="1">
              <a:off x="2234160" y="1852706"/>
              <a:ext cx="381000" cy="340294"/>
              <a:chOff x="7332480" y="2021906"/>
              <a:chExt cx="381000" cy="340294"/>
            </a:xfrm>
          </p:grpSpPr>
          <p:cxnSp>
            <p:nvCxnSpPr>
              <p:cNvPr id="45" name="Straight Connector 44"/>
              <p:cNvCxnSpPr/>
              <p:nvPr/>
            </p:nvCxnSpPr>
            <p:spPr>
              <a:xfrm flipH="1" flipV="1">
                <a:off x="7674208" y="2021906"/>
                <a:ext cx="4712" cy="340294"/>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7332480" y="2320923"/>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43" name="Right Arrow 42"/>
            <p:cNvSpPr/>
            <p:nvPr/>
          </p:nvSpPr>
          <p:spPr>
            <a:xfrm>
              <a:off x="44958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ight Arrow 43"/>
            <p:cNvSpPr/>
            <p:nvPr/>
          </p:nvSpPr>
          <p:spPr>
            <a:xfrm>
              <a:off x="58344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 name="Title 6">
            <a:extLst>
              <a:ext uri="{FF2B5EF4-FFF2-40B4-BE49-F238E27FC236}">
                <a16:creationId xmlns:a16="http://schemas.microsoft.com/office/drawing/2014/main" id="{E89A35C8-E1DD-4364-A43C-162F18E0E0C4}"/>
              </a:ext>
            </a:extLst>
          </p:cNvPr>
          <p:cNvSpPr>
            <a:spLocks noGrp="1"/>
          </p:cNvSpPr>
          <p:nvPr>
            <p:ph type="title"/>
          </p:nvPr>
        </p:nvSpPr>
        <p:spPr/>
        <p:txBody>
          <a:bodyPr/>
          <a:lstStyle/>
          <a:p>
            <a:r>
              <a:rPr lang="en-US" dirty="0"/>
              <a:t>INTRODUCTION: DRAM CACHE</a:t>
            </a:r>
          </a:p>
        </p:txBody>
      </p:sp>
      <p:sp>
        <p:nvSpPr>
          <p:cNvPr id="33" name="Slide Number Placeholder 3">
            <a:extLst>
              <a:ext uri="{FF2B5EF4-FFF2-40B4-BE49-F238E27FC236}">
                <a16:creationId xmlns:a16="http://schemas.microsoft.com/office/drawing/2014/main" id="{AAD25F4E-5739-4DE7-9F63-824D23CE6552}"/>
              </a:ext>
            </a:extLst>
          </p:cNvPr>
          <p:cNvSpPr txBox="1">
            <a:spLocks/>
          </p:cNvSpPr>
          <p:nvPr/>
        </p:nvSpPr>
        <p:spPr>
          <a:xfrm>
            <a:off x="6901995" y="6632222"/>
            <a:ext cx="2133600" cy="242215"/>
          </a:xfrm>
          <a:prstGeom prst="rect">
            <a:avLst/>
          </a:prstGeom>
        </p:spPr>
        <p:txBody>
          <a:bodyPr vert="horz" lIns="91440" tIns="45720" rIns="91440" bIns="45720" rtlCol="0" anchor="ctr"/>
          <a:lstStyle>
            <a:defPPr>
              <a:defRPr lang="en-US"/>
            </a:defPPr>
            <a:lvl1pPr algn="r" rtl="0" fontAlgn="auto">
              <a:spcBef>
                <a:spcPts val="0"/>
              </a:spcBef>
              <a:spcAft>
                <a:spcPts val="0"/>
              </a:spcAft>
              <a:defRPr sz="1400" b="1" kern="1200">
                <a:solidFill>
                  <a:schemeClr val="accent3"/>
                </a:solidFill>
                <a:latin typeface="Arial"/>
                <a:ea typeface="+mn-ea"/>
                <a:cs typeface="Arial"/>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defRPr/>
            </a:pPr>
            <a:fld id="{79B9E78F-ABFD-44CE-894E-3D6432B5FCE3}" type="slidenum">
              <a:rPr lang="en-US" smtClean="0"/>
              <a:pPr>
                <a:defRPr/>
              </a:pPr>
              <a:t>7</a:t>
            </a:fld>
            <a:endParaRPr lang="en-US"/>
          </a:p>
        </p:txBody>
      </p:sp>
      <p:grpSp>
        <p:nvGrpSpPr>
          <p:cNvPr id="95" name="Group 94">
            <a:extLst>
              <a:ext uri="{FF2B5EF4-FFF2-40B4-BE49-F238E27FC236}">
                <a16:creationId xmlns:a16="http://schemas.microsoft.com/office/drawing/2014/main" id="{F6006E9B-0428-4AE0-9356-79E7B8CB8446}"/>
              </a:ext>
            </a:extLst>
          </p:cNvPr>
          <p:cNvGrpSpPr/>
          <p:nvPr/>
        </p:nvGrpSpPr>
        <p:grpSpPr>
          <a:xfrm>
            <a:off x="6934200" y="2743200"/>
            <a:ext cx="2209800" cy="3048000"/>
            <a:chOff x="3505200" y="2743200"/>
            <a:chExt cx="2133600" cy="3048000"/>
          </a:xfrm>
        </p:grpSpPr>
        <p:sp>
          <p:nvSpPr>
            <p:cNvPr id="96" name="Rectangle 95">
              <a:extLst>
                <a:ext uri="{FF2B5EF4-FFF2-40B4-BE49-F238E27FC236}">
                  <a16:creationId xmlns:a16="http://schemas.microsoft.com/office/drawing/2014/main" id="{FC21466E-FA65-40F8-8D50-5DAE3C888AD6}"/>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Shape 205">
              <a:extLst>
                <a:ext uri="{FF2B5EF4-FFF2-40B4-BE49-F238E27FC236}">
                  <a16:creationId xmlns:a16="http://schemas.microsoft.com/office/drawing/2014/main" id="{E62E321C-626B-4324-84EC-AC343B8619DF}"/>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98" name="Shape 207">
              <a:extLst>
                <a:ext uri="{FF2B5EF4-FFF2-40B4-BE49-F238E27FC236}">
                  <a16:creationId xmlns:a16="http://schemas.microsoft.com/office/drawing/2014/main" id="{E43630A6-005D-44BD-A6C9-F23A878DA8A6}"/>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99" name="Shape 205">
              <a:extLst>
                <a:ext uri="{FF2B5EF4-FFF2-40B4-BE49-F238E27FC236}">
                  <a16:creationId xmlns:a16="http://schemas.microsoft.com/office/drawing/2014/main" id="{63DE5FEC-39DF-46D6-B967-47D53DEB1343}"/>
                </a:ext>
              </a:extLst>
            </p:cNvPr>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grpSp>
      <p:sp>
        <p:nvSpPr>
          <p:cNvPr id="100" name="Rectangle 99">
            <a:extLst>
              <a:ext uri="{FF2B5EF4-FFF2-40B4-BE49-F238E27FC236}">
                <a16:creationId xmlns:a16="http://schemas.microsoft.com/office/drawing/2014/main" id="{6DE958C7-B35E-4E66-BAE8-3DED9DB92685}"/>
              </a:ext>
            </a:extLst>
          </p:cNvPr>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190E4D15-1CAA-49E9-872E-47CB81273074}"/>
              </a:ext>
            </a:extLst>
          </p:cNvPr>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Shape 205">
            <a:extLst>
              <a:ext uri="{FF2B5EF4-FFF2-40B4-BE49-F238E27FC236}">
                <a16:creationId xmlns:a16="http://schemas.microsoft.com/office/drawing/2014/main" id="{B81B337F-C221-4898-A76C-04ED3DE375EF}"/>
              </a:ext>
            </a:extLst>
          </p:cNvPr>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103" name="Rectangle 102">
            <a:extLst>
              <a:ext uri="{FF2B5EF4-FFF2-40B4-BE49-F238E27FC236}">
                <a16:creationId xmlns:a16="http://schemas.microsoft.com/office/drawing/2014/main" id="{2731ABDE-6F76-4788-B988-F6C722858F14}"/>
              </a:ext>
            </a:extLst>
          </p:cNvPr>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4" name="Shape 205">
            <a:extLst>
              <a:ext uri="{FF2B5EF4-FFF2-40B4-BE49-F238E27FC236}">
                <a16:creationId xmlns:a16="http://schemas.microsoft.com/office/drawing/2014/main" id="{16D2B286-C159-4C67-8979-B0F01D79B62A}"/>
              </a:ext>
            </a:extLst>
          </p:cNvPr>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105" name="Rectangle 104">
            <a:extLst>
              <a:ext uri="{FF2B5EF4-FFF2-40B4-BE49-F238E27FC236}">
                <a16:creationId xmlns:a16="http://schemas.microsoft.com/office/drawing/2014/main" id="{02584048-44B9-4BD8-82FF-27183EF37D5F}"/>
              </a:ext>
            </a:extLst>
          </p:cNvPr>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grpSp>
        <p:nvGrpSpPr>
          <p:cNvPr id="106" name="Group 105">
            <a:extLst>
              <a:ext uri="{FF2B5EF4-FFF2-40B4-BE49-F238E27FC236}">
                <a16:creationId xmlns:a16="http://schemas.microsoft.com/office/drawing/2014/main" id="{56F59064-A77B-4171-B531-E81D82D5435B}"/>
              </a:ext>
            </a:extLst>
          </p:cNvPr>
          <p:cNvGrpSpPr/>
          <p:nvPr/>
        </p:nvGrpSpPr>
        <p:grpSpPr>
          <a:xfrm>
            <a:off x="2057400" y="2743200"/>
            <a:ext cx="2133600" cy="3048000"/>
            <a:chOff x="76200" y="2743200"/>
            <a:chExt cx="2133600" cy="3048000"/>
          </a:xfrm>
        </p:grpSpPr>
        <p:grpSp>
          <p:nvGrpSpPr>
            <p:cNvPr id="107" name="Group 106">
              <a:extLst>
                <a:ext uri="{FF2B5EF4-FFF2-40B4-BE49-F238E27FC236}">
                  <a16:creationId xmlns:a16="http://schemas.microsoft.com/office/drawing/2014/main" id="{3121649B-9FFA-4D4E-B789-0DA7F0772020}"/>
                </a:ext>
              </a:extLst>
            </p:cNvPr>
            <p:cNvGrpSpPr/>
            <p:nvPr/>
          </p:nvGrpSpPr>
          <p:grpSpPr>
            <a:xfrm>
              <a:off x="76200" y="2743200"/>
              <a:ext cx="2133600" cy="3048000"/>
              <a:chOff x="3505200" y="2743200"/>
              <a:chExt cx="2133600" cy="3048000"/>
            </a:xfrm>
          </p:grpSpPr>
          <p:sp>
            <p:nvSpPr>
              <p:cNvPr id="112" name="Rectangle 111">
                <a:extLst>
                  <a:ext uri="{FF2B5EF4-FFF2-40B4-BE49-F238E27FC236}">
                    <a16:creationId xmlns:a16="http://schemas.microsoft.com/office/drawing/2014/main" id="{B0490439-CCA0-401B-A19A-94FC209C92E9}"/>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Shape 205">
                <a:extLst>
                  <a:ext uri="{FF2B5EF4-FFF2-40B4-BE49-F238E27FC236}">
                    <a16:creationId xmlns:a16="http://schemas.microsoft.com/office/drawing/2014/main" id="{9FBE8D53-78B9-40DD-B44A-6FBFE0A8826F}"/>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14" name="Shape 210">
                <a:extLst>
                  <a:ext uri="{FF2B5EF4-FFF2-40B4-BE49-F238E27FC236}">
                    <a16:creationId xmlns:a16="http://schemas.microsoft.com/office/drawing/2014/main" id="{1002943C-6236-4A6E-87A3-C4CD8058658B}"/>
                  </a:ext>
                </a:extLst>
              </p:cNvPr>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15" name="Shape 207">
                <a:extLst>
                  <a:ext uri="{FF2B5EF4-FFF2-40B4-BE49-F238E27FC236}">
                    <a16:creationId xmlns:a16="http://schemas.microsoft.com/office/drawing/2014/main" id="{8B86895F-AD65-4F77-A58F-997CA318D21E}"/>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116" name="Shape 205">
                <a:extLst>
                  <a:ext uri="{FF2B5EF4-FFF2-40B4-BE49-F238E27FC236}">
                    <a16:creationId xmlns:a16="http://schemas.microsoft.com/office/drawing/2014/main" id="{D1461FB1-8A24-4265-9CED-AC2D50B1E582}"/>
                  </a:ext>
                </a:extLst>
              </p:cNvPr>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117" name="Shape 210">
                <a:extLst>
                  <a:ext uri="{FF2B5EF4-FFF2-40B4-BE49-F238E27FC236}">
                    <a16:creationId xmlns:a16="http://schemas.microsoft.com/office/drawing/2014/main" id="{3539B05A-78E3-4B5B-9D22-56D7F4DEB769}"/>
                  </a:ext>
                </a:extLst>
              </p:cNvPr>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108" name="Rectangle 107">
              <a:extLst>
                <a:ext uri="{FF2B5EF4-FFF2-40B4-BE49-F238E27FC236}">
                  <a16:creationId xmlns:a16="http://schemas.microsoft.com/office/drawing/2014/main" id="{57C6B3F2-936B-438D-B4F2-9AB57F5468C8}"/>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56E33581-7CDD-4991-AE8F-0164F68A6FBA}"/>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C2425577-8E39-47CD-B86D-D46F27E545AE}"/>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634485A4-E792-4250-839D-4FDDC8C7CC26}"/>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E9F7DA06-9E3D-4D88-A894-00AFF5B6A466}"/>
              </a:ext>
            </a:extLst>
          </p:cNvPr>
          <p:cNvGrpSpPr/>
          <p:nvPr/>
        </p:nvGrpSpPr>
        <p:grpSpPr>
          <a:xfrm>
            <a:off x="4953000" y="2743200"/>
            <a:ext cx="1981200" cy="3048000"/>
            <a:chOff x="76200" y="2743200"/>
            <a:chExt cx="1981200" cy="3048000"/>
          </a:xfrm>
        </p:grpSpPr>
        <p:grpSp>
          <p:nvGrpSpPr>
            <p:cNvPr id="119" name="Group 118">
              <a:extLst>
                <a:ext uri="{FF2B5EF4-FFF2-40B4-BE49-F238E27FC236}">
                  <a16:creationId xmlns:a16="http://schemas.microsoft.com/office/drawing/2014/main" id="{84910E24-AF76-475D-9D7B-3C96EE69C44C}"/>
                </a:ext>
              </a:extLst>
            </p:cNvPr>
            <p:cNvGrpSpPr/>
            <p:nvPr/>
          </p:nvGrpSpPr>
          <p:grpSpPr>
            <a:xfrm>
              <a:off x="76200" y="2743200"/>
              <a:ext cx="1981200" cy="3048000"/>
              <a:chOff x="2667000" y="2743200"/>
              <a:chExt cx="1981200" cy="3048000"/>
            </a:xfrm>
          </p:grpSpPr>
          <p:grpSp>
            <p:nvGrpSpPr>
              <p:cNvPr id="124" name="Group 123">
                <a:extLst>
                  <a:ext uri="{FF2B5EF4-FFF2-40B4-BE49-F238E27FC236}">
                    <a16:creationId xmlns:a16="http://schemas.microsoft.com/office/drawing/2014/main" id="{6F85A48E-2977-419C-9EF0-C3820084BB1F}"/>
                  </a:ext>
                </a:extLst>
              </p:cNvPr>
              <p:cNvGrpSpPr/>
              <p:nvPr/>
            </p:nvGrpSpPr>
            <p:grpSpPr>
              <a:xfrm>
                <a:off x="2667000" y="2743200"/>
                <a:ext cx="1981200" cy="3048000"/>
                <a:chOff x="3505200" y="2743200"/>
                <a:chExt cx="1981200" cy="3048000"/>
              </a:xfrm>
            </p:grpSpPr>
            <p:sp>
              <p:nvSpPr>
                <p:cNvPr id="129" name="Rectangle 128">
                  <a:extLst>
                    <a:ext uri="{FF2B5EF4-FFF2-40B4-BE49-F238E27FC236}">
                      <a16:creationId xmlns:a16="http://schemas.microsoft.com/office/drawing/2014/main" id="{D3965856-17EA-4C18-9F14-A8CD1BB2DD68}"/>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Shape 205">
                  <a:extLst>
                    <a:ext uri="{FF2B5EF4-FFF2-40B4-BE49-F238E27FC236}">
                      <a16:creationId xmlns:a16="http://schemas.microsoft.com/office/drawing/2014/main" id="{E9D74678-787D-47A8-9EAE-97D942063D87}"/>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31" name="Shape 210">
                  <a:extLst>
                    <a:ext uri="{FF2B5EF4-FFF2-40B4-BE49-F238E27FC236}">
                      <a16:creationId xmlns:a16="http://schemas.microsoft.com/office/drawing/2014/main" id="{539A57DE-1B0D-4053-86F0-349B0788EC93}"/>
                    </a:ext>
                  </a:extLst>
                </p:cNvPr>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32" name="Shape 207">
                  <a:extLst>
                    <a:ext uri="{FF2B5EF4-FFF2-40B4-BE49-F238E27FC236}">
                      <a16:creationId xmlns:a16="http://schemas.microsoft.com/office/drawing/2014/main" id="{C820141A-9756-4B5F-9C44-4FE945035AAD}"/>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133" name="Shape 205">
                  <a:extLst>
                    <a:ext uri="{FF2B5EF4-FFF2-40B4-BE49-F238E27FC236}">
                      <a16:creationId xmlns:a16="http://schemas.microsoft.com/office/drawing/2014/main" id="{0CA41E11-8C05-45FF-8D00-035880A50499}"/>
                    </a:ext>
                  </a:extLst>
                </p:cNvPr>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134" name="Shape 210">
                  <a:extLst>
                    <a:ext uri="{FF2B5EF4-FFF2-40B4-BE49-F238E27FC236}">
                      <a16:creationId xmlns:a16="http://schemas.microsoft.com/office/drawing/2014/main" id="{71A8AE4D-7C15-424F-970E-323181871693}"/>
                    </a:ext>
                  </a:extLst>
                </p:cNvPr>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125" name="Shape 205">
                <a:extLst>
                  <a:ext uri="{FF2B5EF4-FFF2-40B4-BE49-F238E27FC236}">
                    <a16:creationId xmlns:a16="http://schemas.microsoft.com/office/drawing/2014/main" id="{0336D0F6-CB30-4A2F-8A1E-A5EFDC8B3683}"/>
                  </a:ext>
                </a:extLst>
              </p:cNvPr>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126" name="Shape 210">
                <a:extLst>
                  <a:ext uri="{FF2B5EF4-FFF2-40B4-BE49-F238E27FC236}">
                    <a16:creationId xmlns:a16="http://schemas.microsoft.com/office/drawing/2014/main" id="{6BD74B0F-A152-47FA-AF99-4DF1188AD3F6}"/>
                  </a:ext>
                </a:extLst>
              </p:cNvPr>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127" name="Shape 205">
                <a:extLst>
                  <a:ext uri="{FF2B5EF4-FFF2-40B4-BE49-F238E27FC236}">
                    <a16:creationId xmlns:a16="http://schemas.microsoft.com/office/drawing/2014/main" id="{CB3C30EA-3311-4900-BC52-6602DD7BC03D}"/>
                  </a:ext>
                </a:extLst>
              </p:cNvPr>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128" name="Shape 210">
                <a:extLst>
                  <a:ext uri="{FF2B5EF4-FFF2-40B4-BE49-F238E27FC236}">
                    <a16:creationId xmlns:a16="http://schemas.microsoft.com/office/drawing/2014/main" id="{32FA7C8B-9192-4CD8-8A27-DF2A65CAB569}"/>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120" name="Rectangle 119">
              <a:extLst>
                <a:ext uri="{FF2B5EF4-FFF2-40B4-BE49-F238E27FC236}">
                  <a16:creationId xmlns:a16="http://schemas.microsoft.com/office/drawing/2014/main" id="{FE8164A4-9305-4B22-983E-C597C2E33050}"/>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AD260DD7-B1B1-4538-8BDA-20A43720B947}"/>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32D124C7-B773-47C0-BAC5-36AF9797BF04}"/>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5B0D0B83-FF93-4D60-91B8-480706C6491D}"/>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5" name="Rectangle 134">
            <a:extLst>
              <a:ext uri="{FF2B5EF4-FFF2-40B4-BE49-F238E27FC236}">
                <a16:creationId xmlns:a16="http://schemas.microsoft.com/office/drawing/2014/main" id="{EFA6D362-9813-400D-872A-1E9B55C8ACDC}"/>
              </a:ext>
            </a:extLst>
          </p:cNvPr>
          <p:cNvSpPr/>
          <p:nvPr/>
        </p:nvSpPr>
        <p:spPr>
          <a:xfrm>
            <a:off x="2161052" y="2593756"/>
            <a:ext cx="6874543" cy="3757607"/>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1825340" y="3082421"/>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1828800" y="368858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V="1">
            <a:off x="1828800" y="426968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flipV="1">
            <a:off x="1832260" y="4875839"/>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9788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
                                  </p:stCondLst>
                                  <p:childTnLst>
                                    <p:set>
                                      <p:cBhvr>
                                        <p:cTn id="9" dur="1" fill="hold">
                                          <p:stCondLst>
                                            <p:cond delay="0"/>
                                          </p:stCondLst>
                                        </p:cTn>
                                        <p:tgtEl>
                                          <p:spTgt spid="36"/>
                                        </p:tgtEl>
                                        <p:attrNameLst>
                                          <p:attrName>style.visibility</p:attrName>
                                        </p:attrNameLst>
                                      </p:cBhvr>
                                      <p:to>
                                        <p:strVal val="visible"/>
                                      </p:to>
                                    </p:set>
                                  </p:childTnLst>
                                </p:cTn>
                              </p:par>
                            </p:childTnLst>
                          </p:cTn>
                        </p:par>
                        <p:par>
                          <p:cTn id="10" fill="hold">
                            <p:stCondLst>
                              <p:cond delay="200"/>
                            </p:stCondLst>
                            <p:childTnLst>
                              <p:par>
                                <p:cTn id="11" presetID="1" presetClass="entr" presetSubtype="0" fill="hold" nodeType="afterEffect">
                                  <p:stCondLst>
                                    <p:cond delay="300"/>
                                  </p:stCondLst>
                                  <p:childTnLst>
                                    <p:set>
                                      <p:cBhvr>
                                        <p:cTn id="12" dur="1" fill="hold">
                                          <p:stCondLst>
                                            <p:cond delay="0"/>
                                          </p:stCondLst>
                                        </p:cTn>
                                        <p:tgtEl>
                                          <p:spTgt spid="37"/>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nodeType="afterEffect">
                                  <p:stCondLst>
                                    <p:cond delay="300"/>
                                  </p:stCondLst>
                                  <p:childTnLst>
                                    <p:set>
                                      <p:cBhvr>
                                        <p:cTn id="15"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8</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560"/>
              </a:spcBef>
              <a:spcAft>
                <a:spcPts val="0"/>
              </a:spcAft>
              <a:buSzPct val="25000"/>
            </a:pPr>
            <a:r>
              <a:rPr lang="en-US" sz="3200" dirty="0">
                <a:solidFill>
                  <a:schemeClr val="dk1"/>
                </a:solidFill>
                <a:latin typeface="Calibri"/>
                <a:ea typeface="Arial"/>
                <a:cs typeface="Calibri"/>
                <a:sym typeface="Arial"/>
              </a:rPr>
              <a:t>Compression: Adds capacity, improve bandwidth?</a:t>
            </a:r>
          </a:p>
        </p:txBody>
      </p:sp>
      <p:grpSp>
        <p:nvGrpSpPr>
          <p:cNvPr id="37" name="Group 36"/>
          <p:cNvGrpSpPr/>
          <p:nvPr/>
        </p:nvGrpSpPr>
        <p:grpSpPr>
          <a:xfrm>
            <a:off x="1901657" y="1828800"/>
            <a:ext cx="5337343" cy="598666"/>
            <a:chOff x="2220393" y="1819577"/>
            <a:chExt cx="5337343" cy="598666"/>
          </a:xfrm>
        </p:grpSpPr>
        <p:sp>
          <p:nvSpPr>
            <p:cNvPr id="38" name="TextBox 37"/>
            <p:cNvSpPr txBox="1"/>
            <p:nvPr/>
          </p:nvSpPr>
          <p:spPr>
            <a:xfrm>
              <a:off x="2667000" y="1833467"/>
              <a:ext cx="433332" cy="584776"/>
            </a:xfrm>
            <a:prstGeom prst="rect">
              <a:avLst/>
            </a:prstGeom>
            <a:noFill/>
          </p:spPr>
          <p:txBody>
            <a:bodyPr wrap="none" rtlCol="0">
              <a:spAutoFit/>
            </a:bodyPr>
            <a:lstStyle/>
            <a:p>
              <a:r>
                <a:rPr lang="en-US" sz="3200" b="1" dirty="0">
                  <a:latin typeface="Calibri"/>
                  <a:cs typeface="Calibri"/>
                </a:rPr>
                <a:t>A</a:t>
              </a:r>
            </a:p>
          </p:txBody>
        </p:sp>
        <p:sp>
          <p:nvSpPr>
            <p:cNvPr id="41" name="Right Arrow 40"/>
            <p:cNvSpPr/>
            <p:nvPr/>
          </p:nvSpPr>
          <p:spPr>
            <a:xfrm>
              <a:off x="30912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4038600" y="1833467"/>
              <a:ext cx="414697" cy="584776"/>
            </a:xfrm>
            <a:prstGeom prst="rect">
              <a:avLst/>
            </a:prstGeom>
            <a:noFill/>
          </p:spPr>
          <p:txBody>
            <a:bodyPr wrap="none" rtlCol="0">
              <a:spAutoFit/>
            </a:bodyPr>
            <a:lstStyle/>
            <a:p>
              <a:r>
                <a:rPr lang="en-US" sz="3200" b="1" dirty="0">
                  <a:latin typeface="Calibri"/>
                  <a:cs typeface="Calibri"/>
                </a:rPr>
                <a:t>B</a:t>
              </a:r>
            </a:p>
          </p:txBody>
        </p:sp>
        <p:sp>
          <p:nvSpPr>
            <p:cNvPr id="43" name="TextBox 42"/>
            <p:cNvSpPr txBox="1"/>
            <p:nvPr/>
          </p:nvSpPr>
          <p:spPr>
            <a:xfrm>
              <a:off x="5424448" y="1833467"/>
              <a:ext cx="401873" cy="584776"/>
            </a:xfrm>
            <a:prstGeom prst="rect">
              <a:avLst/>
            </a:prstGeom>
            <a:noFill/>
          </p:spPr>
          <p:txBody>
            <a:bodyPr wrap="none" rtlCol="0">
              <a:spAutoFit/>
            </a:bodyPr>
            <a:lstStyle/>
            <a:p>
              <a:r>
                <a:rPr lang="en-US" sz="3200" b="1" dirty="0">
                  <a:latin typeface="Calibri"/>
                  <a:cs typeface="Calibri"/>
                </a:rPr>
                <a:t>C</a:t>
              </a:r>
            </a:p>
          </p:txBody>
        </p:sp>
        <p:sp>
          <p:nvSpPr>
            <p:cNvPr id="44" name="TextBox 43"/>
            <p:cNvSpPr txBox="1"/>
            <p:nvPr/>
          </p:nvSpPr>
          <p:spPr>
            <a:xfrm>
              <a:off x="6735336" y="1833467"/>
              <a:ext cx="443351" cy="584776"/>
            </a:xfrm>
            <a:prstGeom prst="rect">
              <a:avLst/>
            </a:prstGeom>
            <a:noFill/>
          </p:spPr>
          <p:txBody>
            <a:bodyPr wrap="none" rtlCol="0">
              <a:spAutoFit/>
            </a:bodyPr>
            <a:lstStyle/>
            <a:p>
              <a:r>
                <a:rPr lang="en-US" sz="3200" b="1" dirty="0">
                  <a:latin typeface="Calibri"/>
                  <a:cs typeface="Calibri"/>
                </a:rPr>
                <a:t>D</a:t>
              </a:r>
            </a:p>
          </p:txBody>
        </p:sp>
        <p:grpSp>
          <p:nvGrpSpPr>
            <p:cNvPr id="45" name="Group 44"/>
            <p:cNvGrpSpPr/>
            <p:nvPr/>
          </p:nvGrpSpPr>
          <p:grpSpPr>
            <a:xfrm>
              <a:off x="2220393" y="1819577"/>
              <a:ext cx="5337343" cy="335617"/>
              <a:chOff x="2220393" y="1802297"/>
              <a:chExt cx="5337343" cy="335617"/>
            </a:xfrm>
          </p:grpSpPr>
          <p:cxnSp>
            <p:nvCxnSpPr>
              <p:cNvPr id="52" name="Straight Connector 51"/>
              <p:cNvCxnSpPr/>
              <p:nvPr/>
            </p:nvCxnSpPr>
            <p:spPr>
              <a:xfrm flipH="1" flipV="1">
                <a:off x="7508041" y="1802297"/>
                <a:ext cx="7436" cy="335617"/>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flipV="1">
                <a:off x="2220393" y="1828800"/>
                <a:ext cx="5337343" cy="26453"/>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7169037" y="2107680"/>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46" name="Group 45"/>
            <p:cNvGrpSpPr/>
            <p:nvPr/>
          </p:nvGrpSpPr>
          <p:grpSpPr>
            <a:xfrm flipH="1">
              <a:off x="2234160" y="1852706"/>
              <a:ext cx="381000" cy="340294"/>
              <a:chOff x="7332480" y="2021906"/>
              <a:chExt cx="381000" cy="340294"/>
            </a:xfrm>
          </p:grpSpPr>
          <p:cxnSp>
            <p:nvCxnSpPr>
              <p:cNvPr id="49" name="Straight Connector 48"/>
              <p:cNvCxnSpPr/>
              <p:nvPr/>
            </p:nvCxnSpPr>
            <p:spPr>
              <a:xfrm flipH="1" flipV="1">
                <a:off x="7674208" y="2021906"/>
                <a:ext cx="4712" cy="340294"/>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332480" y="2320923"/>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47" name="Right Arrow 46"/>
            <p:cNvSpPr/>
            <p:nvPr/>
          </p:nvSpPr>
          <p:spPr>
            <a:xfrm>
              <a:off x="44958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ight Arrow 47"/>
            <p:cNvSpPr/>
            <p:nvPr/>
          </p:nvSpPr>
          <p:spPr>
            <a:xfrm>
              <a:off x="58344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76200" y="2743200"/>
            <a:ext cx="1981200" cy="3048000"/>
            <a:chOff x="76200" y="2743200"/>
            <a:chExt cx="1981200" cy="3048000"/>
          </a:xfrm>
        </p:grpSpPr>
        <p:grpSp>
          <p:nvGrpSpPr>
            <p:cNvPr id="6" name="Group 5"/>
            <p:cNvGrpSpPr/>
            <p:nvPr/>
          </p:nvGrpSpPr>
          <p:grpSpPr>
            <a:xfrm>
              <a:off x="76200" y="2743200"/>
              <a:ext cx="1981200" cy="3048000"/>
              <a:chOff x="2667000" y="2743200"/>
              <a:chExt cx="1981200" cy="3048000"/>
            </a:xfrm>
          </p:grpSpPr>
          <p:grpSp>
            <p:nvGrpSpPr>
              <p:cNvPr id="7" name="Group 6"/>
              <p:cNvGrpSpPr/>
              <p:nvPr/>
            </p:nvGrpSpPr>
            <p:grpSpPr>
              <a:xfrm>
                <a:off x="2667000" y="2743200"/>
                <a:ext cx="1981200" cy="3048000"/>
                <a:chOff x="3505200" y="2743200"/>
                <a:chExt cx="1981200" cy="3048000"/>
              </a:xfrm>
            </p:grpSpPr>
            <p:sp>
              <p:nvSpPr>
                <p:cNvPr id="31" name="Rectangle 30"/>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Shape 205"/>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34" name="Shape 210"/>
                <p:cNvSpPr/>
                <p:nvPr/>
              </p:nvSpPr>
              <p:spPr>
                <a:xfrm>
                  <a:off x="3818739" y="46482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35" name="Shape 207"/>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39" name="Shape 205"/>
                <p:cNvSpPr/>
                <p:nvPr/>
              </p:nvSpPr>
              <p:spPr>
                <a:xfrm>
                  <a:off x="3810000" y="40386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40" name="Shape 210"/>
                <p:cNvSpPr/>
                <p:nvPr/>
              </p:nvSpPr>
              <p:spPr>
                <a:xfrm>
                  <a:off x="3810000" y="34290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62" name="Shape 205"/>
              <p:cNvSpPr/>
              <p:nvPr/>
            </p:nvSpPr>
            <p:spPr>
              <a:xfrm>
                <a:off x="3733800" y="28194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63" name="Shape 210"/>
              <p:cNvSpPr/>
              <p:nvPr/>
            </p:nvSpPr>
            <p:spPr>
              <a:xfrm>
                <a:off x="3733800" y="34290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64" name="Shape 205"/>
              <p:cNvSpPr/>
              <p:nvPr/>
            </p:nvSpPr>
            <p:spPr>
              <a:xfrm>
                <a:off x="3733800" y="40386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66" name="Shape 210"/>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10" name="Rectangle 9"/>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71"/>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72"/>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 name="Rectangle 13"/>
          <p:cNvSpPr/>
          <p:nvPr/>
        </p:nvSpPr>
        <p:spPr>
          <a:xfrm>
            <a:off x="5071380" y="990600"/>
            <a:ext cx="3810000" cy="685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6D90C9E7-E6C4-4B36-BDDE-8F60959A17EC}"/>
              </a:ext>
            </a:extLst>
          </p:cNvPr>
          <p:cNvSpPr>
            <a:spLocks noGrp="1"/>
          </p:cNvSpPr>
          <p:nvPr>
            <p:ph type="title"/>
          </p:nvPr>
        </p:nvSpPr>
        <p:spPr/>
        <p:txBody>
          <a:bodyPr/>
          <a:lstStyle/>
          <a:p>
            <a:r>
              <a:rPr lang="en-US" dirty="0"/>
              <a:t>INTRODUCTION: COMPRESSED DRAM CACHE</a:t>
            </a:r>
          </a:p>
        </p:txBody>
      </p:sp>
      <p:grpSp>
        <p:nvGrpSpPr>
          <p:cNvPr id="50" name="Group 49">
            <a:extLst>
              <a:ext uri="{FF2B5EF4-FFF2-40B4-BE49-F238E27FC236}">
                <a16:creationId xmlns:a16="http://schemas.microsoft.com/office/drawing/2014/main" id="{79786A44-1ACD-403B-96E8-33C5FD333410}"/>
              </a:ext>
            </a:extLst>
          </p:cNvPr>
          <p:cNvGrpSpPr/>
          <p:nvPr/>
        </p:nvGrpSpPr>
        <p:grpSpPr>
          <a:xfrm>
            <a:off x="6934200" y="2743200"/>
            <a:ext cx="2209800" cy="3048000"/>
            <a:chOff x="3505200" y="2743200"/>
            <a:chExt cx="2133600" cy="3048000"/>
          </a:xfrm>
        </p:grpSpPr>
        <p:sp>
          <p:nvSpPr>
            <p:cNvPr id="54" name="Rectangle 53">
              <a:extLst>
                <a:ext uri="{FF2B5EF4-FFF2-40B4-BE49-F238E27FC236}">
                  <a16:creationId xmlns:a16="http://schemas.microsoft.com/office/drawing/2014/main" id="{1AA1EC0F-BED7-4F6F-BF1B-937D3C8A01FA}"/>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Shape 205">
              <a:extLst>
                <a:ext uri="{FF2B5EF4-FFF2-40B4-BE49-F238E27FC236}">
                  <a16:creationId xmlns:a16="http://schemas.microsoft.com/office/drawing/2014/main" id="{0D827BF1-A12E-4841-AFCD-346EE8FB48C3}"/>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57" name="Shape 207">
              <a:extLst>
                <a:ext uri="{FF2B5EF4-FFF2-40B4-BE49-F238E27FC236}">
                  <a16:creationId xmlns:a16="http://schemas.microsoft.com/office/drawing/2014/main" id="{F469C21C-821D-4622-8F77-B2662D73134A}"/>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58" name="Shape 205">
              <a:extLst>
                <a:ext uri="{FF2B5EF4-FFF2-40B4-BE49-F238E27FC236}">
                  <a16:creationId xmlns:a16="http://schemas.microsoft.com/office/drawing/2014/main" id="{08F811A8-DC80-41B7-9A35-E173F6F0112F}"/>
                </a:ext>
              </a:extLst>
            </p:cNvPr>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grpSp>
      <p:sp>
        <p:nvSpPr>
          <p:cNvPr id="59" name="Rectangle 58">
            <a:extLst>
              <a:ext uri="{FF2B5EF4-FFF2-40B4-BE49-F238E27FC236}">
                <a16:creationId xmlns:a16="http://schemas.microsoft.com/office/drawing/2014/main" id="{85B42972-BA34-4AC2-8A9A-99D0FF13AAFD}"/>
              </a:ext>
            </a:extLst>
          </p:cNvPr>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C6CDAD98-BD7B-4853-8523-EE43B51E1828}"/>
              </a:ext>
            </a:extLst>
          </p:cNvPr>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Shape 205">
            <a:extLst>
              <a:ext uri="{FF2B5EF4-FFF2-40B4-BE49-F238E27FC236}">
                <a16:creationId xmlns:a16="http://schemas.microsoft.com/office/drawing/2014/main" id="{C7345134-9FE8-4A2B-9D44-FC66042DE1E6}"/>
              </a:ext>
            </a:extLst>
          </p:cNvPr>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74" name="Rectangle 73">
            <a:extLst>
              <a:ext uri="{FF2B5EF4-FFF2-40B4-BE49-F238E27FC236}">
                <a16:creationId xmlns:a16="http://schemas.microsoft.com/office/drawing/2014/main" id="{42B4B145-22DB-4E9C-819C-845290736037}"/>
              </a:ext>
            </a:extLst>
          </p:cNvPr>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5" name="Shape 205">
            <a:extLst>
              <a:ext uri="{FF2B5EF4-FFF2-40B4-BE49-F238E27FC236}">
                <a16:creationId xmlns:a16="http://schemas.microsoft.com/office/drawing/2014/main" id="{E4428560-5265-4BB2-865A-6A5F9B4EA1FF}"/>
              </a:ext>
            </a:extLst>
          </p:cNvPr>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76" name="Rectangle 75">
            <a:extLst>
              <a:ext uri="{FF2B5EF4-FFF2-40B4-BE49-F238E27FC236}">
                <a16:creationId xmlns:a16="http://schemas.microsoft.com/office/drawing/2014/main" id="{DC4AC7E9-7F6A-4A2C-84E1-49EF7A04D4A6}"/>
              </a:ext>
            </a:extLst>
          </p:cNvPr>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grpSp>
        <p:nvGrpSpPr>
          <p:cNvPr id="77" name="Group 76">
            <a:extLst>
              <a:ext uri="{FF2B5EF4-FFF2-40B4-BE49-F238E27FC236}">
                <a16:creationId xmlns:a16="http://schemas.microsoft.com/office/drawing/2014/main" id="{2207F661-A213-4E48-A713-30F9F8881640}"/>
              </a:ext>
            </a:extLst>
          </p:cNvPr>
          <p:cNvGrpSpPr/>
          <p:nvPr/>
        </p:nvGrpSpPr>
        <p:grpSpPr>
          <a:xfrm>
            <a:off x="2057400" y="2743200"/>
            <a:ext cx="2133600" cy="3048000"/>
            <a:chOff x="76200" y="2743200"/>
            <a:chExt cx="2133600" cy="3048000"/>
          </a:xfrm>
        </p:grpSpPr>
        <p:grpSp>
          <p:nvGrpSpPr>
            <p:cNvPr id="78" name="Group 77">
              <a:extLst>
                <a:ext uri="{FF2B5EF4-FFF2-40B4-BE49-F238E27FC236}">
                  <a16:creationId xmlns:a16="http://schemas.microsoft.com/office/drawing/2014/main" id="{465A33A7-6D8E-48D1-AD57-B1E898E6B2CE}"/>
                </a:ext>
              </a:extLst>
            </p:cNvPr>
            <p:cNvGrpSpPr/>
            <p:nvPr/>
          </p:nvGrpSpPr>
          <p:grpSpPr>
            <a:xfrm>
              <a:off x="76200" y="2743200"/>
              <a:ext cx="2133600" cy="3048000"/>
              <a:chOff x="3505200" y="2743200"/>
              <a:chExt cx="2133600" cy="3048000"/>
            </a:xfrm>
          </p:grpSpPr>
          <p:sp>
            <p:nvSpPr>
              <p:cNvPr id="83" name="Rectangle 82">
                <a:extLst>
                  <a:ext uri="{FF2B5EF4-FFF2-40B4-BE49-F238E27FC236}">
                    <a16:creationId xmlns:a16="http://schemas.microsoft.com/office/drawing/2014/main" id="{A6D260B6-DE09-4DFD-B233-B0E3B2B7AE49}"/>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Shape 205">
                <a:extLst>
                  <a:ext uri="{FF2B5EF4-FFF2-40B4-BE49-F238E27FC236}">
                    <a16:creationId xmlns:a16="http://schemas.microsoft.com/office/drawing/2014/main" id="{FE955EE0-C86D-4639-8188-73DCCE3CF82C}"/>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85" name="Shape 210">
                <a:extLst>
                  <a:ext uri="{FF2B5EF4-FFF2-40B4-BE49-F238E27FC236}">
                    <a16:creationId xmlns:a16="http://schemas.microsoft.com/office/drawing/2014/main" id="{75CA9DE1-BF72-4715-9181-C0F4838A294F}"/>
                  </a:ext>
                </a:extLst>
              </p:cNvPr>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86" name="Shape 207">
                <a:extLst>
                  <a:ext uri="{FF2B5EF4-FFF2-40B4-BE49-F238E27FC236}">
                    <a16:creationId xmlns:a16="http://schemas.microsoft.com/office/drawing/2014/main" id="{D42448F6-8FB8-4DE9-B70F-5233C4DBCE2E}"/>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87" name="Shape 205">
                <a:extLst>
                  <a:ext uri="{FF2B5EF4-FFF2-40B4-BE49-F238E27FC236}">
                    <a16:creationId xmlns:a16="http://schemas.microsoft.com/office/drawing/2014/main" id="{8B7A8FAE-1A2C-477F-9ED2-43D686021626}"/>
                  </a:ext>
                </a:extLst>
              </p:cNvPr>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88" name="Shape 210">
                <a:extLst>
                  <a:ext uri="{FF2B5EF4-FFF2-40B4-BE49-F238E27FC236}">
                    <a16:creationId xmlns:a16="http://schemas.microsoft.com/office/drawing/2014/main" id="{02C51E3B-0878-4FCF-9AAC-5D639133654B}"/>
                  </a:ext>
                </a:extLst>
              </p:cNvPr>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79" name="Rectangle 78">
              <a:extLst>
                <a:ext uri="{FF2B5EF4-FFF2-40B4-BE49-F238E27FC236}">
                  <a16:creationId xmlns:a16="http://schemas.microsoft.com/office/drawing/2014/main" id="{BAD24B08-9209-421C-83B3-636CF707AA1A}"/>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DA019E99-E1A8-41C6-92F4-CEAE1A2A7193}"/>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71C42685-5B33-43E2-9FB8-89B3CA4B4786}"/>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614AF6D5-BE9E-421B-B938-18CE001F5CD5}"/>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9" name="Group 88">
            <a:extLst>
              <a:ext uri="{FF2B5EF4-FFF2-40B4-BE49-F238E27FC236}">
                <a16:creationId xmlns:a16="http://schemas.microsoft.com/office/drawing/2014/main" id="{00485966-B867-4D6C-8259-66F86102DF9C}"/>
              </a:ext>
            </a:extLst>
          </p:cNvPr>
          <p:cNvGrpSpPr/>
          <p:nvPr/>
        </p:nvGrpSpPr>
        <p:grpSpPr>
          <a:xfrm>
            <a:off x="4953000" y="2743200"/>
            <a:ext cx="1981200" cy="3048000"/>
            <a:chOff x="76200" y="2743200"/>
            <a:chExt cx="1981200" cy="3048000"/>
          </a:xfrm>
        </p:grpSpPr>
        <p:grpSp>
          <p:nvGrpSpPr>
            <p:cNvPr id="90" name="Group 89">
              <a:extLst>
                <a:ext uri="{FF2B5EF4-FFF2-40B4-BE49-F238E27FC236}">
                  <a16:creationId xmlns:a16="http://schemas.microsoft.com/office/drawing/2014/main" id="{E75CD1A4-1C3D-4DE0-AC2D-214466CC2C18}"/>
                </a:ext>
              </a:extLst>
            </p:cNvPr>
            <p:cNvGrpSpPr/>
            <p:nvPr/>
          </p:nvGrpSpPr>
          <p:grpSpPr>
            <a:xfrm>
              <a:off x="76200" y="2743200"/>
              <a:ext cx="1981200" cy="3048000"/>
              <a:chOff x="2667000" y="2743200"/>
              <a:chExt cx="1981200" cy="3048000"/>
            </a:xfrm>
          </p:grpSpPr>
          <p:grpSp>
            <p:nvGrpSpPr>
              <p:cNvPr id="95" name="Group 94">
                <a:extLst>
                  <a:ext uri="{FF2B5EF4-FFF2-40B4-BE49-F238E27FC236}">
                    <a16:creationId xmlns:a16="http://schemas.microsoft.com/office/drawing/2014/main" id="{A9DC3F46-FDA1-4881-87A2-93CC265185D0}"/>
                  </a:ext>
                </a:extLst>
              </p:cNvPr>
              <p:cNvGrpSpPr/>
              <p:nvPr/>
            </p:nvGrpSpPr>
            <p:grpSpPr>
              <a:xfrm>
                <a:off x="2667000" y="2743200"/>
                <a:ext cx="1981200" cy="3048000"/>
                <a:chOff x="3505200" y="2743200"/>
                <a:chExt cx="1981200" cy="3048000"/>
              </a:xfrm>
            </p:grpSpPr>
            <p:sp>
              <p:nvSpPr>
                <p:cNvPr id="100" name="Rectangle 99">
                  <a:extLst>
                    <a:ext uri="{FF2B5EF4-FFF2-40B4-BE49-F238E27FC236}">
                      <a16:creationId xmlns:a16="http://schemas.microsoft.com/office/drawing/2014/main" id="{648FB482-C215-44D0-92F6-C5F4C0D2E579}"/>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Shape 205">
                  <a:extLst>
                    <a:ext uri="{FF2B5EF4-FFF2-40B4-BE49-F238E27FC236}">
                      <a16:creationId xmlns:a16="http://schemas.microsoft.com/office/drawing/2014/main" id="{9ECF5BA3-C002-491B-A1AD-B76A2AB42A3F}"/>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02" name="Shape 210">
                  <a:extLst>
                    <a:ext uri="{FF2B5EF4-FFF2-40B4-BE49-F238E27FC236}">
                      <a16:creationId xmlns:a16="http://schemas.microsoft.com/office/drawing/2014/main" id="{0AF1075E-F210-4E50-AB0E-70AB64806ECD}"/>
                    </a:ext>
                  </a:extLst>
                </p:cNvPr>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03" name="Shape 207">
                  <a:extLst>
                    <a:ext uri="{FF2B5EF4-FFF2-40B4-BE49-F238E27FC236}">
                      <a16:creationId xmlns:a16="http://schemas.microsoft.com/office/drawing/2014/main" id="{9BE4672F-D69D-4918-9993-C9B56C081A22}"/>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104" name="Shape 205">
                  <a:extLst>
                    <a:ext uri="{FF2B5EF4-FFF2-40B4-BE49-F238E27FC236}">
                      <a16:creationId xmlns:a16="http://schemas.microsoft.com/office/drawing/2014/main" id="{CBB680F9-973A-4A6A-88FD-36104E42470A}"/>
                    </a:ext>
                  </a:extLst>
                </p:cNvPr>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105" name="Shape 210">
                  <a:extLst>
                    <a:ext uri="{FF2B5EF4-FFF2-40B4-BE49-F238E27FC236}">
                      <a16:creationId xmlns:a16="http://schemas.microsoft.com/office/drawing/2014/main" id="{AF89AB22-5F3F-4D66-BBDC-25236BE7A651}"/>
                    </a:ext>
                  </a:extLst>
                </p:cNvPr>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96" name="Shape 205">
                <a:extLst>
                  <a:ext uri="{FF2B5EF4-FFF2-40B4-BE49-F238E27FC236}">
                    <a16:creationId xmlns:a16="http://schemas.microsoft.com/office/drawing/2014/main" id="{E4987F27-0A88-425D-85A6-24E2E4E1DE6A}"/>
                  </a:ext>
                </a:extLst>
              </p:cNvPr>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97" name="Shape 210">
                <a:extLst>
                  <a:ext uri="{FF2B5EF4-FFF2-40B4-BE49-F238E27FC236}">
                    <a16:creationId xmlns:a16="http://schemas.microsoft.com/office/drawing/2014/main" id="{F1E550E6-C36A-40F4-968E-63A2BA71604B}"/>
                  </a:ext>
                </a:extLst>
              </p:cNvPr>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98" name="Shape 205">
                <a:extLst>
                  <a:ext uri="{FF2B5EF4-FFF2-40B4-BE49-F238E27FC236}">
                    <a16:creationId xmlns:a16="http://schemas.microsoft.com/office/drawing/2014/main" id="{76651F27-DBD1-49F7-BE2E-E2EBC1A1D8BF}"/>
                  </a:ext>
                </a:extLst>
              </p:cNvPr>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99" name="Shape 210">
                <a:extLst>
                  <a:ext uri="{FF2B5EF4-FFF2-40B4-BE49-F238E27FC236}">
                    <a16:creationId xmlns:a16="http://schemas.microsoft.com/office/drawing/2014/main" id="{7930989D-5AC7-4617-8963-FB80AC974D6F}"/>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91" name="Rectangle 90">
              <a:extLst>
                <a:ext uri="{FF2B5EF4-FFF2-40B4-BE49-F238E27FC236}">
                  <a16:creationId xmlns:a16="http://schemas.microsoft.com/office/drawing/2014/main" id="{C3B9F6DD-CB04-4C38-B800-C0A66AF3284F}"/>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BDC3F10A-ADDA-4BD1-A523-D2B66271D9C7}"/>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7713D2F2-6927-41A5-8968-5B61660A4570}"/>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09D085DE-6CDA-4F24-95C3-74F1C36D56DC}"/>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6" name="Rectangle 105">
            <a:extLst>
              <a:ext uri="{FF2B5EF4-FFF2-40B4-BE49-F238E27FC236}">
                <a16:creationId xmlns:a16="http://schemas.microsoft.com/office/drawing/2014/main" id="{FD6A46BA-C7F3-485C-9B30-436B715710E1}"/>
              </a:ext>
            </a:extLst>
          </p:cNvPr>
          <p:cNvSpPr/>
          <p:nvPr/>
        </p:nvSpPr>
        <p:spPr>
          <a:xfrm>
            <a:off x="2161052" y="2593756"/>
            <a:ext cx="6874543" cy="3757607"/>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1910609" y="3082421"/>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V="1">
            <a:off x="1914069" y="368858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flipV="1">
            <a:off x="1914069" y="426968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p:nvPr/>
        </p:nvCxnSpPr>
        <p:spPr>
          <a:xfrm flipV="1">
            <a:off x="1917529" y="4875839"/>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sp>
        <p:nvSpPr>
          <p:cNvPr id="107" name="Rounded Rectangle 67">
            <a:extLst>
              <a:ext uri="{FF2B5EF4-FFF2-40B4-BE49-F238E27FC236}">
                <a16:creationId xmlns:a16="http://schemas.microsoft.com/office/drawing/2014/main" id="{C5A6F034-EBF3-478A-9AC8-CAA3EE6E9096}"/>
              </a:ext>
            </a:extLst>
          </p:cNvPr>
          <p:cNvSpPr/>
          <p:nvPr/>
        </p:nvSpPr>
        <p:spPr>
          <a:xfrm>
            <a:off x="34018" y="4102913"/>
            <a:ext cx="2133600" cy="1066800"/>
          </a:xfrm>
          <a:prstGeom prst="roundRect">
            <a:avLst/>
          </a:prstGeom>
          <a:solidFill>
            <a:schemeClr val="bg1"/>
          </a:solidFill>
          <a:ln w="57150">
            <a:solidFill>
              <a:srgbClr val="FF304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1x</a:t>
            </a:r>
          </a:p>
          <a:p>
            <a:pPr algn="ctr"/>
            <a:r>
              <a:rPr lang="en-US" sz="3200" i="1" dirty="0">
                <a:solidFill>
                  <a:schemeClr val="tx1"/>
                </a:solidFill>
              </a:rPr>
              <a:t>Bandwidth</a:t>
            </a:r>
          </a:p>
        </p:txBody>
      </p:sp>
    </p:spTree>
    <p:extLst>
      <p:ext uri="{BB962C8B-B14F-4D97-AF65-F5344CB8AC3E}">
        <p14:creationId xmlns:p14="http://schemas.microsoft.com/office/powerpoint/2010/main" val="3177054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
                                  </p:stCondLst>
                                  <p:childTnLst>
                                    <p:set>
                                      <p:cBhvr>
                                        <p:cTn id="9" dur="1" fill="hold">
                                          <p:stCondLst>
                                            <p:cond delay="0"/>
                                          </p:stCondLst>
                                        </p:cTn>
                                        <p:tgtEl>
                                          <p:spTgt spid="68"/>
                                        </p:tgtEl>
                                        <p:attrNameLst>
                                          <p:attrName>style.visibility</p:attrName>
                                        </p:attrNameLst>
                                      </p:cBhvr>
                                      <p:to>
                                        <p:strVal val="visible"/>
                                      </p:to>
                                    </p:set>
                                  </p:childTnLst>
                                </p:cTn>
                              </p:par>
                            </p:childTnLst>
                          </p:cTn>
                        </p:par>
                        <p:par>
                          <p:cTn id="10" fill="hold">
                            <p:stCondLst>
                              <p:cond delay="200"/>
                            </p:stCondLst>
                            <p:childTnLst>
                              <p:par>
                                <p:cTn id="11" presetID="1" presetClass="entr" presetSubtype="0" fill="hold" nodeType="afterEffect">
                                  <p:stCondLst>
                                    <p:cond delay="300"/>
                                  </p:stCondLst>
                                  <p:childTnLst>
                                    <p:set>
                                      <p:cBhvr>
                                        <p:cTn id="12" dur="1" fill="hold">
                                          <p:stCondLst>
                                            <p:cond delay="0"/>
                                          </p:stCondLst>
                                        </p:cTn>
                                        <p:tgtEl>
                                          <p:spTgt spid="69"/>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nodeType="afterEffect">
                                  <p:stCondLst>
                                    <p:cond delay="300"/>
                                  </p:stCondLst>
                                  <p:childTnLst>
                                    <p:set>
                                      <p:cBhvr>
                                        <p:cTn id="15" dur="1" fill="hold">
                                          <p:stCondLst>
                                            <p:cond delay="0"/>
                                          </p:stCondLst>
                                        </p:cTn>
                                        <p:tgtEl>
                                          <p:spTgt spid="70"/>
                                        </p:tgtEl>
                                        <p:attrNameLst>
                                          <p:attrName>style.visibility</p:attrName>
                                        </p:attrNameLst>
                                      </p:cBhvr>
                                      <p:to>
                                        <p:strVal val="visible"/>
                                      </p:to>
                                    </p:set>
                                  </p:childTnLst>
                                </p:cTn>
                              </p:par>
                            </p:childTnLst>
                          </p:cTn>
                        </p:par>
                        <p:par>
                          <p:cTn id="16" fill="hold">
                            <p:stCondLst>
                              <p:cond delay="800"/>
                            </p:stCondLst>
                            <p:childTnLst>
                              <p:par>
                                <p:cTn id="17" presetID="1" presetClass="entr" presetSubtype="0" fill="hold" grpId="0" nodeType="afterEffect">
                                  <p:stCondLst>
                                    <p:cond delay="400"/>
                                  </p:stCondLst>
                                  <p:childTnLst>
                                    <p:set>
                                      <p:cBhvr>
                                        <p:cTn id="18"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8382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79B9E78F-ABFD-44CE-894E-3D6432B5FCE3}" type="slidenum">
              <a:rPr lang="en-US" smtClean="0"/>
              <a:pPr>
                <a:defRPr/>
              </a:pPr>
              <a:t>9</a:t>
            </a:fld>
            <a:endParaRPr lang="en-US"/>
          </a:p>
        </p:txBody>
      </p:sp>
      <p:sp>
        <p:nvSpPr>
          <p:cNvPr id="65" name="TextBox 64"/>
          <p:cNvSpPr txBox="1"/>
          <p:nvPr/>
        </p:nvSpPr>
        <p:spPr>
          <a:xfrm>
            <a:off x="-1" y="990600"/>
            <a:ext cx="9144001" cy="584776"/>
          </a:xfrm>
          <a:prstGeom prst="rect">
            <a:avLst/>
          </a:prstGeom>
          <a:noFill/>
        </p:spPr>
        <p:txBody>
          <a:bodyPr wrap="square" rtlCol="0">
            <a:spAutoFit/>
          </a:bodyPr>
          <a:lstStyle/>
          <a:p>
            <a:pPr lvl="0" algn="ctr">
              <a:spcBef>
                <a:spcPts val="560"/>
              </a:spcBef>
              <a:spcAft>
                <a:spcPts val="0"/>
              </a:spcAft>
              <a:buSzPct val="25000"/>
            </a:pPr>
            <a:r>
              <a:rPr lang="en-US" sz="3200" dirty="0">
                <a:solidFill>
                  <a:schemeClr val="dk1"/>
                </a:solidFill>
                <a:latin typeface="Calibri"/>
                <a:ea typeface="Arial"/>
                <a:cs typeface="Calibri"/>
                <a:sym typeface="Arial"/>
              </a:rPr>
              <a:t>Compression: Adds capacity, improve bandwidth?</a:t>
            </a:r>
          </a:p>
        </p:txBody>
      </p:sp>
      <p:grpSp>
        <p:nvGrpSpPr>
          <p:cNvPr id="37" name="Group 36"/>
          <p:cNvGrpSpPr/>
          <p:nvPr/>
        </p:nvGrpSpPr>
        <p:grpSpPr>
          <a:xfrm>
            <a:off x="1901657" y="1828800"/>
            <a:ext cx="5337343" cy="598666"/>
            <a:chOff x="2220393" y="1819577"/>
            <a:chExt cx="5337343" cy="598666"/>
          </a:xfrm>
        </p:grpSpPr>
        <p:sp>
          <p:nvSpPr>
            <p:cNvPr id="38" name="TextBox 37"/>
            <p:cNvSpPr txBox="1"/>
            <p:nvPr/>
          </p:nvSpPr>
          <p:spPr>
            <a:xfrm>
              <a:off x="2667000" y="1833467"/>
              <a:ext cx="433332" cy="584776"/>
            </a:xfrm>
            <a:prstGeom prst="rect">
              <a:avLst/>
            </a:prstGeom>
            <a:noFill/>
          </p:spPr>
          <p:txBody>
            <a:bodyPr wrap="none" rtlCol="0">
              <a:spAutoFit/>
            </a:bodyPr>
            <a:lstStyle/>
            <a:p>
              <a:r>
                <a:rPr lang="en-US" sz="3200" b="1" dirty="0">
                  <a:latin typeface="Calibri"/>
                  <a:cs typeface="Calibri"/>
                </a:rPr>
                <a:t>A</a:t>
              </a:r>
            </a:p>
          </p:txBody>
        </p:sp>
        <p:sp>
          <p:nvSpPr>
            <p:cNvPr id="41" name="Right Arrow 40"/>
            <p:cNvSpPr/>
            <p:nvPr/>
          </p:nvSpPr>
          <p:spPr>
            <a:xfrm>
              <a:off x="30912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4038600" y="1833467"/>
              <a:ext cx="414697" cy="584776"/>
            </a:xfrm>
            <a:prstGeom prst="rect">
              <a:avLst/>
            </a:prstGeom>
            <a:noFill/>
          </p:spPr>
          <p:txBody>
            <a:bodyPr wrap="none" rtlCol="0">
              <a:spAutoFit/>
            </a:bodyPr>
            <a:lstStyle/>
            <a:p>
              <a:r>
                <a:rPr lang="en-US" sz="3200" b="1" dirty="0">
                  <a:latin typeface="Calibri"/>
                  <a:cs typeface="Calibri"/>
                </a:rPr>
                <a:t>B</a:t>
              </a:r>
            </a:p>
          </p:txBody>
        </p:sp>
        <p:sp>
          <p:nvSpPr>
            <p:cNvPr id="43" name="TextBox 42"/>
            <p:cNvSpPr txBox="1"/>
            <p:nvPr/>
          </p:nvSpPr>
          <p:spPr>
            <a:xfrm>
              <a:off x="5424448" y="1833467"/>
              <a:ext cx="401873" cy="584776"/>
            </a:xfrm>
            <a:prstGeom prst="rect">
              <a:avLst/>
            </a:prstGeom>
            <a:noFill/>
          </p:spPr>
          <p:txBody>
            <a:bodyPr wrap="none" rtlCol="0">
              <a:spAutoFit/>
            </a:bodyPr>
            <a:lstStyle/>
            <a:p>
              <a:r>
                <a:rPr lang="en-US" sz="3200" b="1" dirty="0">
                  <a:latin typeface="Calibri"/>
                  <a:cs typeface="Calibri"/>
                </a:rPr>
                <a:t>C</a:t>
              </a:r>
            </a:p>
          </p:txBody>
        </p:sp>
        <p:sp>
          <p:nvSpPr>
            <p:cNvPr id="44" name="TextBox 43"/>
            <p:cNvSpPr txBox="1"/>
            <p:nvPr/>
          </p:nvSpPr>
          <p:spPr>
            <a:xfrm>
              <a:off x="6735336" y="1833467"/>
              <a:ext cx="443351" cy="584776"/>
            </a:xfrm>
            <a:prstGeom prst="rect">
              <a:avLst/>
            </a:prstGeom>
            <a:noFill/>
          </p:spPr>
          <p:txBody>
            <a:bodyPr wrap="none" rtlCol="0">
              <a:spAutoFit/>
            </a:bodyPr>
            <a:lstStyle/>
            <a:p>
              <a:r>
                <a:rPr lang="en-US" sz="3200" b="1" dirty="0">
                  <a:latin typeface="Calibri"/>
                  <a:cs typeface="Calibri"/>
                </a:rPr>
                <a:t>D</a:t>
              </a:r>
            </a:p>
          </p:txBody>
        </p:sp>
        <p:grpSp>
          <p:nvGrpSpPr>
            <p:cNvPr id="45" name="Group 44"/>
            <p:cNvGrpSpPr/>
            <p:nvPr/>
          </p:nvGrpSpPr>
          <p:grpSpPr>
            <a:xfrm>
              <a:off x="2220393" y="1819577"/>
              <a:ext cx="5337343" cy="335617"/>
              <a:chOff x="2220393" y="1802297"/>
              <a:chExt cx="5337343" cy="335617"/>
            </a:xfrm>
          </p:grpSpPr>
          <p:cxnSp>
            <p:nvCxnSpPr>
              <p:cNvPr id="52" name="Straight Connector 51"/>
              <p:cNvCxnSpPr/>
              <p:nvPr/>
            </p:nvCxnSpPr>
            <p:spPr>
              <a:xfrm flipH="1" flipV="1">
                <a:off x="7508041" y="1802297"/>
                <a:ext cx="7436" cy="335617"/>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flipV="1">
                <a:off x="2220393" y="1828800"/>
                <a:ext cx="5337343" cy="26453"/>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7169037" y="2107680"/>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46" name="Group 45"/>
            <p:cNvGrpSpPr/>
            <p:nvPr/>
          </p:nvGrpSpPr>
          <p:grpSpPr>
            <a:xfrm flipH="1">
              <a:off x="2234160" y="1852706"/>
              <a:ext cx="381000" cy="340294"/>
              <a:chOff x="7332480" y="2021906"/>
              <a:chExt cx="381000" cy="340294"/>
            </a:xfrm>
          </p:grpSpPr>
          <p:cxnSp>
            <p:nvCxnSpPr>
              <p:cNvPr id="49" name="Straight Connector 48"/>
              <p:cNvCxnSpPr/>
              <p:nvPr/>
            </p:nvCxnSpPr>
            <p:spPr>
              <a:xfrm flipH="1" flipV="1">
                <a:off x="7674208" y="2021906"/>
                <a:ext cx="4712" cy="340294"/>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332480" y="2320923"/>
                <a:ext cx="381000" cy="0"/>
              </a:xfrm>
              <a:prstGeom prst="line">
                <a:avLst/>
              </a:prstGeom>
              <a:ln w="10160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47" name="Right Arrow 46"/>
            <p:cNvSpPr/>
            <p:nvPr/>
          </p:nvSpPr>
          <p:spPr>
            <a:xfrm>
              <a:off x="44958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ight Arrow 47"/>
            <p:cNvSpPr/>
            <p:nvPr/>
          </p:nvSpPr>
          <p:spPr>
            <a:xfrm>
              <a:off x="5834400" y="2031803"/>
              <a:ext cx="914400" cy="188105"/>
            </a:xfrm>
            <a:prstGeom prst="rightArrow">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2057400" y="2743200"/>
            <a:ext cx="2133600" cy="3048000"/>
            <a:chOff x="76200" y="2743200"/>
            <a:chExt cx="2133600" cy="3048000"/>
          </a:xfrm>
        </p:grpSpPr>
        <p:grpSp>
          <p:nvGrpSpPr>
            <p:cNvPr id="7" name="Group 6"/>
            <p:cNvGrpSpPr/>
            <p:nvPr/>
          </p:nvGrpSpPr>
          <p:grpSpPr>
            <a:xfrm>
              <a:off x="76200" y="2743200"/>
              <a:ext cx="2133600" cy="3048000"/>
              <a:chOff x="3505200" y="2743200"/>
              <a:chExt cx="2133600" cy="3048000"/>
            </a:xfrm>
          </p:grpSpPr>
          <p:sp>
            <p:nvSpPr>
              <p:cNvPr id="31" name="Rectangle 30"/>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Shape 205"/>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34" name="Shape 210"/>
              <p:cNvSpPr/>
              <p:nvPr/>
            </p:nvSpPr>
            <p:spPr>
              <a:xfrm>
                <a:off x="3818739" y="4648200"/>
                <a:ext cx="1439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35" name="Shape 207"/>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39" name="Shape 205"/>
              <p:cNvSpPr/>
              <p:nvPr/>
            </p:nvSpPr>
            <p:spPr>
              <a:xfrm>
                <a:off x="3810000" y="40386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40" name="Shape 210"/>
              <p:cNvSpPr/>
              <p:nvPr/>
            </p:nvSpPr>
            <p:spPr>
              <a:xfrm>
                <a:off x="3810000" y="3429000"/>
                <a:ext cx="1447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10" name="Rectangle 9"/>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71"/>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72"/>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 name="Rectangle 13"/>
          <p:cNvSpPr/>
          <p:nvPr/>
        </p:nvSpPr>
        <p:spPr>
          <a:xfrm>
            <a:off x="5071380" y="990600"/>
            <a:ext cx="3810000" cy="685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0" name="Group 49"/>
          <p:cNvGrpSpPr/>
          <p:nvPr/>
        </p:nvGrpSpPr>
        <p:grpSpPr>
          <a:xfrm>
            <a:off x="76200" y="2743200"/>
            <a:ext cx="1981200" cy="3048000"/>
            <a:chOff x="76200" y="2743200"/>
            <a:chExt cx="1981200" cy="3048000"/>
          </a:xfrm>
        </p:grpSpPr>
        <p:grpSp>
          <p:nvGrpSpPr>
            <p:cNvPr id="54" name="Group 53"/>
            <p:cNvGrpSpPr/>
            <p:nvPr/>
          </p:nvGrpSpPr>
          <p:grpSpPr>
            <a:xfrm>
              <a:off x="76200" y="2743200"/>
              <a:ext cx="1981200" cy="3048000"/>
              <a:chOff x="2667000" y="2743200"/>
              <a:chExt cx="1981200" cy="3048000"/>
            </a:xfrm>
          </p:grpSpPr>
          <p:grpSp>
            <p:nvGrpSpPr>
              <p:cNvPr id="60" name="Group 59"/>
              <p:cNvGrpSpPr/>
              <p:nvPr/>
            </p:nvGrpSpPr>
            <p:grpSpPr>
              <a:xfrm>
                <a:off x="2667000" y="2743200"/>
                <a:ext cx="1981200" cy="3048000"/>
                <a:chOff x="3505200" y="2743200"/>
                <a:chExt cx="1981200" cy="3048000"/>
              </a:xfrm>
            </p:grpSpPr>
            <p:sp>
              <p:nvSpPr>
                <p:cNvPr id="77" name="Rectangle 76"/>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Shape 205"/>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79" name="Shape 210"/>
                <p:cNvSpPr/>
                <p:nvPr/>
              </p:nvSpPr>
              <p:spPr>
                <a:xfrm>
                  <a:off x="3818739" y="46482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80" name="Shape 207"/>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Traditional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Compression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81" name="Shape 205"/>
                <p:cNvSpPr/>
                <p:nvPr/>
              </p:nvSpPr>
              <p:spPr>
                <a:xfrm>
                  <a:off x="3810000" y="40386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82" name="Shape 210"/>
                <p:cNvSpPr/>
                <p:nvPr/>
              </p:nvSpPr>
              <p:spPr>
                <a:xfrm>
                  <a:off x="3810000" y="34290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61" name="Shape 205"/>
              <p:cNvSpPr/>
              <p:nvPr/>
            </p:nvSpPr>
            <p:spPr>
              <a:xfrm>
                <a:off x="3733800" y="28194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74" name="Shape 210"/>
              <p:cNvSpPr/>
              <p:nvPr/>
            </p:nvSpPr>
            <p:spPr>
              <a:xfrm>
                <a:off x="3733800" y="34290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75" name="Shape 205"/>
              <p:cNvSpPr/>
              <p:nvPr/>
            </p:nvSpPr>
            <p:spPr>
              <a:xfrm>
                <a:off x="3733800" y="40386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76" name="Shape 210"/>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55" name="Rectangle 54"/>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83" name="Straight Arrow Connector 82"/>
          <p:cNvCxnSpPr/>
          <p:nvPr/>
        </p:nvCxnSpPr>
        <p:spPr>
          <a:xfrm flipV="1">
            <a:off x="3891809" y="3082421"/>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V="1">
            <a:off x="3895269" y="368858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flipV="1">
            <a:off x="3895269" y="4269680"/>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flipV="1">
            <a:off x="3898729" y="4875839"/>
            <a:ext cx="673271" cy="961"/>
          </a:xfrm>
          <a:prstGeom prst="straightConnector1">
            <a:avLst/>
          </a:prstGeom>
          <a:ln w="50800">
            <a:solidFill>
              <a:schemeClr val="tx1"/>
            </a:solidFill>
            <a:prstDash val="solid"/>
            <a:tailEnd type="arrow"/>
          </a:ln>
          <a:effectLst/>
        </p:spPr>
        <p:style>
          <a:lnRef idx="2">
            <a:schemeClr val="accent1"/>
          </a:lnRef>
          <a:fillRef idx="0">
            <a:schemeClr val="accent1"/>
          </a:fillRef>
          <a:effectRef idx="1">
            <a:schemeClr val="accent1"/>
          </a:effectRef>
          <a:fontRef idx="minor">
            <a:schemeClr val="tx1"/>
          </a:fontRef>
        </p:style>
      </p:cxnSp>
      <p:sp>
        <p:nvSpPr>
          <p:cNvPr id="87" name="Rectangle 86"/>
          <p:cNvSpPr/>
          <p:nvPr/>
        </p:nvSpPr>
        <p:spPr>
          <a:xfrm>
            <a:off x="76200" y="2667000"/>
            <a:ext cx="2057400" cy="3581400"/>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AF7213F8-E0EC-40EB-A719-84A01C909294}"/>
              </a:ext>
            </a:extLst>
          </p:cNvPr>
          <p:cNvSpPr>
            <a:spLocks noGrp="1"/>
          </p:cNvSpPr>
          <p:nvPr>
            <p:ph type="title"/>
          </p:nvPr>
        </p:nvSpPr>
        <p:spPr/>
        <p:txBody>
          <a:bodyPr/>
          <a:lstStyle/>
          <a:p>
            <a:r>
              <a:rPr lang="en-US" dirty="0"/>
              <a:t>INTRODUCTION: COMPRESSED DRAM CACHE</a:t>
            </a:r>
          </a:p>
        </p:txBody>
      </p:sp>
      <p:grpSp>
        <p:nvGrpSpPr>
          <p:cNvPr id="63" name="Group 62">
            <a:extLst>
              <a:ext uri="{FF2B5EF4-FFF2-40B4-BE49-F238E27FC236}">
                <a16:creationId xmlns:a16="http://schemas.microsoft.com/office/drawing/2014/main" id="{281F1030-C2DF-4C0E-B69B-D9D7C5B77686}"/>
              </a:ext>
            </a:extLst>
          </p:cNvPr>
          <p:cNvGrpSpPr/>
          <p:nvPr/>
        </p:nvGrpSpPr>
        <p:grpSpPr>
          <a:xfrm>
            <a:off x="6934200" y="2743200"/>
            <a:ext cx="2209800" cy="3048000"/>
            <a:chOff x="3505200" y="2743200"/>
            <a:chExt cx="2133600" cy="3048000"/>
          </a:xfrm>
        </p:grpSpPr>
        <p:sp>
          <p:nvSpPr>
            <p:cNvPr id="64" name="Rectangle 63">
              <a:extLst>
                <a:ext uri="{FF2B5EF4-FFF2-40B4-BE49-F238E27FC236}">
                  <a16:creationId xmlns:a16="http://schemas.microsoft.com/office/drawing/2014/main" id="{9428D065-5F46-44EB-A3BB-5CF2D68176E1}"/>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Shape 205">
              <a:extLst>
                <a:ext uri="{FF2B5EF4-FFF2-40B4-BE49-F238E27FC236}">
                  <a16:creationId xmlns:a16="http://schemas.microsoft.com/office/drawing/2014/main" id="{1D0AC13E-2766-4AAA-9525-D44564BE3135}"/>
                </a:ext>
              </a:extLst>
            </p:cNvPr>
            <p:cNvSpPr/>
            <p:nvPr/>
          </p:nvSpPr>
          <p:spPr>
            <a:xfrm>
              <a:off x="3810000" y="28194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67" name="Shape 207">
              <a:extLst>
                <a:ext uri="{FF2B5EF4-FFF2-40B4-BE49-F238E27FC236}">
                  <a16:creationId xmlns:a16="http://schemas.microsoft.com/office/drawing/2014/main" id="{6C2C06BF-BCD1-4CCB-9A3A-8B236D822386}"/>
                </a:ext>
              </a:extLst>
            </p:cNvPr>
            <p:cNvSpPr/>
            <p:nvPr/>
          </p:nvSpPr>
          <p:spPr>
            <a:xfrm>
              <a:off x="3505200" y="5352152"/>
              <a:ext cx="21336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rgbClr val="FF0000"/>
                  </a:solidFill>
                  <a:latin typeface="Calibri"/>
                  <a:ea typeface="Arial"/>
                  <a:cs typeface="Calibri"/>
                  <a:sym typeface="Arial"/>
                </a:rPr>
                <a:t>Incompressible</a:t>
              </a:r>
              <a:r>
                <a:rPr lang="en-US" sz="2200" b="1" dirty="0">
                  <a:solidFill>
                    <a:schemeClr val="dk1"/>
                  </a:solidFill>
                  <a:latin typeface="Calibri"/>
                  <a:ea typeface="Arial"/>
                  <a:cs typeface="Calibri"/>
                  <a:sym typeface="Arial"/>
                </a:rPr>
                <a:t>)</a:t>
              </a:r>
            </a:p>
          </p:txBody>
        </p:sp>
        <p:sp>
          <p:nvSpPr>
            <p:cNvPr id="68" name="Shape 205">
              <a:extLst>
                <a:ext uri="{FF2B5EF4-FFF2-40B4-BE49-F238E27FC236}">
                  <a16:creationId xmlns:a16="http://schemas.microsoft.com/office/drawing/2014/main" id="{33AA15B8-3A8C-4700-BB1F-E7EEAED3C6F9}"/>
                </a:ext>
              </a:extLst>
            </p:cNvPr>
            <p:cNvSpPr/>
            <p:nvPr/>
          </p:nvSpPr>
          <p:spPr>
            <a:xfrm>
              <a:off x="3810000" y="3429000"/>
              <a:ext cx="1447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grpSp>
      <p:sp>
        <p:nvSpPr>
          <p:cNvPr id="69" name="Rectangle 68">
            <a:extLst>
              <a:ext uri="{FF2B5EF4-FFF2-40B4-BE49-F238E27FC236}">
                <a16:creationId xmlns:a16="http://schemas.microsoft.com/office/drawing/2014/main" id="{2EDECA44-A37E-4C7B-BCF8-A384C80D91EB}"/>
              </a:ext>
            </a:extLst>
          </p:cNvPr>
          <p:cNvSpPr/>
          <p:nvPr/>
        </p:nvSpPr>
        <p:spPr>
          <a:xfrm>
            <a:off x="7249886" y="28194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D5FFD18E-04E8-4FD8-956E-815341C6D81A}"/>
              </a:ext>
            </a:extLst>
          </p:cNvPr>
          <p:cNvSpPr/>
          <p:nvPr/>
        </p:nvSpPr>
        <p:spPr>
          <a:xfrm>
            <a:off x="7249886" y="34290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Shape 205">
            <a:extLst>
              <a:ext uri="{FF2B5EF4-FFF2-40B4-BE49-F238E27FC236}">
                <a16:creationId xmlns:a16="http://schemas.microsoft.com/office/drawing/2014/main" id="{6245545B-3A6F-45AE-A889-3F65958F808F}"/>
              </a:ext>
            </a:extLst>
          </p:cNvPr>
          <p:cNvSpPr/>
          <p:nvPr/>
        </p:nvSpPr>
        <p:spPr>
          <a:xfrm>
            <a:off x="7239000" y="4648200"/>
            <a:ext cx="15240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89" name="Rectangle 88">
            <a:extLst>
              <a:ext uri="{FF2B5EF4-FFF2-40B4-BE49-F238E27FC236}">
                <a16:creationId xmlns:a16="http://schemas.microsoft.com/office/drawing/2014/main" id="{8814458B-0434-4D75-A3EF-1726EE664C63}"/>
              </a:ext>
            </a:extLst>
          </p:cNvPr>
          <p:cNvSpPr/>
          <p:nvPr/>
        </p:nvSpPr>
        <p:spPr>
          <a:xfrm>
            <a:off x="7249886" y="46482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0" name="Shape 205">
            <a:extLst>
              <a:ext uri="{FF2B5EF4-FFF2-40B4-BE49-F238E27FC236}">
                <a16:creationId xmlns:a16="http://schemas.microsoft.com/office/drawing/2014/main" id="{7C8AFDA7-FA56-4AC6-B854-1A819A51E5D3}"/>
              </a:ext>
            </a:extLst>
          </p:cNvPr>
          <p:cNvSpPr/>
          <p:nvPr/>
        </p:nvSpPr>
        <p:spPr>
          <a:xfrm>
            <a:off x="7239000" y="4038600"/>
            <a:ext cx="15240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91" name="Rectangle 90">
            <a:extLst>
              <a:ext uri="{FF2B5EF4-FFF2-40B4-BE49-F238E27FC236}">
                <a16:creationId xmlns:a16="http://schemas.microsoft.com/office/drawing/2014/main" id="{6E49DEE0-F2E2-4FAF-B6C5-6EC2F6A22268}"/>
              </a:ext>
            </a:extLst>
          </p:cNvPr>
          <p:cNvSpPr/>
          <p:nvPr/>
        </p:nvSpPr>
        <p:spPr>
          <a:xfrm>
            <a:off x="7249886" y="4038600"/>
            <a:ext cx="1499507"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grpSp>
        <p:nvGrpSpPr>
          <p:cNvPr id="92" name="Group 91">
            <a:extLst>
              <a:ext uri="{FF2B5EF4-FFF2-40B4-BE49-F238E27FC236}">
                <a16:creationId xmlns:a16="http://schemas.microsoft.com/office/drawing/2014/main" id="{4092CB46-6D9B-4315-9F65-1B0E898AF550}"/>
              </a:ext>
            </a:extLst>
          </p:cNvPr>
          <p:cNvGrpSpPr/>
          <p:nvPr/>
        </p:nvGrpSpPr>
        <p:grpSpPr>
          <a:xfrm>
            <a:off x="4953000" y="2743200"/>
            <a:ext cx="1981200" cy="3048000"/>
            <a:chOff x="76200" y="2743200"/>
            <a:chExt cx="1981200" cy="3048000"/>
          </a:xfrm>
        </p:grpSpPr>
        <p:grpSp>
          <p:nvGrpSpPr>
            <p:cNvPr id="93" name="Group 92">
              <a:extLst>
                <a:ext uri="{FF2B5EF4-FFF2-40B4-BE49-F238E27FC236}">
                  <a16:creationId xmlns:a16="http://schemas.microsoft.com/office/drawing/2014/main" id="{1AF65A91-B25D-4889-B554-B9629491139C}"/>
                </a:ext>
              </a:extLst>
            </p:cNvPr>
            <p:cNvGrpSpPr/>
            <p:nvPr/>
          </p:nvGrpSpPr>
          <p:grpSpPr>
            <a:xfrm>
              <a:off x="76200" y="2743200"/>
              <a:ext cx="1981200" cy="3048000"/>
              <a:chOff x="2667000" y="2743200"/>
              <a:chExt cx="1981200" cy="3048000"/>
            </a:xfrm>
          </p:grpSpPr>
          <p:grpSp>
            <p:nvGrpSpPr>
              <p:cNvPr id="98" name="Group 97">
                <a:extLst>
                  <a:ext uri="{FF2B5EF4-FFF2-40B4-BE49-F238E27FC236}">
                    <a16:creationId xmlns:a16="http://schemas.microsoft.com/office/drawing/2014/main" id="{430E2739-1CB2-4CD0-872B-6D57309BB462}"/>
                  </a:ext>
                </a:extLst>
              </p:cNvPr>
              <p:cNvGrpSpPr/>
              <p:nvPr/>
            </p:nvGrpSpPr>
            <p:grpSpPr>
              <a:xfrm>
                <a:off x="2667000" y="2743200"/>
                <a:ext cx="1981200" cy="3048000"/>
                <a:chOff x="3505200" y="2743200"/>
                <a:chExt cx="1981200" cy="3048000"/>
              </a:xfrm>
            </p:grpSpPr>
            <p:sp>
              <p:nvSpPr>
                <p:cNvPr id="103" name="Rectangle 102">
                  <a:extLst>
                    <a:ext uri="{FF2B5EF4-FFF2-40B4-BE49-F238E27FC236}">
                      <a16:creationId xmlns:a16="http://schemas.microsoft.com/office/drawing/2014/main" id="{D8C483D0-CE8C-4A77-953D-244DB5E80F61}"/>
                    </a:ext>
                  </a:extLst>
                </p:cNvPr>
                <p:cNvSpPr/>
                <p:nvPr/>
              </p:nvSpPr>
              <p:spPr>
                <a:xfrm>
                  <a:off x="3733800" y="2743200"/>
                  <a:ext cx="1600200" cy="25146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Shape 205">
                  <a:extLst>
                    <a:ext uri="{FF2B5EF4-FFF2-40B4-BE49-F238E27FC236}">
                      <a16:creationId xmlns:a16="http://schemas.microsoft.com/office/drawing/2014/main" id="{1B8B34E4-F12B-4DD7-8751-887ADBD0E82D}"/>
                    </a:ext>
                  </a:extLst>
                </p:cNvPr>
                <p:cNvSpPr/>
                <p:nvPr/>
              </p:nvSpPr>
              <p:spPr>
                <a:xfrm>
                  <a:off x="3810000" y="28194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A</a:t>
                  </a:r>
                  <a:endParaRPr lang="en-US" sz="3200" b="1" i="0" u="none" strike="noStrike" cap="none" dirty="0">
                    <a:latin typeface="Calibri"/>
                    <a:ea typeface="Arial"/>
                    <a:cs typeface="Calibri"/>
                    <a:sym typeface="Arial"/>
                  </a:endParaRPr>
                </a:p>
              </p:txBody>
            </p:sp>
            <p:sp>
              <p:nvSpPr>
                <p:cNvPr id="105" name="Shape 210">
                  <a:extLst>
                    <a:ext uri="{FF2B5EF4-FFF2-40B4-BE49-F238E27FC236}">
                      <a16:creationId xmlns:a16="http://schemas.microsoft.com/office/drawing/2014/main" id="{062AAA02-40B0-4A08-8280-46106A851B40}"/>
                    </a:ext>
                  </a:extLst>
                </p:cNvPr>
                <p:cNvSpPr/>
                <p:nvPr/>
              </p:nvSpPr>
              <p:spPr>
                <a:xfrm>
                  <a:off x="4572000" y="3429000"/>
                  <a:ext cx="677061"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i="0" u="none" strike="noStrike" cap="none" dirty="0">
                      <a:latin typeface="Calibri"/>
                      <a:ea typeface="Arial"/>
                      <a:cs typeface="Calibri"/>
                      <a:sym typeface="Arial"/>
                    </a:rPr>
                    <a:t>D</a:t>
                  </a:r>
                </a:p>
              </p:txBody>
            </p:sp>
            <p:sp>
              <p:nvSpPr>
                <p:cNvPr id="106" name="Shape 207">
                  <a:extLst>
                    <a:ext uri="{FF2B5EF4-FFF2-40B4-BE49-F238E27FC236}">
                      <a16:creationId xmlns:a16="http://schemas.microsoft.com/office/drawing/2014/main" id="{6E10D8EF-365C-4F2E-983F-2F7E6A879AA2}"/>
                    </a:ext>
                  </a:extLst>
                </p:cNvPr>
                <p:cNvSpPr/>
                <p:nvPr/>
              </p:nvSpPr>
              <p:spPr>
                <a:xfrm>
                  <a:off x="3505200" y="5352152"/>
                  <a:ext cx="1981200" cy="439048"/>
                </a:xfrm>
                <a:prstGeom prst="rect">
                  <a:avLst/>
                </a:prstGeom>
                <a:noFill/>
                <a:ln w="25400" cap="flat" cmpd="sng">
                  <a:no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br>
                    <a:rPr lang="en-US" sz="2200" b="1" dirty="0">
                      <a:solidFill>
                        <a:schemeClr val="dk1"/>
                      </a:solidFill>
                      <a:latin typeface="Calibri"/>
                      <a:ea typeface="Arial"/>
                      <a:cs typeface="Calibri"/>
                      <a:sym typeface="Arial"/>
                    </a:rPr>
                  </a:br>
                  <a:r>
                    <a:rPr lang="en-US" sz="2200" b="1" dirty="0">
                      <a:solidFill>
                        <a:schemeClr val="dk1"/>
                      </a:solidFill>
                      <a:latin typeface="Calibri"/>
                      <a:ea typeface="Arial"/>
                      <a:cs typeface="Calibri"/>
                      <a:sym typeface="Arial"/>
                    </a:rPr>
                    <a:t>Spatial Indexing</a:t>
                  </a:r>
                </a:p>
                <a:p>
                  <a:pPr marL="0" marR="0" lvl="0" indent="0" algn="ctr" rtl="0">
                    <a:spcBef>
                      <a:spcPts val="0"/>
                    </a:spcBef>
                    <a:spcAft>
                      <a:spcPts val="0"/>
                    </a:spcAft>
                    <a:buSzPct val="25000"/>
                    <a:buNone/>
                  </a:pPr>
                  <a:r>
                    <a:rPr lang="en-US" sz="2200" b="1" dirty="0">
                      <a:solidFill>
                        <a:schemeClr val="dk1"/>
                      </a:solidFill>
                      <a:latin typeface="Calibri"/>
                      <a:ea typeface="Arial"/>
                      <a:cs typeface="Calibri"/>
                      <a:sym typeface="Arial"/>
                    </a:rPr>
                    <a:t>(</a:t>
                  </a:r>
                  <a:r>
                    <a:rPr lang="en-US" sz="2200" b="1" dirty="0">
                      <a:solidFill>
                        <a:schemeClr val="accent3"/>
                      </a:solidFill>
                      <a:latin typeface="Calibri"/>
                      <a:ea typeface="Arial"/>
                      <a:cs typeface="Calibri"/>
                      <a:sym typeface="Arial"/>
                    </a:rPr>
                    <a:t>Compressible</a:t>
                  </a:r>
                  <a:r>
                    <a:rPr lang="en-US" sz="2200" b="1" dirty="0">
                      <a:solidFill>
                        <a:schemeClr val="dk1"/>
                      </a:solidFill>
                      <a:latin typeface="Calibri"/>
                      <a:ea typeface="Arial"/>
                      <a:cs typeface="Calibri"/>
                      <a:sym typeface="Arial"/>
                    </a:rPr>
                    <a:t>)</a:t>
                  </a:r>
                </a:p>
              </p:txBody>
            </p:sp>
            <p:sp>
              <p:nvSpPr>
                <p:cNvPr id="107" name="Shape 205">
                  <a:extLst>
                    <a:ext uri="{FF2B5EF4-FFF2-40B4-BE49-F238E27FC236}">
                      <a16:creationId xmlns:a16="http://schemas.microsoft.com/office/drawing/2014/main" id="{37A6FB30-4D9E-4778-8166-0CCC71B00A90}"/>
                    </a:ext>
                  </a:extLst>
                </p:cNvPr>
                <p:cNvSpPr/>
                <p:nvPr/>
              </p:nvSpPr>
              <p:spPr>
                <a:xfrm>
                  <a:off x="3810000" y="3429000"/>
                  <a:ext cx="685800" cy="527961"/>
                </a:xfrm>
                <a:prstGeom prst="rect">
                  <a:avLst/>
                </a:prstGeom>
                <a:solidFill>
                  <a:srgbClr val="00B0F0"/>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C</a:t>
                  </a:r>
                  <a:endParaRPr lang="en-US" sz="3200" b="1" i="0" u="none" strike="noStrike" cap="none" dirty="0">
                    <a:latin typeface="Calibri"/>
                    <a:ea typeface="Arial"/>
                    <a:cs typeface="Calibri"/>
                    <a:sym typeface="Arial"/>
                  </a:endParaRPr>
                </a:p>
              </p:txBody>
            </p:sp>
            <p:sp>
              <p:nvSpPr>
                <p:cNvPr id="108" name="Shape 210">
                  <a:extLst>
                    <a:ext uri="{FF2B5EF4-FFF2-40B4-BE49-F238E27FC236}">
                      <a16:creationId xmlns:a16="http://schemas.microsoft.com/office/drawing/2014/main" id="{D9B25502-4F54-4A6D-95BE-E38AF2251B31}"/>
                    </a:ext>
                  </a:extLst>
                </p:cNvPr>
                <p:cNvSpPr/>
                <p:nvPr/>
              </p:nvSpPr>
              <p:spPr>
                <a:xfrm>
                  <a:off x="4572000" y="2819400"/>
                  <a:ext cx="685800" cy="533400"/>
                </a:xfrm>
                <a:prstGeom prst="rect">
                  <a:avLst/>
                </a:prstGeom>
                <a:solidFill>
                  <a:srgbClr val="FFFF00"/>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B</a:t>
                  </a:r>
                  <a:endParaRPr lang="en-US" sz="3200" b="1" i="0" u="none" strike="noStrike" cap="none" dirty="0">
                    <a:latin typeface="Calibri"/>
                    <a:ea typeface="Arial"/>
                    <a:cs typeface="Calibri"/>
                    <a:sym typeface="Arial"/>
                  </a:endParaRPr>
                </a:p>
              </p:txBody>
            </p:sp>
          </p:grpSp>
          <p:sp>
            <p:nvSpPr>
              <p:cNvPr id="99" name="Shape 205">
                <a:extLst>
                  <a:ext uri="{FF2B5EF4-FFF2-40B4-BE49-F238E27FC236}">
                    <a16:creationId xmlns:a16="http://schemas.microsoft.com/office/drawing/2014/main" id="{972BD93F-338C-4BF5-8A67-937585CC7A68}"/>
                  </a:ext>
                </a:extLst>
              </p:cNvPr>
              <p:cNvSpPr/>
              <p:nvPr/>
            </p:nvSpPr>
            <p:spPr>
              <a:xfrm>
                <a:off x="2971800" y="4038600"/>
                <a:ext cx="685800" cy="527961"/>
              </a:xfrm>
              <a:prstGeom prst="rect">
                <a:avLst/>
              </a:prstGeom>
              <a:solidFill>
                <a:srgbClr val="E46C0A"/>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W</a:t>
                </a:r>
                <a:endParaRPr lang="en-US" sz="3200" b="1" i="0" u="none" strike="noStrike" cap="none" dirty="0">
                  <a:latin typeface="Calibri"/>
                  <a:ea typeface="Arial"/>
                  <a:cs typeface="Calibri"/>
                  <a:sym typeface="Arial"/>
                </a:endParaRPr>
              </a:p>
            </p:txBody>
          </p:sp>
          <p:sp>
            <p:nvSpPr>
              <p:cNvPr id="100" name="Shape 210">
                <a:extLst>
                  <a:ext uri="{FF2B5EF4-FFF2-40B4-BE49-F238E27FC236}">
                    <a16:creationId xmlns:a16="http://schemas.microsoft.com/office/drawing/2014/main" id="{BCA2BB7F-013B-46F2-85D6-5F3624412180}"/>
                  </a:ext>
                </a:extLst>
              </p:cNvPr>
              <p:cNvSpPr/>
              <p:nvPr/>
            </p:nvSpPr>
            <p:spPr>
              <a:xfrm>
                <a:off x="3733800" y="4038600"/>
                <a:ext cx="685800" cy="533400"/>
              </a:xfrm>
              <a:prstGeom prst="rect">
                <a:avLst/>
              </a:prstGeom>
              <a:solidFill>
                <a:srgbClr val="9BBB59"/>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X</a:t>
                </a:r>
                <a:endParaRPr lang="en-US" sz="3200" b="1" i="0" u="none" strike="noStrike" cap="none" dirty="0">
                  <a:latin typeface="Calibri"/>
                  <a:ea typeface="Arial"/>
                  <a:cs typeface="Calibri"/>
                  <a:sym typeface="Arial"/>
                </a:endParaRPr>
              </a:p>
            </p:txBody>
          </p:sp>
          <p:sp>
            <p:nvSpPr>
              <p:cNvPr id="101" name="Shape 205">
                <a:extLst>
                  <a:ext uri="{FF2B5EF4-FFF2-40B4-BE49-F238E27FC236}">
                    <a16:creationId xmlns:a16="http://schemas.microsoft.com/office/drawing/2014/main" id="{A21450F6-2EE3-4735-93A6-8506E35E55CB}"/>
                  </a:ext>
                </a:extLst>
              </p:cNvPr>
              <p:cNvSpPr/>
              <p:nvPr/>
            </p:nvSpPr>
            <p:spPr>
              <a:xfrm>
                <a:off x="2971800" y="4648200"/>
                <a:ext cx="685800" cy="527961"/>
              </a:xfrm>
              <a:prstGeom prst="rect">
                <a:avLst/>
              </a:prstGeom>
              <a:solidFill>
                <a:schemeClr val="accent6">
                  <a:lumMod val="75000"/>
                </a:schemeClr>
              </a:solidFill>
              <a:ln w="25400" cap="flat" cmpd="sng">
                <a:solidFill>
                  <a:schemeClr val="tx1"/>
                </a:solidFill>
                <a:prstDash val="solid"/>
                <a:round/>
                <a:headEnd type="none" w="med" len="med"/>
                <a:tailEnd type="none" w="med" len="med"/>
              </a:ln>
            </p:spPr>
            <p:txBody>
              <a:bodyPr lIns="91425" tIns="45700" rIns="91425" bIns="45700" anchor="ctr" anchorCtr="1">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Y</a:t>
                </a:r>
                <a:endParaRPr lang="en-US" sz="3200" b="1" i="0" u="none" strike="noStrike" cap="none" dirty="0">
                  <a:latin typeface="Calibri"/>
                  <a:ea typeface="Arial"/>
                  <a:cs typeface="Calibri"/>
                  <a:sym typeface="Arial"/>
                </a:endParaRPr>
              </a:p>
            </p:txBody>
          </p:sp>
          <p:sp>
            <p:nvSpPr>
              <p:cNvPr id="102" name="Shape 210">
                <a:extLst>
                  <a:ext uri="{FF2B5EF4-FFF2-40B4-BE49-F238E27FC236}">
                    <a16:creationId xmlns:a16="http://schemas.microsoft.com/office/drawing/2014/main" id="{809AECE5-9CA9-48F7-BDE2-1D8C65220F3E}"/>
                  </a:ext>
                </a:extLst>
              </p:cNvPr>
              <p:cNvSpPr/>
              <p:nvPr/>
            </p:nvSpPr>
            <p:spPr>
              <a:xfrm>
                <a:off x="3742539" y="4648200"/>
                <a:ext cx="677061" cy="533400"/>
              </a:xfrm>
              <a:prstGeom prst="rect">
                <a:avLst/>
              </a:prstGeom>
              <a:solidFill>
                <a:schemeClr val="accent3"/>
              </a:solidFill>
              <a:ln w="25400" cap="flat" cmpd="sng">
                <a:solidFill>
                  <a:schemeClr val="tx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3200" b="1" dirty="0">
                    <a:latin typeface="Calibri"/>
                    <a:ea typeface="Arial"/>
                    <a:cs typeface="Calibri"/>
                    <a:sym typeface="Arial"/>
                  </a:rPr>
                  <a:t>Z</a:t>
                </a:r>
                <a:endParaRPr lang="en-US" sz="3200" b="1" i="0" u="none" strike="noStrike" cap="none" dirty="0">
                  <a:latin typeface="Calibri"/>
                  <a:ea typeface="Arial"/>
                  <a:cs typeface="Calibri"/>
                  <a:sym typeface="Arial"/>
                </a:endParaRPr>
              </a:p>
            </p:txBody>
          </p:sp>
        </p:grpSp>
        <p:sp>
          <p:nvSpPr>
            <p:cNvPr id="94" name="Rectangle 93">
              <a:extLst>
                <a:ext uri="{FF2B5EF4-FFF2-40B4-BE49-F238E27FC236}">
                  <a16:creationId xmlns:a16="http://schemas.microsoft.com/office/drawing/2014/main" id="{8FF43A1C-8A45-4281-BE5E-A4167F358D04}"/>
                </a:ext>
              </a:extLst>
            </p:cNvPr>
            <p:cNvSpPr/>
            <p:nvPr/>
          </p:nvSpPr>
          <p:spPr>
            <a:xfrm>
              <a:off x="381000" y="28194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AE2FD7D4-F196-4211-9112-1CAD7B513BCE}"/>
                </a:ext>
              </a:extLst>
            </p:cNvPr>
            <p:cNvSpPr/>
            <p:nvPr/>
          </p:nvSpPr>
          <p:spPr>
            <a:xfrm>
              <a:off x="381000" y="34290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D35C0465-3497-429A-9E48-49407743F725}"/>
                </a:ext>
              </a:extLst>
            </p:cNvPr>
            <p:cNvSpPr/>
            <p:nvPr/>
          </p:nvSpPr>
          <p:spPr>
            <a:xfrm>
              <a:off x="381000" y="40386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7BCDD326-660C-486E-A4CA-15040AA5DDBE}"/>
                </a:ext>
              </a:extLst>
            </p:cNvPr>
            <p:cNvSpPr/>
            <p:nvPr/>
          </p:nvSpPr>
          <p:spPr>
            <a:xfrm>
              <a:off x="381000" y="4648200"/>
              <a:ext cx="1447800" cy="5334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9" name="Rectangle 108">
            <a:extLst>
              <a:ext uri="{FF2B5EF4-FFF2-40B4-BE49-F238E27FC236}">
                <a16:creationId xmlns:a16="http://schemas.microsoft.com/office/drawing/2014/main" id="{EA56741E-1A0D-4CFA-A7B6-37E4D93C1EF7}"/>
              </a:ext>
            </a:extLst>
          </p:cNvPr>
          <p:cNvSpPr/>
          <p:nvPr/>
        </p:nvSpPr>
        <p:spPr>
          <a:xfrm>
            <a:off x="4736592" y="2593756"/>
            <a:ext cx="4299003" cy="3757607"/>
          </a:xfrm>
          <a:prstGeom prst="rect">
            <a:avLst/>
          </a:prstGeom>
          <a:solidFill>
            <a:schemeClr val="bg1">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ounded Rectangle 67">
            <a:extLst>
              <a:ext uri="{FF2B5EF4-FFF2-40B4-BE49-F238E27FC236}">
                <a16:creationId xmlns:a16="http://schemas.microsoft.com/office/drawing/2014/main" id="{FFC0BB48-6BC2-4233-9676-67141253AAB2}"/>
              </a:ext>
            </a:extLst>
          </p:cNvPr>
          <p:cNvSpPr/>
          <p:nvPr/>
        </p:nvSpPr>
        <p:spPr>
          <a:xfrm>
            <a:off x="2235654" y="4109361"/>
            <a:ext cx="2133600" cy="1066800"/>
          </a:xfrm>
          <a:prstGeom prst="roundRect">
            <a:avLst/>
          </a:prstGeom>
          <a:solidFill>
            <a:schemeClr val="bg1"/>
          </a:solidFill>
          <a:ln w="5715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i="1" dirty="0">
                <a:solidFill>
                  <a:schemeClr val="tx1"/>
                </a:solidFill>
              </a:rPr>
              <a:t>1x</a:t>
            </a:r>
          </a:p>
          <a:p>
            <a:pPr algn="ctr"/>
            <a:r>
              <a:rPr lang="en-US" sz="3200" i="1" dirty="0">
                <a:solidFill>
                  <a:schemeClr val="tx1"/>
                </a:solidFill>
              </a:rPr>
              <a:t>Bandwidth</a:t>
            </a:r>
          </a:p>
        </p:txBody>
      </p:sp>
    </p:spTree>
    <p:extLst>
      <p:ext uri="{BB962C8B-B14F-4D97-AF65-F5344CB8AC3E}">
        <p14:creationId xmlns:p14="http://schemas.microsoft.com/office/powerpoint/2010/main" val="226560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childTnLst>
                                </p:cTn>
                              </p:par>
                              <p:par>
                                <p:cTn id="7" presetID="1" presetClass="entr" presetSubtype="0" fill="hold" nodeType="withEffect">
                                  <p:stCondLst>
                                    <p:cond delay="200"/>
                                  </p:stCondLst>
                                  <p:childTnLst>
                                    <p:set>
                                      <p:cBhvr>
                                        <p:cTn id="8" dur="1" fill="hold">
                                          <p:stCondLst>
                                            <p:cond delay="0"/>
                                          </p:stCondLst>
                                        </p:cTn>
                                        <p:tgtEl>
                                          <p:spTgt spid="84"/>
                                        </p:tgtEl>
                                        <p:attrNameLst>
                                          <p:attrName>style.visibility</p:attrName>
                                        </p:attrNameLst>
                                      </p:cBhvr>
                                      <p:to>
                                        <p:strVal val="visible"/>
                                      </p:to>
                                    </p:set>
                                  </p:childTnLst>
                                </p:cTn>
                              </p:par>
                              <p:par>
                                <p:cTn id="9" presetID="1" presetClass="entr" presetSubtype="0" fill="hold" nodeType="withEffect">
                                  <p:stCondLst>
                                    <p:cond delay="500"/>
                                  </p:stCondLst>
                                  <p:childTnLst>
                                    <p:set>
                                      <p:cBhvr>
                                        <p:cTn id="10" dur="1" fill="hold">
                                          <p:stCondLst>
                                            <p:cond delay="0"/>
                                          </p:stCondLst>
                                        </p:cTn>
                                        <p:tgtEl>
                                          <p:spTgt spid="85"/>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86"/>
                                        </p:tgtEl>
                                        <p:attrNameLst>
                                          <p:attrName>style.visibility</p:attrName>
                                        </p:attrNameLst>
                                      </p:cBhvr>
                                      <p:to>
                                        <p:strVal val="visible"/>
                                      </p:to>
                                    </p:set>
                                  </p:childTnLst>
                                </p:cTn>
                              </p:par>
                            </p:childTnLst>
                          </p:cTn>
                        </p:par>
                        <p:par>
                          <p:cTn id="13" fill="hold">
                            <p:stCondLst>
                              <p:cond delay="800"/>
                            </p:stCondLst>
                            <p:childTnLst>
                              <p:par>
                                <p:cTn id="14" presetID="1" presetClass="entr" presetSubtype="0" fill="hold" grpId="0" nodeType="afterEffect">
                                  <p:stCondLst>
                                    <p:cond delay="400"/>
                                  </p:stCondLst>
                                  <p:childTnLst>
                                    <p:set>
                                      <p:cBhvr>
                                        <p:cTn id="15"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Lst>
  </p:timing>
</p:sld>
</file>

<file path=ppt/theme/theme1.xml><?xml version="1.0" encoding="utf-8"?>
<a:theme xmlns:a="http://schemas.openxmlformats.org/drawingml/2006/main" name="care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smtClean="0">
            <a:latin typeface="Arial"/>
            <a:cs typeface="Aria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ln w="25400">
          <a:noFill/>
        </a:ln>
      </a:spPr>
      <a:bodyPr wrap="square" rtlCol="0">
        <a:spAutoFit/>
      </a:bodyPr>
      <a:lstStyle>
        <a:defPPr>
          <a:defRPr dirty="0" smtClean="0">
            <a:solidFill>
              <a:srgbClr val="000000"/>
            </a:solidFill>
            <a:latin typeface="Arial"/>
            <a:cs typeface="Aria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51430</TotalTime>
  <Words>3695</Words>
  <Application>Microsoft Office PowerPoint</Application>
  <PresentationFormat>On-screen Show (4:3)</PresentationFormat>
  <Paragraphs>1014</Paragraphs>
  <Slides>48</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ＭＳ Ｐゴシック</vt:lpstr>
      <vt:lpstr>Arial</vt:lpstr>
      <vt:lpstr>Calibri</vt:lpstr>
      <vt:lpstr>Wingdings</vt:lpstr>
      <vt:lpstr>caret_template</vt:lpstr>
      <vt:lpstr>PowerPoint Presentation</vt:lpstr>
      <vt:lpstr>MOORE’s LAW HITS BANDWIDTH WALL</vt:lpstr>
      <vt:lpstr>3D-DRAM MITIGATES BANDWIDTH WALL</vt:lpstr>
      <vt:lpstr>3D-DRAM as a CACHE (3D-DRAM CACHE)</vt:lpstr>
      <vt:lpstr>PRACTICAL 3D-DRAM CACHE: ALLOY CACHE</vt:lpstr>
      <vt:lpstr>3D-DRAM Cache Bandwidth is important</vt:lpstr>
      <vt:lpstr>INTRODUCTION: DRAM CACHE</vt:lpstr>
      <vt:lpstr>INTRODUCTION: COMPRESSED DRAM CACHE</vt:lpstr>
      <vt:lpstr>INTRODUCTION: COMPRESSED DRAM CACHE</vt:lpstr>
      <vt:lpstr>INTRODUCTION: COMPRESSED DRAM CACHE</vt:lpstr>
      <vt:lpstr>INTRODUCTION: COMPRESSED DRAM CACHE</vt:lpstr>
      <vt:lpstr>INTRODUCTION: COMPRESSED DRAM CACHE</vt:lpstr>
      <vt:lpstr>INTRODUCTION: COMPRESSED DRAM CACHE</vt:lpstr>
      <vt:lpstr>INTRODUCTION: Traditional Compression</vt:lpstr>
      <vt:lpstr>INTRODUCTION: SPATIAL Indexing</vt:lpstr>
      <vt:lpstr>INTRODUCTION: COMPRESSED DRAM CACHE</vt:lpstr>
      <vt:lpstr>DICE OVERVIEW</vt:lpstr>
      <vt:lpstr>PowerPoint Presentation</vt:lpstr>
      <vt:lpstr>DRAM CACHE TAG format</vt:lpstr>
      <vt:lpstr>PROPOSED FLEXIBLE TAG FORMAT</vt:lpstr>
      <vt:lpstr>DICE OVERVIEW</vt:lpstr>
      <vt:lpstr>Flexible Mapping (TSI or BAI)</vt:lpstr>
      <vt:lpstr>Flexible Mapping (TSI or BAI)</vt:lpstr>
      <vt:lpstr>Flexible Mapping (TSI or BAI)</vt:lpstr>
      <vt:lpstr>DICE OVERVIEW</vt:lpstr>
      <vt:lpstr>DICE: Dynamic-indexed Compressed Cache</vt:lpstr>
      <vt:lpstr>Compressibility-based Insertion</vt:lpstr>
      <vt:lpstr>SIMILAR INTRA-Page COMPRESSIBILITY</vt:lpstr>
      <vt:lpstr>SIMILAR INTRA-Page COMPRESSIBILITY</vt:lpstr>
      <vt:lpstr>PAGE-based Cache INDEX PREDICTOR (CIP)</vt:lpstr>
      <vt:lpstr>DICE OVERVIEW</vt:lpstr>
      <vt:lpstr>Methodology (1/8th Knights Landing)</vt:lpstr>
      <vt:lpstr>Methodology (1/8th Knights Landing)</vt:lpstr>
      <vt:lpstr>DICE RESULTS</vt:lpstr>
      <vt:lpstr>INTRODUCTION: COMPRESSED DRAM CACHE</vt:lpstr>
      <vt:lpstr>Thank you</vt:lpstr>
      <vt:lpstr>Extra SLIDES</vt:lpstr>
      <vt:lpstr>DIFFERENT CACHE SENSITIVITIES</vt:lpstr>
      <vt:lpstr>Comparison to prefetch</vt:lpstr>
      <vt:lpstr>Comparison to sram /memory compression</vt:lpstr>
      <vt:lpstr>FULL RESULTS (mixed compressibility)</vt:lpstr>
      <vt:lpstr>SRAM Cache compression on DRAM CACHE</vt:lpstr>
      <vt:lpstr>Distribution for index decision</vt:lpstr>
      <vt:lpstr>DICE INSERTION threshold</vt:lpstr>
      <vt:lpstr>EFFECTIVE CAPACITY</vt:lpstr>
      <vt:lpstr>L3 hit rate improvement</vt:lpstr>
      <vt:lpstr>Larger TSI vs. BAI example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BEAR: Architecting Gigascale DRAM caches</dc:title>
  <dc:creator>Chiachen Chou</dc:creator>
  <cp:lastModifiedBy>Vinson Young</cp:lastModifiedBy>
  <cp:revision>3951</cp:revision>
  <dcterms:created xsi:type="dcterms:W3CDTF">2015-04-06T17:32:38Z</dcterms:created>
  <dcterms:modified xsi:type="dcterms:W3CDTF">2017-06-28T20:59:28Z</dcterms:modified>
</cp:coreProperties>
</file>