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1" r:id="rId2"/>
    <p:sldId id="256" r:id="rId3"/>
    <p:sldId id="257" r:id="rId4"/>
    <p:sldId id="258" r:id="rId5"/>
    <p:sldId id="273" r:id="rId6"/>
    <p:sldId id="272" r:id="rId7"/>
    <p:sldId id="268" r:id="rId8"/>
    <p:sldId id="265" r:id="rId9"/>
    <p:sldId id="275" r:id="rId10"/>
    <p:sldId id="276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077"/>
    <a:srgbClr val="B3A369"/>
    <a:srgbClr val="FFD000"/>
    <a:srgbClr val="67BC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44"/>
    <p:restoredTop sz="62585"/>
  </p:normalViewPr>
  <p:slideViewPr>
    <p:cSldViewPr snapToGrid="0" snapToObjects="1">
      <p:cViewPr varScale="1">
        <p:scale>
          <a:sx n="77" d="100"/>
          <a:sy n="77" d="100"/>
        </p:scale>
        <p:origin x="2048" y="192"/>
      </p:cViewPr>
      <p:guideLst/>
    </p:cSldViewPr>
  </p:slideViewPr>
  <p:notesTextViewPr>
    <p:cViewPr>
      <p:scale>
        <a:sx n="140" d="100"/>
        <a:sy n="14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E6E5-5C97-9946-9E97-ABD34208B968}" type="datetimeFigureOut">
              <a:rPr lang="en-US" smtClean="0"/>
              <a:t>1/9/22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CB8C3-0030-D54E-A965-8245EB0FD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97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CB8C3-0030-D54E-A965-8245EB0FDB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55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CB8C3-0030-D54E-A965-8245EB0FDB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51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CB8C3-0030-D54E-A965-8245EB0FDB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57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CB8C3-0030-D54E-A965-8245EB0FDB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19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CB8C3-0030-D54E-A965-8245EB0FDB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44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CB8C3-0030-D54E-A965-8245EB0FDB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32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CB8C3-0030-D54E-A965-8245EB0FDB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98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CB8C3-0030-D54E-A965-8245EB0FDB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8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CB8C3-0030-D54E-A965-8245EB0FDB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25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CB8C3-0030-D54E-A965-8245EB0FDB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56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CB8C3-0030-D54E-A965-8245EB0FDB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35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5FD68-21CB-6944-9D13-70C56F0D0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E16F5D-EA83-9F49-9C6E-5C7B29021A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8DDA0-90B4-CA40-B8E2-AA1421536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BBA5-084F-B741-97A4-64050B54E8F2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42B3A-6598-5245-9A5C-0D2A3947B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EED48-CE08-4F41-9AEA-582FE3268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0BC2-56F1-D148-AB4E-FEF44498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28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9D72F-6540-6241-AC51-71D14B8C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5873F-710B-2142-9400-58A3EB87C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CF664-42BF-A248-A7DF-769739E46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BBA5-084F-B741-97A4-64050B54E8F2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25660-22B8-6C4B-8D80-623325EC0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54183-7549-9944-9246-26107508E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0BC2-56F1-D148-AB4E-FEF44498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02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339CA-4B34-C34F-9C18-050E8AA15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2FBC75-2491-AE45-8554-DB8BA37D0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3961-3E96-DE47-BF68-9B7F66C68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BBA5-084F-B741-97A4-64050B54E8F2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4F4E8-A33E-074E-9755-BB72A55DA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5B05E-2747-5440-A1AC-D2F952A15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0BC2-56F1-D148-AB4E-FEF44498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8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F132C-C688-2D41-BE34-F373A603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FB6AC-BBDE-0947-8458-8905DA476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4930F-E38B-ED4B-B281-D53984BB0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BBA5-084F-B741-97A4-64050B54E8F2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B2AFE-19A7-0644-8C00-73768D87A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21AA1-1206-5147-80FC-28FBE77D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0BC2-56F1-D148-AB4E-FEF44498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53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95AA2-C887-C24F-96C1-AC7139976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21DEB-90C1-534A-87F9-D345DFDF9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F0B78-4F1E-6E45-A251-46F81BD8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BBA5-084F-B741-97A4-64050B54E8F2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5FDDD-B77A-CD48-A201-49AC9E171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E19A7-30B8-B248-943C-FFEBE8229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0BC2-56F1-D148-AB4E-FEF44498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283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D2281-B983-F849-BBB9-051A3CF8D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43790-C024-8A4A-A120-8901433D64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444E7-E261-E445-AE1D-088667A3A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122DF7-08D8-EF49-BCB3-15A3E0113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BBA5-084F-B741-97A4-64050B54E8F2}" type="datetimeFigureOut">
              <a:rPr lang="en-US" smtClean="0"/>
              <a:t>1/9/22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2493F-4A59-8346-A43E-0EF898273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9910D6-9B62-C941-A165-B8A18101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0BC2-56F1-D148-AB4E-FEF44498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9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4B701-651D-0141-B8EE-D57B128B2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05477-BE49-0143-8EE2-C9089DE2B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73F68-74BB-6740-B993-627E11A48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DE0036-84B4-4E4F-B854-0401A72393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DAEA9D-FB2A-AC4C-9CCC-9550AA2FEF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314B04-8084-4149-8F61-76EA8FB46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BBA5-084F-B741-97A4-64050B54E8F2}" type="datetimeFigureOut">
              <a:rPr lang="en-US" smtClean="0"/>
              <a:t>1/9/22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CC3D4B-395E-F748-9A6B-AE3D6E8C3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80CED3-4B2C-7B47-9AA6-DE2FAFBDF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0BC2-56F1-D148-AB4E-FEF44498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37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84756-68C7-2F48-B5BE-D97B80046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E1F237-3FE9-8947-AC05-6B5F6A45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BBA5-084F-B741-97A4-64050B54E8F2}" type="datetimeFigureOut">
              <a:rPr lang="en-US" smtClean="0"/>
              <a:t>1/9/22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D4458D-9D7C-C346-871B-A55822E19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A2E8FE-9A7F-194E-8A82-BC7EB27A2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0BC2-56F1-D148-AB4E-FEF44498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37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AD3100-A82D-9944-BD3B-433CBF4B0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BBA5-084F-B741-97A4-64050B54E8F2}" type="datetimeFigureOut">
              <a:rPr lang="en-US" smtClean="0"/>
              <a:t>1/9/22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DE4409-53A7-EC4B-933D-138115F38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0E56C-94A2-994B-A02E-6B56B157B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0BC2-56F1-D148-AB4E-FEF44498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58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CBD73-5E88-4344-8A7B-D56B9D200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4DB8C-E418-284D-9DCE-089AE6EAC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9086B5-772E-4E48-926A-8DEE1A396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6CB48B-1D4E-0C41-9873-83B7037A0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BBA5-084F-B741-97A4-64050B54E8F2}" type="datetimeFigureOut">
              <a:rPr lang="en-US" smtClean="0"/>
              <a:t>1/9/22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DADAF1-C280-1A4F-A894-3F13A677C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35395-A9D5-C94A-8E22-FC9722174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0BC2-56F1-D148-AB4E-FEF44498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26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19958-F67E-D840-AC86-C51D5F3B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DABD7B-6A1D-6B4C-AB3A-A2D2A1F896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0FC85E-FB74-8049-93CD-61BC19C879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83CD4B-1DC5-9445-9158-694CAF9E9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BBA5-084F-B741-97A4-64050B54E8F2}" type="datetimeFigureOut">
              <a:rPr lang="en-US" smtClean="0"/>
              <a:t>1/9/22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D47CD1-A48A-B440-B2B0-D060B89DD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D08037-D20A-B544-8F2B-B368730BB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0BC2-56F1-D148-AB4E-FEF44498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63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01BF15-57E2-6541-9B77-5857D5B25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7FE67A-FC5B-3E43-8F10-3D315335D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5ADC8-784F-BD42-A0A0-67CFC05BBD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0BBA5-084F-B741-97A4-64050B54E8F2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6B893-FF4F-0B44-A2E3-1FBDF219F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B8474-4480-BF45-B4D7-4C2B7A8B0E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80BC2-56F1-D148-AB4E-FEF44498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40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6.jpe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10.png"/><Relationship Id="rId11" Type="http://schemas.openxmlformats.org/officeDocument/2006/relationships/image" Target="../media/image42.png"/><Relationship Id="rId5" Type="http://schemas.openxmlformats.org/officeDocument/2006/relationships/image" Target="../media/image43.png"/><Relationship Id="rId10" Type="http://schemas.openxmlformats.org/officeDocument/2006/relationships/image" Target="../media/image45.png"/><Relationship Id="rId4" Type="http://schemas.openxmlformats.org/officeDocument/2006/relationships/image" Target="../media/image15.png"/><Relationship Id="rId9" Type="http://schemas.openxmlformats.org/officeDocument/2006/relationships/image" Target="../media/image2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14.png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26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4.tiff"/><Relationship Id="rId25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3.tiff"/><Relationship Id="rId20" Type="http://schemas.openxmlformats.org/officeDocument/2006/relationships/image" Target="../media/image32.png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5" Type="http://schemas.openxmlformats.org/officeDocument/2006/relationships/image" Target="../media/image17.png"/><Relationship Id="rId15" Type="http://schemas.openxmlformats.org/officeDocument/2006/relationships/image" Target="../media/image22.tiff"/><Relationship Id="rId23" Type="http://schemas.openxmlformats.org/officeDocument/2006/relationships/image" Target="../media/image35.png"/><Relationship Id="rId10" Type="http://schemas.openxmlformats.org/officeDocument/2006/relationships/image" Target="../media/image22.png"/><Relationship Id="rId19" Type="http://schemas.openxmlformats.org/officeDocument/2006/relationships/image" Target="../media/image25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27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6.jpeg"/><Relationship Id="rId5" Type="http://schemas.openxmlformats.org/officeDocument/2006/relationships/image" Target="../media/image210.png"/><Relationship Id="rId4" Type="http://schemas.openxmlformats.org/officeDocument/2006/relationships/image" Target="../media/image15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jpe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10.png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image" Target="../media/image41.png"/><Relationship Id="rId4" Type="http://schemas.openxmlformats.org/officeDocument/2006/relationships/image" Target="../media/image15.png"/><Relationship Id="rId9" Type="http://schemas.openxmlformats.org/officeDocument/2006/relationships/image" Target="../media/image2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FD4AD0ED-45F1-4AB2-8C18-7DED238A0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7430622-9855-482E-98A8-1FAECC9090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15C76D5-716D-420A-ABDC-55BF6D9ED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9875022-E2DB-4A9E-8832-E7009F0E4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BFBDCA6-4D2C-451E-8205-8C334DCEE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395B2B7-3263-461B-8800-669EBE884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727DC78-6D51-415D-878D-516F840FB6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405FB7A-34E4-454E-80C1-3AF31F600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C56EC0F8-CE39-4C95-B52D-033DBF561C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CE2C098-758B-4D41-8B93-DD96D7F8B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031" y="588757"/>
            <a:ext cx="9913440" cy="253917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Protecting DNNs from Theft using an Ensemble of Diverse Models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3162FBC-1EE8-4355-8B2B-CB9A5B4BD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2940EF9-7ECF-49BA-8F14-5EBC7ADE0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F9A5AE3-5A1E-4528-BDC2-D32A66EFF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39C6801-3BB8-4C41-9385-D9CE4F1485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8EA6929-FF51-4E95-8E16-80E9F371A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BE91CBD-B19A-4299-90BD-CC3AB6976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26CE109B-4241-4CF1-B587-868774BB4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D107650-C271-404F-98D8-BB8E7E030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1F01725-EDBB-493E-A610-EF9ACBABB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C8E2A80-F420-488D-AE39-E20BC61B1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58A20B2-85E4-4C64-A75F-376DA772A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88BDCE8-2392-4F5E-B6B4-AD19C903B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D39B978-CB79-1A41-ACF6-56EFBBCB57DB}"/>
              </a:ext>
            </a:extLst>
          </p:cNvPr>
          <p:cNvSpPr txBox="1"/>
          <p:nvPr/>
        </p:nvSpPr>
        <p:spPr>
          <a:xfrm>
            <a:off x="4252061" y="3515946"/>
            <a:ext cx="3347824" cy="1864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chemeClr val="bg1"/>
                </a:solidFill>
              </a:rPr>
              <a:t>Sanjay Kariyappa</a:t>
            </a:r>
            <a:r>
              <a:rPr lang="en-US" sz="2800" baseline="30000" dirty="0">
                <a:solidFill>
                  <a:schemeClr val="bg1"/>
                </a:solidFill>
              </a:rPr>
              <a:t>1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chemeClr val="bg1"/>
                </a:solidFill>
              </a:rPr>
              <a:t>Atul Prakash</a:t>
            </a:r>
            <a:r>
              <a:rPr lang="en-US" sz="2800" baseline="30000" dirty="0">
                <a:solidFill>
                  <a:schemeClr val="bg1"/>
                </a:solidFill>
              </a:rPr>
              <a:t>2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chemeClr val="bg1"/>
                </a:solidFill>
              </a:rPr>
              <a:t>Moinuddin Qureshi</a:t>
            </a:r>
            <a:r>
              <a:rPr lang="en-US" sz="2800" baseline="300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965BFCF-0304-C746-9116-2298153FE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915" y="5703949"/>
            <a:ext cx="1415307" cy="5984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27F5E1-1730-9546-815A-AAE06576269E}"/>
              </a:ext>
            </a:extLst>
          </p:cNvPr>
          <p:cNvSpPr txBox="1"/>
          <p:nvPr/>
        </p:nvSpPr>
        <p:spPr>
          <a:xfrm>
            <a:off x="167269" y="102116"/>
            <a:ext cx="1412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ICLR 2021</a:t>
            </a:r>
          </a:p>
        </p:txBody>
      </p:sp>
      <p:pic>
        <p:nvPicPr>
          <p:cNvPr id="1026" name="Picture 2" descr="Logos – Brand &amp; Visual Identity">
            <a:extLst>
              <a:ext uri="{FF2B5EF4-FFF2-40B4-BE49-F238E27FC236}">
                <a16:creationId xmlns:a16="http://schemas.microsoft.com/office/drawing/2014/main" id="{AD0C1156-EAF9-684C-8A94-C3D47DD9F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77" y="5634272"/>
            <a:ext cx="981529" cy="104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981FDA-3AFE-2D4E-9CAF-746689BC3421}"/>
              </a:ext>
            </a:extLst>
          </p:cNvPr>
          <p:cNvSpPr txBox="1"/>
          <p:nvPr/>
        </p:nvSpPr>
        <p:spPr>
          <a:xfrm>
            <a:off x="4023765" y="561757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4450ED-1E5D-3B40-B6F9-EDCEA281B6DA}"/>
              </a:ext>
            </a:extLst>
          </p:cNvPr>
          <p:cNvSpPr txBox="1"/>
          <p:nvPr/>
        </p:nvSpPr>
        <p:spPr>
          <a:xfrm>
            <a:off x="6399180" y="557495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BE8F04-2132-B24E-B829-2C6AB86C5E4F}"/>
              </a:ext>
            </a:extLst>
          </p:cNvPr>
          <p:cNvSpPr txBox="1"/>
          <p:nvPr/>
        </p:nvSpPr>
        <p:spPr>
          <a:xfrm>
            <a:off x="11480750" y="63023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5460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8"/>
    </mc:Choice>
    <mc:Fallback xmlns="">
      <p:transition spd="slow" advTm="518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A902C1-260A-904A-908B-33E477949E4E}"/>
              </a:ext>
            </a:extLst>
          </p:cNvPr>
          <p:cNvSpPr/>
          <p:nvPr/>
        </p:nvSpPr>
        <p:spPr>
          <a:xfrm>
            <a:off x="3609" y="0"/>
            <a:ext cx="12192000" cy="1231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CB9189-6AE1-8048-B962-7A5539E9B5AB}"/>
              </a:ext>
            </a:extLst>
          </p:cNvPr>
          <p:cNvSpPr txBox="1"/>
          <p:nvPr/>
        </p:nvSpPr>
        <p:spPr>
          <a:xfrm>
            <a:off x="465685" y="4874939"/>
            <a:ext cx="11433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Deter adaptive attacks: </a:t>
            </a:r>
            <a:r>
              <a:rPr lang="en-US" sz="2400" dirty="0">
                <a:solidFill>
                  <a:schemeClr val="tx2"/>
                </a:solidFill>
              </a:rPr>
              <a:t>Use perceptual hashing for transformation invariance (please see paper for details)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75C3F9-E45A-204D-AF35-2FE26945F77E}"/>
              </a:ext>
            </a:extLst>
          </p:cNvPr>
          <p:cNvSpPr/>
          <p:nvPr/>
        </p:nvSpPr>
        <p:spPr>
          <a:xfrm>
            <a:off x="-3609" y="0"/>
            <a:ext cx="12192000" cy="123164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   Perceptual Hash to deter Adaptive Attacks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0" name="Picture 6" descr="Inference, knowledge, learning, machine, modeling icon - Download on  Iconfinder">
            <a:extLst>
              <a:ext uri="{FF2B5EF4-FFF2-40B4-BE49-F238E27FC236}">
                <a16:creationId xmlns:a16="http://schemas.microsoft.com/office/drawing/2014/main" id="{09B61AB1-2A18-344E-818F-D1E410B5F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14" y="217796"/>
            <a:ext cx="796047" cy="7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7D7CFF-159A-E84F-817C-8C911252DCE0}"/>
              </a:ext>
            </a:extLst>
          </p:cNvPr>
          <p:cNvSpPr txBox="1"/>
          <p:nvPr/>
        </p:nvSpPr>
        <p:spPr>
          <a:xfrm>
            <a:off x="11480750" y="63023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38D3C7-6EF9-BB4F-BEBA-1BD09953E3EA}"/>
              </a:ext>
            </a:extLst>
          </p:cNvPr>
          <p:cNvSpPr/>
          <p:nvPr/>
        </p:nvSpPr>
        <p:spPr>
          <a:xfrm>
            <a:off x="6317447" y="2203620"/>
            <a:ext cx="3162347" cy="1873770"/>
          </a:xfrm>
          <a:prstGeom prst="rect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AE7415-3E87-EE42-A1E6-00834E5082B4}"/>
              </a:ext>
            </a:extLst>
          </p:cNvPr>
          <p:cNvSpPr txBox="1"/>
          <p:nvPr/>
        </p:nvSpPr>
        <p:spPr>
          <a:xfrm>
            <a:off x="3823900" y="206687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trike="sngStrike" dirty="0">
                <a:solidFill>
                  <a:schemeClr val="bg2">
                    <a:lumMod val="50000"/>
                  </a:schemeClr>
                </a:solidFill>
              </a:rPr>
              <a:t>Hash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0D4EF0E-F962-CD4B-AFF8-74606490FBCB}"/>
              </a:ext>
            </a:extLst>
          </p:cNvPr>
          <p:cNvCxnSpPr>
            <a:cxnSpLocks/>
          </p:cNvCxnSpPr>
          <p:nvPr/>
        </p:nvCxnSpPr>
        <p:spPr>
          <a:xfrm>
            <a:off x="7454686" y="3453475"/>
            <a:ext cx="579494" cy="497707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E5ECA0B-E5B6-D041-8F59-BF5DD9438DF3}"/>
              </a:ext>
            </a:extLst>
          </p:cNvPr>
          <p:cNvSpPr txBox="1"/>
          <p:nvPr/>
        </p:nvSpPr>
        <p:spPr>
          <a:xfrm>
            <a:off x="7218061" y="1717413"/>
            <a:ext cx="120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Selector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A3A961B-4AA0-1E47-925E-43F0A4061E11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9479794" y="3123479"/>
            <a:ext cx="1635211" cy="170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BB25566-5F83-A649-8920-20DB9D7FF2B8}"/>
                  </a:ext>
                </a:extLst>
              </p:cNvPr>
              <p:cNvSpPr txBox="1"/>
              <p:nvPr/>
            </p:nvSpPr>
            <p:spPr>
              <a:xfrm>
                <a:off x="9634689" y="3269549"/>
                <a:ext cx="2451440" cy="4531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 </m:t>
                          </m:r>
                          <m:r>
                            <a:rPr lang="en-US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𝑖𝑛𝑑𝑒𝑥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BB25566-5F83-A649-8920-20DB9D7FF2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4689" y="3269549"/>
                <a:ext cx="2451440" cy="453137"/>
              </a:xfrm>
              <a:prstGeom prst="rect">
                <a:avLst/>
              </a:prstGeom>
              <a:blipFill>
                <a:blip r:embed="rId5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1AA3A3E-C6DD-BA42-9460-AD8FD112E661}"/>
              </a:ext>
            </a:extLst>
          </p:cNvPr>
          <p:cNvCxnSpPr>
            <a:cxnSpLocks/>
            <a:stCxn id="39" idx="3"/>
            <a:endCxn id="13" idx="1"/>
          </p:cNvCxnSpPr>
          <p:nvPr/>
        </p:nvCxnSpPr>
        <p:spPr>
          <a:xfrm flipV="1">
            <a:off x="5080682" y="3140505"/>
            <a:ext cx="1236765" cy="100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B9E285A-3B6E-2540-94A4-B27ABCAFCA60}"/>
              </a:ext>
            </a:extLst>
          </p:cNvPr>
          <p:cNvCxnSpPr>
            <a:cxnSpLocks/>
            <a:stCxn id="11" idx="3"/>
            <a:endCxn id="39" idx="1"/>
          </p:cNvCxnSpPr>
          <p:nvPr/>
        </p:nvCxnSpPr>
        <p:spPr>
          <a:xfrm flipV="1">
            <a:off x="2383660" y="3150547"/>
            <a:ext cx="1136474" cy="50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458813-F1E4-EB48-A939-CCAA7C1037D2}"/>
              </a:ext>
            </a:extLst>
          </p:cNvPr>
          <p:cNvGrpSpPr/>
          <p:nvPr/>
        </p:nvGrpSpPr>
        <p:grpSpPr>
          <a:xfrm>
            <a:off x="6365571" y="2344724"/>
            <a:ext cx="1857606" cy="610110"/>
            <a:chOff x="6692923" y="2419609"/>
            <a:chExt cx="1857606" cy="61011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3668DC5-4E9B-924B-986B-0931E7C20AFC}"/>
                </a:ext>
              </a:extLst>
            </p:cNvPr>
            <p:cNvGrpSpPr/>
            <p:nvPr/>
          </p:nvGrpSpPr>
          <p:grpSpPr>
            <a:xfrm>
              <a:off x="7141858" y="2419609"/>
              <a:ext cx="1408671" cy="610110"/>
              <a:chOff x="6993924" y="2310714"/>
              <a:chExt cx="2026509" cy="82790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49AE1DB1-8FCB-2C46-9E2D-8A2FFFF94AC8}"/>
                      </a:ext>
                    </a:extLst>
                  </p:cNvPr>
                  <p:cNvSpPr/>
                  <p:nvPr/>
                </p:nvSpPr>
                <p:spPr>
                  <a:xfrm>
                    <a:off x="7302843" y="2310714"/>
                    <a:ext cx="1408671" cy="827902"/>
                  </a:xfrm>
                  <a:prstGeom prst="rect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400" baseline="-25000" dirty="0"/>
                  </a:p>
                </p:txBody>
              </p:sp>
            </mc:Choice>
            <mc:Fallback xmlns=""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A61AAB45-3D20-ED47-BC4E-270E69E83F2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02843" y="2310714"/>
                    <a:ext cx="1408671" cy="82790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254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44035738-8738-324A-A805-1F5FEE397A82}"/>
                  </a:ext>
                </a:extLst>
              </p:cNvPr>
              <p:cNvCxnSpPr>
                <a:cxnSpLocks/>
                <a:endCxn id="24" idx="1"/>
              </p:cNvCxnSpPr>
              <p:nvPr/>
            </p:nvCxnSpPr>
            <p:spPr>
              <a:xfrm>
                <a:off x="6993924" y="2724665"/>
                <a:ext cx="308919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38D08B8C-658B-D945-8B33-DB9DD90F50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11514" y="2724665"/>
                <a:ext cx="308919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3" name="Picture 2" descr="Illustration of gallery icon | Free Vector">
              <a:extLst>
                <a:ext uri="{FF2B5EF4-FFF2-40B4-BE49-F238E27FC236}">
                  <a16:creationId xmlns:a16="http://schemas.microsoft.com/office/drawing/2014/main" id="{6A0F577F-966B-2949-B693-D5105001CA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9" t="29730" r="23424" b="29730"/>
            <a:stretch/>
          </p:blipFill>
          <p:spPr bwMode="auto">
            <a:xfrm>
              <a:off x="6692923" y="2561612"/>
              <a:ext cx="429006" cy="326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E11943B-D0CB-744E-94D4-9D147AF5514B}"/>
              </a:ext>
            </a:extLst>
          </p:cNvPr>
          <p:cNvGrpSpPr/>
          <p:nvPr/>
        </p:nvGrpSpPr>
        <p:grpSpPr>
          <a:xfrm>
            <a:off x="6789056" y="2843365"/>
            <a:ext cx="1857606" cy="610110"/>
            <a:chOff x="6692923" y="2419609"/>
            <a:chExt cx="1857606" cy="61011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CF1C8A1-CEE4-DC4A-AF20-62436589FBBE}"/>
                </a:ext>
              </a:extLst>
            </p:cNvPr>
            <p:cNvGrpSpPr/>
            <p:nvPr/>
          </p:nvGrpSpPr>
          <p:grpSpPr>
            <a:xfrm>
              <a:off x="7141858" y="2419609"/>
              <a:ext cx="1408671" cy="610110"/>
              <a:chOff x="6993924" y="2310714"/>
              <a:chExt cx="2026509" cy="82790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40FF64FB-7A8B-1F4E-B34C-4BD09EAB510D}"/>
                      </a:ext>
                    </a:extLst>
                  </p:cNvPr>
                  <p:cNvSpPr/>
                  <p:nvPr/>
                </p:nvSpPr>
                <p:spPr>
                  <a:xfrm>
                    <a:off x="7302843" y="2310714"/>
                    <a:ext cx="1408671" cy="827902"/>
                  </a:xfrm>
                  <a:prstGeom prst="rect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400" baseline="-25000" dirty="0"/>
                  </a:p>
                </p:txBody>
              </p:sp>
            </mc:Choice>
            <mc:Fallback xmlns=""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40FF64FB-7A8B-1F4E-B34C-4BD09EAB510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02843" y="2310714"/>
                    <a:ext cx="1408671" cy="82790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 w="254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DD44B393-1B22-F245-B7B1-7E77A6CDEBAE}"/>
                  </a:ext>
                </a:extLst>
              </p:cNvPr>
              <p:cNvCxnSpPr>
                <a:cxnSpLocks/>
                <a:endCxn id="30" idx="1"/>
              </p:cNvCxnSpPr>
              <p:nvPr/>
            </p:nvCxnSpPr>
            <p:spPr>
              <a:xfrm>
                <a:off x="6993924" y="2724665"/>
                <a:ext cx="308919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95A57209-3445-6A4F-B70D-BB2EF1FB70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11514" y="2724665"/>
                <a:ext cx="308919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9" name="Picture 2" descr="Illustration of gallery icon | Free Vector">
              <a:extLst>
                <a:ext uri="{FF2B5EF4-FFF2-40B4-BE49-F238E27FC236}">
                  <a16:creationId xmlns:a16="http://schemas.microsoft.com/office/drawing/2014/main" id="{FDC02332-D796-9B4D-AEB1-53F99C291D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9" t="29730" r="23424" b="29730"/>
            <a:stretch/>
          </p:blipFill>
          <p:spPr bwMode="auto">
            <a:xfrm>
              <a:off x="6692923" y="2561612"/>
              <a:ext cx="429006" cy="326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81324AF-7DCA-CE45-828F-867CF653BEED}"/>
              </a:ext>
            </a:extLst>
          </p:cNvPr>
          <p:cNvGrpSpPr/>
          <p:nvPr/>
        </p:nvGrpSpPr>
        <p:grpSpPr>
          <a:xfrm>
            <a:off x="7390438" y="3354115"/>
            <a:ext cx="1857606" cy="610110"/>
            <a:chOff x="6692923" y="2419609"/>
            <a:chExt cx="1857606" cy="61011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0540933-FD85-E743-A49F-0D9F8CD633F4}"/>
                </a:ext>
              </a:extLst>
            </p:cNvPr>
            <p:cNvGrpSpPr/>
            <p:nvPr/>
          </p:nvGrpSpPr>
          <p:grpSpPr>
            <a:xfrm>
              <a:off x="7141858" y="2419609"/>
              <a:ext cx="1408671" cy="610110"/>
              <a:chOff x="6993924" y="2310714"/>
              <a:chExt cx="2026509" cy="82790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1D03019D-18F7-9940-A613-1C90647759CD}"/>
                      </a:ext>
                    </a:extLst>
                  </p:cNvPr>
                  <p:cNvSpPr/>
                  <p:nvPr/>
                </p:nvSpPr>
                <p:spPr>
                  <a:xfrm>
                    <a:off x="7302843" y="2310714"/>
                    <a:ext cx="1408671" cy="827902"/>
                  </a:xfrm>
                  <a:prstGeom prst="rect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oMath>
                      </m:oMathPara>
                    </a14:m>
                    <a:endParaRPr lang="en-US" sz="2400" baseline="-25000" dirty="0"/>
                  </a:p>
                </p:txBody>
              </p:sp>
            </mc:Choice>
            <mc:Fallback xmlns=""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F9A1E4B5-649D-344D-8759-D49BB1A2646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02843" y="2310714"/>
                    <a:ext cx="1408671" cy="82790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 w="254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29F6C9B3-31DD-6343-9ABD-08B9D66ED8F9}"/>
                  </a:ext>
                </a:extLst>
              </p:cNvPr>
              <p:cNvCxnSpPr>
                <a:cxnSpLocks/>
                <a:endCxn id="36" idx="1"/>
              </p:cNvCxnSpPr>
              <p:nvPr/>
            </p:nvCxnSpPr>
            <p:spPr>
              <a:xfrm>
                <a:off x="6993924" y="2724665"/>
                <a:ext cx="308919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AADCFD2B-55E4-9642-80D8-0C94B5C8A8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11514" y="2724665"/>
                <a:ext cx="308919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5" name="Picture 2" descr="Illustration of gallery icon | Free Vector">
              <a:extLst>
                <a:ext uri="{FF2B5EF4-FFF2-40B4-BE49-F238E27FC236}">
                  <a16:creationId xmlns:a16="http://schemas.microsoft.com/office/drawing/2014/main" id="{9112B139-9312-ED46-BD45-0405FA81E9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9" t="29730" r="23424" b="29730"/>
            <a:stretch/>
          </p:blipFill>
          <p:spPr bwMode="auto">
            <a:xfrm>
              <a:off x="6692923" y="2561612"/>
              <a:ext cx="429006" cy="326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2514B488-CCE4-8344-AA11-162418021487}"/>
              </a:ext>
            </a:extLst>
          </p:cNvPr>
          <p:cNvSpPr/>
          <p:nvPr/>
        </p:nvSpPr>
        <p:spPr>
          <a:xfrm>
            <a:off x="3520134" y="2610785"/>
            <a:ext cx="1560548" cy="1079524"/>
          </a:xfrm>
          <a:prstGeom prst="roundRect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#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6B88BCF-D556-2A4D-BB5D-24760E4531CA}"/>
                  </a:ext>
                </a:extLst>
              </p:cNvPr>
              <p:cNvSpPr txBox="1"/>
              <p:nvPr/>
            </p:nvSpPr>
            <p:spPr>
              <a:xfrm>
                <a:off x="6173066" y="4254343"/>
                <a:ext cx="32080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𝑖𝑛𝑑𝑒𝑥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=1+(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6B88BCF-D556-2A4D-BB5D-24760E4531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3066" y="4254343"/>
                <a:ext cx="3208058" cy="369332"/>
              </a:xfrm>
              <a:prstGeom prst="rect">
                <a:avLst/>
              </a:prstGeom>
              <a:blipFill>
                <a:blip r:embed="rId10"/>
                <a:stretch>
                  <a:fillRect l="-2372" r="-2767" b="-37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AB16099-2006-D840-8382-646FB0470697}"/>
                  </a:ext>
                </a:extLst>
              </p:cNvPr>
              <p:cNvSpPr/>
              <p:nvPr/>
            </p:nvSpPr>
            <p:spPr>
              <a:xfrm>
                <a:off x="3771060" y="3854800"/>
                <a:ext cx="9163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AB16099-2006-D840-8382-646FB04706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1060" y="3854800"/>
                <a:ext cx="916340" cy="461665"/>
              </a:xfrm>
              <a:prstGeom prst="rect">
                <a:avLst/>
              </a:prstGeom>
              <a:blipFill>
                <a:blip r:embed="rId11"/>
                <a:stretch>
                  <a:fillRect r="-1370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758D304F-EDF2-E741-B135-8150D4D2FA21}"/>
              </a:ext>
            </a:extLst>
          </p:cNvPr>
          <p:cNvGrpSpPr/>
          <p:nvPr/>
        </p:nvGrpSpPr>
        <p:grpSpPr>
          <a:xfrm>
            <a:off x="950276" y="2042311"/>
            <a:ext cx="1433384" cy="2256568"/>
            <a:chOff x="950276" y="2042311"/>
            <a:chExt cx="1433384" cy="2256568"/>
          </a:xfrm>
        </p:grpSpPr>
        <p:pic>
          <p:nvPicPr>
            <p:cNvPr id="11" name="Picture 2" descr="Illustration of gallery icon | Free Vector">
              <a:extLst>
                <a:ext uri="{FF2B5EF4-FFF2-40B4-BE49-F238E27FC236}">
                  <a16:creationId xmlns:a16="http://schemas.microsoft.com/office/drawing/2014/main" id="{38B3916C-0C33-7D4A-9403-D8E978A0AE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9" t="29730" r="23424" b="29730"/>
            <a:stretch/>
          </p:blipFill>
          <p:spPr bwMode="auto">
            <a:xfrm>
              <a:off x="950276" y="2610785"/>
              <a:ext cx="1433384" cy="1089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E59F3B8-5FD9-FF48-A284-C94127FAC1E3}"/>
                </a:ext>
              </a:extLst>
            </p:cNvPr>
            <p:cNvSpPr txBox="1"/>
            <p:nvPr/>
          </p:nvSpPr>
          <p:spPr>
            <a:xfrm>
              <a:off x="1193090" y="2042311"/>
              <a:ext cx="8499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Input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F66042B-85D1-C44F-B56C-CF3D51801774}"/>
                    </a:ext>
                  </a:extLst>
                </p:cNvPr>
                <p:cNvSpPr/>
                <p:nvPr/>
              </p:nvSpPr>
              <p:spPr>
                <a:xfrm>
                  <a:off x="1397239" y="3837214"/>
                  <a:ext cx="42639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F66042B-85D1-C44F-B56C-CF3D518017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7239" y="3837214"/>
                  <a:ext cx="426399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429DE92-9803-274A-B022-87E18BFF576E}"/>
              </a:ext>
            </a:extLst>
          </p:cNvPr>
          <p:cNvSpPr txBox="1"/>
          <p:nvPr/>
        </p:nvSpPr>
        <p:spPr>
          <a:xfrm>
            <a:off x="3099791" y="1660212"/>
            <a:ext cx="2254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Perceptual Hash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448DEE9-C189-4D4A-88DC-F1936F24475B}"/>
              </a:ext>
            </a:extLst>
          </p:cNvPr>
          <p:cNvSpPr txBox="1"/>
          <p:nvPr/>
        </p:nvSpPr>
        <p:spPr>
          <a:xfrm>
            <a:off x="3820417" y="2066873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Hash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F883B93D-4841-6941-BAF1-6533C81C5EE9}"/>
              </a:ext>
            </a:extLst>
          </p:cNvPr>
          <p:cNvSpPr/>
          <p:nvPr/>
        </p:nvSpPr>
        <p:spPr>
          <a:xfrm>
            <a:off x="3960213" y="1320423"/>
            <a:ext cx="618565" cy="8014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289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1"/>
    </mc:Choice>
    <mc:Fallback xmlns="">
      <p:transition spd="slow" advTm="9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43" grpId="0"/>
      <p:bldP spid="44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C97DEE-701B-5642-A71D-407909035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693" y="1310045"/>
            <a:ext cx="10649891" cy="37430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ACD800-69B9-4C43-A2B5-66033FB86AC3}"/>
              </a:ext>
            </a:extLst>
          </p:cNvPr>
          <p:cNvSpPr/>
          <p:nvPr/>
        </p:nvSpPr>
        <p:spPr>
          <a:xfrm>
            <a:off x="0" y="1693"/>
            <a:ext cx="12192000" cy="123164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3E5989-02FD-BF41-8795-56F93501A612}"/>
              </a:ext>
            </a:extLst>
          </p:cNvPr>
          <p:cNvSpPr/>
          <p:nvPr/>
        </p:nvSpPr>
        <p:spPr>
          <a:xfrm>
            <a:off x="1612786" y="5069130"/>
            <a:ext cx="95927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Up to 40% reduction in the clone accuracy, with minimal impact (&lt;1%) on the target accuracy</a:t>
            </a:r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C08618B4-2CED-6E4F-9909-A6028BBD5E99}"/>
              </a:ext>
            </a:extLst>
          </p:cNvPr>
          <p:cNvSpPr/>
          <p:nvPr/>
        </p:nvSpPr>
        <p:spPr>
          <a:xfrm>
            <a:off x="1054849" y="5186142"/>
            <a:ext cx="387457" cy="387457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818C8-0D31-744C-A3D6-A2A293F072A2}"/>
              </a:ext>
            </a:extLst>
          </p:cNvPr>
          <p:cNvSpPr/>
          <p:nvPr/>
        </p:nvSpPr>
        <p:spPr>
          <a:xfrm>
            <a:off x="0" y="6129580"/>
            <a:ext cx="12192000" cy="72672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0769DC-6168-FF49-B0F6-2ED2CE2E177E}"/>
              </a:ext>
            </a:extLst>
          </p:cNvPr>
          <p:cNvSpPr txBox="1"/>
          <p:nvPr/>
        </p:nvSpPr>
        <p:spPr>
          <a:xfrm>
            <a:off x="11550584" y="565390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F8B056-76C4-A044-8A78-17F07966B11F}"/>
              </a:ext>
            </a:extLst>
          </p:cNvPr>
          <p:cNvSpPr/>
          <p:nvPr/>
        </p:nvSpPr>
        <p:spPr>
          <a:xfrm>
            <a:off x="1882588" y="3106271"/>
            <a:ext cx="3913094" cy="309282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2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85BCB1-DFC4-DF4B-B8E1-2294A3712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53" y="3200876"/>
            <a:ext cx="1457729" cy="1120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688B78-4CE5-644F-97A8-A2D728DB6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301" y="3200876"/>
            <a:ext cx="1457729" cy="112036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B38F35A-6C77-C947-8029-7E4BDA578F41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1779082" y="3761061"/>
            <a:ext cx="165721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2A03A2A-ED11-5942-8FF5-46EEE36EA3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4096" y="3420430"/>
            <a:ext cx="907191" cy="6812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001306-9D0E-8343-8F96-A5B435E2EAA7}"/>
              </a:ext>
            </a:extLst>
          </p:cNvPr>
          <p:cNvSpPr txBox="1"/>
          <p:nvPr/>
        </p:nvSpPr>
        <p:spPr>
          <a:xfrm>
            <a:off x="90642" y="4464948"/>
            <a:ext cx="1838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Black-Box 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</a:rPr>
              <a:t>Target Model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09204C-1929-0F42-8F69-D0BA55635D39}"/>
              </a:ext>
            </a:extLst>
          </p:cNvPr>
          <p:cNvSpPr txBox="1"/>
          <p:nvPr/>
        </p:nvSpPr>
        <p:spPr>
          <a:xfrm>
            <a:off x="3276942" y="4583485"/>
            <a:ext cx="177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Clone Model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A43774-ADAC-2C46-9813-DB59F971B99B}"/>
              </a:ext>
            </a:extLst>
          </p:cNvPr>
          <p:cNvGrpSpPr/>
          <p:nvPr/>
        </p:nvGrpSpPr>
        <p:grpSpPr>
          <a:xfrm>
            <a:off x="4894030" y="1284723"/>
            <a:ext cx="7058489" cy="2476338"/>
            <a:chOff x="4894030" y="1284723"/>
            <a:chExt cx="7058489" cy="247633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4ABA063-69E3-F04A-A0C0-8DF54D0D842F}"/>
                </a:ext>
              </a:extLst>
            </p:cNvPr>
            <p:cNvSpPr txBox="1"/>
            <p:nvPr/>
          </p:nvSpPr>
          <p:spPr>
            <a:xfrm>
              <a:off x="8632999" y="1601667"/>
              <a:ext cx="33195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2"/>
                  </a:solidFill>
                </a:rPr>
                <a:t>Compromises model confidentiality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6B60995-9EB4-C942-B29A-A068B4B16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76382" y="1284723"/>
              <a:ext cx="1969771" cy="1477328"/>
            </a:xfrm>
            <a:prstGeom prst="rect">
              <a:avLst/>
            </a:prstGeom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63BE909-E334-DC4E-BAEE-8BE746BCF90A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 flipV="1">
              <a:off x="4894030" y="2707803"/>
              <a:ext cx="1201969" cy="1053258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9995099-E271-AB41-ACBB-C23B8193BE91}"/>
              </a:ext>
            </a:extLst>
          </p:cNvPr>
          <p:cNvGrpSpPr/>
          <p:nvPr/>
        </p:nvGrpSpPr>
        <p:grpSpPr>
          <a:xfrm>
            <a:off x="4894030" y="3142972"/>
            <a:ext cx="7210889" cy="1359092"/>
            <a:chOff x="4894030" y="3142972"/>
            <a:chExt cx="7210889" cy="135909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763D373-AE31-344F-9F40-3D864F106182}"/>
                </a:ext>
              </a:extLst>
            </p:cNvPr>
            <p:cNvSpPr txBox="1"/>
            <p:nvPr/>
          </p:nvSpPr>
          <p:spPr>
            <a:xfrm>
              <a:off x="8632999" y="3560908"/>
              <a:ext cx="34719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2"/>
                  </a:solidFill>
                </a:rPr>
                <a:t>Adversarial Attacks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E96A947-1516-274E-B22A-DFD4C5B78F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6806" t="11535" r="25537" b="24430"/>
            <a:stretch/>
          </p:blipFill>
          <p:spPr>
            <a:xfrm>
              <a:off x="6390627" y="3142972"/>
              <a:ext cx="1519944" cy="1359092"/>
            </a:xfrm>
            <a:prstGeom prst="rect">
              <a:avLst/>
            </a:prstGeom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9A061DE-DF48-4E40-B0C0-3DF63402A233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>
              <a:off x="4894030" y="3761061"/>
              <a:ext cx="1201970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C87F5AA-B968-C349-B232-AC7EE59275B8}"/>
              </a:ext>
            </a:extLst>
          </p:cNvPr>
          <p:cNvGrpSpPr/>
          <p:nvPr/>
        </p:nvGrpSpPr>
        <p:grpSpPr>
          <a:xfrm>
            <a:off x="4894030" y="3761061"/>
            <a:ext cx="7627656" cy="2476752"/>
            <a:chOff x="4894030" y="3761061"/>
            <a:chExt cx="7627656" cy="247675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1D2ECE9-78A5-2645-B9EF-E4B988BC0AEC}"/>
                </a:ext>
              </a:extLst>
            </p:cNvPr>
            <p:cNvSpPr txBox="1"/>
            <p:nvPr/>
          </p:nvSpPr>
          <p:spPr>
            <a:xfrm>
              <a:off x="8632999" y="5253989"/>
              <a:ext cx="388868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2"/>
                  </a:solidFill>
                </a:rPr>
                <a:t>Membership inference, Model inversion attacks 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6ACB0BF-9727-C640-BCD2-B2E6EB25B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76382" y="5111279"/>
              <a:ext cx="2232398" cy="1126534"/>
            </a:xfrm>
            <a:prstGeom prst="rect">
              <a:avLst/>
            </a:prstGeom>
          </p:spPr>
        </p:pic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6ADA0CD-5F98-8F4B-A461-2D62E659B7DF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>
              <a:off x="4894030" y="3761061"/>
              <a:ext cx="1153052" cy="1211719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7979BC0-9E81-5F46-9131-DB700436C072}"/>
              </a:ext>
            </a:extLst>
          </p:cNvPr>
          <p:cNvSpPr/>
          <p:nvPr/>
        </p:nvSpPr>
        <p:spPr>
          <a:xfrm>
            <a:off x="0" y="1693"/>
            <a:ext cx="12192000" cy="123164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Model Stealing Attacks: Security Implications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857D3C-AF6B-0E41-B104-D726975DF3DD}"/>
              </a:ext>
            </a:extLst>
          </p:cNvPr>
          <p:cNvSpPr txBox="1"/>
          <p:nvPr/>
        </p:nvSpPr>
        <p:spPr>
          <a:xfrm>
            <a:off x="11480750" y="63023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968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94"/>
    </mc:Choice>
    <mc:Fallback xmlns="">
      <p:transition spd="slow" advTm="10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C74FE4BB-3382-3E42-B5E5-4D30BC7C7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824" y="1668696"/>
            <a:ext cx="5916351" cy="44065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706D2D2-62FA-554D-BC8D-EA929A00872C}"/>
              </a:ext>
            </a:extLst>
          </p:cNvPr>
          <p:cNvSpPr/>
          <p:nvPr/>
        </p:nvSpPr>
        <p:spPr>
          <a:xfrm>
            <a:off x="0" y="1693"/>
            <a:ext cx="12192000" cy="123164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Model Stealing Using Surrogate or Synthetic Datasets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6A4761-1D07-404E-B88E-129596E33DEC}"/>
              </a:ext>
            </a:extLst>
          </p:cNvPr>
          <p:cNvSpPr/>
          <p:nvPr/>
        </p:nvSpPr>
        <p:spPr>
          <a:xfrm>
            <a:off x="0" y="6257731"/>
            <a:ext cx="12192000" cy="46031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u="sng" dirty="0">
                <a:solidFill>
                  <a:schemeClr val="bg1"/>
                </a:solidFill>
              </a:rPr>
              <a:t>Our Goal</a:t>
            </a:r>
            <a:r>
              <a:rPr lang="en-US" sz="2600" dirty="0">
                <a:solidFill>
                  <a:schemeClr val="bg1"/>
                </a:solidFill>
              </a:rPr>
              <a:t>: Develop a defense against model stealing attacks in the data-limited setting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8D353F-193B-4746-B98A-B7BE429622E4}"/>
              </a:ext>
            </a:extLst>
          </p:cNvPr>
          <p:cNvSpPr txBox="1"/>
          <p:nvPr/>
        </p:nvSpPr>
        <p:spPr>
          <a:xfrm>
            <a:off x="11680256" y="579716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6E57BF-E003-194C-8054-9CE9E1065E4D}"/>
              </a:ext>
            </a:extLst>
          </p:cNvPr>
          <p:cNvSpPr/>
          <p:nvPr/>
        </p:nvSpPr>
        <p:spPr>
          <a:xfrm>
            <a:off x="3137824" y="4150799"/>
            <a:ext cx="5916350" cy="1987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11138D-5C06-B245-BF0E-46C908DCA6C1}"/>
              </a:ext>
            </a:extLst>
          </p:cNvPr>
          <p:cNvSpPr/>
          <p:nvPr/>
        </p:nvSpPr>
        <p:spPr>
          <a:xfrm>
            <a:off x="4140616" y="2276856"/>
            <a:ext cx="2507072" cy="877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B5E852-37B6-6B42-AF0B-FC44203E74D3}"/>
              </a:ext>
            </a:extLst>
          </p:cNvPr>
          <p:cNvSpPr/>
          <p:nvPr/>
        </p:nvSpPr>
        <p:spPr>
          <a:xfrm>
            <a:off x="4140616" y="3154680"/>
            <a:ext cx="2507072" cy="806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CFDA65-5448-7348-998A-5981A345FF69}"/>
              </a:ext>
            </a:extLst>
          </p:cNvPr>
          <p:cNvSpPr/>
          <p:nvPr/>
        </p:nvSpPr>
        <p:spPr>
          <a:xfrm>
            <a:off x="5907024" y="4663441"/>
            <a:ext cx="3509864" cy="1503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010125-7536-AF48-BDE2-EA4B0B948681}"/>
              </a:ext>
            </a:extLst>
          </p:cNvPr>
          <p:cNvSpPr/>
          <p:nvPr/>
        </p:nvSpPr>
        <p:spPr>
          <a:xfrm>
            <a:off x="2775111" y="1284225"/>
            <a:ext cx="5916350" cy="948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671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7"/>
    </mc:Choice>
    <mc:Fallback xmlns="">
      <p:transition spd="slow" advTm="7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  <p:bldP spid="8" grpId="0" animBg="1"/>
      <p:bldP spid="10" grpId="0" animBg="1"/>
      <p:bldP spid="11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50EC1A7-F067-834E-8A54-190BF99E0D62}"/>
              </a:ext>
            </a:extLst>
          </p:cNvPr>
          <p:cNvSpPr txBox="1"/>
          <p:nvPr/>
        </p:nvSpPr>
        <p:spPr>
          <a:xfrm>
            <a:off x="1319853" y="311122"/>
            <a:ext cx="1110172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1"/>
                </a:solidFill>
              </a:rPr>
              <a:t>Observation: </a:t>
            </a:r>
            <a:r>
              <a:rPr lang="en-US" sz="2600" dirty="0">
                <a:solidFill>
                  <a:schemeClr val="tx2"/>
                </a:solidFill>
              </a:rPr>
              <a:t>Attacks (like KnockoffNets</a:t>
            </a:r>
            <a:r>
              <a:rPr lang="en-US" sz="2600" baseline="30000" dirty="0">
                <a:solidFill>
                  <a:schemeClr val="tx2"/>
                </a:solidFill>
              </a:rPr>
              <a:t>1</a:t>
            </a:r>
            <a:r>
              <a:rPr lang="en-US" sz="2600" dirty="0">
                <a:solidFill>
                  <a:schemeClr val="tx2"/>
                </a:solidFill>
              </a:rPr>
              <a:t>, JBDA</a:t>
            </a:r>
            <a:r>
              <a:rPr lang="en-US" sz="2600" baseline="30000" dirty="0">
                <a:solidFill>
                  <a:schemeClr val="tx2"/>
                </a:solidFill>
              </a:rPr>
              <a:t>2</a:t>
            </a:r>
            <a:r>
              <a:rPr lang="en-US" sz="2600" dirty="0">
                <a:solidFill>
                  <a:schemeClr val="tx2"/>
                </a:solidFill>
              </a:rPr>
              <a:t>) assume that the target model under attack is continuous.</a:t>
            </a:r>
          </a:p>
        </p:txBody>
      </p:sp>
      <p:pic>
        <p:nvPicPr>
          <p:cNvPr id="2052" name="Picture 4" descr="Deep pink solutions icon - Free deep pink light bulb icons">
            <a:extLst>
              <a:ext uri="{FF2B5EF4-FFF2-40B4-BE49-F238E27FC236}">
                <a16:creationId xmlns:a16="http://schemas.microsoft.com/office/drawing/2014/main" id="{3AB2601E-38EA-3B40-9608-49DF457FB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46" y="1512617"/>
            <a:ext cx="738904" cy="73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bservation - Free education icons">
            <a:extLst>
              <a:ext uri="{FF2B5EF4-FFF2-40B4-BE49-F238E27FC236}">
                <a16:creationId xmlns:a16="http://schemas.microsoft.com/office/drawing/2014/main" id="{E0948A42-002F-2840-A7A3-D56D4734F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35" y="287284"/>
            <a:ext cx="601715" cy="60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EA0F6A-D075-4548-BBE1-F4D756AC8B32}"/>
              </a:ext>
            </a:extLst>
          </p:cNvPr>
          <p:cNvSpPr/>
          <p:nvPr/>
        </p:nvSpPr>
        <p:spPr>
          <a:xfrm>
            <a:off x="1319853" y="1654755"/>
            <a:ext cx="1087214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accent1"/>
                </a:solidFill>
              </a:rPr>
              <a:t>Insight: </a:t>
            </a:r>
            <a:r>
              <a:rPr lang="en-US" sz="2600" dirty="0">
                <a:solidFill>
                  <a:schemeClr val="tx2"/>
                </a:solidFill>
              </a:rPr>
              <a:t>Discontinuous target models are harder to clone using a continuous clone model.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1FCEA2B-7246-2842-9CB9-A3F913C8F9F6}"/>
              </a:ext>
            </a:extLst>
          </p:cNvPr>
          <p:cNvCxnSpPr>
            <a:cxnSpLocks/>
          </p:cNvCxnSpPr>
          <p:nvPr/>
        </p:nvCxnSpPr>
        <p:spPr>
          <a:xfrm>
            <a:off x="6004289" y="1203674"/>
            <a:ext cx="0" cy="326884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978697A5-D8E8-7043-BB89-ECE27A2029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715" t="1" r="99" b="-252"/>
          <a:stretch/>
        </p:blipFill>
        <p:spPr>
          <a:xfrm>
            <a:off x="3690258" y="2689966"/>
            <a:ext cx="6511833" cy="33440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DD364B-888D-E84F-AC99-C25AA759A8D8}"/>
              </a:ext>
            </a:extLst>
          </p:cNvPr>
          <p:cNvSpPr txBox="1"/>
          <p:nvPr/>
        </p:nvSpPr>
        <p:spPr>
          <a:xfrm>
            <a:off x="1522203" y="3437490"/>
            <a:ext cx="1918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Continuous Model</a:t>
            </a:r>
          </a:p>
          <a:p>
            <a:pPr algn="ctr"/>
            <a:r>
              <a:rPr lang="en-US" dirty="0"/>
              <a:t>(undefended)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8AF590-E6FF-1447-B1EB-A0B08F67371E}"/>
              </a:ext>
            </a:extLst>
          </p:cNvPr>
          <p:cNvSpPr txBox="1"/>
          <p:nvPr/>
        </p:nvSpPr>
        <p:spPr>
          <a:xfrm>
            <a:off x="1513893" y="4899293"/>
            <a:ext cx="2176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Discontinuous Model</a:t>
            </a:r>
          </a:p>
          <a:p>
            <a:pPr algn="ctr"/>
            <a:r>
              <a:rPr lang="en-US" dirty="0"/>
              <a:t>(EDM)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71DDD3-F4F0-7747-83A2-B6716B6BF667}"/>
              </a:ext>
            </a:extLst>
          </p:cNvPr>
          <p:cNvSpPr txBox="1"/>
          <p:nvPr/>
        </p:nvSpPr>
        <p:spPr>
          <a:xfrm>
            <a:off x="463135" y="6285268"/>
            <a:ext cx="10808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[1] Knockoff Nets: Stealing functionality of black-box models. Conference on Computer Vision and Pattern Recognition, 2019,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</a:rPr>
              <a:t>Orekondy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 et al.</a:t>
            </a:r>
          </a:p>
          <a:p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[2] Practical black-box attacks against machine learning, 2017 ACM on Asia conference on computer and communications security,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</a:rPr>
              <a:t>Papernot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 et al.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A64C97-391D-6F43-8BFB-48E7E4D9527E}"/>
              </a:ext>
            </a:extLst>
          </p:cNvPr>
          <p:cNvSpPr txBox="1"/>
          <p:nvPr/>
        </p:nvSpPr>
        <p:spPr>
          <a:xfrm>
            <a:off x="11480750" y="63023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3B8407-D61F-D542-8255-AD07C375081F}"/>
              </a:ext>
            </a:extLst>
          </p:cNvPr>
          <p:cNvSpPr/>
          <p:nvPr/>
        </p:nvSpPr>
        <p:spPr>
          <a:xfrm>
            <a:off x="0" y="6257730"/>
            <a:ext cx="12192000" cy="55075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How do we create a target model </a:t>
            </a:r>
            <a:r>
              <a:rPr lang="en-US" sz="2400" b="1" u="sng" dirty="0">
                <a:solidFill>
                  <a:schemeClr val="bg1"/>
                </a:solidFill>
              </a:rPr>
              <a:t>discontinuous predictions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while providing </a:t>
            </a:r>
            <a:r>
              <a:rPr lang="en-US" sz="2400" b="1" u="sng" dirty="0">
                <a:solidFill>
                  <a:schemeClr val="bg1"/>
                </a:solidFill>
              </a:rPr>
              <a:t>high accuracy</a:t>
            </a:r>
            <a:r>
              <a:rPr lang="en-US" sz="24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1B32FB-0E8B-024D-A29A-2A55FED5A9BB}"/>
              </a:ext>
            </a:extLst>
          </p:cNvPr>
          <p:cNvSpPr txBox="1"/>
          <p:nvPr/>
        </p:nvSpPr>
        <p:spPr>
          <a:xfrm>
            <a:off x="7310201" y="2599399"/>
            <a:ext cx="17136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Clone Model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09FAD1-C268-FE4B-9744-918A913B91DB}"/>
              </a:ext>
            </a:extLst>
          </p:cNvPr>
          <p:cNvSpPr/>
          <p:nvPr/>
        </p:nvSpPr>
        <p:spPr>
          <a:xfrm>
            <a:off x="7241214" y="2541211"/>
            <a:ext cx="1746504" cy="1932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7A4E30-47F7-9F43-8E36-6E35A26445D1}"/>
              </a:ext>
            </a:extLst>
          </p:cNvPr>
          <p:cNvSpPr txBox="1"/>
          <p:nvPr/>
        </p:nvSpPr>
        <p:spPr>
          <a:xfrm>
            <a:off x="5491576" y="2599399"/>
            <a:ext cx="17136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Surrogate Data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05114D-2F0A-C14A-AF25-2707C02C6540}"/>
              </a:ext>
            </a:extLst>
          </p:cNvPr>
          <p:cNvSpPr/>
          <p:nvPr/>
        </p:nvSpPr>
        <p:spPr>
          <a:xfrm>
            <a:off x="5418510" y="2547307"/>
            <a:ext cx="1746504" cy="1932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E568B0-0A82-9E46-8066-9FDBFBAC54AE}"/>
              </a:ext>
            </a:extLst>
          </p:cNvPr>
          <p:cNvSpPr txBox="1"/>
          <p:nvPr/>
        </p:nvSpPr>
        <p:spPr>
          <a:xfrm>
            <a:off x="3667773" y="2599399"/>
            <a:ext cx="17136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Target Model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595B57-BE31-8E4B-8A99-5F789FD4CBD2}"/>
              </a:ext>
            </a:extLst>
          </p:cNvPr>
          <p:cNvSpPr/>
          <p:nvPr/>
        </p:nvSpPr>
        <p:spPr>
          <a:xfrm>
            <a:off x="1466025" y="2547306"/>
            <a:ext cx="9093147" cy="1932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DAFE64-CC38-444C-8266-679A1DCEC33C}"/>
              </a:ext>
            </a:extLst>
          </p:cNvPr>
          <p:cNvSpPr/>
          <p:nvPr/>
        </p:nvSpPr>
        <p:spPr>
          <a:xfrm>
            <a:off x="7376160" y="4501020"/>
            <a:ext cx="1746504" cy="1675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8D32FE-E0BF-3947-AC5C-01FE25DC9578}"/>
              </a:ext>
            </a:extLst>
          </p:cNvPr>
          <p:cNvSpPr/>
          <p:nvPr/>
        </p:nvSpPr>
        <p:spPr>
          <a:xfrm>
            <a:off x="5553456" y="4507116"/>
            <a:ext cx="1746504" cy="1675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DFD1796-03C7-034A-B8B7-54DDD22D3608}"/>
              </a:ext>
            </a:extLst>
          </p:cNvPr>
          <p:cNvSpPr/>
          <p:nvPr/>
        </p:nvSpPr>
        <p:spPr>
          <a:xfrm>
            <a:off x="1457715" y="4461288"/>
            <a:ext cx="9093147" cy="1790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405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1"/>
    </mc:Choice>
    <mc:Fallback xmlns="">
      <p:transition spd="slow" advTm="9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3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50EC1A7-F067-834E-8A54-190BF99E0D62}"/>
              </a:ext>
            </a:extLst>
          </p:cNvPr>
          <p:cNvSpPr txBox="1"/>
          <p:nvPr/>
        </p:nvSpPr>
        <p:spPr>
          <a:xfrm>
            <a:off x="1360009" y="1324471"/>
            <a:ext cx="11101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Observation: </a:t>
            </a:r>
            <a:r>
              <a:rPr lang="en-US" sz="2800" dirty="0">
                <a:solidFill>
                  <a:schemeClr val="tx2"/>
                </a:solidFill>
              </a:rPr>
              <a:t>Attacks assume that the target model under attack is continuous.</a:t>
            </a:r>
          </a:p>
        </p:txBody>
      </p:sp>
      <p:pic>
        <p:nvPicPr>
          <p:cNvPr id="2052" name="Picture 4" descr="Deep pink solutions icon - Free deep pink light bulb icons">
            <a:extLst>
              <a:ext uri="{FF2B5EF4-FFF2-40B4-BE49-F238E27FC236}">
                <a16:creationId xmlns:a16="http://schemas.microsoft.com/office/drawing/2014/main" id="{3AB2601E-38EA-3B40-9608-49DF457FB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50" y="3104809"/>
            <a:ext cx="738904" cy="73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bservation - Free education icons">
            <a:extLst>
              <a:ext uri="{FF2B5EF4-FFF2-40B4-BE49-F238E27FC236}">
                <a16:creationId xmlns:a16="http://schemas.microsoft.com/office/drawing/2014/main" id="{E0948A42-002F-2840-A7A3-D56D4734F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44" y="1500666"/>
            <a:ext cx="601715" cy="60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olution free vector icons designed by srip | Vector icon design, Free icons,  Vector free">
            <a:extLst>
              <a:ext uri="{FF2B5EF4-FFF2-40B4-BE49-F238E27FC236}">
                <a16:creationId xmlns:a16="http://schemas.microsoft.com/office/drawing/2014/main" id="{3CBBC9A4-F01D-0446-B9DC-7C6ADA7F4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98" y="5234738"/>
            <a:ext cx="915299" cy="91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EA0F6A-D075-4548-BBE1-F4D756AC8B32}"/>
              </a:ext>
            </a:extLst>
          </p:cNvPr>
          <p:cNvSpPr/>
          <p:nvPr/>
        </p:nvSpPr>
        <p:spPr>
          <a:xfrm>
            <a:off x="1360007" y="3104809"/>
            <a:ext cx="98717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Insight: </a:t>
            </a:r>
            <a:r>
              <a:rPr lang="en-US" sz="2800" dirty="0">
                <a:solidFill>
                  <a:schemeClr val="tx2"/>
                </a:solidFill>
              </a:rPr>
              <a:t>Efficacy of these attacks reduces if the target model is discontinuous.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864D2E-44AF-184F-8EDB-32FE77647C8F}"/>
              </a:ext>
            </a:extLst>
          </p:cNvPr>
          <p:cNvSpPr/>
          <p:nvPr/>
        </p:nvSpPr>
        <p:spPr>
          <a:xfrm>
            <a:off x="1398754" y="5241055"/>
            <a:ext cx="102714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Solution: </a:t>
            </a:r>
            <a:r>
              <a:rPr lang="en-US" sz="2800" dirty="0">
                <a:solidFill>
                  <a:schemeClr val="tx2"/>
                </a:solidFill>
              </a:rPr>
              <a:t>We develop </a:t>
            </a:r>
            <a:r>
              <a:rPr lang="en-US" sz="2800" b="1" dirty="0">
                <a:solidFill>
                  <a:schemeClr val="tx2"/>
                </a:solidFill>
              </a:rPr>
              <a:t>Ensemble of Diverse models (EDM) </a:t>
            </a:r>
            <a:r>
              <a:rPr lang="en-US" sz="2800" dirty="0">
                <a:solidFill>
                  <a:schemeClr val="tx2"/>
                </a:solidFill>
              </a:rPr>
              <a:t>to create discontinuous predictions while providing high accuracy.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1FCEA2B-7246-2842-9CB9-A3F913C8F9F6}"/>
              </a:ext>
            </a:extLst>
          </p:cNvPr>
          <p:cNvCxnSpPr>
            <a:cxnSpLocks/>
          </p:cNvCxnSpPr>
          <p:nvPr/>
        </p:nvCxnSpPr>
        <p:spPr>
          <a:xfrm>
            <a:off x="6004290" y="2492347"/>
            <a:ext cx="0" cy="465552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1F35D80-10F1-B94F-B955-E589B2057BA6}"/>
              </a:ext>
            </a:extLst>
          </p:cNvPr>
          <p:cNvCxnSpPr>
            <a:cxnSpLocks/>
          </p:cNvCxnSpPr>
          <p:nvPr/>
        </p:nvCxnSpPr>
        <p:spPr>
          <a:xfrm>
            <a:off x="6004290" y="4186702"/>
            <a:ext cx="0" cy="465552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AFA239C-531C-3F4A-B167-68E0B1367416}"/>
              </a:ext>
            </a:extLst>
          </p:cNvPr>
          <p:cNvSpPr/>
          <p:nvPr/>
        </p:nvSpPr>
        <p:spPr>
          <a:xfrm flipV="1">
            <a:off x="0" y="-1"/>
            <a:ext cx="12192000" cy="4339525"/>
          </a:xfrm>
          <a:prstGeom prst="rect">
            <a:avLst/>
          </a:prstGeom>
          <a:solidFill>
            <a:schemeClr val="bg2">
              <a:lumMod val="5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DF9099-7219-9C4F-BFCF-DC7EBFE2ECB5}"/>
              </a:ext>
            </a:extLst>
          </p:cNvPr>
          <p:cNvSpPr txBox="1"/>
          <p:nvPr/>
        </p:nvSpPr>
        <p:spPr>
          <a:xfrm>
            <a:off x="11480750" y="63023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27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1"/>
    </mc:Choice>
    <mc:Fallback xmlns="">
      <p:transition spd="slow" advTm="959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786201-8F6C-D543-BAEB-380F0FDC1FE0}"/>
              </a:ext>
            </a:extLst>
          </p:cNvPr>
          <p:cNvSpPr/>
          <p:nvPr/>
        </p:nvSpPr>
        <p:spPr>
          <a:xfrm>
            <a:off x="1987918" y="2450904"/>
            <a:ext cx="102714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Training:     </a:t>
            </a:r>
            <a:r>
              <a:rPr lang="en-US" sz="3200" dirty="0">
                <a:solidFill>
                  <a:schemeClr val="tx2"/>
                </a:solidFill>
              </a:rPr>
              <a:t>Train Ensemble of Diverse models (EDM)</a:t>
            </a:r>
          </a:p>
          <a:p>
            <a:endParaRPr lang="en-US" sz="3200" dirty="0">
              <a:solidFill>
                <a:srgbClr val="C00000"/>
              </a:solidFill>
            </a:endParaRPr>
          </a:p>
          <a:p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1980B2-419B-4147-81F6-6FAE65E0CB4B}"/>
              </a:ext>
            </a:extLst>
          </p:cNvPr>
          <p:cNvSpPr/>
          <p:nvPr/>
        </p:nvSpPr>
        <p:spPr>
          <a:xfrm>
            <a:off x="0" y="1693"/>
            <a:ext cx="12192000" cy="123164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Solution</a:t>
            </a:r>
          </a:p>
        </p:txBody>
      </p:sp>
      <p:pic>
        <p:nvPicPr>
          <p:cNvPr id="7172" name="Picture 4" descr="kisspng-gear-data-icon-ppt-design-gear-icon-5a80761cd85096.6031217115183682848861  (2) – MB Conveyors">
            <a:extLst>
              <a:ext uri="{FF2B5EF4-FFF2-40B4-BE49-F238E27FC236}">
                <a16:creationId xmlns:a16="http://schemas.microsoft.com/office/drawing/2014/main" id="{37F0BAC6-73F9-FC49-8CD2-9E0F0DFFA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86" y="2396660"/>
            <a:ext cx="869949" cy="67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nference, knowledge, learning, machine, modeling icon - Download on  Iconfinder">
            <a:extLst>
              <a:ext uri="{FF2B5EF4-FFF2-40B4-BE49-F238E27FC236}">
                <a16:creationId xmlns:a16="http://schemas.microsoft.com/office/drawing/2014/main" id="{F631A734-3234-8F4F-A594-A1F6BF638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86" y="3868762"/>
            <a:ext cx="796047" cy="7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6B7F6F-F830-564B-8ACA-836DD259B8CC}"/>
              </a:ext>
            </a:extLst>
          </p:cNvPr>
          <p:cNvSpPr/>
          <p:nvPr/>
        </p:nvSpPr>
        <p:spPr>
          <a:xfrm>
            <a:off x="1987918" y="4005175"/>
            <a:ext cx="97696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Inference:   </a:t>
            </a:r>
            <a:r>
              <a:rPr lang="en-US" sz="3200" dirty="0">
                <a:solidFill>
                  <a:schemeClr val="tx2"/>
                </a:solidFill>
              </a:rPr>
              <a:t>Use EDM to create discontinuous predictions.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B5A1AB-765B-6644-B2ED-C173074F6DDB}"/>
              </a:ext>
            </a:extLst>
          </p:cNvPr>
          <p:cNvSpPr txBox="1"/>
          <p:nvPr/>
        </p:nvSpPr>
        <p:spPr>
          <a:xfrm>
            <a:off x="11480750" y="63023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48943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0D47620-5239-E14E-A534-1F0810399EA9}"/>
                  </a:ext>
                </a:extLst>
              </p:cNvPr>
              <p:cNvSpPr/>
              <p:nvPr/>
            </p:nvSpPr>
            <p:spPr>
              <a:xfrm>
                <a:off x="2061167" y="2641575"/>
                <a:ext cx="797462" cy="572436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baseline="-250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0D47620-5239-E14E-A534-1F0810399E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1167" y="2641575"/>
                <a:ext cx="797462" cy="5724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24F9D81-B0F5-2243-8074-73E3DC69F0D8}"/>
              </a:ext>
            </a:extLst>
          </p:cNvPr>
          <p:cNvCxnSpPr>
            <a:cxnSpLocks/>
            <a:stCxn id="9" idx="2"/>
            <a:endCxn id="4" idx="0"/>
          </p:cNvCxnSpPr>
          <p:nvPr/>
        </p:nvCxnSpPr>
        <p:spPr>
          <a:xfrm>
            <a:off x="2459898" y="2372444"/>
            <a:ext cx="0" cy="26913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D0892CB-8C86-AC4B-994E-D36AA683B766}"/>
              </a:ext>
            </a:extLst>
          </p:cNvPr>
          <p:cNvCxnSpPr>
            <a:cxnSpLocks/>
          </p:cNvCxnSpPr>
          <p:nvPr/>
        </p:nvCxnSpPr>
        <p:spPr>
          <a:xfrm>
            <a:off x="2446034" y="3214010"/>
            <a:ext cx="0" cy="26913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E585F0C-E0C4-844E-A449-AB57C2BC9062}"/>
                  </a:ext>
                </a:extLst>
              </p:cNvPr>
              <p:cNvSpPr/>
              <p:nvPr/>
            </p:nvSpPr>
            <p:spPr>
              <a:xfrm>
                <a:off x="3223494" y="2641574"/>
                <a:ext cx="797462" cy="572436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baseline="-250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E585F0C-E0C4-844E-A449-AB57C2BC90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3494" y="2641574"/>
                <a:ext cx="797462" cy="5724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54F271F-6654-7443-8D04-78A857BD34F9}"/>
              </a:ext>
            </a:extLst>
          </p:cNvPr>
          <p:cNvCxnSpPr>
            <a:cxnSpLocks/>
          </p:cNvCxnSpPr>
          <p:nvPr/>
        </p:nvCxnSpPr>
        <p:spPr>
          <a:xfrm>
            <a:off x="3608362" y="3214010"/>
            <a:ext cx="0" cy="26913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E43545B-AB14-574D-A79E-650A1BD28B01}"/>
              </a:ext>
            </a:extLst>
          </p:cNvPr>
          <p:cNvSpPr txBox="1"/>
          <p:nvPr/>
        </p:nvSpPr>
        <p:spPr>
          <a:xfrm>
            <a:off x="4121358" y="277447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…..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B7A5663-22D4-614F-B8BA-1D9492C2C722}"/>
                  </a:ext>
                </a:extLst>
              </p:cNvPr>
              <p:cNvSpPr/>
              <p:nvPr/>
            </p:nvSpPr>
            <p:spPr>
              <a:xfrm>
                <a:off x="4760622" y="2641575"/>
                <a:ext cx="797462" cy="572436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2000" baseline="-250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B7A5663-22D4-614F-B8BA-1D9492C2C7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622" y="2641575"/>
                <a:ext cx="797462" cy="5724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D39BAF3-E4D4-704F-9663-882E2D47A04D}"/>
              </a:ext>
            </a:extLst>
          </p:cNvPr>
          <p:cNvCxnSpPr>
            <a:cxnSpLocks/>
          </p:cNvCxnSpPr>
          <p:nvPr/>
        </p:nvCxnSpPr>
        <p:spPr>
          <a:xfrm>
            <a:off x="5145490" y="3214010"/>
            <a:ext cx="0" cy="26913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1F367C9-09D3-2B4E-BB57-BDD240185B9B}"/>
              </a:ext>
            </a:extLst>
          </p:cNvPr>
          <p:cNvCxnSpPr>
            <a:cxnSpLocks/>
          </p:cNvCxnSpPr>
          <p:nvPr/>
        </p:nvCxnSpPr>
        <p:spPr>
          <a:xfrm flipH="1">
            <a:off x="6069820" y="1391498"/>
            <a:ext cx="1" cy="4514524"/>
          </a:xfrm>
          <a:prstGeom prst="line">
            <a:avLst/>
          </a:prstGeom>
          <a:ln w="2540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0256F88-54F7-0241-8DF8-1DAD3EEF994C}"/>
              </a:ext>
            </a:extLst>
          </p:cNvPr>
          <p:cNvSpPr txBox="1"/>
          <p:nvPr/>
        </p:nvSpPr>
        <p:spPr>
          <a:xfrm>
            <a:off x="1875696" y="1261214"/>
            <a:ext cx="3053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1. Accuracy Objective </a:t>
            </a:r>
            <a:r>
              <a:rPr lang="en-US" sz="2400" dirty="0">
                <a:solidFill>
                  <a:schemeClr val="accent6"/>
                </a:solidFill>
              </a:rPr>
              <a:t>(In-Distribution data) 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D960C324-59AE-7946-B149-9E83AA02EEFD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3610260" y="2380389"/>
            <a:ext cx="0" cy="26913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A788C204-5AA0-F441-A05F-8492FED2F78A}"/>
              </a:ext>
            </a:extLst>
          </p:cNvPr>
          <p:cNvCxnSpPr>
            <a:cxnSpLocks/>
            <a:stCxn id="77" idx="2"/>
          </p:cNvCxnSpPr>
          <p:nvPr/>
        </p:nvCxnSpPr>
        <p:spPr>
          <a:xfrm>
            <a:off x="5153372" y="2372379"/>
            <a:ext cx="0" cy="26913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7">
            <a:extLst>
              <a:ext uri="{FF2B5EF4-FFF2-40B4-BE49-F238E27FC236}">
                <a16:creationId xmlns:a16="http://schemas.microsoft.com/office/drawing/2014/main" id="{85E4A1A5-88E6-134D-BF11-7316C1FED7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6135" y="4272584"/>
            <a:ext cx="3511550" cy="1028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FC74B7-6C17-1443-B765-FC67ACA4DC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1739" y="4381568"/>
            <a:ext cx="3486950" cy="825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8027A-8F1A-114F-99CE-014BC41C44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8267" y="6181904"/>
            <a:ext cx="2623103" cy="2855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4E5EE2-8D3E-3D43-A50F-A048BAF00E6C}"/>
              </a:ext>
            </a:extLst>
          </p:cNvPr>
          <p:cNvSpPr/>
          <p:nvPr/>
        </p:nvSpPr>
        <p:spPr>
          <a:xfrm>
            <a:off x="4228947" y="5922141"/>
            <a:ext cx="3681745" cy="83298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98A4E50-EA42-A844-AD07-8FEA5B8702A8}"/>
              </a:ext>
            </a:extLst>
          </p:cNvPr>
          <p:cNvGrpSpPr/>
          <p:nvPr/>
        </p:nvGrpSpPr>
        <p:grpSpPr>
          <a:xfrm>
            <a:off x="7691968" y="1228155"/>
            <a:ext cx="3608053" cy="2278583"/>
            <a:chOff x="7691968" y="1158705"/>
            <a:chExt cx="3608053" cy="22785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86B5394-824E-3A48-9DB0-7E378CF97980}"/>
                    </a:ext>
                  </a:extLst>
                </p:cNvPr>
                <p:cNvSpPr/>
                <p:nvPr/>
              </p:nvSpPr>
              <p:spPr>
                <a:xfrm>
                  <a:off x="7803103" y="2595720"/>
                  <a:ext cx="797462" cy="572436"/>
                </a:xfrm>
                <a:prstGeom prst="rect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baseline="-25000" dirty="0"/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86B5394-824E-3A48-9DB0-7E378CF9798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3103" y="2595720"/>
                  <a:ext cx="797462" cy="57243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647649C-6393-2249-9B4B-41FD1919BD61}"/>
                </a:ext>
              </a:extLst>
            </p:cNvPr>
            <p:cNvCxnSpPr>
              <a:cxnSpLocks/>
            </p:cNvCxnSpPr>
            <p:nvPr/>
          </p:nvCxnSpPr>
          <p:spPr>
            <a:xfrm>
              <a:off x="8187971" y="3168156"/>
              <a:ext cx="0" cy="26913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B6C573E0-5220-9141-B7FB-A03895FAA383}"/>
                    </a:ext>
                  </a:extLst>
                </p:cNvPr>
                <p:cNvSpPr/>
                <p:nvPr/>
              </p:nvSpPr>
              <p:spPr>
                <a:xfrm>
                  <a:off x="8965431" y="2595719"/>
                  <a:ext cx="797462" cy="572436"/>
                </a:xfrm>
                <a:prstGeom prst="rect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baseline="-25000" dirty="0"/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B6C573E0-5220-9141-B7FB-A03895FAA3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5431" y="2595719"/>
                  <a:ext cx="797462" cy="57243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B86EC53-82BB-1749-9B33-5B444BF1F7E5}"/>
                </a:ext>
              </a:extLst>
            </p:cNvPr>
            <p:cNvCxnSpPr>
              <a:cxnSpLocks/>
            </p:cNvCxnSpPr>
            <p:nvPr/>
          </p:nvCxnSpPr>
          <p:spPr>
            <a:xfrm>
              <a:off x="9350298" y="3168155"/>
              <a:ext cx="0" cy="26913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B76E7C0-F8A0-A546-BF16-938589615A4F}"/>
                </a:ext>
              </a:extLst>
            </p:cNvPr>
            <p:cNvSpPr txBox="1"/>
            <p:nvPr/>
          </p:nvSpPr>
          <p:spPr>
            <a:xfrm>
              <a:off x="9863295" y="2728621"/>
              <a:ext cx="4892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…..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BDF9BDAC-2883-D640-A12B-77DF66B915D8}"/>
                    </a:ext>
                  </a:extLst>
                </p:cNvPr>
                <p:cNvSpPr/>
                <p:nvPr/>
              </p:nvSpPr>
              <p:spPr>
                <a:xfrm>
                  <a:off x="10502559" y="2595720"/>
                  <a:ext cx="797462" cy="572436"/>
                </a:xfrm>
                <a:prstGeom prst="rect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oMath>
                    </m:oMathPara>
                  </a14:m>
                  <a:endParaRPr lang="en-US" sz="2000" baseline="-25000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BDF9BDAC-2883-D640-A12B-77DF66B915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02559" y="2595720"/>
                  <a:ext cx="797462" cy="57243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35A9EA6-DD42-864A-B670-219ABFD17222}"/>
                </a:ext>
              </a:extLst>
            </p:cNvPr>
            <p:cNvCxnSpPr>
              <a:cxnSpLocks/>
            </p:cNvCxnSpPr>
            <p:nvPr/>
          </p:nvCxnSpPr>
          <p:spPr>
            <a:xfrm>
              <a:off x="10887427" y="3168156"/>
              <a:ext cx="0" cy="26913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B6EECAF-D9A6-0C4B-A581-771DEC194FB6}"/>
                </a:ext>
              </a:extLst>
            </p:cNvPr>
            <p:cNvSpPr txBox="1"/>
            <p:nvPr/>
          </p:nvSpPr>
          <p:spPr>
            <a:xfrm>
              <a:off x="7691968" y="1158705"/>
              <a:ext cx="33932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26077"/>
                  </a:solidFill>
                </a:rPr>
                <a:t>2. Diversity Objective</a:t>
              </a:r>
            </a:p>
            <a:p>
              <a:pPr algn="ctr"/>
              <a:r>
                <a:rPr lang="en-US" sz="2400" dirty="0">
                  <a:solidFill>
                    <a:srgbClr val="F26077"/>
                  </a:solidFill>
                </a:rPr>
                <a:t>(Out-of-Distribution Data)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0A08D5A6-46DF-BE48-8712-5D27DA32B23F}"/>
                </a:ext>
              </a:extLst>
            </p:cNvPr>
            <p:cNvCxnSpPr>
              <a:cxnSpLocks/>
            </p:cNvCxnSpPr>
            <p:nvPr/>
          </p:nvCxnSpPr>
          <p:spPr>
            <a:xfrm>
              <a:off x="8193953" y="2326653"/>
              <a:ext cx="0" cy="269131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6534FB6E-E57B-F145-BF33-BE0A996D6B0E}"/>
                </a:ext>
              </a:extLst>
            </p:cNvPr>
            <p:cNvCxnSpPr>
              <a:cxnSpLocks/>
            </p:cNvCxnSpPr>
            <p:nvPr/>
          </p:nvCxnSpPr>
          <p:spPr>
            <a:xfrm>
              <a:off x="9344315" y="2334598"/>
              <a:ext cx="0" cy="269131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48853508-121A-E04D-869F-A54EE70051B0}"/>
                </a:ext>
              </a:extLst>
            </p:cNvPr>
            <p:cNvCxnSpPr>
              <a:cxnSpLocks/>
            </p:cNvCxnSpPr>
            <p:nvPr/>
          </p:nvCxnSpPr>
          <p:spPr>
            <a:xfrm>
              <a:off x="10887427" y="2326588"/>
              <a:ext cx="0" cy="269131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154C726-4917-9644-9029-31FDDADBFFBE}"/>
              </a:ext>
            </a:extLst>
          </p:cNvPr>
          <p:cNvGrpSpPr/>
          <p:nvPr/>
        </p:nvGrpSpPr>
        <p:grpSpPr>
          <a:xfrm>
            <a:off x="7871632" y="1983463"/>
            <a:ext cx="3353327" cy="2031109"/>
            <a:chOff x="7871632" y="1914013"/>
            <a:chExt cx="3353327" cy="20311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1B1FA8D-7166-0B46-B2A5-54B28ADB4062}"/>
                    </a:ext>
                  </a:extLst>
                </p:cNvPr>
                <p:cNvSpPr txBox="1"/>
                <p:nvPr/>
              </p:nvSpPr>
              <p:spPr>
                <a:xfrm>
                  <a:off x="8019537" y="1914013"/>
                  <a:ext cx="4440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en-US" sz="2000" dirty="0"/>
                          <m:t> 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1B1FA8D-7166-0B46-B2A5-54B28ADB40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19537" y="1914013"/>
                  <a:ext cx="444096" cy="400110"/>
                </a:xfrm>
                <a:prstGeom prst="rect">
                  <a:avLst/>
                </a:prstGeom>
                <a:blipFill>
                  <a:blip r:embed="rId13"/>
                  <a:stretch>
                    <a:fillRect t="-6250" r="-2778" b="-218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23673D8-D300-CF4E-A330-C6E5D294E9E5}"/>
                    </a:ext>
                  </a:extLst>
                </p:cNvPr>
                <p:cNvSpPr txBox="1"/>
                <p:nvPr/>
              </p:nvSpPr>
              <p:spPr>
                <a:xfrm>
                  <a:off x="9181864" y="1914013"/>
                  <a:ext cx="4440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en-US" sz="2000" dirty="0"/>
                          <m:t> 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23673D8-D300-CF4E-A330-C6E5D294E9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81864" y="1914013"/>
                  <a:ext cx="444096" cy="400110"/>
                </a:xfrm>
                <a:prstGeom prst="rect">
                  <a:avLst/>
                </a:prstGeom>
                <a:blipFill>
                  <a:blip r:embed="rId14"/>
                  <a:stretch>
                    <a:fillRect t="-6250" r="-2778" b="-218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B8A858F-02F8-2E45-8429-E44922D6926E}"/>
                    </a:ext>
                  </a:extLst>
                </p:cNvPr>
                <p:cNvSpPr txBox="1"/>
                <p:nvPr/>
              </p:nvSpPr>
              <p:spPr>
                <a:xfrm>
                  <a:off x="10718992" y="1914013"/>
                  <a:ext cx="4440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en-US" sz="2000" dirty="0"/>
                          <m:t> 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B8A858F-02F8-2E45-8429-E44922D692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18992" y="1914013"/>
                  <a:ext cx="444096" cy="400110"/>
                </a:xfrm>
                <a:prstGeom prst="rect">
                  <a:avLst/>
                </a:prstGeom>
                <a:blipFill>
                  <a:blip r:embed="rId14"/>
                  <a:stretch>
                    <a:fillRect t="-6250" r="-2778" b="-218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5AB9128-B863-DA41-8097-3DD22BC77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027976" y="3503987"/>
              <a:ext cx="652996" cy="43533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AEA6FDC-E520-F34A-A7AD-0123AD3F3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570213" y="3495739"/>
              <a:ext cx="654746" cy="436497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C249ECC4-CDE9-4143-AF41-926BFFFFD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871632" y="3509792"/>
              <a:ext cx="652996" cy="43533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80A5582-AF25-F543-8AD5-7AF4661EB57A}"/>
              </a:ext>
            </a:extLst>
          </p:cNvPr>
          <p:cNvGrpSpPr/>
          <p:nvPr/>
        </p:nvGrpSpPr>
        <p:grpSpPr>
          <a:xfrm>
            <a:off x="6110455" y="2224629"/>
            <a:ext cx="1536767" cy="885905"/>
            <a:chOff x="6110455" y="2155179"/>
            <a:chExt cx="1536767" cy="8859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31D6B01-6C19-4A46-8D8D-ED690CE9119A}"/>
                    </a:ext>
                  </a:extLst>
                </p:cNvPr>
                <p:cNvSpPr txBox="1"/>
                <p:nvPr/>
              </p:nvSpPr>
              <p:spPr>
                <a:xfrm>
                  <a:off x="6110455" y="2155179"/>
                  <a:ext cx="1536767" cy="3960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a14:m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𝑎𝑢𝑥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31D6B01-6C19-4A46-8D8D-ED690CE911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0455" y="2155179"/>
                  <a:ext cx="1536767" cy="396006"/>
                </a:xfrm>
                <a:prstGeom prst="rect">
                  <a:avLst/>
                </a:prstGeom>
                <a:blipFill>
                  <a:blip r:embed="rId18"/>
                  <a:stretch>
                    <a:fillRect b="-9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9" name="Picture 2" descr="Danger icon with skull and bone vector | Premium Vector">
              <a:extLst>
                <a:ext uri="{FF2B5EF4-FFF2-40B4-BE49-F238E27FC236}">
                  <a16:creationId xmlns:a16="http://schemas.microsoft.com/office/drawing/2014/main" id="{F8575B3E-7A67-2349-8A3A-1331D6AC89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8" t="21541" r="8696" b="23142"/>
            <a:stretch/>
          </p:blipFill>
          <p:spPr bwMode="auto">
            <a:xfrm>
              <a:off x="6552309" y="2632552"/>
              <a:ext cx="614958" cy="40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3F8B7A1-1EC0-8345-AC5C-D2ECD31078A5}"/>
              </a:ext>
            </a:extLst>
          </p:cNvPr>
          <p:cNvGrpSpPr/>
          <p:nvPr/>
        </p:nvGrpSpPr>
        <p:grpSpPr>
          <a:xfrm>
            <a:off x="694290" y="2231045"/>
            <a:ext cx="1209241" cy="1774138"/>
            <a:chOff x="694290" y="2161595"/>
            <a:chExt cx="1209241" cy="177413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678F201-D80B-FC4D-BFF3-5DB813AA8C93}"/>
                </a:ext>
              </a:extLst>
            </p:cNvPr>
            <p:cNvGrpSpPr/>
            <p:nvPr/>
          </p:nvGrpSpPr>
          <p:grpSpPr>
            <a:xfrm>
              <a:off x="694290" y="2161595"/>
              <a:ext cx="1209241" cy="885519"/>
              <a:chOff x="694290" y="2161595"/>
              <a:chExt cx="1209241" cy="88551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BEA1C07D-4F29-8C42-B0B6-A243D63438EB}"/>
                      </a:ext>
                    </a:extLst>
                  </p:cNvPr>
                  <p:cNvSpPr txBox="1"/>
                  <p:nvPr/>
                </p:nvSpPr>
                <p:spPr>
                  <a:xfrm>
                    <a:off x="694290" y="2161595"/>
                    <a:ext cx="120924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BEA1C07D-4F29-8C42-B0B6-A243D63438E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4290" y="2161595"/>
                    <a:ext cx="1209241" cy="369332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58" name="Picture 2" descr="Illustration of gallery icon | Free Vector">
                <a:extLst>
                  <a:ext uri="{FF2B5EF4-FFF2-40B4-BE49-F238E27FC236}">
                    <a16:creationId xmlns:a16="http://schemas.microsoft.com/office/drawing/2014/main" id="{DE939A9D-5BF9-714F-98F6-984C5E3B6F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29" t="29730" r="23424" b="29730"/>
              <a:stretch/>
            </p:blipFill>
            <p:spPr bwMode="auto">
              <a:xfrm>
                <a:off x="919441" y="2632552"/>
                <a:ext cx="545379" cy="4145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8750D754-9BF0-0149-8FAD-D07054055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59995" y="3500402"/>
              <a:ext cx="652997" cy="435331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0B85ED-C17C-E241-A98A-6FD784969EED}"/>
              </a:ext>
            </a:extLst>
          </p:cNvPr>
          <p:cNvGrpSpPr/>
          <p:nvPr/>
        </p:nvGrpSpPr>
        <p:grpSpPr>
          <a:xfrm>
            <a:off x="2129695" y="1972269"/>
            <a:ext cx="3365963" cy="2038204"/>
            <a:chOff x="2129695" y="1902819"/>
            <a:chExt cx="3365963" cy="20382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900879A-F612-9346-9224-97705060DE29}"/>
                    </a:ext>
                  </a:extLst>
                </p:cNvPr>
                <p:cNvSpPr txBox="1"/>
                <p:nvPr/>
              </p:nvSpPr>
              <p:spPr>
                <a:xfrm>
                  <a:off x="2266704" y="1902884"/>
                  <a:ext cx="38638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900879A-F612-9346-9224-97705060DE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6704" y="1902884"/>
                  <a:ext cx="386388" cy="400110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9A064995-3F71-2848-A7CD-91F5FB1D9372}"/>
                    </a:ext>
                  </a:extLst>
                </p:cNvPr>
                <p:cNvSpPr txBox="1"/>
                <p:nvPr/>
              </p:nvSpPr>
              <p:spPr>
                <a:xfrm>
                  <a:off x="3417066" y="1910829"/>
                  <a:ext cx="38638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9A064995-3F71-2848-A7CD-91F5FB1D93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7066" y="1910829"/>
                  <a:ext cx="386388" cy="400110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AB45377A-A06E-AB4E-8EE9-F60299CCF3C4}"/>
                    </a:ext>
                  </a:extLst>
                </p:cNvPr>
                <p:cNvSpPr txBox="1"/>
                <p:nvPr/>
              </p:nvSpPr>
              <p:spPr>
                <a:xfrm>
                  <a:off x="4960178" y="1902819"/>
                  <a:ext cx="38638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AB45377A-A06E-AB4E-8EE9-F60299CCF3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0178" y="1902819"/>
                  <a:ext cx="386388" cy="400110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BDC6EFFA-ACA3-DA4A-A2DF-9E3BB4F72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129695" y="3505693"/>
              <a:ext cx="652996" cy="43533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CE1584B-0D05-E44D-8F3D-21AC226C9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300525" y="3505693"/>
              <a:ext cx="652995" cy="43533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1213567-DA14-0A45-9885-8A14B05C6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842663" y="3501554"/>
              <a:ext cx="652995" cy="435330"/>
            </a:xfrm>
            <a:prstGeom prst="rect">
              <a:avLst/>
            </a:prstGeom>
          </p:spPr>
        </p:pic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C6BF83CF-A6E4-1A4F-8F0D-38F676EFFD9B}"/>
              </a:ext>
            </a:extLst>
          </p:cNvPr>
          <p:cNvSpPr/>
          <p:nvPr/>
        </p:nvSpPr>
        <p:spPr>
          <a:xfrm>
            <a:off x="0" y="1693"/>
            <a:ext cx="12192000" cy="123164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Training Ensemble of Diverse Models</a:t>
            </a:r>
          </a:p>
        </p:txBody>
      </p:sp>
      <p:pic>
        <p:nvPicPr>
          <p:cNvPr id="63" name="Picture 4" descr="kisspng-gear-data-icon-ppt-design-gear-icon-5a80761cd85096.6031217115183682848861  (2) – MB Conveyors">
            <a:extLst>
              <a:ext uri="{FF2B5EF4-FFF2-40B4-BE49-F238E27FC236}">
                <a16:creationId xmlns:a16="http://schemas.microsoft.com/office/drawing/2014/main" id="{81E2BCC9-2C49-1F48-AA2B-19D3041D7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61" y="337155"/>
            <a:ext cx="869949" cy="67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112C84B-58B1-9C47-B466-B0E8C3DCF865}"/>
              </a:ext>
            </a:extLst>
          </p:cNvPr>
          <p:cNvSpPr txBox="1"/>
          <p:nvPr/>
        </p:nvSpPr>
        <p:spPr>
          <a:xfrm>
            <a:off x="11480750" y="63023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9E323B1-36FA-5348-B96E-5DF731ACE557}"/>
              </a:ext>
            </a:extLst>
          </p:cNvPr>
          <p:cNvCxnSpPr/>
          <p:nvPr/>
        </p:nvCxnSpPr>
        <p:spPr>
          <a:xfrm>
            <a:off x="3350866" y="5503150"/>
            <a:ext cx="602654" cy="373323"/>
          </a:xfrm>
          <a:prstGeom prst="straightConnector1">
            <a:avLst/>
          </a:prstGeom>
          <a:ln w="222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4EC5AAA-47AC-E946-B942-8F29649FCC38}"/>
              </a:ext>
            </a:extLst>
          </p:cNvPr>
          <p:cNvSpPr/>
          <p:nvPr/>
        </p:nvSpPr>
        <p:spPr>
          <a:xfrm>
            <a:off x="1252214" y="4183841"/>
            <a:ext cx="3931279" cy="1179043"/>
          </a:xfrm>
          <a:prstGeom prst="round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649EE624-3CD4-F34B-AAC8-7111E596D894}"/>
              </a:ext>
            </a:extLst>
          </p:cNvPr>
          <p:cNvSpPr/>
          <p:nvPr/>
        </p:nvSpPr>
        <p:spPr>
          <a:xfrm>
            <a:off x="6897444" y="4183841"/>
            <a:ext cx="3931279" cy="1179043"/>
          </a:xfrm>
          <a:prstGeom prst="round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15592A1-75E4-2947-B811-8DC07E87FE8C}"/>
              </a:ext>
            </a:extLst>
          </p:cNvPr>
          <p:cNvCxnSpPr>
            <a:cxnSpLocks/>
          </p:cNvCxnSpPr>
          <p:nvPr/>
        </p:nvCxnSpPr>
        <p:spPr>
          <a:xfrm flipH="1">
            <a:off x="8201834" y="5417966"/>
            <a:ext cx="576750" cy="397694"/>
          </a:xfrm>
          <a:prstGeom prst="straightConnector1">
            <a:avLst/>
          </a:prstGeom>
          <a:ln w="222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3877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1"/>
    </mc:Choice>
    <mc:Fallback xmlns="">
      <p:transition spd="slow" advTm="9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A902C1-260A-904A-908B-33E477949E4E}"/>
              </a:ext>
            </a:extLst>
          </p:cNvPr>
          <p:cNvSpPr/>
          <p:nvPr/>
        </p:nvSpPr>
        <p:spPr>
          <a:xfrm>
            <a:off x="3609" y="0"/>
            <a:ext cx="12192000" cy="1231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6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75C3F9-E45A-204D-AF35-2FE26945F77E}"/>
              </a:ext>
            </a:extLst>
          </p:cNvPr>
          <p:cNvSpPr/>
          <p:nvPr/>
        </p:nvSpPr>
        <p:spPr>
          <a:xfrm>
            <a:off x="-3609" y="0"/>
            <a:ext cx="12192000" cy="123164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   Using EDM to create Discontinuous Predictions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0" name="Picture 6" descr="Inference, knowledge, learning, machine, modeling icon - Download on  Iconfinder">
            <a:extLst>
              <a:ext uri="{FF2B5EF4-FFF2-40B4-BE49-F238E27FC236}">
                <a16:creationId xmlns:a16="http://schemas.microsoft.com/office/drawing/2014/main" id="{09B61AB1-2A18-344E-818F-D1E410B5F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14" y="217796"/>
            <a:ext cx="796047" cy="7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7D7CFF-159A-E84F-817C-8C911252DCE0}"/>
              </a:ext>
            </a:extLst>
          </p:cNvPr>
          <p:cNvSpPr txBox="1"/>
          <p:nvPr/>
        </p:nvSpPr>
        <p:spPr>
          <a:xfrm>
            <a:off x="11480750" y="63023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38D3C7-6EF9-BB4F-BEBA-1BD09953E3EA}"/>
              </a:ext>
            </a:extLst>
          </p:cNvPr>
          <p:cNvSpPr/>
          <p:nvPr/>
        </p:nvSpPr>
        <p:spPr>
          <a:xfrm>
            <a:off x="6317447" y="2203620"/>
            <a:ext cx="3162347" cy="1873770"/>
          </a:xfrm>
          <a:prstGeom prst="rect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AE7415-3E87-EE42-A1E6-00834E5082B4}"/>
              </a:ext>
            </a:extLst>
          </p:cNvPr>
          <p:cNvSpPr txBox="1"/>
          <p:nvPr/>
        </p:nvSpPr>
        <p:spPr>
          <a:xfrm>
            <a:off x="3823900" y="206687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Hash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0D4EF0E-F962-CD4B-AFF8-74606490FBCB}"/>
              </a:ext>
            </a:extLst>
          </p:cNvPr>
          <p:cNvCxnSpPr>
            <a:cxnSpLocks/>
          </p:cNvCxnSpPr>
          <p:nvPr/>
        </p:nvCxnSpPr>
        <p:spPr>
          <a:xfrm>
            <a:off x="7454686" y="3453475"/>
            <a:ext cx="579494" cy="497707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E5ECA0B-E5B6-D041-8F59-BF5DD9438DF3}"/>
              </a:ext>
            </a:extLst>
          </p:cNvPr>
          <p:cNvSpPr txBox="1"/>
          <p:nvPr/>
        </p:nvSpPr>
        <p:spPr>
          <a:xfrm>
            <a:off x="7218061" y="1717413"/>
            <a:ext cx="120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Selector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1AA3A3E-C6DD-BA42-9460-AD8FD112E661}"/>
              </a:ext>
            </a:extLst>
          </p:cNvPr>
          <p:cNvCxnSpPr>
            <a:cxnSpLocks/>
            <a:stCxn id="39" idx="3"/>
            <a:endCxn id="13" idx="1"/>
          </p:cNvCxnSpPr>
          <p:nvPr/>
        </p:nvCxnSpPr>
        <p:spPr>
          <a:xfrm flipV="1">
            <a:off x="5080682" y="3140505"/>
            <a:ext cx="1236765" cy="100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B9E285A-3B6E-2540-94A4-B27ABCAFCA60}"/>
              </a:ext>
            </a:extLst>
          </p:cNvPr>
          <p:cNvCxnSpPr>
            <a:cxnSpLocks/>
            <a:stCxn id="11" idx="3"/>
            <a:endCxn id="39" idx="1"/>
          </p:cNvCxnSpPr>
          <p:nvPr/>
        </p:nvCxnSpPr>
        <p:spPr>
          <a:xfrm flipV="1">
            <a:off x="2383660" y="3150547"/>
            <a:ext cx="1136474" cy="50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458813-F1E4-EB48-A939-CCAA7C1037D2}"/>
              </a:ext>
            </a:extLst>
          </p:cNvPr>
          <p:cNvGrpSpPr/>
          <p:nvPr/>
        </p:nvGrpSpPr>
        <p:grpSpPr>
          <a:xfrm>
            <a:off x="6365571" y="2344724"/>
            <a:ext cx="1857606" cy="610110"/>
            <a:chOff x="6692923" y="2419609"/>
            <a:chExt cx="1857606" cy="61011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3668DC5-4E9B-924B-986B-0931E7C20AFC}"/>
                </a:ext>
              </a:extLst>
            </p:cNvPr>
            <p:cNvGrpSpPr/>
            <p:nvPr/>
          </p:nvGrpSpPr>
          <p:grpSpPr>
            <a:xfrm>
              <a:off x="7141858" y="2419609"/>
              <a:ext cx="1408671" cy="610110"/>
              <a:chOff x="6993924" y="2310714"/>
              <a:chExt cx="2026509" cy="82790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49AE1DB1-8FCB-2C46-9E2D-8A2FFFF94AC8}"/>
                      </a:ext>
                    </a:extLst>
                  </p:cNvPr>
                  <p:cNvSpPr/>
                  <p:nvPr/>
                </p:nvSpPr>
                <p:spPr>
                  <a:xfrm>
                    <a:off x="7302843" y="2310714"/>
                    <a:ext cx="1408671" cy="827902"/>
                  </a:xfrm>
                  <a:prstGeom prst="rect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400" baseline="-25000" dirty="0"/>
                  </a:p>
                </p:txBody>
              </p:sp>
            </mc:Choice>
            <mc:Fallback xmlns=""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A61AAB45-3D20-ED47-BC4E-270E69E83F2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02843" y="2310714"/>
                    <a:ext cx="1408671" cy="82790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254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44035738-8738-324A-A805-1F5FEE397A82}"/>
                  </a:ext>
                </a:extLst>
              </p:cNvPr>
              <p:cNvCxnSpPr>
                <a:cxnSpLocks/>
                <a:endCxn id="24" idx="1"/>
              </p:cNvCxnSpPr>
              <p:nvPr/>
            </p:nvCxnSpPr>
            <p:spPr>
              <a:xfrm>
                <a:off x="6993924" y="2724665"/>
                <a:ext cx="308919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38D08B8C-658B-D945-8B33-DB9DD90F50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11514" y="2724665"/>
                <a:ext cx="308919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3" name="Picture 2" descr="Illustration of gallery icon | Free Vector">
              <a:extLst>
                <a:ext uri="{FF2B5EF4-FFF2-40B4-BE49-F238E27FC236}">
                  <a16:creationId xmlns:a16="http://schemas.microsoft.com/office/drawing/2014/main" id="{6A0F577F-966B-2949-B693-D5105001CA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9" t="29730" r="23424" b="29730"/>
            <a:stretch/>
          </p:blipFill>
          <p:spPr bwMode="auto">
            <a:xfrm>
              <a:off x="6692923" y="2561612"/>
              <a:ext cx="429006" cy="326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E11943B-D0CB-744E-94D4-9D147AF5514B}"/>
              </a:ext>
            </a:extLst>
          </p:cNvPr>
          <p:cNvGrpSpPr/>
          <p:nvPr/>
        </p:nvGrpSpPr>
        <p:grpSpPr>
          <a:xfrm>
            <a:off x="6789056" y="2843365"/>
            <a:ext cx="1857606" cy="610110"/>
            <a:chOff x="6692923" y="2419609"/>
            <a:chExt cx="1857606" cy="61011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CF1C8A1-CEE4-DC4A-AF20-62436589FBBE}"/>
                </a:ext>
              </a:extLst>
            </p:cNvPr>
            <p:cNvGrpSpPr/>
            <p:nvPr/>
          </p:nvGrpSpPr>
          <p:grpSpPr>
            <a:xfrm>
              <a:off x="7141858" y="2419609"/>
              <a:ext cx="1408671" cy="610110"/>
              <a:chOff x="6993924" y="2310714"/>
              <a:chExt cx="2026509" cy="82790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40FF64FB-7A8B-1F4E-B34C-4BD09EAB510D}"/>
                      </a:ext>
                    </a:extLst>
                  </p:cNvPr>
                  <p:cNvSpPr/>
                  <p:nvPr/>
                </p:nvSpPr>
                <p:spPr>
                  <a:xfrm>
                    <a:off x="7302843" y="2310714"/>
                    <a:ext cx="1408671" cy="827902"/>
                  </a:xfrm>
                  <a:prstGeom prst="rect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400" baseline="-25000" dirty="0"/>
                  </a:p>
                </p:txBody>
              </p:sp>
            </mc:Choice>
            <mc:Fallback xmlns=""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5031F886-F73F-D743-B233-4FE7B341CEF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02843" y="2310714"/>
                    <a:ext cx="1408671" cy="82790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2041"/>
                    </a:stretch>
                  </a:blipFill>
                  <a:ln w="254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DD44B393-1B22-F245-B7B1-7E77A6CDEBAE}"/>
                  </a:ext>
                </a:extLst>
              </p:cNvPr>
              <p:cNvCxnSpPr>
                <a:cxnSpLocks/>
                <a:endCxn id="30" idx="1"/>
              </p:cNvCxnSpPr>
              <p:nvPr/>
            </p:nvCxnSpPr>
            <p:spPr>
              <a:xfrm>
                <a:off x="6993924" y="2724665"/>
                <a:ext cx="308919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95A57209-3445-6A4F-B70D-BB2EF1FB70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11514" y="2724665"/>
                <a:ext cx="308919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9" name="Picture 2" descr="Illustration of gallery icon | Free Vector">
              <a:extLst>
                <a:ext uri="{FF2B5EF4-FFF2-40B4-BE49-F238E27FC236}">
                  <a16:creationId xmlns:a16="http://schemas.microsoft.com/office/drawing/2014/main" id="{FDC02332-D796-9B4D-AEB1-53F99C291D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9" t="29730" r="23424" b="29730"/>
            <a:stretch/>
          </p:blipFill>
          <p:spPr bwMode="auto">
            <a:xfrm>
              <a:off x="6692923" y="2561612"/>
              <a:ext cx="429006" cy="326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81324AF-7DCA-CE45-828F-867CF653BEED}"/>
              </a:ext>
            </a:extLst>
          </p:cNvPr>
          <p:cNvGrpSpPr/>
          <p:nvPr/>
        </p:nvGrpSpPr>
        <p:grpSpPr>
          <a:xfrm>
            <a:off x="7390438" y="3354115"/>
            <a:ext cx="1857606" cy="610110"/>
            <a:chOff x="6692923" y="2419609"/>
            <a:chExt cx="1857606" cy="61011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0540933-FD85-E743-A49F-0D9F8CD633F4}"/>
                </a:ext>
              </a:extLst>
            </p:cNvPr>
            <p:cNvGrpSpPr/>
            <p:nvPr/>
          </p:nvGrpSpPr>
          <p:grpSpPr>
            <a:xfrm>
              <a:off x="7141858" y="2419609"/>
              <a:ext cx="1408671" cy="610110"/>
              <a:chOff x="6993924" y="2310714"/>
              <a:chExt cx="2026509" cy="82790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1D03019D-18F7-9940-A613-1C90647759CD}"/>
                      </a:ext>
                    </a:extLst>
                  </p:cNvPr>
                  <p:cNvSpPr/>
                  <p:nvPr/>
                </p:nvSpPr>
                <p:spPr>
                  <a:xfrm>
                    <a:off x="7302843" y="2310714"/>
                    <a:ext cx="1408671" cy="827902"/>
                  </a:xfrm>
                  <a:prstGeom prst="rect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oMath>
                      </m:oMathPara>
                    </a14:m>
                    <a:endParaRPr lang="en-US" sz="2400" baseline="-25000" dirty="0"/>
                  </a:p>
                </p:txBody>
              </p:sp>
            </mc:Choice>
            <mc:Fallback xmlns=""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F9A1E4B5-649D-344D-8759-D49BB1A2646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02843" y="2310714"/>
                    <a:ext cx="1408671" cy="82790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 w="254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29F6C9B3-31DD-6343-9ABD-08B9D66ED8F9}"/>
                  </a:ext>
                </a:extLst>
              </p:cNvPr>
              <p:cNvCxnSpPr>
                <a:cxnSpLocks/>
                <a:endCxn id="36" idx="1"/>
              </p:cNvCxnSpPr>
              <p:nvPr/>
            </p:nvCxnSpPr>
            <p:spPr>
              <a:xfrm>
                <a:off x="6993924" y="2724665"/>
                <a:ext cx="308919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AADCFD2B-55E4-9642-80D8-0C94B5C8A8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11514" y="2724665"/>
                <a:ext cx="308919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5" name="Picture 2" descr="Illustration of gallery icon | Free Vector">
              <a:extLst>
                <a:ext uri="{FF2B5EF4-FFF2-40B4-BE49-F238E27FC236}">
                  <a16:creationId xmlns:a16="http://schemas.microsoft.com/office/drawing/2014/main" id="{9112B139-9312-ED46-BD45-0405FA81E9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9" t="29730" r="23424" b="29730"/>
            <a:stretch/>
          </p:blipFill>
          <p:spPr bwMode="auto">
            <a:xfrm>
              <a:off x="6692923" y="2561612"/>
              <a:ext cx="429006" cy="326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2514B488-CCE4-8344-AA11-162418021487}"/>
              </a:ext>
            </a:extLst>
          </p:cNvPr>
          <p:cNvSpPr/>
          <p:nvPr/>
        </p:nvSpPr>
        <p:spPr>
          <a:xfrm>
            <a:off x="3520134" y="2610785"/>
            <a:ext cx="1560548" cy="1079524"/>
          </a:xfrm>
          <a:prstGeom prst="roundRect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#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8D304F-EDF2-E741-B135-8150D4D2FA21}"/>
              </a:ext>
            </a:extLst>
          </p:cNvPr>
          <p:cNvGrpSpPr/>
          <p:nvPr/>
        </p:nvGrpSpPr>
        <p:grpSpPr>
          <a:xfrm>
            <a:off x="950276" y="2042311"/>
            <a:ext cx="1433384" cy="2256568"/>
            <a:chOff x="950276" y="2042311"/>
            <a:chExt cx="1433384" cy="2256568"/>
          </a:xfrm>
        </p:grpSpPr>
        <p:pic>
          <p:nvPicPr>
            <p:cNvPr id="11" name="Picture 2" descr="Illustration of gallery icon | Free Vector">
              <a:extLst>
                <a:ext uri="{FF2B5EF4-FFF2-40B4-BE49-F238E27FC236}">
                  <a16:creationId xmlns:a16="http://schemas.microsoft.com/office/drawing/2014/main" id="{38B3916C-0C33-7D4A-9403-D8E978A0AE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9" t="29730" r="23424" b="29730"/>
            <a:stretch/>
          </p:blipFill>
          <p:spPr bwMode="auto">
            <a:xfrm>
              <a:off x="950276" y="2610785"/>
              <a:ext cx="1433384" cy="1089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E59F3B8-5FD9-FF48-A284-C94127FAC1E3}"/>
                </a:ext>
              </a:extLst>
            </p:cNvPr>
            <p:cNvSpPr txBox="1"/>
            <p:nvPr/>
          </p:nvSpPr>
          <p:spPr>
            <a:xfrm>
              <a:off x="1193090" y="2042311"/>
              <a:ext cx="8499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Input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F66042B-85D1-C44F-B56C-CF3D51801774}"/>
                    </a:ext>
                  </a:extLst>
                </p:cNvPr>
                <p:cNvSpPr/>
                <p:nvPr/>
              </p:nvSpPr>
              <p:spPr>
                <a:xfrm>
                  <a:off x="1397239" y="3837214"/>
                  <a:ext cx="42639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F66042B-85D1-C44F-B56C-CF3D518017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7239" y="3837214"/>
                  <a:ext cx="426399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165011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1"/>
    </mc:Choice>
    <mc:Fallback xmlns="">
      <p:transition spd="slow" advTm="9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A902C1-260A-904A-908B-33E477949E4E}"/>
              </a:ext>
            </a:extLst>
          </p:cNvPr>
          <p:cNvSpPr/>
          <p:nvPr/>
        </p:nvSpPr>
        <p:spPr>
          <a:xfrm>
            <a:off x="3609" y="0"/>
            <a:ext cx="12192000" cy="1231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CB9189-6AE1-8048-B962-7A5539E9B5AB}"/>
              </a:ext>
            </a:extLst>
          </p:cNvPr>
          <p:cNvSpPr txBox="1"/>
          <p:nvPr/>
        </p:nvSpPr>
        <p:spPr>
          <a:xfrm>
            <a:off x="863189" y="5302107"/>
            <a:ext cx="11433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Discontinuous Predictions:</a:t>
            </a:r>
            <a:r>
              <a:rPr lang="en-US" sz="2400" dirty="0">
                <a:solidFill>
                  <a:schemeClr val="tx2"/>
                </a:solidFill>
              </a:rPr>
              <a:t> Use different models in EDM to service different inputs.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75C3F9-E45A-204D-AF35-2FE26945F77E}"/>
              </a:ext>
            </a:extLst>
          </p:cNvPr>
          <p:cNvSpPr/>
          <p:nvPr/>
        </p:nvSpPr>
        <p:spPr>
          <a:xfrm>
            <a:off x="-3609" y="0"/>
            <a:ext cx="12192000" cy="123164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   Using EDM to create Discontinuous Predictions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0" name="Picture 6" descr="Inference, knowledge, learning, machine, modeling icon - Download on  Iconfinder">
            <a:extLst>
              <a:ext uri="{FF2B5EF4-FFF2-40B4-BE49-F238E27FC236}">
                <a16:creationId xmlns:a16="http://schemas.microsoft.com/office/drawing/2014/main" id="{09B61AB1-2A18-344E-818F-D1E410B5F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14" y="217796"/>
            <a:ext cx="796047" cy="7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7D7CFF-159A-E84F-817C-8C911252DCE0}"/>
              </a:ext>
            </a:extLst>
          </p:cNvPr>
          <p:cNvSpPr txBox="1"/>
          <p:nvPr/>
        </p:nvSpPr>
        <p:spPr>
          <a:xfrm>
            <a:off x="11480750" y="63023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38D3C7-6EF9-BB4F-BEBA-1BD09953E3EA}"/>
              </a:ext>
            </a:extLst>
          </p:cNvPr>
          <p:cNvSpPr/>
          <p:nvPr/>
        </p:nvSpPr>
        <p:spPr>
          <a:xfrm>
            <a:off x="6317447" y="2203620"/>
            <a:ext cx="3162347" cy="1873770"/>
          </a:xfrm>
          <a:prstGeom prst="rect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AE7415-3E87-EE42-A1E6-00834E5082B4}"/>
              </a:ext>
            </a:extLst>
          </p:cNvPr>
          <p:cNvSpPr txBox="1"/>
          <p:nvPr/>
        </p:nvSpPr>
        <p:spPr>
          <a:xfrm>
            <a:off x="3823900" y="206687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Hash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0D4EF0E-F962-CD4B-AFF8-74606490FBCB}"/>
              </a:ext>
            </a:extLst>
          </p:cNvPr>
          <p:cNvCxnSpPr>
            <a:cxnSpLocks/>
          </p:cNvCxnSpPr>
          <p:nvPr/>
        </p:nvCxnSpPr>
        <p:spPr>
          <a:xfrm>
            <a:off x="7454686" y="3453475"/>
            <a:ext cx="579494" cy="497707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E5ECA0B-E5B6-D041-8F59-BF5DD9438DF3}"/>
              </a:ext>
            </a:extLst>
          </p:cNvPr>
          <p:cNvSpPr txBox="1"/>
          <p:nvPr/>
        </p:nvSpPr>
        <p:spPr>
          <a:xfrm>
            <a:off x="7218061" y="1717413"/>
            <a:ext cx="120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Selector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A3A961B-4AA0-1E47-925E-43F0A4061E11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9479794" y="3123479"/>
            <a:ext cx="1635211" cy="17026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BB25566-5F83-A649-8920-20DB9D7FF2B8}"/>
                  </a:ext>
                </a:extLst>
              </p:cNvPr>
              <p:cNvSpPr txBox="1"/>
              <p:nvPr/>
            </p:nvSpPr>
            <p:spPr>
              <a:xfrm>
                <a:off x="9634689" y="3269549"/>
                <a:ext cx="2451440" cy="4531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𝑖𝑛𝑑𝑒𝑥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aseline="-25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BB25566-5F83-A649-8920-20DB9D7FF2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4689" y="3269549"/>
                <a:ext cx="2451440" cy="453137"/>
              </a:xfrm>
              <a:prstGeom prst="rect">
                <a:avLst/>
              </a:prstGeom>
              <a:blipFill>
                <a:blip r:embed="rId5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1AA3A3E-C6DD-BA42-9460-AD8FD112E661}"/>
              </a:ext>
            </a:extLst>
          </p:cNvPr>
          <p:cNvCxnSpPr>
            <a:cxnSpLocks/>
            <a:stCxn id="39" idx="3"/>
            <a:endCxn id="13" idx="1"/>
          </p:cNvCxnSpPr>
          <p:nvPr/>
        </p:nvCxnSpPr>
        <p:spPr>
          <a:xfrm flipV="1">
            <a:off x="5080682" y="3140505"/>
            <a:ext cx="1236765" cy="100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B9E285A-3B6E-2540-94A4-B27ABCAFCA60}"/>
              </a:ext>
            </a:extLst>
          </p:cNvPr>
          <p:cNvCxnSpPr>
            <a:cxnSpLocks/>
            <a:stCxn id="11" idx="3"/>
            <a:endCxn id="39" idx="1"/>
          </p:cNvCxnSpPr>
          <p:nvPr/>
        </p:nvCxnSpPr>
        <p:spPr>
          <a:xfrm flipV="1">
            <a:off x="2383660" y="3150547"/>
            <a:ext cx="1136474" cy="50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458813-F1E4-EB48-A939-CCAA7C1037D2}"/>
              </a:ext>
            </a:extLst>
          </p:cNvPr>
          <p:cNvGrpSpPr/>
          <p:nvPr/>
        </p:nvGrpSpPr>
        <p:grpSpPr>
          <a:xfrm>
            <a:off x="6365571" y="2344724"/>
            <a:ext cx="1857606" cy="610110"/>
            <a:chOff x="6692923" y="2419609"/>
            <a:chExt cx="1857606" cy="61011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3668DC5-4E9B-924B-986B-0931E7C20AFC}"/>
                </a:ext>
              </a:extLst>
            </p:cNvPr>
            <p:cNvGrpSpPr/>
            <p:nvPr/>
          </p:nvGrpSpPr>
          <p:grpSpPr>
            <a:xfrm>
              <a:off x="7141858" y="2419609"/>
              <a:ext cx="1408671" cy="610110"/>
              <a:chOff x="6993924" y="2310714"/>
              <a:chExt cx="2026509" cy="82790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49AE1DB1-8FCB-2C46-9E2D-8A2FFFF94AC8}"/>
                      </a:ext>
                    </a:extLst>
                  </p:cNvPr>
                  <p:cNvSpPr/>
                  <p:nvPr/>
                </p:nvSpPr>
                <p:spPr>
                  <a:xfrm>
                    <a:off x="7302843" y="2310714"/>
                    <a:ext cx="1408671" cy="827902"/>
                  </a:xfrm>
                  <a:prstGeom prst="rect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400" baseline="-25000" dirty="0"/>
                  </a:p>
                </p:txBody>
              </p:sp>
            </mc:Choice>
            <mc:Fallback xmlns=""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A61AAB45-3D20-ED47-BC4E-270E69E83F2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02843" y="2310714"/>
                    <a:ext cx="1408671" cy="82790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254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44035738-8738-324A-A805-1F5FEE397A82}"/>
                  </a:ext>
                </a:extLst>
              </p:cNvPr>
              <p:cNvCxnSpPr>
                <a:cxnSpLocks/>
                <a:endCxn id="24" idx="1"/>
              </p:cNvCxnSpPr>
              <p:nvPr/>
            </p:nvCxnSpPr>
            <p:spPr>
              <a:xfrm>
                <a:off x="6993924" y="2724665"/>
                <a:ext cx="308919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38D08B8C-658B-D945-8B33-DB9DD90F50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11514" y="2724665"/>
                <a:ext cx="308919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3" name="Picture 2" descr="Illustration of gallery icon | Free Vector">
              <a:extLst>
                <a:ext uri="{FF2B5EF4-FFF2-40B4-BE49-F238E27FC236}">
                  <a16:creationId xmlns:a16="http://schemas.microsoft.com/office/drawing/2014/main" id="{6A0F577F-966B-2949-B693-D5105001CA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9" t="29730" r="23424" b="29730"/>
            <a:stretch/>
          </p:blipFill>
          <p:spPr bwMode="auto">
            <a:xfrm>
              <a:off x="6692923" y="2561612"/>
              <a:ext cx="429006" cy="326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E11943B-D0CB-744E-94D4-9D147AF5514B}"/>
              </a:ext>
            </a:extLst>
          </p:cNvPr>
          <p:cNvGrpSpPr/>
          <p:nvPr/>
        </p:nvGrpSpPr>
        <p:grpSpPr>
          <a:xfrm>
            <a:off x="6789056" y="2843365"/>
            <a:ext cx="1857606" cy="610110"/>
            <a:chOff x="6692923" y="2419609"/>
            <a:chExt cx="1857606" cy="61011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CF1C8A1-CEE4-DC4A-AF20-62436589FBBE}"/>
                </a:ext>
              </a:extLst>
            </p:cNvPr>
            <p:cNvGrpSpPr/>
            <p:nvPr/>
          </p:nvGrpSpPr>
          <p:grpSpPr>
            <a:xfrm>
              <a:off x="7141858" y="2419609"/>
              <a:ext cx="1408671" cy="610110"/>
              <a:chOff x="6993924" y="2310714"/>
              <a:chExt cx="2026509" cy="82790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40FF64FB-7A8B-1F4E-B34C-4BD09EAB510D}"/>
                      </a:ext>
                    </a:extLst>
                  </p:cNvPr>
                  <p:cNvSpPr/>
                  <p:nvPr/>
                </p:nvSpPr>
                <p:spPr>
                  <a:xfrm>
                    <a:off x="7302843" y="2310714"/>
                    <a:ext cx="1408671" cy="827902"/>
                  </a:xfrm>
                  <a:prstGeom prst="rect">
                    <a:avLst/>
                  </a:prstGeom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400" baseline="-25000" dirty="0"/>
                  </a:p>
                </p:txBody>
              </p:sp>
            </mc:Choice>
            <mc:Fallback xmlns=""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40FF64FB-7A8B-1F4E-B34C-4BD09EAB510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02843" y="2310714"/>
                    <a:ext cx="1408671" cy="82790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 w="38100">
                    <a:solidFill>
                      <a:schemeClr val="accent6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DD44B393-1B22-F245-B7B1-7E77A6CDEBAE}"/>
                  </a:ext>
                </a:extLst>
              </p:cNvPr>
              <p:cNvCxnSpPr>
                <a:cxnSpLocks/>
                <a:endCxn id="30" idx="1"/>
              </p:cNvCxnSpPr>
              <p:nvPr/>
            </p:nvCxnSpPr>
            <p:spPr>
              <a:xfrm>
                <a:off x="6993924" y="2724665"/>
                <a:ext cx="308919" cy="0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95A57209-3445-6A4F-B70D-BB2EF1FB70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11514" y="2724665"/>
                <a:ext cx="308919" cy="0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9" name="Picture 2" descr="Illustration of gallery icon | Free Vector">
              <a:extLst>
                <a:ext uri="{FF2B5EF4-FFF2-40B4-BE49-F238E27FC236}">
                  <a16:creationId xmlns:a16="http://schemas.microsoft.com/office/drawing/2014/main" id="{FDC02332-D796-9B4D-AEB1-53F99C291D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9" t="29730" r="23424" b="29730"/>
            <a:stretch/>
          </p:blipFill>
          <p:spPr bwMode="auto">
            <a:xfrm>
              <a:off x="6692923" y="2561612"/>
              <a:ext cx="429006" cy="326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81324AF-7DCA-CE45-828F-867CF653BEED}"/>
              </a:ext>
            </a:extLst>
          </p:cNvPr>
          <p:cNvGrpSpPr/>
          <p:nvPr/>
        </p:nvGrpSpPr>
        <p:grpSpPr>
          <a:xfrm>
            <a:off x="7390438" y="3354115"/>
            <a:ext cx="1857606" cy="610110"/>
            <a:chOff x="6692923" y="2419609"/>
            <a:chExt cx="1857606" cy="61011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0540933-FD85-E743-A49F-0D9F8CD633F4}"/>
                </a:ext>
              </a:extLst>
            </p:cNvPr>
            <p:cNvGrpSpPr/>
            <p:nvPr/>
          </p:nvGrpSpPr>
          <p:grpSpPr>
            <a:xfrm>
              <a:off x="7141858" y="2419609"/>
              <a:ext cx="1408671" cy="610110"/>
              <a:chOff x="6993924" y="2310714"/>
              <a:chExt cx="2026509" cy="82790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1D03019D-18F7-9940-A613-1C90647759CD}"/>
                      </a:ext>
                    </a:extLst>
                  </p:cNvPr>
                  <p:cNvSpPr/>
                  <p:nvPr/>
                </p:nvSpPr>
                <p:spPr>
                  <a:xfrm>
                    <a:off x="7302843" y="2310714"/>
                    <a:ext cx="1408671" cy="827902"/>
                  </a:xfrm>
                  <a:prstGeom prst="rect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oMath>
                      </m:oMathPara>
                    </a14:m>
                    <a:endParaRPr lang="en-US" sz="2400" baseline="-25000" dirty="0"/>
                  </a:p>
                </p:txBody>
              </p:sp>
            </mc:Choice>
            <mc:Fallback xmlns=""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F9A1E4B5-649D-344D-8759-D49BB1A2646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02843" y="2310714"/>
                    <a:ext cx="1408671" cy="82790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 w="254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29F6C9B3-31DD-6343-9ABD-08B9D66ED8F9}"/>
                  </a:ext>
                </a:extLst>
              </p:cNvPr>
              <p:cNvCxnSpPr>
                <a:cxnSpLocks/>
                <a:endCxn id="36" idx="1"/>
              </p:cNvCxnSpPr>
              <p:nvPr/>
            </p:nvCxnSpPr>
            <p:spPr>
              <a:xfrm>
                <a:off x="6993924" y="2724665"/>
                <a:ext cx="308919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AADCFD2B-55E4-9642-80D8-0C94B5C8A8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11514" y="2724665"/>
                <a:ext cx="308919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5" name="Picture 2" descr="Illustration of gallery icon | Free Vector">
              <a:extLst>
                <a:ext uri="{FF2B5EF4-FFF2-40B4-BE49-F238E27FC236}">
                  <a16:creationId xmlns:a16="http://schemas.microsoft.com/office/drawing/2014/main" id="{9112B139-9312-ED46-BD45-0405FA81E9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9" t="29730" r="23424" b="29730"/>
            <a:stretch/>
          </p:blipFill>
          <p:spPr bwMode="auto">
            <a:xfrm>
              <a:off x="6692923" y="2561612"/>
              <a:ext cx="429006" cy="326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2514B488-CCE4-8344-AA11-162418021487}"/>
              </a:ext>
            </a:extLst>
          </p:cNvPr>
          <p:cNvSpPr/>
          <p:nvPr/>
        </p:nvSpPr>
        <p:spPr>
          <a:xfrm>
            <a:off x="3520134" y="2610785"/>
            <a:ext cx="1560548" cy="1079524"/>
          </a:xfrm>
          <a:prstGeom prst="roundRect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#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6B88BCF-D556-2A4D-BB5D-24760E4531CA}"/>
                  </a:ext>
                </a:extLst>
              </p:cNvPr>
              <p:cNvSpPr txBox="1"/>
              <p:nvPr/>
            </p:nvSpPr>
            <p:spPr>
              <a:xfrm>
                <a:off x="6173066" y="4254343"/>
                <a:ext cx="32080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𝑖𝑛𝑑𝑒𝑥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=1+(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%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6B88BCF-D556-2A4D-BB5D-24760E4531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3066" y="4254343"/>
                <a:ext cx="3208058" cy="369332"/>
              </a:xfrm>
              <a:prstGeom prst="rect">
                <a:avLst/>
              </a:prstGeom>
              <a:blipFill>
                <a:blip r:embed="rId10"/>
                <a:stretch>
                  <a:fillRect l="-2372" r="-2767" b="-37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AB16099-2006-D840-8382-646FB0470697}"/>
                  </a:ext>
                </a:extLst>
              </p:cNvPr>
              <p:cNvSpPr/>
              <p:nvPr/>
            </p:nvSpPr>
            <p:spPr>
              <a:xfrm>
                <a:off x="3771060" y="3854800"/>
                <a:ext cx="9163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AB16099-2006-D840-8382-646FB04706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1060" y="3854800"/>
                <a:ext cx="916340" cy="461665"/>
              </a:xfrm>
              <a:prstGeom prst="rect">
                <a:avLst/>
              </a:prstGeom>
              <a:blipFill>
                <a:blip r:embed="rId11"/>
                <a:stretch>
                  <a:fillRect r="-1370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758D304F-EDF2-E741-B135-8150D4D2FA21}"/>
              </a:ext>
            </a:extLst>
          </p:cNvPr>
          <p:cNvGrpSpPr/>
          <p:nvPr/>
        </p:nvGrpSpPr>
        <p:grpSpPr>
          <a:xfrm>
            <a:off x="950276" y="2042311"/>
            <a:ext cx="1433384" cy="2256568"/>
            <a:chOff x="950276" y="2042311"/>
            <a:chExt cx="1433384" cy="2256568"/>
          </a:xfrm>
        </p:grpSpPr>
        <p:pic>
          <p:nvPicPr>
            <p:cNvPr id="11" name="Picture 2" descr="Illustration of gallery icon | Free Vector">
              <a:extLst>
                <a:ext uri="{FF2B5EF4-FFF2-40B4-BE49-F238E27FC236}">
                  <a16:creationId xmlns:a16="http://schemas.microsoft.com/office/drawing/2014/main" id="{38B3916C-0C33-7D4A-9403-D8E978A0AE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9" t="29730" r="23424" b="29730"/>
            <a:stretch/>
          </p:blipFill>
          <p:spPr bwMode="auto">
            <a:xfrm>
              <a:off x="950276" y="2610785"/>
              <a:ext cx="1433384" cy="1089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E59F3B8-5FD9-FF48-A284-C94127FAC1E3}"/>
                </a:ext>
              </a:extLst>
            </p:cNvPr>
            <p:cNvSpPr txBox="1"/>
            <p:nvPr/>
          </p:nvSpPr>
          <p:spPr>
            <a:xfrm>
              <a:off x="1193090" y="2042311"/>
              <a:ext cx="8499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Input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F66042B-85D1-C44F-B56C-CF3D51801774}"/>
                    </a:ext>
                  </a:extLst>
                </p:cNvPr>
                <p:cNvSpPr/>
                <p:nvPr/>
              </p:nvSpPr>
              <p:spPr>
                <a:xfrm>
                  <a:off x="1397239" y="3837214"/>
                  <a:ext cx="42639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F66042B-85D1-C44F-B56C-CF3D518017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7239" y="3837214"/>
                  <a:ext cx="426399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121581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1"/>
    </mc:Choice>
    <mc:Fallback xmlns="">
      <p:transition spd="slow" advTm="9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9200</TotalTime>
  <Words>446</Words>
  <Application>Microsoft Macintosh PowerPoint</Application>
  <PresentationFormat>Widescreen</PresentationFormat>
  <Paragraphs>116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Cambria Math</vt:lpstr>
      <vt:lpstr>Office Theme</vt:lpstr>
      <vt:lpstr>Protecting DNNs from Theft using an Ensemble of Diverse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Defending Against Model Stealing Attacks with  Adaptive Misinformation</dc:title>
  <dc:creator>Kariyappa, Sanjay</dc:creator>
  <cp:lastModifiedBy>Kariyappa, Sanjay</cp:lastModifiedBy>
  <cp:revision>181</cp:revision>
  <dcterms:created xsi:type="dcterms:W3CDTF">2020-05-11T17:53:05Z</dcterms:created>
  <dcterms:modified xsi:type="dcterms:W3CDTF">2022-01-09T16:29:13Z</dcterms:modified>
</cp:coreProperties>
</file>