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15" r:id="rId2"/>
  </p:sldMasterIdLst>
  <p:notesMasterIdLst>
    <p:notesMasterId r:id="rId28"/>
  </p:notesMasterIdLst>
  <p:handoutMasterIdLst>
    <p:handoutMasterId r:id="rId29"/>
  </p:handoutMasterIdLst>
  <p:sldIdLst>
    <p:sldId id="593" r:id="rId3"/>
    <p:sldId id="1059" r:id="rId4"/>
    <p:sldId id="997" r:id="rId5"/>
    <p:sldId id="998" r:id="rId6"/>
    <p:sldId id="773" r:id="rId7"/>
    <p:sldId id="779" r:id="rId8"/>
    <p:sldId id="784" r:id="rId9"/>
    <p:sldId id="787" r:id="rId10"/>
    <p:sldId id="788" r:id="rId11"/>
    <p:sldId id="781" r:id="rId12"/>
    <p:sldId id="797" r:id="rId13"/>
    <p:sldId id="791" r:id="rId14"/>
    <p:sldId id="792" r:id="rId15"/>
    <p:sldId id="785" r:id="rId16"/>
    <p:sldId id="793" r:id="rId17"/>
    <p:sldId id="794" r:id="rId18"/>
    <p:sldId id="796" r:id="rId19"/>
    <p:sldId id="795" r:id="rId20"/>
    <p:sldId id="806" r:id="rId21"/>
    <p:sldId id="802" r:id="rId22"/>
    <p:sldId id="807" r:id="rId23"/>
    <p:sldId id="1058" r:id="rId24"/>
    <p:sldId id="789" r:id="rId25"/>
    <p:sldId id="805" r:id="rId26"/>
    <p:sldId id="1057" r:id="rId27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6B4E"/>
    <a:srgbClr val="C00000"/>
    <a:srgbClr val="FF3041"/>
    <a:srgbClr val="B0FFE7"/>
    <a:srgbClr val="F300FF"/>
    <a:srgbClr val="54E44A"/>
    <a:srgbClr val="E6BAB8"/>
    <a:srgbClr val="3365FF"/>
    <a:srgbClr val="DE52C0"/>
    <a:srgbClr val="943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70" autoAdjust="0"/>
    <p:restoredTop sz="83530" autoAdjust="0"/>
  </p:normalViewPr>
  <p:slideViewPr>
    <p:cSldViewPr snapToGrid="0" snapToObjects="1">
      <p:cViewPr varScale="1">
        <p:scale>
          <a:sx n="79" d="100"/>
          <a:sy n="79" d="100"/>
        </p:scale>
        <p:origin x="1248" y="27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7" d="100"/>
          <a:sy n="107" d="100"/>
        </p:scale>
        <p:origin x="387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vyoung\Desktop\moin\prefetching\timalloy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vyoung\Desktop\moin\prefetching\timallo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vyoung\Desktop\moin\prefetching\timallo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vyoung\Desktop\moin\prefetching\timalloy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vyoung\Desktop\moin\prefetching\timalloy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bw_timalloy!$T$6</c:f>
              <c:strCache>
                <c:ptCount val="1"/>
                <c:pt idx="0">
                  <c:v>TOC</c:v>
                </c:pt>
              </c:strCache>
            </c:strRef>
          </c:tx>
          <c:spPr>
            <a:solidFill>
              <a:schemeClr val="accent1"/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bw_timalloy!$S$7:$S$22</c:f>
              <c:strCache>
                <c:ptCount val="16"/>
                <c:pt idx="0">
                  <c:v>mcf</c:v>
                </c:pt>
                <c:pt idx="1">
                  <c:v>lbm</c:v>
                </c:pt>
                <c:pt idx="2">
                  <c:v>soplex</c:v>
                </c:pt>
                <c:pt idx="3">
                  <c:v>libq</c:v>
                </c:pt>
                <c:pt idx="4">
                  <c:v>gems</c:v>
                </c:pt>
                <c:pt idx="5">
                  <c:v>omnet</c:v>
                </c:pt>
                <c:pt idx="6">
                  <c:v>wrf</c:v>
                </c:pt>
                <c:pt idx="7">
                  <c:v>gcc</c:v>
                </c:pt>
                <c:pt idx="8">
                  <c:v>xalanc</c:v>
                </c:pt>
                <c:pt idx="9">
                  <c:v>zeus</c:v>
                </c:pt>
                <c:pt idx="10">
                  <c:v>cactus</c:v>
                </c:pt>
                <c:pt idx="11">
                  <c:v>cc twi</c:v>
                </c:pt>
                <c:pt idx="12">
                  <c:v>pr twi</c:v>
                </c:pt>
                <c:pt idx="14">
                  <c:v>Gmean</c:v>
                </c:pt>
                <c:pt idx="15">
                  <c:v>+ no mcf</c:v>
                </c:pt>
              </c:strCache>
            </c:strRef>
          </c:cat>
          <c:val>
            <c:numRef>
              <c:f>bw_timalloy!$T$7:$T$22</c:f>
              <c:numCache>
                <c:formatCode>General</c:formatCode>
                <c:ptCount val="16"/>
                <c:pt idx="0">
                  <c:v>0.308</c:v>
                </c:pt>
                <c:pt idx="1">
                  <c:v>1</c:v>
                </c:pt>
                <c:pt idx="2">
                  <c:v>0.79600000000000004</c:v>
                </c:pt>
                <c:pt idx="3">
                  <c:v>0.996</c:v>
                </c:pt>
                <c:pt idx="4">
                  <c:v>0.82899999999999996</c:v>
                </c:pt>
                <c:pt idx="5">
                  <c:v>0.30399999999999999</c:v>
                </c:pt>
                <c:pt idx="6">
                  <c:v>0.96799999999999997</c:v>
                </c:pt>
                <c:pt idx="7">
                  <c:v>0.71499999999999997</c:v>
                </c:pt>
                <c:pt idx="8">
                  <c:v>0.29799999999999999</c:v>
                </c:pt>
                <c:pt idx="9">
                  <c:v>0.63400000000000001</c:v>
                </c:pt>
                <c:pt idx="10">
                  <c:v>0.86699999999999999</c:v>
                </c:pt>
                <c:pt idx="11">
                  <c:v>1.401</c:v>
                </c:pt>
                <c:pt idx="12">
                  <c:v>1.4410000000000001</c:v>
                </c:pt>
                <c:pt idx="14">
                  <c:v>0.72043843597419299</c:v>
                </c:pt>
                <c:pt idx="15">
                  <c:v>0.86499999999999999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CB-419B-BD1C-9CE38943FBF4}"/>
            </c:ext>
          </c:extLst>
        </c:ser>
        <c:ser>
          <c:idx val="1"/>
          <c:order val="1"/>
          <c:tx>
            <c:strRef>
              <c:f>bw_timalloy!$U$6</c:f>
              <c:strCache>
                <c:ptCount val="1"/>
                <c:pt idx="0">
                  <c:v>TicToc</c:v>
                </c:pt>
              </c:strCache>
            </c:strRef>
          </c:tx>
          <c:spPr>
            <a:solidFill>
              <a:schemeClr val="accent2"/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bw_timalloy!$S$7:$S$22</c:f>
              <c:strCache>
                <c:ptCount val="16"/>
                <c:pt idx="0">
                  <c:v>mcf</c:v>
                </c:pt>
                <c:pt idx="1">
                  <c:v>lbm</c:v>
                </c:pt>
                <c:pt idx="2">
                  <c:v>soplex</c:v>
                </c:pt>
                <c:pt idx="3">
                  <c:v>libq</c:v>
                </c:pt>
                <c:pt idx="4">
                  <c:v>gems</c:v>
                </c:pt>
                <c:pt idx="5">
                  <c:v>omnet</c:v>
                </c:pt>
                <c:pt idx="6">
                  <c:v>wrf</c:v>
                </c:pt>
                <c:pt idx="7">
                  <c:v>gcc</c:v>
                </c:pt>
                <c:pt idx="8">
                  <c:v>xalanc</c:v>
                </c:pt>
                <c:pt idx="9">
                  <c:v>zeus</c:v>
                </c:pt>
                <c:pt idx="10">
                  <c:v>cactus</c:v>
                </c:pt>
                <c:pt idx="11">
                  <c:v>cc twi</c:v>
                </c:pt>
                <c:pt idx="12">
                  <c:v>pr twi</c:v>
                </c:pt>
                <c:pt idx="14">
                  <c:v>Gmean</c:v>
                </c:pt>
                <c:pt idx="15">
                  <c:v>+ no mcf</c:v>
                </c:pt>
              </c:strCache>
            </c:strRef>
          </c:cat>
          <c:val>
            <c:numRef>
              <c:f>bw_timalloy!$U$7:$U$22</c:f>
              <c:numCache>
                <c:formatCode>General</c:formatCode>
                <c:ptCount val="16"/>
                <c:pt idx="0">
                  <c:v>0.34599999999999997</c:v>
                </c:pt>
                <c:pt idx="1">
                  <c:v>1.0409999999999999</c:v>
                </c:pt>
                <c:pt idx="2">
                  <c:v>0.83</c:v>
                </c:pt>
                <c:pt idx="3">
                  <c:v>1.008</c:v>
                </c:pt>
                <c:pt idx="4">
                  <c:v>0.85499999999999998</c:v>
                </c:pt>
                <c:pt idx="5">
                  <c:v>0.32900000000000001</c:v>
                </c:pt>
                <c:pt idx="6">
                  <c:v>0.998</c:v>
                </c:pt>
                <c:pt idx="7">
                  <c:v>0.81499999999999995</c:v>
                </c:pt>
                <c:pt idx="8">
                  <c:v>0.32200000000000001</c:v>
                </c:pt>
                <c:pt idx="9">
                  <c:v>0.85799999999999998</c:v>
                </c:pt>
                <c:pt idx="10">
                  <c:v>1.1759999999999999</c:v>
                </c:pt>
                <c:pt idx="11">
                  <c:v>1.4079999999999999</c:v>
                </c:pt>
                <c:pt idx="12">
                  <c:v>1.4470000000000001</c:v>
                </c:pt>
                <c:pt idx="14">
                  <c:v>0.78862782960412603</c:v>
                </c:pt>
                <c:pt idx="15">
                  <c:v>0.94199999999999995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CB-419B-BD1C-9CE38943FBF4}"/>
            </c:ext>
          </c:extLst>
        </c:ser>
        <c:ser>
          <c:idx val="4"/>
          <c:order val="2"/>
          <c:tx>
            <c:strRef>
              <c:f>bw_timalloy!$X$6</c:f>
              <c:strCache>
                <c:ptCount val="1"/>
                <c:pt idx="0">
                  <c:v>SRAM Tags</c:v>
                </c:pt>
              </c:strCache>
            </c:strRef>
          </c:tx>
          <c:spPr>
            <a:solidFill>
              <a:schemeClr val="accent5"/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bw_timalloy!$S$7:$S$22</c:f>
              <c:strCache>
                <c:ptCount val="16"/>
                <c:pt idx="0">
                  <c:v>mcf</c:v>
                </c:pt>
                <c:pt idx="1">
                  <c:v>lbm</c:v>
                </c:pt>
                <c:pt idx="2">
                  <c:v>soplex</c:v>
                </c:pt>
                <c:pt idx="3">
                  <c:v>libq</c:v>
                </c:pt>
                <c:pt idx="4">
                  <c:v>gems</c:v>
                </c:pt>
                <c:pt idx="5">
                  <c:v>omnet</c:v>
                </c:pt>
                <c:pt idx="6">
                  <c:v>wrf</c:v>
                </c:pt>
                <c:pt idx="7">
                  <c:v>gcc</c:v>
                </c:pt>
                <c:pt idx="8">
                  <c:v>xalanc</c:v>
                </c:pt>
                <c:pt idx="9">
                  <c:v>zeus</c:v>
                </c:pt>
                <c:pt idx="10">
                  <c:v>cactus</c:v>
                </c:pt>
                <c:pt idx="11">
                  <c:v>cc twi</c:v>
                </c:pt>
                <c:pt idx="12">
                  <c:v>pr twi</c:v>
                </c:pt>
                <c:pt idx="14">
                  <c:v>Gmean</c:v>
                </c:pt>
                <c:pt idx="15">
                  <c:v>+ no mcf</c:v>
                </c:pt>
              </c:strCache>
            </c:strRef>
          </c:cat>
          <c:val>
            <c:numRef>
              <c:f>bw_timalloy!$X$7:$X$22</c:f>
              <c:numCache>
                <c:formatCode>General</c:formatCode>
                <c:ptCount val="16"/>
                <c:pt idx="0">
                  <c:v>1.288</c:v>
                </c:pt>
                <c:pt idx="1">
                  <c:v>1.0720000000000001</c:v>
                </c:pt>
                <c:pt idx="2">
                  <c:v>1.109</c:v>
                </c:pt>
                <c:pt idx="3">
                  <c:v>1.024</c:v>
                </c:pt>
                <c:pt idx="4">
                  <c:v>1.1619999999999999</c:v>
                </c:pt>
                <c:pt idx="5">
                  <c:v>1.008</c:v>
                </c:pt>
                <c:pt idx="6">
                  <c:v>1.085</c:v>
                </c:pt>
                <c:pt idx="7">
                  <c:v>1.0649999999999999</c:v>
                </c:pt>
                <c:pt idx="8">
                  <c:v>1.028</c:v>
                </c:pt>
                <c:pt idx="9">
                  <c:v>1.1479999999999999</c:v>
                </c:pt>
                <c:pt idx="10">
                  <c:v>1.2350000000000001</c:v>
                </c:pt>
                <c:pt idx="11">
                  <c:v>1.4490000000000001</c:v>
                </c:pt>
                <c:pt idx="12">
                  <c:v>1.48</c:v>
                </c:pt>
                <c:pt idx="14">
                  <c:v>1.15666940324495</c:v>
                </c:pt>
                <c:pt idx="15">
                  <c:v>1.135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CB-419B-BD1C-9CE38943FB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5"/>
        <c:axId val="1379053360"/>
        <c:axId val="1379028496"/>
      </c:barChart>
      <c:catAx>
        <c:axId val="1379053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9028496"/>
        <c:crosses val="autoZero"/>
        <c:auto val="1"/>
        <c:lblAlgn val="ctr"/>
        <c:lblOffset val="100"/>
        <c:noMultiLvlLbl val="0"/>
      </c:catAx>
      <c:valAx>
        <c:axId val="13790284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>
                    <a:solidFill>
                      <a:schemeClr val="tx1"/>
                    </a:solidFill>
                  </a:rPr>
                  <a:t>Speedup</a:t>
                </a:r>
                <a:r>
                  <a:rPr lang="en-US" sz="1400" baseline="0" dirty="0">
                    <a:solidFill>
                      <a:schemeClr val="tx1"/>
                    </a:solidFill>
                  </a:rPr>
                  <a:t> </a:t>
                </a:r>
                <a:r>
                  <a:rPr lang="en-US" sz="1400" baseline="0" dirty="0" err="1">
                    <a:solidFill>
                      <a:schemeClr val="tx1"/>
                    </a:solidFill>
                  </a:rPr>
                  <a:t>w.r.t</a:t>
                </a:r>
                <a:r>
                  <a:rPr lang="en-US" sz="1400" baseline="0" dirty="0">
                    <a:solidFill>
                      <a:schemeClr val="tx1"/>
                    </a:solidFill>
                  </a:rPr>
                  <a:t> TIC</a:t>
                </a:r>
                <a:endParaRPr lang="en-US" sz="14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9053360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assorted!$P$125</c:f>
              <c:strCache>
                <c:ptCount val="1"/>
                <c:pt idx="0">
                  <c:v>PDirty,ADirty</c:v>
                </c:pt>
              </c:strCache>
            </c:strRef>
          </c:tx>
          <c:spPr>
            <a:solidFill>
              <a:schemeClr val="accent1"/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assorted!$O$126:$O$140</c:f>
              <c:strCache>
                <c:ptCount val="15"/>
                <c:pt idx="0">
                  <c:v>mcf</c:v>
                </c:pt>
                <c:pt idx="1">
                  <c:v>lbm</c:v>
                </c:pt>
                <c:pt idx="2">
                  <c:v>soplex</c:v>
                </c:pt>
                <c:pt idx="3">
                  <c:v>libq</c:v>
                </c:pt>
                <c:pt idx="4">
                  <c:v>gems</c:v>
                </c:pt>
                <c:pt idx="5">
                  <c:v>omnet</c:v>
                </c:pt>
                <c:pt idx="6">
                  <c:v>wrf</c:v>
                </c:pt>
                <c:pt idx="7">
                  <c:v>gcc</c:v>
                </c:pt>
                <c:pt idx="8">
                  <c:v>xalanc</c:v>
                </c:pt>
                <c:pt idx="9">
                  <c:v>zeus</c:v>
                </c:pt>
                <c:pt idx="10">
                  <c:v>cactus</c:v>
                </c:pt>
                <c:pt idx="11">
                  <c:v>cc twi</c:v>
                </c:pt>
                <c:pt idx="12">
                  <c:v>pr twi</c:v>
                </c:pt>
                <c:pt idx="14">
                  <c:v>Gmean</c:v>
                </c:pt>
              </c:strCache>
            </c:strRef>
          </c:cat>
          <c:val>
            <c:numRef>
              <c:f>assorted!$P$126:$P$140</c:f>
              <c:numCache>
                <c:formatCode>General</c:formatCode>
                <c:ptCount val="15"/>
                <c:pt idx="0">
                  <c:v>0.9</c:v>
                </c:pt>
                <c:pt idx="1">
                  <c:v>53.2</c:v>
                </c:pt>
                <c:pt idx="2">
                  <c:v>9.8000000000000007</c:v>
                </c:pt>
                <c:pt idx="3">
                  <c:v>8</c:v>
                </c:pt>
                <c:pt idx="4">
                  <c:v>59.3</c:v>
                </c:pt>
                <c:pt idx="5">
                  <c:v>34.1</c:v>
                </c:pt>
                <c:pt idx="6">
                  <c:v>62.4</c:v>
                </c:pt>
                <c:pt idx="7">
                  <c:v>80.7</c:v>
                </c:pt>
                <c:pt idx="8">
                  <c:v>96.5</c:v>
                </c:pt>
                <c:pt idx="9">
                  <c:v>66.099999999999994</c:v>
                </c:pt>
                <c:pt idx="10">
                  <c:v>73.400000000000006</c:v>
                </c:pt>
                <c:pt idx="11">
                  <c:v>4</c:v>
                </c:pt>
                <c:pt idx="12">
                  <c:v>9.6999999999999993</c:v>
                </c:pt>
                <c:pt idx="14">
                  <c:v>42.930999999999997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36-4C77-8042-0E2446FD6047}"/>
            </c:ext>
          </c:extLst>
        </c:ser>
        <c:ser>
          <c:idx val="1"/>
          <c:order val="1"/>
          <c:tx>
            <c:strRef>
              <c:f>assorted!$Q$125</c:f>
              <c:strCache>
                <c:ptCount val="1"/>
                <c:pt idx="0">
                  <c:v>PClean,ADirty</c:v>
                </c:pt>
              </c:strCache>
            </c:strRef>
          </c:tx>
          <c:spPr>
            <a:solidFill>
              <a:schemeClr val="accent2"/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assorted!$O$126:$O$140</c:f>
              <c:strCache>
                <c:ptCount val="15"/>
                <c:pt idx="0">
                  <c:v>mcf</c:v>
                </c:pt>
                <c:pt idx="1">
                  <c:v>lbm</c:v>
                </c:pt>
                <c:pt idx="2">
                  <c:v>soplex</c:v>
                </c:pt>
                <c:pt idx="3">
                  <c:v>libq</c:v>
                </c:pt>
                <c:pt idx="4">
                  <c:v>gems</c:v>
                </c:pt>
                <c:pt idx="5">
                  <c:v>omnet</c:v>
                </c:pt>
                <c:pt idx="6">
                  <c:v>wrf</c:v>
                </c:pt>
                <c:pt idx="7">
                  <c:v>gcc</c:v>
                </c:pt>
                <c:pt idx="8">
                  <c:v>xalanc</c:v>
                </c:pt>
                <c:pt idx="9">
                  <c:v>zeus</c:v>
                </c:pt>
                <c:pt idx="10">
                  <c:v>cactus</c:v>
                </c:pt>
                <c:pt idx="11">
                  <c:v>cc twi</c:v>
                </c:pt>
                <c:pt idx="12">
                  <c:v>pr twi</c:v>
                </c:pt>
                <c:pt idx="14">
                  <c:v>Gmean</c:v>
                </c:pt>
              </c:strCache>
            </c:strRef>
          </c:cat>
          <c:val>
            <c:numRef>
              <c:f>assorted!$Q$126:$Q$140</c:f>
              <c:numCache>
                <c:formatCode>General</c:formatCode>
                <c:ptCount val="15"/>
                <c:pt idx="0">
                  <c:v>0.8</c:v>
                </c:pt>
                <c:pt idx="1">
                  <c:v>4.7</c:v>
                </c:pt>
                <c:pt idx="2">
                  <c:v>5.6</c:v>
                </c:pt>
                <c:pt idx="3">
                  <c:v>15.8</c:v>
                </c:pt>
                <c:pt idx="4">
                  <c:v>6.3</c:v>
                </c:pt>
                <c:pt idx="5">
                  <c:v>2</c:v>
                </c:pt>
                <c:pt idx="6">
                  <c:v>21.4</c:v>
                </c:pt>
                <c:pt idx="7">
                  <c:v>3.6</c:v>
                </c:pt>
                <c:pt idx="8">
                  <c:v>0.6</c:v>
                </c:pt>
                <c:pt idx="9">
                  <c:v>12.9</c:v>
                </c:pt>
                <c:pt idx="10">
                  <c:v>0.4</c:v>
                </c:pt>
                <c:pt idx="11">
                  <c:v>0</c:v>
                </c:pt>
                <c:pt idx="12">
                  <c:v>0</c:v>
                </c:pt>
                <c:pt idx="14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36-4C77-8042-0E2446FD6047}"/>
            </c:ext>
          </c:extLst>
        </c:ser>
        <c:ser>
          <c:idx val="2"/>
          <c:order val="2"/>
          <c:tx>
            <c:strRef>
              <c:f>assorted!$R$125</c:f>
              <c:strCache>
                <c:ptCount val="1"/>
                <c:pt idx="0">
                  <c:v>PClean,AClean</c:v>
                </c:pt>
              </c:strCache>
            </c:strRef>
          </c:tx>
          <c:spPr>
            <a:solidFill>
              <a:schemeClr val="accent3"/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assorted!$O$126:$O$140</c:f>
              <c:strCache>
                <c:ptCount val="15"/>
                <c:pt idx="0">
                  <c:v>mcf</c:v>
                </c:pt>
                <c:pt idx="1">
                  <c:v>lbm</c:v>
                </c:pt>
                <c:pt idx="2">
                  <c:v>soplex</c:v>
                </c:pt>
                <c:pt idx="3">
                  <c:v>libq</c:v>
                </c:pt>
                <c:pt idx="4">
                  <c:v>gems</c:v>
                </c:pt>
                <c:pt idx="5">
                  <c:v>omnet</c:v>
                </c:pt>
                <c:pt idx="6">
                  <c:v>wrf</c:v>
                </c:pt>
                <c:pt idx="7">
                  <c:v>gcc</c:v>
                </c:pt>
                <c:pt idx="8">
                  <c:v>xalanc</c:v>
                </c:pt>
                <c:pt idx="9">
                  <c:v>zeus</c:v>
                </c:pt>
                <c:pt idx="10">
                  <c:v>cactus</c:v>
                </c:pt>
                <c:pt idx="11">
                  <c:v>cc twi</c:v>
                </c:pt>
                <c:pt idx="12">
                  <c:v>pr twi</c:v>
                </c:pt>
                <c:pt idx="14">
                  <c:v>Gmean</c:v>
                </c:pt>
              </c:strCache>
            </c:strRef>
          </c:cat>
          <c:val>
            <c:numRef>
              <c:f>assorted!$R$126:$R$140</c:f>
              <c:numCache>
                <c:formatCode>General</c:formatCode>
                <c:ptCount val="15"/>
                <c:pt idx="0">
                  <c:v>98.1</c:v>
                </c:pt>
                <c:pt idx="1">
                  <c:v>37</c:v>
                </c:pt>
                <c:pt idx="2">
                  <c:v>84.3</c:v>
                </c:pt>
                <c:pt idx="3">
                  <c:v>61.6</c:v>
                </c:pt>
                <c:pt idx="4">
                  <c:v>33.700000000000003</c:v>
                </c:pt>
                <c:pt idx="5">
                  <c:v>59.5</c:v>
                </c:pt>
                <c:pt idx="6">
                  <c:v>13.4</c:v>
                </c:pt>
                <c:pt idx="7">
                  <c:v>13.6</c:v>
                </c:pt>
                <c:pt idx="8">
                  <c:v>1</c:v>
                </c:pt>
                <c:pt idx="9">
                  <c:v>20.2</c:v>
                </c:pt>
                <c:pt idx="10">
                  <c:v>25.4</c:v>
                </c:pt>
                <c:pt idx="11">
                  <c:v>95.8</c:v>
                </c:pt>
                <c:pt idx="12">
                  <c:v>90.2</c:v>
                </c:pt>
                <c:pt idx="14">
                  <c:v>48.753999999999998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36-4C77-8042-0E2446FD6047}"/>
            </c:ext>
          </c:extLst>
        </c:ser>
        <c:ser>
          <c:idx val="3"/>
          <c:order val="3"/>
          <c:tx>
            <c:strRef>
              <c:f>assorted!$S$125</c:f>
              <c:strCache>
                <c:ptCount val="1"/>
                <c:pt idx="0">
                  <c:v>PDirty,AClean</c:v>
                </c:pt>
              </c:strCache>
            </c:strRef>
          </c:tx>
          <c:spPr>
            <a:solidFill>
              <a:schemeClr val="accent4"/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assorted!$O$126:$O$140</c:f>
              <c:strCache>
                <c:ptCount val="15"/>
                <c:pt idx="0">
                  <c:v>mcf</c:v>
                </c:pt>
                <c:pt idx="1">
                  <c:v>lbm</c:v>
                </c:pt>
                <c:pt idx="2">
                  <c:v>soplex</c:v>
                </c:pt>
                <c:pt idx="3">
                  <c:v>libq</c:v>
                </c:pt>
                <c:pt idx="4">
                  <c:v>gems</c:v>
                </c:pt>
                <c:pt idx="5">
                  <c:v>omnet</c:v>
                </c:pt>
                <c:pt idx="6">
                  <c:v>wrf</c:v>
                </c:pt>
                <c:pt idx="7">
                  <c:v>gcc</c:v>
                </c:pt>
                <c:pt idx="8">
                  <c:v>xalanc</c:v>
                </c:pt>
                <c:pt idx="9">
                  <c:v>zeus</c:v>
                </c:pt>
                <c:pt idx="10">
                  <c:v>cactus</c:v>
                </c:pt>
                <c:pt idx="11">
                  <c:v>cc twi</c:v>
                </c:pt>
                <c:pt idx="12">
                  <c:v>pr twi</c:v>
                </c:pt>
                <c:pt idx="14">
                  <c:v>Gmean</c:v>
                </c:pt>
              </c:strCache>
            </c:strRef>
          </c:cat>
          <c:val>
            <c:numRef>
              <c:f>assorted!$S$126:$S$140</c:f>
              <c:numCache>
                <c:formatCode>General</c:formatCode>
                <c:ptCount val="15"/>
                <c:pt idx="0">
                  <c:v>0.2</c:v>
                </c:pt>
                <c:pt idx="1">
                  <c:v>5</c:v>
                </c:pt>
                <c:pt idx="2">
                  <c:v>0.2</c:v>
                </c:pt>
                <c:pt idx="3">
                  <c:v>14.6</c:v>
                </c:pt>
                <c:pt idx="4">
                  <c:v>0.6</c:v>
                </c:pt>
                <c:pt idx="5">
                  <c:v>4.4000000000000004</c:v>
                </c:pt>
                <c:pt idx="6">
                  <c:v>2.8</c:v>
                </c:pt>
                <c:pt idx="7">
                  <c:v>2.1</c:v>
                </c:pt>
                <c:pt idx="8">
                  <c:v>1.9</c:v>
                </c:pt>
                <c:pt idx="9">
                  <c:v>0.8</c:v>
                </c:pt>
                <c:pt idx="10">
                  <c:v>0.8</c:v>
                </c:pt>
                <c:pt idx="11">
                  <c:v>0.1</c:v>
                </c:pt>
                <c:pt idx="12">
                  <c:v>0.1</c:v>
                </c:pt>
                <c:pt idx="14">
                  <c:v>2.585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36-4C77-8042-0E2446FD60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9593568"/>
        <c:axId val="1379596832"/>
      </c:barChart>
      <c:catAx>
        <c:axId val="137959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3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9596832"/>
        <c:crosses val="autoZero"/>
        <c:auto val="1"/>
        <c:lblAlgn val="ctr"/>
        <c:lblOffset val="100"/>
        <c:noMultiLvlLbl val="0"/>
      </c:catAx>
      <c:valAx>
        <c:axId val="137959683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>
                    <a:solidFill>
                      <a:schemeClr val="tx1"/>
                    </a:solidFill>
                  </a:rPr>
                  <a:t>Prediction</a:t>
                </a:r>
                <a:r>
                  <a:rPr lang="en-US" sz="1400" baseline="0">
                    <a:solidFill>
                      <a:schemeClr val="tx1"/>
                    </a:solidFill>
                  </a:rPr>
                  <a:t> Breakdown (%)</a:t>
                </a:r>
                <a:endParaRPr lang="en-US" sz="140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9593568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13625903243576001"/>
          <c:y val="8.4905660377358499E-2"/>
          <c:w val="0.78921033019020803"/>
          <c:h val="0.1061487891843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assorted!$Q$125</c:f>
              <c:strCache>
                <c:ptCount val="1"/>
                <c:pt idx="0">
                  <c:v>PClean,ADirty</c:v>
                </c:pt>
              </c:strCache>
            </c:strRef>
          </c:tx>
          <c:spPr>
            <a:solidFill>
              <a:schemeClr val="accent2"/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assorted!$O$126:$O$140</c:f>
              <c:strCache>
                <c:ptCount val="15"/>
                <c:pt idx="0">
                  <c:v>mcf</c:v>
                </c:pt>
                <c:pt idx="1">
                  <c:v>lbm</c:v>
                </c:pt>
                <c:pt idx="2">
                  <c:v>soplex</c:v>
                </c:pt>
                <c:pt idx="3">
                  <c:v>libq</c:v>
                </c:pt>
                <c:pt idx="4">
                  <c:v>gems</c:v>
                </c:pt>
                <c:pt idx="5">
                  <c:v>omnet</c:v>
                </c:pt>
                <c:pt idx="6">
                  <c:v>wrf</c:v>
                </c:pt>
                <c:pt idx="7">
                  <c:v>gcc</c:v>
                </c:pt>
                <c:pt idx="8">
                  <c:v>xalanc</c:v>
                </c:pt>
                <c:pt idx="9">
                  <c:v>zeus</c:v>
                </c:pt>
                <c:pt idx="10">
                  <c:v>cactus</c:v>
                </c:pt>
                <c:pt idx="11">
                  <c:v>cc twi</c:v>
                </c:pt>
                <c:pt idx="12">
                  <c:v>pr twi</c:v>
                </c:pt>
                <c:pt idx="14">
                  <c:v>Gmean</c:v>
                </c:pt>
              </c:strCache>
            </c:strRef>
          </c:cat>
          <c:val>
            <c:numRef>
              <c:f>assorted!$Q$126:$Q$140</c:f>
              <c:numCache>
                <c:formatCode>General</c:formatCode>
                <c:ptCount val="15"/>
                <c:pt idx="0">
                  <c:v>0.8</c:v>
                </c:pt>
                <c:pt idx="1">
                  <c:v>4.7</c:v>
                </c:pt>
                <c:pt idx="2">
                  <c:v>5.6</c:v>
                </c:pt>
                <c:pt idx="3">
                  <c:v>15.8</c:v>
                </c:pt>
                <c:pt idx="4">
                  <c:v>6.3</c:v>
                </c:pt>
                <c:pt idx="5">
                  <c:v>2</c:v>
                </c:pt>
                <c:pt idx="6">
                  <c:v>21.4</c:v>
                </c:pt>
                <c:pt idx="7">
                  <c:v>3.6</c:v>
                </c:pt>
                <c:pt idx="8">
                  <c:v>0.6</c:v>
                </c:pt>
                <c:pt idx="9">
                  <c:v>12.9</c:v>
                </c:pt>
                <c:pt idx="10">
                  <c:v>0.4</c:v>
                </c:pt>
                <c:pt idx="11">
                  <c:v>0</c:v>
                </c:pt>
                <c:pt idx="12">
                  <c:v>0</c:v>
                </c:pt>
                <c:pt idx="14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63-4213-9C1D-D999014E8C14}"/>
            </c:ext>
          </c:extLst>
        </c:ser>
        <c:ser>
          <c:idx val="3"/>
          <c:order val="1"/>
          <c:tx>
            <c:strRef>
              <c:f>assorted!$S$125</c:f>
              <c:strCache>
                <c:ptCount val="1"/>
                <c:pt idx="0">
                  <c:v>PDirty,AClean</c:v>
                </c:pt>
              </c:strCache>
            </c:strRef>
          </c:tx>
          <c:spPr>
            <a:solidFill>
              <a:schemeClr val="accent4"/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assorted!$O$126:$O$140</c:f>
              <c:strCache>
                <c:ptCount val="15"/>
                <c:pt idx="0">
                  <c:v>mcf</c:v>
                </c:pt>
                <c:pt idx="1">
                  <c:v>lbm</c:v>
                </c:pt>
                <c:pt idx="2">
                  <c:v>soplex</c:v>
                </c:pt>
                <c:pt idx="3">
                  <c:v>libq</c:v>
                </c:pt>
                <c:pt idx="4">
                  <c:v>gems</c:v>
                </c:pt>
                <c:pt idx="5">
                  <c:v>omnet</c:v>
                </c:pt>
                <c:pt idx="6">
                  <c:v>wrf</c:v>
                </c:pt>
                <c:pt idx="7">
                  <c:v>gcc</c:v>
                </c:pt>
                <c:pt idx="8">
                  <c:v>xalanc</c:v>
                </c:pt>
                <c:pt idx="9">
                  <c:v>zeus</c:v>
                </c:pt>
                <c:pt idx="10">
                  <c:v>cactus</c:v>
                </c:pt>
                <c:pt idx="11">
                  <c:v>cc twi</c:v>
                </c:pt>
                <c:pt idx="12">
                  <c:v>pr twi</c:v>
                </c:pt>
                <c:pt idx="14">
                  <c:v>Gmean</c:v>
                </c:pt>
              </c:strCache>
            </c:strRef>
          </c:cat>
          <c:val>
            <c:numRef>
              <c:f>assorted!$S$126:$S$140</c:f>
              <c:numCache>
                <c:formatCode>General</c:formatCode>
                <c:ptCount val="15"/>
                <c:pt idx="0">
                  <c:v>0.2</c:v>
                </c:pt>
                <c:pt idx="1">
                  <c:v>5</c:v>
                </c:pt>
                <c:pt idx="2">
                  <c:v>0.2</c:v>
                </c:pt>
                <c:pt idx="3">
                  <c:v>14.6</c:v>
                </c:pt>
                <c:pt idx="4">
                  <c:v>0.6</c:v>
                </c:pt>
                <c:pt idx="5">
                  <c:v>4.4000000000000004</c:v>
                </c:pt>
                <c:pt idx="6">
                  <c:v>2.8</c:v>
                </c:pt>
                <c:pt idx="7">
                  <c:v>2.1</c:v>
                </c:pt>
                <c:pt idx="8">
                  <c:v>1.9</c:v>
                </c:pt>
                <c:pt idx="9">
                  <c:v>0.8</c:v>
                </c:pt>
                <c:pt idx="10">
                  <c:v>0.8</c:v>
                </c:pt>
                <c:pt idx="11">
                  <c:v>0.1</c:v>
                </c:pt>
                <c:pt idx="12">
                  <c:v>0.1</c:v>
                </c:pt>
                <c:pt idx="14">
                  <c:v>2.585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63-4213-9C1D-D999014E8C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9617648"/>
        <c:axId val="1379620400"/>
      </c:barChart>
      <c:catAx>
        <c:axId val="137961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3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9620400"/>
        <c:crosses val="autoZero"/>
        <c:auto val="1"/>
        <c:lblAlgn val="ctr"/>
        <c:lblOffset val="100"/>
        <c:noMultiLvlLbl val="0"/>
      </c:catAx>
      <c:valAx>
        <c:axId val="137962040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>
                    <a:solidFill>
                      <a:schemeClr val="tx1"/>
                    </a:solidFill>
                  </a:rPr>
                  <a:t>Misclassification</a:t>
                </a:r>
                <a:r>
                  <a:rPr lang="en-US" sz="1400" baseline="0" dirty="0">
                    <a:solidFill>
                      <a:schemeClr val="tx1"/>
                    </a:solidFill>
                  </a:rPr>
                  <a:t> Ratio (%)</a:t>
                </a:r>
                <a:endParaRPr lang="en-US" sz="14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9617648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13625903243576001"/>
          <c:y val="8.4905660377358499E-2"/>
          <c:w val="0.78921033019020803"/>
          <c:h val="0.1061487891843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bw_timalloy!$T$6</c:f>
              <c:strCache>
                <c:ptCount val="1"/>
                <c:pt idx="0">
                  <c:v>TOC</c:v>
                </c:pt>
              </c:strCache>
            </c:strRef>
          </c:tx>
          <c:spPr>
            <a:solidFill>
              <a:schemeClr val="accent1"/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bw_timalloy!$S$7:$S$22</c:f>
              <c:strCache>
                <c:ptCount val="16"/>
                <c:pt idx="0">
                  <c:v>mcf</c:v>
                </c:pt>
                <c:pt idx="1">
                  <c:v>lbm</c:v>
                </c:pt>
                <c:pt idx="2">
                  <c:v>soplex</c:v>
                </c:pt>
                <c:pt idx="3">
                  <c:v>libq</c:v>
                </c:pt>
                <c:pt idx="4">
                  <c:v>gems</c:v>
                </c:pt>
                <c:pt idx="5">
                  <c:v>omnet</c:v>
                </c:pt>
                <c:pt idx="6">
                  <c:v>wrf</c:v>
                </c:pt>
                <c:pt idx="7">
                  <c:v>gcc</c:v>
                </c:pt>
                <c:pt idx="8">
                  <c:v>xalanc</c:v>
                </c:pt>
                <c:pt idx="9">
                  <c:v>zeus</c:v>
                </c:pt>
                <c:pt idx="10">
                  <c:v>cactus</c:v>
                </c:pt>
                <c:pt idx="11">
                  <c:v>cc twi</c:v>
                </c:pt>
                <c:pt idx="12">
                  <c:v>pr twi</c:v>
                </c:pt>
                <c:pt idx="14">
                  <c:v>Gmean</c:v>
                </c:pt>
                <c:pt idx="15">
                  <c:v>+ no mcf</c:v>
                </c:pt>
              </c:strCache>
            </c:strRef>
          </c:cat>
          <c:val>
            <c:numRef>
              <c:f>bw_timalloy!$T$7:$T$22</c:f>
              <c:numCache>
                <c:formatCode>General</c:formatCode>
                <c:ptCount val="16"/>
                <c:pt idx="0">
                  <c:v>0.308</c:v>
                </c:pt>
                <c:pt idx="1">
                  <c:v>1</c:v>
                </c:pt>
                <c:pt idx="2">
                  <c:v>0.79600000000000004</c:v>
                </c:pt>
                <c:pt idx="3">
                  <c:v>0.996</c:v>
                </c:pt>
                <c:pt idx="4">
                  <c:v>0.82899999999999996</c:v>
                </c:pt>
                <c:pt idx="5">
                  <c:v>0.30399999999999999</c:v>
                </c:pt>
                <c:pt idx="6">
                  <c:v>0.96799999999999997</c:v>
                </c:pt>
                <c:pt idx="7">
                  <c:v>0.71499999999999997</c:v>
                </c:pt>
                <c:pt idx="8">
                  <c:v>0.29799999999999999</c:v>
                </c:pt>
                <c:pt idx="9">
                  <c:v>0.63400000000000001</c:v>
                </c:pt>
                <c:pt idx="10">
                  <c:v>0.86699999999999999</c:v>
                </c:pt>
                <c:pt idx="11">
                  <c:v>1.401</c:v>
                </c:pt>
                <c:pt idx="12">
                  <c:v>1.4410000000000001</c:v>
                </c:pt>
                <c:pt idx="14">
                  <c:v>0.72043843597419299</c:v>
                </c:pt>
                <c:pt idx="15">
                  <c:v>0.86499999999999999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34-4F28-B102-3D03B825AC30}"/>
            </c:ext>
          </c:extLst>
        </c:ser>
        <c:ser>
          <c:idx val="1"/>
          <c:order val="1"/>
          <c:tx>
            <c:strRef>
              <c:f>bw_timalloy!$U$6</c:f>
              <c:strCache>
                <c:ptCount val="1"/>
                <c:pt idx="0">
                  <c:v>TicToc</c:v>
                </c:pt>
              </c:strCache>
            </c:strRef>
          </c:tx>
          <c:spPr>
            <a:solidFill>
              <a:schemeClr val="accent2"/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bw_timalloy!$S$7:$S$22</c:f>
              <c:strCache>
                <c:ptCount val="16"/>
                <c:pt idx="0">
                  <c:v>mcf</c:v>
                </c:pt>
                <c:pt idx="1">
                  <c:v>lbm</c:v>
                </c:pt>
                <c:pt idx="2">
                  <c:v>soplex</c:v>
                </c:pt>
                <c:pt idx="3">
                  <c:v>libq</c:v>
                </c:pt>
                <c:pt idx="4">
                  <c:v>gems</c:v>
                </c:pt>
                <c:pt idx="5">
                  <c:v>omnet</c:v>
                </c:pt>
                <c:pt idx="6">
                  <c:v>wrf</c:v>
                </c:pt>
                <c:pt idx="7">
                  <c:v>gcc</c:v>
                </c:pt>
                <c:pt idx="8">
                  <c:v>xalanc</c:v>
                </c:pt>
                <c:pt idx="9">
                  <c:v>zeus</c:v>
                </c:pt>
                <c:pt idx="10">
                  <c:v>cactus</c:v>
                </c:pt>
                <c:pt idx="11">
                  <c:v>cc twi</c:v>
                </c:pt>
                <c:pt idx="12">
                  <c:v>pr twi</c:v>
                </c:pt>
                <c:pt idx="14">
                  <c:v>Gmean</c:v>
                </c:pt>
                <c:pt idx="15">
                  <c:v>+ no mcf</c:v>
                </c:pt>
              </c:strCache>
            </c:strRef>
          </c:cat>
          <c:val>
            <c:numRef>
              <c:f>bw_timalloy!$U$7:$U$22</c:f>
              <c:numCache>
                <c:formatCode>General</c:formatCode>
                <c:ptCount val="16"/>
                <c:pt idx="0">
                  <c:v>0.34599999999999997</c:v>
                </c:pt>
                <c:pt idx="1">
                  <c:v>1.0409999999999999</c:v>
                </c:pt>
                <c:pt idx="2">
                  <c:v>0.83</c:v>
                </c:pt>
                <c:pt idx="3">
                  <c:v>1.008</c:v>
                </c:pt>
                <c:pt idx="4">
                  <c:v>0.85499999999999998</c:v>
                </c:pt>
                <c:pt idx="5">
                  <c:v>0.32900000000000001</c:v>
                </c:pt>
                <c:pt idx="6">
                  <c:v>0.998</c:v>
                </c:pt>
                <c:pt idx="7">
                  <c:v>0.81499999999999995</c:v>
                </c:pt>
                <c:pt idx="8">
                  <c:v>0.32200000000000001</c:v>
                </c:pt>
                <c:pt idx="9">
                  <c:v>0.85799999999999998</c:v>
                </c:pt>
                <c:pt idx="10">
                  <c:v>1.1759999999999999</c:v>
                </c:pt>
                <c:pt idx="11">
                  <c:v>1.4079999999999999</c:v>
                </c:pt>
                <c:pt idx="12">
                  <c:v>1.4470000000000001</c:v>
                </c:pt>
                <c:pt idx="14">
                  <c:v>0.78862782960412603</c:v>
                </c:pt>
                <c:pt idx="15">
                  <c:v>0.94199999999999995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34-4F28-B102-3D03B825AC30}"/>
            </c:ext>
          </c:extLst>
        </c:ser>
        <c:ser>
          <c:idx val="2"/>
          <c:order val="2"/>
          <c:tx>
            <c:strRef>
              <c:f>bw_timalloy!$V$6</c:f>
              <c:strCache>
                <c:ptCount val="1"/>
                <c:pt idx="0">
                  <c:v>TicToc + DCD</c:v>
                </c:pt>
              </c:strCache>
            </c:strRef>
          </c:tx>
          <c:spPr>
            <a:solidFill>
              <a:schemeClr val="accent3"/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bw_timalloy!$S$7:$S$22</c:f>
              <c:strCache>
                <c:ptCount val="16"/>
                <c:pt idx="0">
                  <c:v>mcf</c:v>
                </c:pt>
                <c:pt idx="1">
                  <c:v>lbm</c:v>
                </c:pt>
                <c:pt idx="2">
                  <c:v>soplex</c:v>
                </c:pt>
                <c:pt idx="3">
                  <c:v>libq</c:v>
                </c:pt>
                <c:pt idx="4">
                  <c:v>gems</c:v>
                </c:pt>
                <c:pt idx="5">
                  <c:v>omnet</c:v>
                </c:pt>
                <c:pt idx="6">
                  <c:v>wrf</c:v>
                </c:pt>
                <c:pt idx="7">
                  <c:v>gcc</c:v>
                </c:pt>
                <c:pt idx="8">
                  <c:v>xalanc</c:v>
                </c:pt>
                <c:pt idx="9">
                  <c:v>zeus</c:v>
                </c:pt>
                <c:pt idx="10">
                  <c:v>cactus</c:v>
                </c:pt>
                <c:pt idx="11">
                  <c:v>cc twi</c:v>
                </c:pt>
                <c:pt idx="12">
                  <c:v>pr twi</c:v>
                </c:pt>
                <c:pt idx="14">
                  <c:v>Gmean</c:v>
                </c:pt>
                <c:pt idx="15">
                  <c:v>+ no mcf</c:v>
                </c:pt>
              </c:strCache>
            </c:strRef>
          </c:cat>
          <c:val>
            <c:numRef>
              <c:f>bw_timalloy!$V$7:$V$22</c:f>
              <c:numCache>
                <c:formatCode>General</c:formatCode>
                <c:ptCount val="16"/>
                <c:pt idx="0">
                  <c:v>0.442</c:v>
                </c:pt>
                <c:pt idx="1">
                  <c:v>1.0620000000000001</c:v>
                </c:pt>
                <c:pt idx="2">
                  <c:v>1.095</c:v>
                </c:pt>
                <c:pt idx="3">
                  <c:v>1.024</c:v>
                </c:pt>
                <c:pt idx="4">
                  <c:v>0.92300000000000004</c:v>
                </c:pt>
                <c:pt idx="5">
                  <c:v>0.96799999999999997</c:v>
                </c:pt>
                <c:pt idx="6">
                  <c:v>1.054</c:v>
                </c:pt>
                <c:pt idx="7">
                  <c:v>0.97899999999999998</c:v>
                </c:pt>
                <c:pt idx="8">
                  <c:v>0.87</c:v>
                </c:pt>
                <c:pt idx="9">
                  <c:v>0.88800000000000001</c:v>
                </c:pt>
                <c:pt idx="10">
                  <c:v>1.2050000000000001</c:v>
                </c:pt>
                <c:pt idx="11">
                  <c:v>1.4119999999999999</c:v>
                </c:pt>
                <c:pt idx="12">
                  <c:v>1.446</c:v>
                </c:pt>
                <c:pt idx="14">
                  <c:v>0.99379939739743395</c:v>
                </c:pt>
                <c:pt idx="15">
                  <c:v>1.0860000000000001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34-4F28-B102-3D03B825AC30}"/>
            </c:ext>
          </c:extLst>
        </c:ser>
        <c:ser>
          <c:idx val="3"/>
          <c:order val="3"/>
          <c:tx>
            <c:strRef>
              <c:f>bw_timalloy!$W$6</c:f>
              <c:strCache>
                <c:ptCount val="1"/>
                <c:pt idx="0">
                  <c:v>TicToc + PDM</c:v>
                </c:pt>
              </c:strCache>
            </c:strRef>
          </c:tx>
          <c:spPr>
            <a:solidFill>
              <a:schemeClr val="accent4"/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bw_timalloy!$S$7:$S$22</c:f>
              <c:strCache>
                <c:ptCount val="16"/>
                <c:pt idx="0">
                  <c:v>mcf</c:v>
                </c:pt>
                <c:pt idx="1">
                  <c:v>lbm</c:v>
                </c:pt>
                <c:pt idx="2">
                  <c:v>soplex</c:v>
                </c:pt>
                <c:pt idx="3">
                  <c:v>libq</c:v>
                </c:pt>
                <c:pt idx="4">
                  <c:v>gems</c:v>
                </c:pt>
                <c:pt idx="5">
                  <c:v>omnet</c:v>
                </c:pt>
                <c:pt idx="6">
                  <c:v>wrf</c:v>
                </c:pt>
                <c:pt idx="7">
                  <c:v>gcc</c:v>
                </c:pt>
                <c:pt idx="8">
                  <c:v>xalanc</c:v>
                </c:pt>
                <c:pt idx="9">
                  <c:v>zeus</c:v>
                </c:pt>
                <c:pt idx="10">
                  <c:v>cactus</c:v>
                </c:pt>
                <c:pt idx="11">
                  <c:v>cc twi</c:v>
                </c:pt>
                <c:pt idx="12">
                  <c:v>pr twi</c:v>
                </c:pt>
                <c:pt idx="14">
                  <c:v>Gmean</c:v>
                </c:pt>
                <c:pt idx="15">
                  <c:v>+ no mcf</c:v>
                </c:pt>
              </c:strCache>
            </c:strRef>
          </c:cat>
          <c:val>
            <c:numRef>
              <c:f>bw_timalloy!$W$7:$W$22</c:f>
              <c:numCache>
                <c:formatCode>General</c:formatCode>
                <c:ptCount val="16"/>
                <c:pt idx="0">
                  <c:v>0.442</c:v>
                </c:pt>
                <c:pt idx="1">
                  <c:v>1.0620000000000001</c:v>
                </c:pt>
                <c:pt idx="2">
                  <c:v>1.095</c:v>
                </c:pt>
                <c:pt idx="3">
                  <c:v>1.018</c:v>
                </c:pt>
                <c:pt idx="4">
                  <c:v>1.0589999999999999</c:v>
                </c:pt>
                <c:pt idx="5">
                  <c:v>0.97499999999999998</c:v>
                </c:pt>
                <c:pt idx="6">
                  <c:v>1.0660000000000001</c:v>
                </c:pt>
                <c:pt idx="7">
                  <c:v>1</c:v>
                </c:pt>
                <c:pt idx="8">
                  <c:v>0.97399999999999998</c:v>
                </c:pt>
                <c:pt idx="9">
                  <c:v>1.0840000000000001</c:v>
                </c:pt>
                <c:pt idx="10">
                  <c:v>1.218</c:v>
                </c:pt>
                <c:pt idx="11">
                  <c:v>1.4159999999999999</c:v>
                </c:pt>
                <c:pt idx="12">
                  <c:v>1.452</c:v>
                </c:pt>
                <c:pt idx="14">
                  <c:v>1.0328769951843719</c:v>
                </c:pt>
                <c:pt idx="15">
                  <c:v>1.1120000000000001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34-4F28-B102-3D03B825AC30}"/>
            </c:ext>
          </c:extLst>
        </c:ser>
        <c:ser>
          <c:idx val="4"/>
          <c:order val="4"/>
          <c:tx>
            <c:strRef>
              <c:f>bw_timalloy!$X$6</c:f>
              <c:strCache>
                <c:ptCount val="1"/>
                <c:pt idx="0">
                  <c:v>SRAM Tags</c:v>
                </c:pt>
              </c:strCache>
            </c:strRef>
          </c:tx>
          <c:spPr>
            <a:solidFill>
              <a:schemeClr val="accent5"/>
            </a:solidFill>
            <a:ln w="15875">
              <a:solidFill>
                <a:schemeClr val="tx1"/>
              </a:solidFill>
            </a:ln>
            <a:effectLst/>
          </c:spPr>
          <c:invertIfNegative val="0"/>
          <c:cat>
            <c:strRef>
              <c:f>bw_timalloy!$S$7:$S$22</c:f>
              <c:strCache>
                <c:ptCount val="16"/>
                <c:pt idx="0">
                  <c:v>mcf</c:v>
                </c:pt>
                <c:pt idx="1">
                  <c:v>lbm</c:v>
                </c:pt>
                <c:pt idx="2">
                  <c:v>soplex</c:v>
                </c:pt>
                <c:pt idx="3">
                  <c:v>libq</c:v>
                </c:pt>
                <c:pt idx="4">
                  <c:v>gems</c:v>
                </c:pt>
                <c:pt idx="5">
                  <c:v>omnet</c:v>
                </c:pt>
                <c:pt idx="6">
                  <c:v>wrf</c:v>
                </c:pt>
                <c:pt idx="7">
                  <c:v>gcc</c:v>
                </c:pt>
                <c:pt idx="8">
                  <c:v>xalanc</c:v>
                </c:pt>
                <c:pt idx="9">
                  <c:v>zeus</c:v>
                </c:pt>
                <c:pt idx="10">
                  <c:v>cactus</c:v>
                </c:pt>
                <c:pt idx="11">
                  <c:v>cc twi</c:v>
                </c:pt>
                <c:pt idx="12">
                  <c:v>pr twi</c:v>
                </c:pt>
                <c:pt idx="14">
                  <c:v>Gmean</c:v>
                </c:pt>
                <c:pt idx="15">
                  <c:v>+ no mcf</c:v>
                </c:pt>
              </c:strCache>
            </c:strRef>
          </c:cat>
          <c:val>
            <c:numRef>
              <c:f>bw_timalloy!$X$7:$X$22</c:f>
              <c:numCache>
                <c:formatCode>General</c:formatCode>
                <c:ptCount val="16"/>
                <c:pt idx="0">
                  <c:v>1.288</c:v>
                </c:pt>
                <c:pt idx="1">
                  <c:v>1.0720000000000001</c:v>
                </c:pt>
                <c:pt idx="2">
                  <c:v>1.109</c:v>
                </c:pt>
                <c:pt idx="3">
                  <c:v>1.024</c:v>
                </c:pt>
                <c:pt idx="4">
                  <c:v>1.1619999999999999</c:v>
                </c:pt>
                <c:pt idx="5">
                  <c:v>1.008</c:v>
                </c:pt>
                <c:pt idx="6">
                  <c:v>1.085</c:v>
                </c:pt>
                <c:pt idx="7">
                  <c:v>1.0649999999999999</c:v>
                </c:pt>
                <c:pt idx="8">
                  <c:v>1.028</c:v>
                </c:pt>
                <c:pt idx="9">
                  <c:v>1.1479999999999999</c:v>
                </c:pt>
                <c:pt idx="10">
                  <c:v>1.2350000000000001</c:v>
                </c:pt>
                <c:pt idx="11">
                  <c:v>1.4490000000000001</c:v>
                </c:pt>
                <c:pt idx="12">
                  <c:v>1.48</c:v>
                </c:pt>
                <c:pt idx="14">
                  <c:v>1.15666940324495</c:v>
                </c:pt>
                <c:pt idx="15">
                  <c:v>1.135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34-4F28-B102-3D03B825A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5"/>
        <c:axId val="1379665344"/>
        <c:axId val="1379668096"/>
      </c:barChart>
      <c:catAx>
        <c:axId val="137966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9668096"/>
        <c:crosses val="autoZero"/>
        <c:auto val="1"/>
        <c:lblAlgn val="ctr"/>
        <c:lblOffset val="100"/>
        <c:noMultiLvlLbl val="0"/>
      </c:catAx>
      <c:valAx>
        <c:axId val="13796680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>
                    <a:solidFill>
                      <a:schemeClr val="tx1"/>
                    </a:solidFill>
                  </a:rPr>
                  <a:t>Speedup</a:t>
                </a:r>
                <a:r>
                  <a:rPr lang="en-US" sz="1400" baseline="0" dirty="0">
                    <a:solidFill>
                      <a:schemeClr val="tx1"/>
                    </a:solidFill>
                  </a:rPr>
                  <a:t> </a:t>
                </a:r>
                <a:r>
                  <a:rPr lang="en-US" sz="1400" baseline="0" dirty="0" err="1">
                    <a:solidFill>
                      <a:schemeClr val="tx1"/>
                    </a:solidFill>
                  </a:rPr>
                  <a:t>w.r.t</a:t>
                </a:r>
                <a:r>
                  <a:rPr lang="en-US" sz="1400" baseline="0" dirty="0">
                    <a:solidFill>
                      <a:schemeClr val="tx1"/>
                    </a:solidFill>
                  </a:rPr>
                  <a:t>. TIC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9665344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57783402074699"/>
          <c:y val="0.205253516950549"/>
          <c:w val="0.845628515185602"/>
          <c:h val="0.556291635093730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bw_timalloy_byp!$N$5</c:f>
              <c:strCache>
                <c:ptCount val="1"/>
                <c:pt idx="0">
                  <c:v>No DRAM Cache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bw_timalloy_byp!$M$6:$M$20</c:f>
              <c:strCache>
                <c:ptCount val="15"/>
                <c:pt idx="0">
                  <c:v>mcf</c:v>
                </c:pt>
                <c:pt idx="1">
                  <c:v>lbm</c:v>
                </c:pt>
                <c:pt idx="2">
                  <c:v>soplex</c:v>
                </c:pt>
                <c:pt idx="3">
                  <c:v>libq</c:v>
                </c:pt>
                <c:pt idx="4">
                  <c:v>gems</c:v>
                </c:pt>
                <c:pt idx="5">
                  <c:v>omnet</c:v>
                </c:pt>
                <c:pt idx="6">
                  <c:v>wrf</c:v>
                </c:pt>
                <c:pt idx="7">
                  <c:v>gcc</c:v>
                </c:pt>
                <c:pt idx="8">
                  <c:v>xalanc</c:v>
                </c:pt>
                <c:pt idx="9">
                  <c:v>zeus</c:v>
                </c:pt>
                <c:pt idx="10">
                  <c:v>cactus</c:v>
                </c:pt>
                <c:pt idx="11">
                  <c:v>cc twi</c:v>
                </c:pt>
                <c:pt idx="12">
                  <c:v>pr twi</c:v>
                </c:pt>
                <c:pt idx="14">
                  <c:v>Gmean</c:v>
                </c:pt>
              </c:strCache>
            </c:strRef>
          </c:cat>
          <c:val>
            <c:numRef>
              <c:f>bw_timalloy_byp!$N$6:$N$20</c:f>
              <c:numCache>
                <c:formatCode>General</c:formatCode>
                <c:ptCount val="15"/>
                <c:pt idx="0">
                  <c:v>1.212</c:v>
                </c:pt>
                <c:pt idx="1">
                  <c:v>0.81399999999999995</c:v>
                </c:pt>
                <c:pt idx="2">
                  <c:v>1.077</c:v>
                </c:pt>
                <c:pt idx="3">
                  <c:v>0.85199999999999998</c:v>
                </c:pt>
                <c:pt idx="4">
                  <c:v>1.173</c:v>
                </c:pt>
                <c:pt idx="5">
                  <c:v>0.64600000000000002</c:v>
                </c:pt>
                <c:pt idx="6">
                  <c:v>0.96199999999999997</c:v>
                </c:pt>
                <c:pt idx="7">
                  <c:v>0.96099999999999997</c:v>
                </c:pt>
                <c:pt idx="8">
                  <c:v>0.53600000000000003</c:v>
                </c:pt>
                <c:pt idx="9">
                  <c:v>1.036</c:v>
                </c:pt>
                <c:pt idx="10">
                  <c:v>1.125</c:v>
                </c:pt>
                <c:pt idx="11">
                  <c:v>1.706</c:v>
                </c:pt>
                <c:pt idx="12">
                  <c:v>2.1379999999999999</c:v>
                </c:pt>
                <c:pt idx="14">
                  <c:v>1.0287221363645529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33-472E-AA5D-AEEA950BEC1A}"/>
            </c:ext>
          </c:extLst>
        </c:ser>
        <c:ser>
          <c:idx val="1"/>
          <c:order val="1"/>
          <c:tx>
            <c:strRef>
              <c:f>bw_timalloy_byp!$O$5</c:f>
              <c:strCache>
                <c:ptCount val="1"/>
                <c:pt idx="0">
                  <c:v>TicToc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bw_timalloy_byp!$M$6:$M$20</c:f>
              <c:strCache>
                <c:ptCount val="15"/>
                <c:pt idx="0">
                  <c:v>mcf</c:v>
                </c:pt>
                <c:pt idx="1">
                  <c:v>lbm</c:v>
                </c:pt>
                <c:pt idx="2">
                  <c:v>soplex</c:v>
                </c:pt>
                <c:pt idx="3">
                  <c:v>libq</c:v>
                </c:pt>
                <c:pt idx="4">
                  <c:v>gems</c:v>
                </c:pt>
                <c:pt idx="5">
                  <c:v>omnet</c:v>
                </c:pt>
                <c:pt idx="6">
                  <c:v>wrf</c:v>
                </c:pt>
                <c:pt idx="7">
                  <c:v>gcc</c:v>
                </c:pt>
                <c:pt idx="8">
                  <c:v>xalanc</c:v>
                </c:pt>
                <c:pt idx="9">
                  <c:v>zeus</c:v>
                </c:pt>
                <c:pt idx="10">
                  <c:v>cactus</c:v>
                </c:pt>
                <c:pt idx="11">
                  <c:v>cc twi</c:v>
                </c:pt>
                <c:pt idx="12">
                  <c:v>pr twi</c:v>
                </c:pt>
                <c:pt idx="14">
                  <c:v>Gmean</c:v>
                </c:pt>
              </c:strCache>
            </c:strRef>
          </c:cat>
          <c:val>
            <c:numRef>
              <c:f>bw_timalloy_byp!$O$6:$O$20</c:f>
              <c:numCache>
                <c:formatCode>General</c:formatCode>
                <c:ptCount val="15"/>
                <c:pt idx="0">
                  <c:v>0.442</c:v>
                </c:pt>
                <c:pt idx="1">
                  <c:v>1.0620000000000001</c:v>
                </c:pt>
                <c:pt idx="2">
                  <c:v>1.095</c:v>
                </c:pt>
                <c:pt idx="3">
                  <c:v>1.018</c:v>
                </c:pt>
                <c:pt idx="4">
                  <c:v>1.0589999999999999</c:v>
                </c:pt>
                <c:pt idx="5">
                  <c:v>0.97499999999999998</c:v>
                </c:pt>
                <c:pt idx="6">
                  <c:v>1.0660000000000001</c:v>
                </c:pt>
                <c:pt idx="7">
                  <c:v>1</c:v>
                </c:pt>
                <c:pt idx="8">
                  <c:v>0.97399999999999998</c:v>
                </c:pt>
                <c:pt idx="9">
                  <c:v>1.0840000000000001</c:v>
                </c:pt>
                <c:pt idx="10">
                  <c:v>1.218</c:v>
                </c:pt>
                <c:pt idx="11">
                  <c:v>1.4159999999999999</c:v>
                </c:pt>
                <c:pt idx="12">
                  <c:v>1.452</c:v>
                </c:pt>
                <c:pt idx="14">
                  <c:v>1.0328769951843719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33-472E-AA5D-AEEA950BEC1A}"/>
            </c:ext>
          </c:extLst>
        </c:ser>
        <c:ser>
          <c:idx val="2"/>
          <c:order val="2"/>
          <c:tx>
            <c:strRef>
              <c:f>bw_timalloy_byp!$P$5</c:f>
              <c:strCache>
                <c:ptCount val="1"/>
                <c:pt idx="0">
                  <c:v>+ 90%-Bypass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bw_timalloy_byp!$M$6:$M$20</c:f>
              <c:strCache>
                <c:ptCount val="15"/>
                <c:pt idx="0">
                  <c:v>mcf</c:v>
                </c:pt>
                <c:pt idx="1">
                  <c:v>lbm</c:v>
                </c:pt>
                <c:pt idx="2">
                  <c:v>soplex</c:v>
                </c:pt>
                <c:pt idx="3">
                  <c:v>libq</c:v>
                </c:pt>
                <c:pt idx="4">
                  <c:v>gems</c:v>
                </c:pt>
                <c:pt idx="5">
                  <c:v>omnet</c:v>
                </c:pt>
                <c:pt idx="6">
                  <c:v>wrf</c:v>
                </c:pt>
                <c:pt idx="7">
                  <c:v>gcc</c:v>
                </c:pt>
                <c:pt idx="8">
                  <c:v>xalanc</c:v>
                </c:pt>
                <c:pt idx="9">
                  <c:v>zeus</c:v>
                </c:pt>
                <c:pt idx="10">
                  <c:v>cactus</c:v>
                </c:pt>
                <c:pt idx="11">
                  <c:v>cc twi</c:v>
                </c:pt>
                <c:pt idx="12">
                  <c:v>pr twi</c:v>
                </c:pt>
                <c:pt idx="14">
                  <c:v>Gmean</c:v>
                </c:pt>
              </c:strCache>
            </c:strRef>
          </c:cat>
          <c:val>
            <c:numRef>
              <c:f>bw_timalloy_byp!$P$6:$P$20</c:f>
              <c:numCache>
                <c:formatCode>General</c:formatCode>
                <c:ptCount val="15"/>
                <c:pt idx="0">
                  <c:v>1.135</c:v>
                </c:pt>
                <c:pt idx="1">
                  <c:v>1.1240000000000001</c:v>
                </c:pt>
                <c:pt idx="2">
                  <c:v>1.238</c:v>
                </c:pt>
                <c:pt idx="3">
                  <c:v>1.008</c:v>
                </c:pt>
                <c:pt idx="4">
                  <c:v>1.3160000000000001</c:v>
                </c:pt>
                <c:pt idx="5">
                  <c:v>0.96599999999999997</c:v>
                </c:pt>
                <c:pt idx="6">
                  <c:v>1.0820000000000001</c:v>
                </c:pt>
                <c:pt idx="7">
                  <c:v>0.97599999999999998</c:v>
                </c:pt>
                <c:pt idx="8">
                  <c:v>0.83599999999999997</c:v>
                </c:pt>
                <c:pt idx="9">
                  <c:v>1.109</c:v>
                </c:pt>
                <c:pt idx="10">
                  <c:v>1.2430000000000001</c:v>
                </c:pt>
                <c:pt idx="11">
                  <c:v>1.6850000000000001</c:v>
                </c:pt>
                <c:pt idx="12">
                  <c:v>2.0190000000000001</c:v>
                </c:pt>
                <c:pt idx="14">
                  <c:v>1.1776474023920021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33-472E-AA5D-AEEA950BEC1A}"/>
            </c:ext>
          </c:extLst>
        </c:ser>
        <c:ser>
          <c:idx val="3"/>
          <c:order val="3"/>
          <c:tx>
            <c:strRef>
              <c:f>bw_timalloy_byp!$Q$5</c:f>
              <c:strCache>
                <c:ptCount val="1"/>
                <c:pt idx="0">
                  <c:v>+ Write-Allocate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bw_timalloy_byp!$M$6:$M$20</c:f>
              <c:strCache>
                <c:ptCount val="15"/>
                <c:pt idx="0">
                  <c:v>mcf</c:v>
                </c:pt>
                <c:pt idx="1">
                  <c:v>lbm</c:v>
                </c:pt>
                <c:pt idx="2">
                  <c:v>soplex</c:v>
                </c:pt>
                <c:pt idx="3">
                  <c:v>libq</c:v>
                </c:pt>
                <c:pt idx="4">
                  <c:v>gems</c:v>
                </c:pt>
                <c:pt idx="5">
                  <c:v>omnet</c:v>
                </c:pt>
                <c:pt idx="6">
                  <c:v>wrf</c:v>
                </c:pt>
                <c:pt idx="7">
                  <c:v>gcc</c:v>
                </c:pt>
                <c:pt idx="8">
                  <c:v>xalanc</c:v>
                </c:pt>
                <c:pt idx="9">
                  <c:v>zeus</c:v>
                </c:pt>
                <c:pt idx="10">
                  <c:v>cactus</c:v>
                </c:pt>
                <c:pt idx="11">
                  <c:v>cc twi</c:v>
                </c:pt>
                <c:pt idx="12">
                  <c:v>pr twi</c:v>
                </c:pt>
                <c:pt idx="14">
                  <c:v>Gmean</c:v>
                </c:pt>
              </c:strCache>
            </c:strRef>
          </c:cat>
          <c:val>
            <c:numRef>
              <c:f>bw_timalloy_byp!$Q$6:$Q$20</c:f>
              <c:numCache>
                <c:formatCode>General</c:formatCode>
                <c:ptCount val="15"/>
                <c:pt idx="0">
                  <c:v>1.115</c:v>
                </c:pt>
                <c:pt idx="1">
                  <c:v>1.1439999999999999</c:v>
                </c:pt>
                <c:pt idx="2">
                  <c:v>1.2929999999999999</c:v>
                </c:pt>
                <c:pt idx="3">
                  <c:v>1.0609999999999999</c:v>
                </c:pt>
                <c:pt idx="4">
                  <c:v>1.2909999999999999</c:v>
                </c:pt>
                <c:pt idx="5">
                  <c:v>0.99399999999999999</c:v>
                </c:pt>
                <c:pt idx="6">
                  <c:v>1.19</c:v>
                </c:pt>
                <c:pt idx="7">
                  <c:v>1.028</c:v>
                </c:pt>
                <c:pt idx="8">
                  <c:v>0.873</c:v>
                </c:pt>
                <c:pt idx="9">
                  <c:v>1.0009999999999999</c:v>
                </c:pt>
                <c:pt idx="10">
                  <c:v>1.5089999999999999</c:v>
                </c:pt>
                <c:pt idx="11">
                  <c:v>1.784</c:v>
                </c:pt>
                <c:pt idx="12">
                  <c:v>2.0870000000000002</c:v>
                </c:pt>
                <c:pt idx="14">
                  <c:v>1.2215664737632741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33-472E-AA5D-AEEA950BEC1A}"/>
            </c:ext>
          </c:extLst>
        </c:ser>
        <c:ser>
          <c:idx val="4"/>
          <c:order val="4"/>
          <c:tx>
            <c:strRef>
              <c:f>bw_timalloy_byp!$R$5</c:f>
              <c:strCache>
                <c:ptCount val="1"/>
                <c:pt idx="0">
                  <c:v>+ Preemptive Write-Allocate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bw_timalloy_byp!$M$6:$M$20</c:f>
              <c:strCache>
                <c:ptCount val="15"/>
                <c:pt idx="0">
                  <c:v>mcf</c:v>
                </c:pt>
                <c:pt idx="1">
                  <c:v>lbm</c:v>
                </c:pt>
                <c:pt idx="2">
                  <c:v>soplex</c:v>
                </c:pt>
                <c:pt idx="3">
                  <c:v>libq</c:v>
                </c:pt>
                <c:pt idx="4">
                  <c:v>gems</c:v>
                </c:pt>
                <c:pt idx="5">
                  <c:v>omnet</c:v>
                </c:pt>
                <c:pt idx="6">
                  <c:v>wrf</c:v>
                </c:pt>
                <c:pt idx="7">
                  <c:v>gcc</c:v>
                </c:pt>
                <c:pt idx="8">
                  <c:v>xalanc</c:v>
                </c:pt>
                <c:pt idx="9">
                  <c:v>zeus</c:v>
                </c:pt>
                <c:pt idx="10">
                  <c:v>cactus</c:v>
                </c:pt>
                <c:pt idx="11">
                  <c:v>cc twi</c:v>
                </c:pt>
                <c:pt idx="12">
                  <c:v>pr twi</c:v>
                </c:pt>
                <c:pt idx="14">
                  <c:v>Gmean</c:v>
                </c:pt>
              </c:strCache>
            </c:strRef>
          </c:cat>
          <c:val>
            <c:numRef>
              <c:f>bw_timalloy_byp!$R$6:$R$20</c:f>
              <c:numCache>
                <c:formatCode>General</c:formatCode>
                <c:ptCount val="15"/>
                <c:pt idx="0">
                  <c:v>1.1180000000000001</c:v>
                </c:pt>
                <c:pt idx="1">
                  <c:v>1.0720000000000001</c:v>
                </c:pt>
                <c:pt idx="2">
                  <c:v>1.298</c:v>
                </c:pt>
                <c:pt idx="3">
                  <c:v>1.04</c:v>
                </c:pt>
                <c:pt idx="4">
                  <c:v>1.333</c:v>
                </c:pt>
                <c:pt idx="5">
                  <c:v>0.995</c:v>
                </c:pt>
                <c:pt idx="6">
                  <c:v>1.123</c:v>
                </c:pt>
                <c:pt idx="7">
                  <c:v>1.0589999999999999</c:v>
                </c:pt>
                <c:pt idx="8">
                  <c:v>0.96699999999999997</c:v>
                </c:pt>
                <c:pt idx="9">
                  <c:v>1.262</c:v>
                </c:pt>
                <c:pt idx="10">
                  <c:v>1.5049999999999999</c:v>
                </c:pt>
                <c:pt idx="11">
                  <c:v>1.8080000000000001</c:v>
                </c:pt>
                <c:pt idx="12">
                  <c:v>2.206</c:v>
                </c:pt>
                <c:pt idx="14">
                  <c:v>1.2526307360725559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33-472E-AA5D-AEEA950BEC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5"/>
        <c:axId val="1377081424"/>
        <c:axId val="1377083744"/>
      </c:barChart>
      <c:catAx>
        <c:axId val="137708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7083744"/>
        <c:crosses val="autoZero"/>
        <c:auto val="1"/>
        <c:lblAlgn val="ctr"/>
        <c:lblOffset val="100"/>
        <c:noMultiLvlLbl val="0"/>
      </c:catAx>
      <c:valAx>
        <c:axId val="1377083744"/>
        <c:scaling>
          <c:orientation val="minMax"/>
          <c:max val="2.25"/>
          <c:min val="0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>
                    <a:solidFill>
                      <a:schemeClr val="tx1"/>
                    </a:solidFill>
                  </a:rPr>
                  <a:t>Speedup</a:t>
                </a:r>
                <a:r>
                  <a:rPr lang="en-US" sz="1400" baseline="0">
                    <a:solidFill>
                      <a:schemeClr val="tx1"/>
                    </a:solidFill>
                  </a:rPr>
                  <a:t> w.r.t TIC</a:t>
                </a:r>
                <a:endParaRPr lang="en-US" sz="140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7081424"/>
        <c:crosses val="autoZero"/>
        <c:crossBetween val="between"/>
        <c:majorUnit val="0.25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5.9523809523809503E-3"/>
          <c:y val="7.1129707112970703E-2"/>
          <c:w val="0.99103205849268805"/>
          <c:h val="0.110923137745857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0.10836</cdr:x>
      <cdr:y>0.38009</cdr:y>
    </cdr:from>
    <cdr:to>
      <cdr:x>0.97801</cdr:x>
      <cdr:y>0.38131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6DA87242-ED6B-4E28-ADBC-076548D558E3}"/>
            </a:ext>
          </a:extLst>
        </cdr:cNvPr>
        <cdr:cNvCxnSpPr/>
      </cdr:nvCxnSpPr>
      <cdr:spPr>
        <a:xfrm xmlns:a="http://schemas.openxmlformats.org/drawingml/2006/main" flipV="1">
          <a:off x="810851" y="1272635"/>
          <a:ext cx="6507452" cy="4085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0.10998</cdr:x>
      <cdr:y>0.38552</cdr:y>
    </cdr:from>
    <cdr:to>
      <cdr:x>0.97963</cdr:x>
      <cdr:y>0.38674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BB67E6BE-EF29-45CF-9547-B98A43999A39}"/>
            </a:ext>
          </a:extLst>
        </cdr:cNvPr>
        <cdr:cNvCxnSpPr/>
      </cdr:nvCxnSpPr>
      <cdr:spPr>
        <a:xfrm xmlns:a="http://schemas.openxmlformats.org/drawingml/2006/main" flipV="1">
          <a:off x="822960" y="1290814"/>
          <a:ext cx="6507480" cy="4058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0.12699</cdr:x>
      <cdr:y>0.5523</cdr:y>
    </cdr:from>
    <cdr:to>
      <cdr:x>0.97421</cdr:x>
      <cdr:y>0.5523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333A8019-6FA6-4351-83DC-80784908AC8C}"/>
            </a:ext>
          </a:extLst>
        </cdr:cNvPr>
        <cdr:cNvCxnSpPr/>
      </cdr:nvCxnSpPr>
      <cdr:spPr>
        <a:xfrm xmlns:a="http://schemas.openxmlformats.org/drawingml/2006/main">
          <a:off x="812811" y="1676396"/>
          <a:ext cx="5422886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9BCD6-3BD4-F04C-8AA6-1016BF957CC3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A7210-80BF-FC42-A13A-05A4C3DF5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237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D5A727-691C-3740-8309-DF553A5E1841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79913"/>
            <a:ext cx="5546725" cy="41481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5D215-8349-204F-BC92-9713F59A7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262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62050" y="692150"/>
            <a:ext cx="4610100" cy="34575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baseline="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47040B-6402-4B79-B962-EE1529BEFE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9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Bandwidth demand has been steadily increasing. Therefore, we need practical solutions for increasing memory bandwidth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2D7EC-3C64-314A-BC86-D8D15D478D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62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3D-DRAM 4-8x bandwidth</a:t>
            </a:r>
          </a:p>
          <a:p>
            <a:endParaRPr lang="en-US" dirty="0"/>
          </a:p>
          <a:p>
            <a:r>
              <a:rPr lang="en-US" dirty="0"/>
              <a:t>3D-XPoint</a:t>
            </a:r>
            <a:r>
              <a:rPr lang="en-US" baseline="0" dirty="0"/>
              <a:t> 4-8x capacity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5D215-8349-204F-BC92-9713F59A7B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93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One way to use the high-bandwidth memory is to architect as a cache, between system memory and L3, to invisibly speed up applications.</a:t>
            </a:r>
          </a:p>
          <a:p>
            <a:endParaRPr lang="en-US" baseline="0" dirty="0">
              <a:effectLst/>
            </a:endParaRPr>
          </a:p>
          <a:p>
            <a:endParaRPr lang="en-US" baseline="0" dirty="0">
              <a:effectLst/>
            </a:endParaRPr>
          </a:p>
          <a:p>
            <a:r>
              <a:rPr lang="en-US" baseline="0" dirty="0">
                <a:effectLst/>
              </a:rPr>
              <a:t>Note that this type of organization is already used in today’s Intel Knights Landing MCDRAM (Multi-Channel DRAM), and AMD’s High-Bandwidth Cache.</a:t>
            </a:r>
          </a:p>
          <a:p>
            <a:endParaRPr lang="en-US" baseline="0" dirty="0">
              <a:effectLst/>
            </a:endParaRPr>
          </a:p>
          <a:p>
            <a:r>
              <a:rPr lang="en-US" baseline="0" dirty="0">
                <a:effectLst/>
              </a:rPr>
              <a:t>Improving DRAM caches would have practical impacts on today’s large-scale systems.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F2858B-EE33-8A43-9C34-F8F9216B00D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40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Proportion bar (x% of BW is for servicing Hits, Miss probe,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5D215-8349-204F-BC92-9713F59A7BB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46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5D215-8349-204F-BC92-9713F59A7BB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8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1GB stacked DRAM.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4 channels, with 128-bit bus-width. ~100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GBps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(1/8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of KNL bandwidth)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Iso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-latency with DRAM, given current HBM products.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32GB DIMM-based DRAM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F2858B-EE33-8A43-9C34-F8F9216B00D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26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9B989-1DDC-A546-AF44-8CE1EC44B2B8}" type="datetime1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F91FF-D894-6140-848C-994C3FF0AA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369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C855754-3B53-4D43-A2D1-3AAC6A31E763}"/>
              </a:ext>
            </a:extLst>
          </p:cNvPr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AB0B2-58B9-A44C-A5A6-A8FBBE530850}" type="datetime1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9B385-7E4F-D648-854E-B5FBE5911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0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5972E16-3C80-4AD5-A1E2-FED7DBD1F8F8}"/>
              </a:ext>
            </a:extLst>
          </p:cNvPr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81B22-01FA-A943-9BB9-8B65F5C80F50}" type="datetime1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09091-ADEF-0E4F-807D-32AD63D40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85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9995D3-BB8B-4710-8A04-E20FD58E30C2}"/>
              </a:ext>
            </a:extLst>
          </p:cNvPr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88" y="198438"/>
            <a:ext cx="8382000" cy="4873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2888" y="1200150"/>
            <a:ext cx="4114800" cy="4830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0088" y="1200150"/>
            <a:ext cx="4114800" cy="4830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3E011-89A9-6E48-A945-79C971F164E7}" type="datetime1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7A91E-0216-8544-A00D-3713641DF8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58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A936259-CBBB-4D52-A3D2-8B0CC26ECAB6}"/>
              </a:ext>
            </a:extLst>
          </p:cNvPr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88" y="198438"/>
            <a:ext cx="8382000" cy="4873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42888" y="1200150"/>
            <a:ext cx="8382000" cy="4830763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5C56D-A987-284F-BCDA-11A8D583DC1B}" type="datetime1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FA2E4-188F-1F44-91FC-27C47CA5D2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09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A936259-CBBB-4D52-A3D2-8B0CC26ECAB6}"/>
              </a:ext>
            </a:extLst>
          </p:cNvPr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18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 -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" t="10334" r="447" b="90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58000"/>
                </a:schemeClr>
              </a:gs>
              <a:gs pos="58000">
                <a:schemeClr val="bg1">
                  <a:alpha val="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0985"/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434042" y="1985663"/>
            <a:ext cx="7250588" cy="300082"/>
          </a:xfrm>
        </p:spPr>
        <p:txBody>
          <a:bodyPr wrap="square" anchor="t">
            <a:spAutoFit/>
          </a:bodyPr>
          <a:lstStyle>
            <a:lvl1pPr marL="0" indent="0" algn="l">
              <a:lnSpc>
                <a:spcPct val="90000"/>
              </a:lnSpc>
              <a:spcBef>
                <a:spcPts val="500"/>
              </a:spcBef>
              <a:spcAft>
                <a:spcPts val="250"/>
              </a:spcAft>
              <a:buFontTx/>
              <a:buNone/>
              <a:defRPr sz="1500" b="0">
                <a:solidFill>
                  <a:schemeClr val="tx1"/>
                </a:solidFill>
                <a:latin typeface="Trebuchet MS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05" name="Title 304"/>
          <p:cNvSpPr>
            <a:spLocks noGrp="1"/>
          </p:cNvSpPr>
          <p:nvPr userDrawn="1">
            <p:ph type="title" hasCustomPrompt="1"/>
          </p:nvPr>
        </p:nvSpPr>
        <p:spPr>
          <a:xfrm>
            <a:off x="401385" y="932541"/>
            <a:ext cx="7282783" cy="1092061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defRPr sz="3833" b="1" cap="all" baseline="0">
                <a:solidFill>
                  <a:schemeClr val="tx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83" y="2808046"/>
            <a:ext cx="1355559" cy="3898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90" y="734696"/>
            <a:ext cx="8313420" cy="656590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625" y="2336706"/>
            <a:ext cx="8290560" cy="4132139"/>
          </a:xfrm>
        </p:spPr>
        <p:txBody>
          <a:bodyPr/>
          <a:lstStyle>
            <a:lvl1pPr marL="0" indent="0">
              <a:buClr>
                <a:schemeClr val="bg2"/>
              </a:buClr>
              <a:buSzPct val="100000"/>
              <a:buFontTx/>
              <a:buNone/>
              <a:defRPr sz="1667">
                <a:solidFill>
                  <a:schemeClr val="bg1"/>
                </a:solidFill>
              </a:defRPr>
            </a:lvl1pPr>
            <a:lvl2pPr marL="476231" indent="0">
              <a:buClr>
                <a:schemeClr val="bg2"/>
              </a:buClr>
              <a:buSzPct val="100000"/>
              <a:buFontTx/>
              <a:buNone/>
              <a:defRPr sz="1500">
                <a:solidFill>
                  <a:schemeClr val="bg1"/>
                </a:solidFill>
              </a:defRPr>
            </a:lvl2pPr>
            <a:lvl3pPr marL="907485" indent="0">
              <a:buClr>
                <a:schemeClr val="bg2"/>
              </a:buClr>
              <a:buSzPct val="100000"/>
              <a:buFontTx/>
              <a:buNone/>
              <a:defRPr sz="1333">
                <a:solidFill>
                  <a:schemeClr val="bg1"/>
                </a:solidFill>
              </a:defRPr>
            </a:lvl3pPr>
            <a:lvl4pPr marL="1478962" indent="-190492">
              <a:buClr>
                <a:schemeClr val="bg2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</a:defRPr>
            </a:lvl4pPr>
            <a:lvl5pPr marL="1764700" indent="-190492"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15290" y="1314815"/>
            <a:ext cx="8313420" cy="583848"/>
          </a:xfrm>
        </p:spPr>
        <p:txBody>
          <a:bodyPr/>
          <a:lstStyle>
            <a:lvl1pPr marL="0" indent="0" algn="ctr">
              <a:buFontTx/>
              <a:buNone/>
              <a:defRPr sz="2000" b="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marL="476231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marL="907485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marL="1288469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marL="1574208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 with CONFIDENT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90" y="734696"/>
            <a:ext cx="8313420" cy="65659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625" y="2336706"/>
            <a:ext cx="8290560" cy="4132139"/>
          </a:xfrm>
        </p:spPr>
        <p:txBody>
          <a:bodyPr/>
          <a:lstStyle>
            <a:lvl1pPr marL="0" indent="0">
              <a:buClr>
                <a:schemeClr val="bg2"/>
              </a:buClr>
              <a:buSzPct val="100000"/>
              <a:buFontTx/>
              <a:buNone/>
              <a:defRPr sz="1667">
                <a:solidFill>
                  <a:schemeClr val="bg1"/>
                </a:solidFill>
              </a:defRPr>
            </a:lvl1pPr>
            <a:lvl2pPr marL="476231" indent="0">
              <a:buClr>
                <a:schemeClr val="bg2"/>
              </a:buClr>
              <a:buSzPct val="100000"/>
              <a:buFontTx/>
              <a:buNone/>
              <a:defRPr sz="1500">
                <a:solidFill>
                  <a:schemeClr val="bg1"/>
                </a:solidFill>
              </a:defRPr>
            </a:lvl2pPr>
            <a:lvl3pPr marL="907485" indent="0">
              <a:buClr>
                <a:schemeClr val="bg2"/>
              </a:buClr>
              <a:buSzPct val="100000"/>
              <a:buFontTx/>
              <a:buNone/>
              <a:defRPr sz="1333">
                <a:solidFill>
                  <a:schemeClr val="bg1"/>
                </a:solidFill>
              </a:defRPr>
            </a:lvl3pPr>
            <a:lvl4pPr marL="1478962" indent="-190492">
              <a:buClr>
                <a:schemeClr val="bg2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</a:defRPr>
            </a:lvl4pPr>
            <a:lvl5pPr marL="1764700" indent="-190492"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15290" y="1314815"/>
            <a:ext cx="8313420" cy="583848"/>
          </a:xfrm>
        </p:spPr>
        <p:txBody>
          <a:bodyPr/>
          <a:lstStyle>
            <a:lvl1pPr marL="0" indent="0" algn="ctr">
              <a:buFontTx/>
              <a:buNone/>
              <a:defRPr sz="2000" b="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marL="476231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marL="907485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marL="1288469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marL="1574208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74774" y="6424130"/>
            <a:ext cx="2302388" cy="275713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b"/>
          <a:lstStyle/>
          <a:p>
            <a:pPr algn="r" defTabSz="380985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7" b="1" kern="0" dirty="0">
                <a:solidFill>
                  <a:srgbClr val="000000"/>
                </a:solidFill>
                <a:latin typeface="Trebuchet MS"/>
                <a:ea typeface="MS PGothic" pitchFamily="34" charset="-128"/>
                <a:cs typeface=""/>
              </a:rPr>
              <a:t>NVIDIA CONFIDENTIAL. DO NOT DISTRIBUTE.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 - NO LOGO &amp; PAG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0985"/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90" y="734696"/>
            <a:ext cx="8313420" cy="65659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" y="2336705"/>
            <a:ext cx="8290560" cy="4104176"/>
          </a:xfrm>
        </p:spPr>
        <p:txBody>
          <a:bodyPr/>
          <a:lstStyle>
            <a:lvl1pPr marL="0" indent="0">
              <a:buClr>
                <a:schemeClr val="bg2"/>
              </a:buClr>
              <a:buSzPct val="100000"/>
              <a:buFontTx/>
              <a:buNone/>
              <a:defRPr sz="1667">
                <a:solidFill>
                  <a:schemeClr val="bg1"/>
                </a:solidFill>
              </a:defRPr>
            </a:lvl1pPr>
            <a:lvl2pPr marL="476231" indent="0">
              <a:buClr>
                <a:schemeClr val="bg2"/>
              </a:buClr>
              <a:buSzPct val="100000"/>
              <a:buFontTx/>
              <a:buNone/>
              <a:defRPr sz="1500">
                <a:solidFill>
                  <a:schemeClr val="bg1"/>
                </a:solidFill>
              </a:defRPr>
            </a:lvl2pPr>
            <a:lvl3pPr marL="907485" indent="0">
              <a:buClr>
                <a:schemeClr val="bg2"/>
              </a:buClr>
              <a:buSzPct val="100000"/>
              <a:buFontTx/>
              <a:buNone/>
              <a:defRPr sz="1500">
                <a:solidFill>
                  <a:schemeClr val="bg1"/>
                </a:solidFill>
              </a:defRPr>
            </a:lvl3pPr>
            <a:lvl4pPr marL="1478962" indent="-190492">
              <a:buClr>
                <a:schemeClr val="bg2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</a:defRPr>
            </a:lvl4pPr>
            <a:lvl5pPr marL="1764700" indent="-190492"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15290" y="1314815"/>
            <a:ext cx="8313420" cy="583848"/>
          </a:xfrm>
        </p:spPr>
        <p:txBody>
          <a:bodyPr/>
          <a:lstStyle>
            <a:lvl1pPr marL="0" indent="0" algn="ctr">
              <a:buFontTx/>
              <a:buNone/>
              <a:defRPr sz="2000" b="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marL="476231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marL="907485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marL="1288469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marL="1574208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0985"/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90" y="703918"/>
            <a:ext cx="4935098" cy="687368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" y="2336705"/>
            <a:ext cx="4921528" cy="4104176"/>
          </a:xfrm>
        </p:spPr>
        <p:txBody>
          <a:bodyPr/>
          <a:lstStyle>
            <a:lvl1pPr marL="0" indent="0">
              <a:buClr>
                <a:schemeClr val="bg2"/>
              </a:buClr>
              <a:buSzPct val="100000"/>
              <a:buFontTx/>
              <a:buNone/>
              <a:defRPr sz="1667">
                <a:solidFill>
                  <a:schemeClr val="bg1"/>
                </a:solidFill>
              </a:defRPr>
            </a:lvl1pPr>
            <a:lvl2pPr marL="476231" indent="0">
              <a:buClr>
                <a:schemeClr val="bg2"/>
              </a:buClr>
              <a:buSzPct val="100000"/>
              <a:buFontTx/>
              <a:buNone/>
              <a:defRPr sz="1500">
                <a:solidFill>
                  <a:schemeClr val="bg1"/>
                </a:solidFill>
              </a:defRPr>
            </a:lvl2pPr>
            <a:lvl3pPr marL="907485" indent="0">
              <a:buClr>
                <a:schemeClr val="bg2"/>
              </a:buClr>
              <a:buSzPct val="100000"/>
              <a:buFontTx/>
              <a:buNone/>
              <a:defRPr sz="1500">
                <a:solidFill>
                  <a:schemeClr val="bg1"/>
                </a:solidFill>
              </a:defRPr>
            </a:lvl3pPr>
            <a:lvl4pPr marL="1478962" indent="-190492">
              <a:buClr>
                <a:schemeClr val="bg2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</a:defRPr>
            </a:lvl4pPr>
            <a:lvl5pPr marL="1764700" indent="-190492"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15290" y="1314815"/>
            <a:ext cx="4935098" cy="583848"/>
          </a:xfrm>
        </p:spPr>
        <p:txBody>
          <a:bodyPr/>
          <a:lstStyle>
            <a:lvl1pPr marL="0" indent="0" algn="l">
              <a:buFontTx/>
              <a:buNone/>
              <a:defRPr sz="2000" b="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marL="476231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marL="907485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marL="1288469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marL="1574208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4F1856-3D5E-47A3-A899-9AABAD81AF5B}"/>
              </a:ext>
            </a:extLst>
          </p:cNvPr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198438"/>
            <a:ext cx="8382000" cy="4873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20000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6A4BA-E04F-6046-9ED7-9ADF7E148717}" type="datetime1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DA6C0-E8D2-8D44-A834-246A4BF6B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808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0985"/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90" y="734696"/>
            <a:ext cx="8313420" cy="65659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0985"/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90" y="3100706"/>
            <a:ext cx="8313420" cy="65659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90" y="727058"/>
            <a:ext cx="8313420" cy="65659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5290" y="2346291"/>
            <a:ext cx="4120886" cy="4103912"/>
          </a:xfrm>
        </p:spPr>
        <p:txBody>
          <a:bodyPr/>
          <a:lstStyle>
            <a:lvl1pPr marL="193138" indent="-193138">
              <a:buSzPct val="100000"/>
              <a:buFontTx/>
              <a:buBlip>
                <a:blip r:embed="rId2"/>
              </a:buBlip>
              <a:defRPr sz="2000" b="0">
                <a:solidFill>
                  <a:schemeClr val="bg1"/>
                </a:solidFill>
              </a:defRPr>
            </a:lvl1pPr>
            <a:lvl2pPr marL="669369" indent="-193138">
              <a:buSzPct val="100000"/>
              <a:buFontTx/>
              <a:buBlip>
                <a:blip r:embed="rId2"/>
              </a:buBlip>
              <a:defRPr sz="1667" b="0">
                <a:solidFill>
                  <a:schemeClr val="bg1"/>
                </a:solidFill>
              </a:defRPr>
            </a:lvl2pPr>
            <a:lvl3pPr marL="1046386" indent="-138901">
              <a:buSzPct val="100000"/>
              <a:buFontTx/>
              <a:buBlip>
                <a:blip r:embed="rId2"/>
              </a:buBlip>
              <a:defRPr sz="1500" b="0">
                <a:solidFill>
                  <a:schemeClr val="bg1"/>
                </a:solidFill>
              </a:defRPr>
            </a:lvl3pPr>
            <a:lvl4pPr marL="1478962" indent="-190492">
              <a:buFont typeface="Wingdings" panose="05000000000000000000" pitchFamily="2" charset="2"/>
              <a:buChar char="§"/>
              <a:defRPr sz="1500" b="0">
                <a:solidFill>
                  <a:schemeClr val="tx1"/>
                </a:solidFill>
              </a:defRPr>
            </a:lvl4pPr>
            <a:lvl5pPr marL="1764700" indent="-190492">
              <a:buFont typeface="Wingdings" panose="05000000000000000000" pitchFamily="2" charset="2"/>
              <a:buChar char="§"/>
              <a:defRPr sz="1500" b="0">
                <a:solidFill>
                  <a:schemeClr val="tx1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7825" y="2346291"/>
            <a:ext cx="4120885" cy="4103912"/>
          </a:xfrm>
        </p:spPr>
        <p:txBody>
          <a:bodyPr/>
          <a:lstStyle>
            <a:lvl1pPr marL="193138" indent="-193138">
              <a:buSzPct val="100000"/>
              <a:buFontTx/>
              <a:buBlip>
                <a:blip r:embed="rId2"/>
              </a:buBlip>
              <a:defRPr sz="2000" b="0">
                <a:solidFill>
                  <a:schemeClr val="bg1"/>
                </a:solidFill>
              </a:defRPr>
            </a:lvl1pPr>
            <a:lvl2pPr marL="669369" indent="-193138">
              <a:buSzPct val="100000"/>
              <a:buFontTx/>
              <a:buBlip>
                <a:blip r:embed="rId2"/>
              </a:buBlip>
              <a:defRPr sz="1667" b="0">
                <a:solidFill>
                  <a:schemeClr val="bg1"/>
                </a:solidFill>
              </a:defRPr>
            </a:lvl2pPr>
            <a:lvl3pPr marL="1046386" indent="-138901">
              <a:buSzPct val="100000"/>
              <a:buFontTx/>
              <a:buBlip>
                <a:blip r:embed="rId2"/>
              </a:buBlip>
              <a:defRPr sz="1500" b="0">
                <a:solidFill>
                  <a:schemeClr val="bg1"/>
                </a:solidFill>
              </a:defRPr>
            </a:lvl3pPr>
            <a:lvl4pPr marL="1478962" indent="-190492">
              <a:buFont typeface="Wingdings" panose="05000000000000000000" pitchFamily="2" charset="2"/>
              <a:buChar char="§"/>
              <a:defRPr sz="1500" b="0">
                <a:solidFill>
                  <a:schemeClr val="tx1"/>
                </a:solidFill>
              </a:defRPr>
            </a:lvl4pPr>
            <a:lvl5pPr marL="1764700" indent="-190492">
              <a:buFont typeface="Wingdings" panose="05000000000000000000" pitchFamily="2" charset="2"/>
              <a:buChar char="§"/>
              <a:defRPr sz="1500" b="0">
                <a:solidFill>
                  <a:schemeClr val="tx1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15290" y="1311743"/>
            <a:ext cx="8313420" cy="583848"/>
          </a:xfrm>
        </p:spPr>
        <p:txBody>
          <a:bodyPr/>
          <a:lstStyle>
            <a:lvl1pPr marL="0" indent="0" algn="ctr">
              <a:buFontTx/>
              <a:buNone/>
              <a:defRPr sz="2000" b="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marL="476231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marL="907485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marL="1288469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marL="1574208" indent="0" algn="ctr">
              <a:buFontTx/>
              <a:buNone/>
              <a:defRPr sz="2333">
                <a:solidFill>
                  <a:schemeClr val="tx2"/>
                </a:solidFill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0985"/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581" y="5947368"/>
            <a:ext cx="6554838" cy="410369"/>
          </a:xfrm>
        </p:spPr>
        <p:txBody>
          <a:bodyPr anchor="b"/>
          <a:lstStyle>
            <a:lvl1pPr algn="l">
              <a:defRPr sz="166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726" y="5713473"/>
            <a:ext cx="6288548" cy="11565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0985"/>
            <a:endParaRPr lang="en-US" sz="150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EMO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0985"/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90" y="5743860"/>
            <a:ext cx="8313420" cy="595034"/>
          </a:xfrm>
        </p:spPr>
        <p:txBody>
          <a:bodyPr anchor="ctr"/>
          <a:lstStyle>
            <a:lvl1pPr algn="l">
              <a:defRPr sz="2667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20000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380985">
              <a:defRPr/>
            </a:pPr>
            <a:fld id="{F241E1BF-3151-A143-A917-389E8AA97AD5}" type="datetime1">
              <a:rPr lang="en-US" sz="1500" smtClean="0">
                <a:solidFill>
                  <a:srgbClr val="FFFFFF"/>
                </a:solidFill>
                <a:ea typeface="MS PGothic" pitchFamily="34" charset="-128"/>
                <a:cs typeface=""/>
              </a:rPr>
              <a:pPr defTabSz="380985">
                <a:defRPr/>
              </a:pPr>
              <a:t>11/19/2019</a:t>
            </a:fld>
            <a:endParaRPr lang="en-US" sz="1500">
              <a:solidFill>
                <a:srgbClr val="FFFFFF"/>
              </a:solidFill>
              <a:ea typeface="MS PGothic" pitchFamily="34" charset="-128"/>
              <a:cs typeface="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380985">
              <a:defRPr/>
            </a:pPr>
            <a:endParaRPr lang="en-US" sz="1500">
              <a:solidFill>
                <a:srgbClr val="FFFFFF"/>
              </a:solidFill>
              <a:ea typeface="MS PGothic" pitchFamily="34" charset="-128"/>
              <a:cs typeface="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380985">
              <a:defRPr/>
            </a:pPr>
            <a:fld id="{866DA6C0-E8D2-8D44-A834-246A4BF6B0E5}" type="slidenum">
              <a:rPr lang="en-US" sz="1500" smtClean="0">
                <a:solidFill>
                  <a:srgbClr val="FFFFFF"/>
                </a:solidFill>
                <a:ea typeface="MS PGothic" pitchFamily="34" charset="-128"/>
                <a:cs typeface=""/>
              </a:rPr>
              <a:pPr defTabSz="380985">
                <a:defRPr/>
              </a:pPr>
              <a:t>‹#›</a:t>
            </a:fld>
            <a:endParaRPr lang="en-US" sz="1500">
              <a:solidFill>
                <a:srgbClr val="FFFFFF"/>
              </a:solidFill>
              <a:ea typeface="MS PGothic" pitchFamily="34" charset="-128"/>
              <a:cs typeface="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290" y="419601"/>
            <a:ext cx="8313420" cy="622392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625" y="1322918"/>
            <a:ext cx="8290560" cy="5095073"/>
          </a:xfrm>
        </p:spPr>
        <p:txBody>
          <a:bodyPr/>
          <a:lstStyle>
            <a:lvl1pPr marL="193116" indent="-193116">
              <a:buClr>
                <a:schemeClr val="bg2"/>
              </a:buClr>
              <a:buSzPct val="100000"/>
              <a:buFontTx/>
              <a:buBlip>
                <a:blip r:embed="rId2"/>
              </a:buBlip>
              <a:defRPr>
                <a:solidFill>
                  <a:schemeClr val="bg1"/>
                </a:solidFill>
              </a:defRPr>
            </a:lvl1pPr>
            <a:lvl2pPr marL="669288" indent="-193116">
              <a:buClr>
                <a:schemeClr val="bg2"/>
              </a:buClr>
              <a:buSzPct val="100000"/>
              <a:buFontTx/>
              <a:buBlip>
                <a:blip r:embed="rId2"/>
              </a:buBlip>
              <a:defRPr>
                <a:solidFill>
                  <a:schemeClr val="bg1"/>
                </a:solidFill>
              </a:defRPr>
            </a:lvl2pPr>
            <a:lvl3pPr marL="1046260" indent="-138884">
              <a:buClr>
                <a:schemeClr val="bg2"/>
              </a:buClr>
              <a:buSzPct val="100000"/>
              <a:buFontTx/>
              <a:buBlip>
                <a:blip r:embed="rId2"/>
              </a:buBlip>
              <a:defRPr sz="1500">
                <a:solidFill>
                  <a:schemeClr val="bg1"/>
                </a:solidFill>
              </a:defRPr>
            </a:lvl3pPr>
            <a:lvl4pPr marL="1478785" indent="-190469">
              <a:buClr>
                <a:schemeClr val="bg2"/>
              </a:buClr>
              <a:buFont typeface="Wingdings" panose="05000000000000000000" pitchFamily="2" charset="2"/>
              <a:buChar char="§"/>
              <a:defRPr sz="1500">
                <a:solidFill>
                  <a:schemeClr val="tx1"/>
                </a:solidFill>
              </a:defRPr>
            </a:lvl4pPr>
            <a:lvl5pPr marL="1764489" indent="-190469"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9C1B5-126E-294E-8011-7E99B19B2715}" type="datetime1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3F148-38EE-9D41-A399-46640A86DC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26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7EDEBAD-946C-429C-9B42-C294358E2DC9}"/>
              </a:ext>
            </a:extLst>
          </p:cNvPr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BC39C-3586-B343-8EA2-23724747138B}" type="datetime1">
              <a:rPr lang="en-US" smtClean="0"/>
              <a:t>11/19/2019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E7248-CC89-3641-A7E7-47B62CEA8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6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A24479D-69AC-4B93-B1EB-8A25768E4007}"/>
              </a:ext>
            </a:extLst>
          </p:cNvPr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ECBEB-1D09-0648-BA66-44A8D313B1AC}" type="datetime1">
              <a:rPr lang="en-US" smtClean="0"/>
              <a:t>11/19/2019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AEE38-385D-F945-8ABA-6CFF9E819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35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071346-C926-4CA4-965A-26ECF94D14C4}"/>
              </a:ext>
            </a:extLst>
          </p:cNvPr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E4C7B-9664-7B46-842B-7DC00B0DD9F0}" type="datetime1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B3398-78C0-5B46-8BCF-97493A0BA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44E842B-27AD-44D3-8AAF-0AD0340C4F45}"/>
              </a:ext>
            </a:extLst>
          </p:cNvPr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218DE-2B62-5242-9D74-C392291347B9}" type="datetime1">
              <a:rPr lang="en-US" smtClean="0"/>
              <a:t>11/19/2019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B12DC-9BA3-E849-8DAB-53097B1F7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3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978C0B-D0A8-4110-9EF4-176194683B4D}"/>
              </a:ext>
            </a:extLst>
          </p:cNvPr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3A221-8A2B-A645-A3F8-C7819C3CE5BE}" type="datetime1">
              <a:rPr lang="en-US" smtClean="0"/>
              <a:t>11/19/2019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A44EC-0D86-C44E-97A0-48A19801D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0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CC5C177-5418-45FC-9EA6-E9F03B79EEB2}"/>
              </a:ext>
            </a:extLst>
          </p:cNvPr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EB322-1335-B747-8FD4-F55BB3B2815F}" type="datetime1">
              <a:rPr lang="en-US" smtClean="0"/>
              <a:t>11/19/2019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0C591-9DB5-3C46-BAB1-1FD3C04251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4A910ED-5EF7-4D05-92C6-12FBA2515AD8}"/>
              </a:ext>
            </a:extLst>
          </p:cNvPr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658960"/>
            <a:ext cx="9144000" cy="210312"/>
          </a:xfrm>
          <a:prstGeom prst="rect">
            <a:avLst/>
          </a:prstGeom>
          <a:solidFill>
            <a:srgbClr val="FFD8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650" y="198438"/>
            <a:ext cx="83820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2888" y="1192213"/>
            <a:ext cx="8382000" cy="483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7672" y="63502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C2A80D79-0A62-9B4C-BD4A-0EA49338626F}" type="datetime1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2506" y="635028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01995" y="6632222"/>
            <a:ext cx="2133600" cy="2422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chemeClr val="accent3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306E2C30-8F45-0448-8EF4-5E9D60815DB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5" r:id="rId2"/>
    <p:sldLayoutId id="2147483702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03" r:id="rId12"/>
    <p:sldLayoutId id="2147483704" r:id="rId13"/>
    <p:sldLayoutId id="2147483714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 cap="all">
          <a:solidFill>
            <a:schemeClr val="tx1"/>
          </a:solidFill>
          <a:effectLst>
            <a:outerShdw blurRad="50800" dist="25400" dir="2700000" algn="tl">
              <a:srgbClr val="000000">
                <a:alpha val="24000"/>
              </a:srgbClr>
            </a:outerShdw>
          </a:effectLst>
          <a:latin typeface="Arial"/>
          <a:ea typeface="ＭＳ Ｐゴシック" charset="0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6453" y="726147"/>
            <a:ext cx="8311096" cy="656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169" y="2224853"/>
            <a:ext cx="8290776" cy="4342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8135212" y="6501648"/>
            <a:ext cx="267523" cy="13465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algn="ctr">
              <a:defRPr sz="4400" cap="all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pPr algn="r" defTabSz="380985"/>
            <a:fld id="{9EF62655-870B-4C06-BC3D-C67D37BAE36D}" type="slidenum">
              <a:rPr lang="en-US" sz="708" smtClean="0">
                <a:solidFill>
                  <a:srgbClr val="505050"/>
                </a:solidFill>
                <a:latin typeface="Trebuchet MS" panose="020B0603020202020204" pitchFamily="34" charset="0"/>
                <a:ea typeface="MS PGothic" pitchFamily="34" charset="-128"/>
                <a:cs typeface=""/>
              </a:rPr>
              <a:pPr algn="r" defTabSz="380985"/>
              <a:t>‹#›</a:t>
            </a:fld>
            <a:r>
              <a:rPr lang="en-US" sz="875" cap="none" dirty="0">
                <a:solidFill>
                  <a:srgbClr val="007450">
                    <a:lumMod val="60000"/>
                    <a:lumOff val="40000"/>
                  </a:srgbClr>
                </a:solidFill>
                <a:ea typeface="MS PGothic" pitchFamily="34" charset="-128"/>
                <a:cs typeface=""/>
              </a:rPr>
              <a:t> 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8461422" y="6518237"/>
            <a:ext cx="486252" cy="119757"/>
            <a:chOff x="677492" y="-1417931"/>
            <a:chExt cx="3154606" cy="582700"/>
          </a:xfrm>
        </p:grpSpPr>
        <p:sp>
          <p:nvSpPr>
            <p:cNvPr id="6" name="Freeform 5"/>
            <p:cNvSpPr>
              <a:spLocks noEditPoints="1"/>
            </p:cNvSpPr>
            <p:nvPr userDrawn="1"/>
          </p:nvSpPr>
          <p:spPr bwMode="auto">
            <a:xfrm>
              <a:off x="3761772" y="-980905"/>
              <a:ext cx="70326" cy="68652"/>
            </a:xfrm>
            <a:custGeom>
              <a:avLst/>
              <a:gdLst>
                <a:gd name="T0" fmla="*/ 36 w 87"/>
                <a:gd name="T1" fmla="*/ 37 h 83"/>
                <a:gd name="T2" fmla="*/ 36 w 87"/>
                <a:gd name="T3" fmla="*/ 26 h 83"/>
                <a:gd name="T4" fmla="*/ 43 w 87"/>
                <a:gd name="T5" fmla="*/ 26 h 83"/>
                <a:gd name="T6" fmla="*/ 52 w 87"/>
                <a:gd name="T7" fmla="*/ 31 h 83"/>
                <a:gd name="T8" fmla="*/ 45 w 87"/>
                <a:gd name="T9" fmla="*/ 37 h 83"/>
                <a:gd name="T10" fmla="*/ 36 w 87"/>
                <a:gd name="T11" fmla="*/ 37 h 83"/>
                <a:gd name="T12" fmla="*/ 36 w 87"/>
                <a:gd name="T13" fmla="*/ 45 h 83"/>
                <a:gd name="T14" fmla="*/ 41 w 87"/>
                <a:gd name="T15" fmla="*/ 45 h 83"/>
                <a:gd name="T16" fmla="*/ 52 w 87"/>
                <a:gd name="T17" fmla="*/ 63 h 83"/>
                <a:gd name="T18" fmla="*/ 63 w 87"/>
                <a:gd name="T19" fmla="*/ 63 h 83"/>
                <a:gd name="T20" fmla="*/ 52 w 87"/>
                <a:gd name="T21" fmla="*/ 44 h 83"/>
                <a:gd name="T22" fmla="*/ 63 w 87"/>
                <a:gd name="T23" fmla="*/ 32 h 83"/>
                <a:gd name="T24" fmla="*/ 44 w 87"/>
                <a:gd name="T25" fmla="*/ 19 h 83"/>
                <a:gd name="T26" fmla="*/ 26 w 87"/>
                <a:gd name="T27" fmla="*/ 19 h 83"/>
                <a:gd name="T28" fmla="*/ 26 w 87"/>
                <a:gd name="T29" fmla="*/ 63 h 83"/>
                <a:gd name="T30" fmla="*/ 36 w 87"/>
                <a:gd name="T31" fmla="*/ 63 h 83"/>
                <a:gd name="T32" fmla="*/ 36 w 87"/>
                <a:gd name="T33" fmla="*/ 45 h 83"/>
                <a:gd name="T34" fmla="*/ 87 w 87"/>
                <a:gd name="T35" fmla="*/ 41 h 83"/>
                <a:gd name="T36" fmla="*/ 44 w 87"/>
                <a:gd name="T37" fmla="*/ 0 h 83"/>
                <a:gd name="T38" fmla="*/ 0 w 87"/>
                <a:gd name="T39" fmla="*/ 41 h 83"/>
                <a:gd name="T40" fmla="*/ 44 w 87"/>
                <a:gd name="T41" fmla="*/ 83 h 83"/>
                <a:gd name="T42" fmla="*/ 87 w 87"/>
                <a:gd name="T43" fmla="*/ 41 h 83"/>
                <a:gd name="T44" fmla="*/ 74 w 87"/>
                <a:gd name="T45" fmla="*/ 41 h 83"/>
                <a:gd name="T46" fmla="*/ 44 w 87"/>
                <a:gd name="T47" fmla="*/ 73 h 83"/>
                <a:gd name="T48" fmla="*/ 44 w 87"/>
                <a:gd name="T49" fmla="*/ 73 h 83"/>
                <a:gd name="T50" fmla="*/ 13 w 87"/>
                <a:gd name="T51" fmla="*/ 41 h 83"/>
                <a:gd name="T52" fmla="*/ 44 w 87"/>
                <a:gd name="T53" fmla="*/ 9 h 83"/>
                <a:gd name="T54" fmla="*/ 74 w 87"/>
                <a:gd name="T55" fmla="*/ 4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7" h="83">
                  <a:moveTo>
                    <a:pt x="36" y="37"/>
                  </a:moveTo>
                  <a:cubicBezTo>
                    <a:pt x="36" y="26"/>
                    <a:pt x="36" y="26"/>
                    <a:pt x="36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7" y="26"/>
                    <a:pt x="52" y="27"/>
                    <a:pt x="52" y="31"/>
                  </a:cubicBezTo>
                  <a:cubicBezTo>
                    <a:pt x="52" y="36"/>
                    <a:pt x="50" y="37"/>
                    <a:pt x="45" y="37"/>
                  </a:cubicBezTo>
                  <a:cubicBezTo>
                    <a:pt x="36" y="37"/>
                    <a:pt x="36" y="37"/>
                    <a:pt x="36" y="37"/>
                  </a:cubicBezTo>
                  <a:moveTo>
                    <a:pt x="36" y="45"/>
                  </a:moveTo>
                  <a:cubicBezTo>
                    <a:pt x="41" y="45"/>
                    <a:pt x="41" y="45"/>
                    <a:pt x="41" y="45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63" y="63"/>
                    <a:pt x="63" y="63"/>
                    <a:pt x="63" y="63"/>
                  </a:cubicBezTo>
                  <a:cubicBezTo>
                    <a:pt x="52" y="44"/>
                    <a:pt x="52" y="44"/>
                    <a:pt x="52" y="44"/>
                  </a:cubicBezTo>
                  <a:cubicBezTo>
                    <a:pt x="58" y="43"/>
                    <a:pt x="63" y="41"/>
                    <a:pt x="63" y="32"/>
                  </a:cubicBezTo>
                  <a:cubicBezTo>
                    <a:pt x="63" y="22"/>
                    <a:pt x="56" y="19"/>
                    <a:pt x="44" y="19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36" y="63"/>
                    <a:pt x="36" y="63"/>
                    <a:pt x="36" y="63"/>
                  </a:cubicBezTo>
                  <a:cubicBezTo>
                    <a:pt x="36" y="45"/>
                    <a:pt x="36" y="45"/>
                    <a:pt x="36" y="45"/>
                  </a:cubicBezTo>
                  <a:moveTo>
                    <a:pt x="87" y="41"/>
                  </a:moveTo>
                  <a:cubicBezTo>
                    <a:pt x="87" y="15"/>
                    <a:pt x="66" y="0"/>
                    <a:pt x="44" y="0"/>
                  </a:cubicBezTo>
                  <a:cubicBezTo>
                    <a:pt x="21" y="0"/>
                    <a:pt x="0" y="15"/>
                    <a:pt x="0" y="41"/>
                  </a:cubicBezTo>
                  <a:cubicBezTo>
                    <a:pt x="0" y="67"/>
                    <a:pt x="21" y="83"/>
                    <a:pt x="44" y="83"/>
                  </a:cubicBezTo>
                  <a:cubicBezTo>
                    <a:pt x="66" y="83"/>
                    <a:pt x="87" y="67"/>
                    <a:pt x="87" y="41"/>
                  </a:cubicBezTo>
                  <a:moveTo>
                    <a:pt x="74" y="41"/>
                  </a:moveTo>
                  <a:cubicBezTo>
                    <a:pt x="74" y="60"/>
                    <a:pt x="60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26" y="73"/>
                    <a:pt x="13" y="60"/>
                    <a:pt x="13" y="41"/>
                  </a:cubicBezTo>
                  <a:cubicBezTo>
                    <a:pt x="13" y="22"/>
                    <a:pt x="26" y="9"/>
                    <a:pt x="44" y="9"/>
                  </a:cubicBezTo>
                  <a:cubicBezTo>
                    <a:pt x="60" y="9"/>
                    <a:pt x="74" y="22"/>
                    <a:pt x="74" y="4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380985"/>
              <a:endParaRPr lang="en-US" sz="1500">
                <a:solidFill>
                  <a:srgbClr val="FFFFFF"/>
                </a:solidFill>
                <a:ea typeface="MS PGothic" pitchFamily="34" charset="-128"/>
                <a:cs typeface=""/>
              </a:endParaRPr>
            </a:p>
          </p:txBody>
        </p:sp>
        <p:sp>
          <p:nvSpPr>
            <p:cNvPr id="7" name="Freeform 6"/>
            <p:cNvSpPr>
              <a:spLocks noEditPoints="1"/>
            </p:cNvSpPr>
            <p:nvPr userDrawn="1"/>
          </p:nvSpPr>
          <p:spPr bwMode="auto">
            <a:xfrm>
              <a:off x="1700563" y="-1309093"/>
              <a:ext cx="2039443" cy="385118"/>
            </a:xfrm>
            <a:custGeom>
              <a:avLst/>
              <a:gdLst>
                <a:gd name="T0" fmla="*/ 1048 w 2520"/>
                <a:gd name="T1" fmla="*/ 0 h 472"/>
                <a:gd name="T2" fmla="*/ 1048 w 2520"/>
                <a:gd name="T3" fmla="*/ 472 h 472"/>
                <a:gd name="T4" fmla="*/ 1181 w 2520"/>
                <a:gd name="T5" fmla="*/ 472 h 472"/>
                <a:gd name="T6" fmla="*/ 1181 w 2520"/>
                <a:gd name="T7" fmla="*/ 0 h 472"/>
                <a:gd name="T8" fmla="*/ 1048 w 2520"/>
                <a:gd name="T9" fmla="*/ 0 h 472"/>
                <a:gd name="T10" fmla="*/ 0 w 2520"/>
                <a:gd name="T11" fmla="*/ 0 h 472"/>
                <a:gd name="T12" fmla="*/ 0 w 2520"/>
                <a:gd name="T13" fmla="*/ 472 h 472"/>
                <a:gd name="T14" fmla="*/ 134 w 2520"/>
                <a:gd name="T15" fmla="*/ 472 h 472"/>
                <a:gd name="T16" fmla="*/ 134 w 2520"/>
                <a:gd name="T17" fmla="*/ 105 h 472"/>
                <a:gd name="T18" fmla="*/ 239 w 2520"/>
                <a:gd name="T19" fmla="*/ 106 h 472"/>
                <a:gd name="T20" fmla="*/ 314 w 2520"/>
                <a:gd name="T21" fmla="*/ 132 h 472"/>
                <a:gd name="T22" fmla="*/ 344 w 2520"/>
                <a:gd name="T23" fmla="*/ 257 h 472"/>
                <a:gd name="T24" fmla="*/ 344 w 2520"/>
                <a:gd name="T25" fmla="*/ 472 h 472"/>
                <a:gd name="T26" fmla="*/ 474 w 2520"/>
                <a:gd name="T27" fmla="*/ 472 h 472"/>
                <a:gd name="T28" fmla="*/ 474 w 2520"/>
                <a:gd name="T29" fmla="*/ 211 h 472"/>
                <a:gd name="T30" fmla="*/ 239 w 2520"/>
                <a:gd name="T31" fmla="*/ 0 h 472"/>
                <a:gd name="T32" fmla="*/ 0 w 2520"/>
                <a:gd name="T33" fmla="*/ 0 h 472"/>
                <a:gd name="T34" fmla="*/ 1262 w 2520"/>
                <a:gd name="T35" fmla="*/ 0 h 472"/>
                <a:gd name="T36" fmla="*/ 1262 w 2520"/>
                <a:gd name="T37" fmla="*/ 472 h 472"/>
                <a:gd name="T38" fmla="*/ 1479 w 2520"/>
                <a:gd name="T39" fmla="*/ 472 h 472"/>
                <a:gd name="T40" fmla="*/ 1672 w 2520"/>
                <a:gd name="T41" fmla="*/ 410 h 472"/>
                <a:gd name="T42" fmla="*/ 1719 w 2520"/>
                <a:gd name="T43" fmla="*/ 242 h 472"/>
                <a:gd name="T44" fmla="*/ 1676 w 2520"/>
                <a:gd name="T45" fmla="*/ 79 h 472"/>
                <a:gd name="T46" fmla="*/ 1449 w 2520"/>
                <a:gd name="T47" fmla="*/ 0 h 472"/>
                <a:gd name="T48" fmla="*/ 1262 w 2520"/>
                <a:gd name="T49" fmla="*/ 0 h 472"/>
                <a:gd name="T50" fmla="*/ 1395 w 2520"/>
                <a:gd name="T51" fmla="*/ 103 h 472"/>
                <a:gd name="T52" fmla="*/ 1452 w 2520"/>
                <a:gd name="T53" fmla="*/ 103 h 472"/>
                <a:gd name="T54" fmla="*/ 1589 w 2520"/>
                <a:gd name="T55" fmla="*/ 237 h 472"/>
                <a:gd name="T56" fmla="*/ 1452 w 2520"/>
                <a:gd name="T57" fmla="*/ 372 h 472"/>
                <a:gd name="T58" fmla="*/ 1395 w 2520"/>
                <a:gd name="T59" fmla="*/ 372 h 472"/>
                <a:gd name="T60" fmla="*/ 1395 w 2520"/>
                <a:gd name="T61" fmla="*/ 103 h 472"/>
                <a:gd name="T62" fmla="*/ 856 w 2520"/>
                <a:gd name="T63" fmla="*/ 0 h 472"/>
                <a:gd name="T64" fmla="*/ 745 w 2520"/>
                <a:gd name="T65" fmla="*/ 374 h 472"/>
                <a:gd name="T66" fmla="*/ 638 w 2520"/>
                <a:gd name="T67" fmla="*/ 0 h 472"/>
                <a:gd name="T68" fmla="*/ 494 w 2520"/>
                <a:gd name="T69" fmla="*/ 0 h 472"/>
                <a:gd name="T70" fmla="*/ 646 w 2520"/>
                <a:gd name="T71" fmla="*/ 472 h 472"/>
                <a:gd name="T72" fmla="*/ 838 w 2520"/>
                <a:gd name="T73" fmla="*/ 472 h 472"/>
                <a:gd name="T74" fmla="*/ 992 w 2520"/>
                <a:gd name="T75" fmla="*/ 0 h 472"/>
                <a:gd name="T76" fmla="*/ 856 w 2520"/>
                <a:gd name="T77" fmla="*/ 0 h 472"/>
                <a:gd name="T78" fmla="*/ 1781 w 2520"/>
                <a:gd name="T79" fmla="*/ 472 h 472"/>
                <a:gd name="T80" fmla="*/ 1915 w 2520"/>
                <a:gd name="T81" fmla="*/ 472 h 472"/>
                <a:gd name="T82" fmla="*/ 1915 w 2520"/>
                <a:gd name="T83" fmla="*/ 0 h 472"/>
                <a:gd name="T84" fmla="*/ 1781 w 2520"/>
                <a:gd name="T85" fmla="*/ 0 h 472"/>
                <a:gd name="T86" fmla="*/ 1781 w 2520"/>
                <a:gd name="T87" fmla="*/ 472 h 472"/>
                <a:gd name="T88" fmla="*/ 2155 w 2520"/>
                <a:gd name="T89" fmla="*/ 1 h 472"/>
                <a:gd name="T90" fmla="*/ 1969 w 2520"/>
                <a:gd name="T91" fmla="*/ 472 h 472"/>
                <a:gd name="T92" fmla="*/ 2100 w 2520"/>
                <a:gd name="T93" fmla="*/ 472 h 472"/>
                <a:gd name="T94" fmla="*/ 2130 w 2520"/>
                <a:gd name="T95" fmla="*/ 389 h 472"/>
                <a:gd name="T96" fmla="*/ 2350 w 2520"/>
                <a:gd name="T97" fmla="*/ 389 h 472"/>
                <a:gd name="T98" fmla="*/ 2378 w 2520"/>
                <a:gd name="T99" fmla="*/ 472 h 472"/>
                <a:gd name="T100" fmla="*/ 2520 w 2520"/>
                <a:gd name="T101" fmla="*/ 472 h 472"/>
                <a:gd name="T102" fmla="*/ 2333 w 2520"/>
                <a:gd name="T103" fmla="*/ 1 h 472"/>
                <a:gd name="T104" fmla="*/ 2155 w 2520"/>
                <a:gd name="T105" fmla="*/ 1 h 472"/>
                <a:gd name="T106" fmla="*/ 2241 w 2520"/>
                <a:gd name="T107" fmla="*/ 87 h 472"/>
                <a:gd name="T108" fmla="*/ 2322 w 2520"/>
                <a:gd name="T109" fmla="*/ 307 h 472"/>
                <a:gd name="T110" fmla="*/ 2158 w 2520"/>
                <a:gd name="T111" fmla="*/ 307 h 472"/>
                <a:gd name="T112" fmla="*/ 2241 w 2520"/>
                <a:gd name="T113" fmla="*/ 87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20" h="472">
                  <a:moveTo>
                    <a:pt x="1048" y="0"/>
                  </a:moveTo>
                  <a:cubicBezTo>
                    <a:pt x="1048" y="472"/>
                    <a:pt x="1048" y="472"/>
                    <a:pt x="1048" y="472"/>
                  </a:cubicBezTo>
                  <a:cubicBezTo>
                    <a:pt x="1181" y="472"/>
                    <a:pt x="1181" y="472"/>
                    <a:pt x="1181" y="472"/>
                  </a:cubicBezTo>
                  <a:cubicBezTo>
                    <a:pt x="1181" y="0"/>
                    <a:pt x="1181" y="0"/>
                    <a:pt x="1181" y="0"/>
                  </a:cubicBezTo>
                  <a:lnTo>
                    <a:pt x="1048" y="0"/>
                  </a:lnTo>
                  <a:close/>
                  <a:moveTo>
                    <a:pt x="0" y="0"/>
                  </a:moveTo>
                  <a:cubicBezTo>
                    <a:pt x="0" y="472"/>
                    <a:pt x="0" y="472"/>
                    <a:pt x="0" y="472"/>
                  </a:cubicBezTo>
                  <a:cubicBezTo>
                    <a:pt x="134" y="472"/>
                    <a:pt x="134" y="472"/>
                    <a:pt x="134" y="472"/>
                  </a:cubicBezTo>
                  <a:cubicBezTo>
                    <a:pt x="134" y="105"/>
                    <a:pt x="134" y="105"/>
                    <a:pt x="134" y="105"/>
                  </a:cubicBezTo>
                  <a:cubicBezTo>
                    <a:pt x="239" y="106"/>
                    <a:pt x="239" y="106"/>
                    <a:pt x="239" y="106"/>
                  </a:cubicBezTo>
                  <a:cubicBezTo>
                    <a:pt x="273" y="106"/>
                    <a:pt x="297" y="114"/>
                    <a:pt x="314" y="132"/>
                  </a:cubicBezTo>
                  <a:cubicBezTo>
                    <a:pt x="335" y="154"/>
                    <a:pt x="344" y="191"/>
                    <a:pt x="344" y="257"/>
                  </a:cubicBezTo>
                  <a:cubicBezTo>
                    <a:pt x="344" y="472"/>
                    <a:pt x="344" y="472"/>
                    <a:pt x="344" y="472"/>
                  </a:cubicBezTo>
                  <a:cubicBezTo>
                    <a:pt x="474" y="472"/>
                    <a:pt x="474" y="472"/>
                    <a:pt x="474" y="472"/>
                  </a:cubicBezTo>
                  <a:cubicBezTo>
                    <a:pt x="474" y="211"/>
                    <a:pt x="474" y="211"/>
                    <a:pt x="474" y="211"/>
                  </a:cubicBezTo>
                  <a:cubicBezTo>
                    <a:pt x="474" y="25"/>
                    <a:pt x="355" y="0"/>
                    <a:pt x="239" y="0"/>
                  </a:cubicBezTo>
                  <a:lnTo>
                    <a:pt x="0" y="0"/>
                  </a:lnTo>
                  <a:close/>
                  <a:moveTo>
                    <a:pt x="1262" y="0"/>
                  </a:moveTo>
                  <a:cubicBezTo>
                    <a:pt x="1262" y="472"/>
                    <a:pt x="1262" y="472"/>
                    <a:pt x="1262" y="472"/>
                  </a:cubicBezTo>
                  <a:cubicBezTo>
                    <a:pt x="1479" y="472"/>
                    <a:pt x="1479" y="472"/>
                    <a:pt x="1479" y="472"/>
                  </a:cubicBezTo>
                  <a:cubicBezTo>
                    <a:pt x="1594" y="472"/>
                    <a:pt x="1631" y="453"/>
                    <a:pt x="1672" y="410"/>
                  </a:cubicBezTo>
                  <a:cubicBezTo>
                    <a:pt x="1701" y="380"/>
                    <a:pt x="1719" y="314"/>
                    <a:pt x="1719" y="242"/>
                  </a:cubicBezTo>
                  <a:cubicBezTo>
                    <a:pt x="1719" y="175"/>
                    <a:pt x="1704" y="116"/>
                    <a:pt x="1676" y="79"/>
                  </a:cubicBezTo>
                  <a:cubicBezTo>
                    <a:pt x="1627" y="13"/>
                    <a:pt x="1556" y="0"/>
                    <a:pt x="1449" y="0"/>
                  </a:cubicBezTo>
                  <a:lnTo>
                    <a:pt x="1262" y="0"/>
                  </a:lnTo>
                  <a:close/>
                  <a:moveTo>
                    <a:pt x="1395" y="103"/>
                  </a:moveTo>
                  <a:cubicBezTo>
                    <a:pt x="1452" y="103"/>
                    <a:pt x="1452" y="103"/>
                    <a:pt x="1452" y="103"/>
                  </a:cubicBezTo>
                  <a:cubicBezTo>
                    <a:pt x="1535" y="103"/>
                    <a:pt x="1589" y="140"/>
                    <a:pt x="1589" y="237"/>
                  </a:cubicBezTo>
                  <a:cubicBezTo>
                    <a:pt x="1589" y="334"/>
                    <a:pt x="1535" y="372"/>
                    <a:pt x="1452" y="372"/>
                  </a:cubicBezTo>
                  <a:cubicBezTo>
                    <a:pt x="1395" y="372"/>
                    <a:pt x="1395" y="372"/>
                    <a:pt x="1395" y="372"/>
                  </a:cubicBezTo>
                  <a:lnTo>
                    <a:pt x="1395" y="103"/>
                  </a:lnTo>
                  <a:close/>
                  <a:moveTo>
                    <a:pt x="856" y="0"/>
                  </a:moveTo>
                  <a:cubicBezTo>
                    <a:pt x="745" y="374"/>
                    <a:pt x="745" y="374"/>
                    <a:pt x="745" y="374"/>
                  </a:cubicBezTo>
                  <a:cubicBezTo>
                    <a:pt x="638" y="0"/>
                    <a:pt x="638" y="0"/>
                    <a:pt x="638" y="0"/>
                  </a:cubicBezTo>
                  <a:cubicBezTo>
                    <a:pt x="494" y="0"/>
                    <a:pt x="494" y="0"/>
                    <a:pt x="494" y="0"/>
                  </a:cubicBezTo>
                  <a:cubicBezTo>
                    <a:pt x="646" y="472"/>
                    <a:pt x="646" y="472"/>
                    <a:pt x="646" y="472"/>
                  </a:cubicBezTo>
                  <a:cubicBezTo>
                    <a:pt x="838" y="472"/>
                    <a:pt x="838" y="472"/>
                    <a:pt x="838" y="472"/>
                  </a:cubicBezTo>
                  <a:cubicBezTo>
                    <a:pt x="992" y="0"/>
                    <a:pt x="992" y="0"/>
                    <a:pt x="992" y="0"/>
                  </a:cubicBezTo>
                  <a:lnTo>
                    <a:pt x="856" y="0"/>
                  </a:lnTo>
                  <a:close/>
                  <a:moveTo>
                    <a:pt x="1781" y="472"/>
                  </a:moveTo>
                  <a:cubicBezTo>
                    <a:pt x="1915" y="472"/>
                    <a:pt x="1915" y="472"/>
                    <a:pt x="1915" y="472"/>
                  </a:cubicBezTo>
                  <a:cubicBezTo>
                    <a:pt x="1915" y="0"/>
                    <a:pt x="1915" y="0"/>
                    <a:pt x="1915" y="0"/>
                  </a:cubicBezTo>
                  <a:cubicBezTo>
                    <a:pt x="1781" y="0"/>
                    <a:pt x="1781" y="0"/>
                    <a:pt x="1781" y="0"/>
                  </a:cubicBezTo>
                  <a:lnTo>
                    <a:pt x="1781" y="472"/>
                  </a:lnTo>
                  <a:close/>
                  <a:moveTo>
                    <a:pt x="2155" y="1"/>
                  </a:moveTo>
                  <a:cubicBezTo>
                    <a:pt x="1969" y="472"/>
                    <a:pt x="1969" y="472"/>
                    <a:pt x="1969" y="472"/>
                  </a:cubicBezTo>
                  <a:cubicBezTo>
                    <a:pt x="2100" y="472"/>
                    <a:pt x="2100" y="472"/>
                    <a:pt x="2100" y="472"/>
                  </a:cubicBezTo>
                  <a:cubicBezTo>
                    <a:pt x="2130" y="389"/>
                    <a:pt x="2130" y="389"/>
                    <a:pt x="2130" y="389"/>
                  </a:cubicBezTo>
                  <a:cubicBezTo>
                    <a:pt x="2350" y="389"/>
                    <a:pt x="2350" y="389"/>
                    <a:pt x="2350" y="389"/>
                  </a:cubicBezTo>
                  <a:cubicBezTo>
                    <a:pt x="2378" y="472"/>
                    <a:pt x="2378" y="472"/>
                    <a:pt x="2378" y="472"/>
                  </a:cubicBezTo>
                  <a:cubicBezTo>
                    <a:pt x="2520" y="472"/>
                    <a:pt x="2520" y="472"/>
                    <a:pt x="2520" y="472"/>
                  </a:cubicBezTo>
                  <a:cubicBezTo>
                    <a:pt x="2333" y="1"/>
                    <a:pt x="2333" y="1"/>
                    <a:pt x="2333" y="1"/>
                  </a:cubicBezTo>
                  <a:lnTo>
                    <a:pt x="2155" y="1"/>
                  </a:lnTo>
                  <a:close/>
                  <a:moveTo>
                    <a:pt x="2241" y="87"/>
                  </a:moveTo>
                  <a:cubicBezTo>
                    <a:pt x="2322" y="307"/>
                    <a:pt x="2322" y="307"/>
                    <a:pt x="2322" y="307"/>
                  </a:cubicBezTo>
                  <a:cubicBezTo>
                    <a:pt x="2158" y="307"/>
                    <a:pt x="2158" y="307"/>
                    <a:pt x="2158" y="307"/>
                  </a:cubicBezTo>
                  <a:lnTo>
                    <a:pt x="2241" y="8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380985"/>
              <a:endParaRPr lang="en-US" sz="1500">
                <a:solidFill>
                  <a:srgbClr val="FFFFFF"/>
                </a:solidFill>
                <a:ea typeface="MS PGothic" pitchFamily="34" charset="-128"/>
                <a:cs typeface=""/>
              </a:endParaRPr>
            </a:p>
          </p:txBody>
        </p:sp>
        <p:sp>
          <p:nvSpPr>
            <p:cNvPr id="8" name="Freeform 7"/>
            <p:cNvSpPr>
              <a:spLocks noEditPoints="1"/>
            </p:cNvSpPr>
            <p:nvPr userDrawn="1"/>
          </p:nvSpPr>
          <p:spPr bwMode="auto">
            <a:xfrm>
              <a:off x="677492" y="-1417931"/>
              <a:ext cx="877396" cy="582700"/>
            </a:xfrm>
            <a:custGeom>
              <a:avLst/>
              <a:gdLst>
                <a:gd name="T0" fmla="*/ 405 w 1086"/>
                <a:gd name="T1" fmla="*/ 214 h 718"/>
                <a:gd name="T2" fmla="*/ 405 w 1086"/>
                <a:gd name="T3" fmla="*/ 149 h 718"/>
                <a:gd name="T4" fmla="*/ 424 w 1086"/>
                <a:gd name="T5" fmla="*/ 148 h 718"/>
                <a:gd name="T6" fmla="*/ 719 w 1086"/>
                <a:gd name="T7" fmla="*/ 301 h 718"/>
                <a:gd name="T8" fmla="*/ 458 w 1086"/>
                <a:gd name="T9" fmla="*/ 476 h 718"/>
                <a:gd name="T10" fmla="*/ 405 w 1086"/>
                <a:gd name="T11" fmla="*/ 467 h 718"/>
                <a:gd name="T12" fmla="*/ 405 w 1086"/>
                <a:gd name="T13" fmla="*/ 270 h 718"/>
                <a:gd name="T14" fmla="*/ 530 w 1086"/>
                <a:gd name="T15" fmla="*/ 378 h 718"/>
                <a:gd name="T16" fmla="*/ 622 w 1086"/>
                <a:gd name="T17" fmla="*/ 300 h 718"/>
                <a:gd name="T18" fmla="*/ 441 w 1086"/>
                <a:gd name="T19" fmla="*/ 212 h 718"/>
                <a:gd name="T20" fmla="*/ 405 w 1086"/>
                <a:gd name="T21" fmla="*/ 214 h 718"/>
                <a:gd name="T22" fmla="*/ 405 w 1086"/>
                <a:gd name="T23" fmla="*/ 0 h 718"/>
                <a:gd name="T24" fmla="*/ 405 w 1086"/>
                <a:gd name="T25" fmla="*/ 97 h 718"/>
                <a:gd name="T26" fmla="*/ 424 w 1086"/>
                <a:gd name="T27" fmla="*/ 95 h 718"/>
                <a:gd name="T28" fmla="*/ 832 w 1086"/>
                <a:gd name="T29" fmla="*/ 298 h 718"/>
                <a:gd name="T30" fmla="*/ 455 w 1086"/>
                <a:gd name="T31" fmla="*/ 523 h 718"/>
                <a:gd name="T32" fmla="*/ 405 w 1086"/>
                <a:gd name="T33" fmla="*/ 518 h 718"/>
                <a:gd name="T34" fmla="*/ 405 w 1086"/>
                <a:gd name="T35" fmla="*/ 578 h 718"/>
                <a:gd name="T36" fmla="*/ 447 w 1086"/>
                <a:gd name="T37" fmla="*/ 581 h 718"/>
                <a:gd name="T38" fmla="*/ 881 w 1086"/>
                <a:gd name="T39" fmla="*/ 381 h 718"/>
                <a:gd name="T40" fmla="*/ 1004 w 1086"/>
                <a:gd name="T41" fmla="*/ 456 h 718"/>
                <a:gd name="T42" fmla="*/ 449 w 1086"/>
                <a:gd name="T43" fmla="*/ 636 h 718"/>
                <a:gd name="T44" fmla="*/ 405 w 1086"/>
                <a:gd name="T45" fmla="*/ 634 h 718"/>
                <a:gd name="T46" fmla="*/ 405 w 1086"/>
                <a:gd name="T47" fmla="*/ 718 h 718"/>
                <a:gd name="T48" fmla="*/ 1086 w 1086"/>
                <a:gd name="T49" fmla="*/ 718 h 718"/>
                <a:gd name="T50" fmla="*/ 1086 w 1086"/>
                <a:gd name="T51" fmla="*/ 0 h 718"/>
                <a:gd name="T52" fmla="*/ 405 w 1086"/>
                <a:gd name="T53" fmla="*/ 0 h 718"/>
                <a:gd name="T54" fmla="*/ 405 w 1086"/>
                <a:gd name="T55" fmla="*/ 467 h 718"/>
                <a:gd name="T56" fmla="*/ 405 w 1086"/>
                <a:gd name="T57" fmla="*/ 518 h 718"/>
                <a:gd name="T58" fmla="*/ 194 w 1086"/>
                <a:gd name="T59" fmla="*/ 317 h 718"/>
                <a:gd name="T60" fmla="*/ 405 w 1086"/>
                <a:gd name="T61" fmla="*/ 214 h 718"/>
                <a:gd name="T62" fmla="*/ 405 w 1086"/>
                <a:gd name="T63" fmla="*/ 270 h 718"/>
                <a:gd name="T64" fmla="*/ 405 w 1086"/>
                <a:gd name="T65" fmla="*/ 270 h 718"/>
                <a:gd name="T66" fmla="*/ 281 w 1086"/>
                <a:gd name="T67" fmla="*/ 327 h 718"/>
                <a:gd name="T68" fmla="*/ 405 w 1086"/>
                <a:gd name="T69" fmla="*/ 467 h 718"/>
                <a:gd name="T70" fmla="*/ 111 w 1086"/>
                <a:gd name="T71" fmla="*/ 309 h 718"/>
                <a:gd name="T72" fmla="*/ 405 w 1086"/>
                <a:gd name="T73" fmla="*/ 149 h 718"/>
                <a:gd name="T74" fmla="*/ 405 w 1086"/>
                <a:gd name="T75" fmla="*/ 97 h 718"/>
                <a:gd name="T76" fmla="*/ 0 w 1086"/>
                <a:gd name="T77" fmla="*/ 298 h 718"/>
                <a:gd name="T78" fmla="*/ 405 w 1086"/>
                <a:gd name="T79" fmla="*/ 634 h 718"/>
                <a:gd name="T80" fmla="*/ 405 w 1086"/>
                <a:gd name="T81" fmla="*/ 578 h 718"/>
                <a:gd name="T82" fmla="*/ 111 w 1086"/>
                <a:gd name="T83" fmla="*/ 309 h 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86" h="718">
                  <a:moveTo>
                    <a:pt x="405" y="214"/>
                  </a:moveTo>
                  <a:cubicBezTo>
                    <a:pt x="405" y="149"/>
                    <a:pt x="405" y="149"/>
                    <a:pt x="405" y="149"/>
                  </a:cubicBezTo>
                  <a:cubicBezTo>
                    <a:pt x="412" y="149"/>
                    <a:pt x="418" y="148"/>
                    <a:pt x="424" y="148"/>
                  </a:cubicBezTo>
                  <a:cubicBezTo>
                    <a:pt x="602" y="143"/>
                    <a:pt x="719" y="301"/>
                    <a:pt x="719" y="301"/>
                  </a:cubicBezTo>
                  <a:cubicBezTo>
                    <a:pt x="719" y="301"/>
                    <a:pt x="593" y="476"/>
                    <a:pt x="458" y="476"/>
                  </a:cubicBezTo>
                  <a:cubicBezTo>
                    <a:pt x="438" y="476"/>
                    <a:pt x="421" y="472"/>
                    <a:pt x="405" y="467"/>
                  </a:cubicBezTo>
                  <a:cubicBezTo>
                    <a:pt x="405" y="270"/>
                    <a:pt x="405" y="270"/>
                    <a:pt x="405" y="270"/>
                  </a:cubicBezTo>
                  <a:cubicBezTo>
                    <a:pt x="474" y="279"/>
                    <a:pt x="488" y="309"/>
                    <a:pt x="530" y="378"/>
                  </a:cubicBezTo>
                  <a:cubicBezTo>
                    <a:pt x="622" y="300"/>
                    <a:pt x="622" y="300"/>
                    <a:pt x="622" y="300"/>
                  </a:cubicBezTo>
                  <a:cubicBezTo>
                    <a:pt x="622" y="300"/>
                    <a:pt x="555" y="212"/>
                    <a:pt x="441" y="212"/>
                  </a:cubicBezTo>
                  <a:cubicBezTo>
                    <a:pt x="429" y="212"/>
                    <a:pt x="417" y="213"/>
                    <a:pt x="405" y="214"/>
                  </a:cubicBezTo>
                  <a:moveTo>
                    <a:pt x="405" y="0"/>
                  </a:moveTo>
                  <a:cubicBezTo>
                    <a:pt x="405" y="97"/>
                    <a:pt x="405" y="97"/>
                    <a:pt x="405" y="97"/>
                  </a:cubicBezTo>
                  <a:cubicBezTo>
                    <a:pt x="412" y="96"/>
                    <a:pt x="418" y="96"/>
                    <a:pt x="424" y="95"/>
                  </a:cubicBezTo>
                  <a:cubicBezTo>
                    <a:pt x="671" y="87"/>
                    <a:pt x="832" y="298"/>
                    <a:pt x="832" y="298"/>
                  </a:cubicBezTo>
                  <a:cubicBezTo>
                    <a:pt x="832" y="298"/>
                    <a:pt x="647" y="523"/>
                    <a:pt x="455" y="523"/>
                  </a:cubicBezTo>
                  <a:cubicBezTo>
                    <a:pt x="437" y="523"/>
                    <a:pt x="421" y="521"/>
                    <a:pt x="405" y="518"/>
                  </a:cubicBezTo>
                  <a:cubicBezTo>
                    <a:pt x="405" y="578"/>
                    <a:pt x="405" y="578"/>
                    <a:pt x="405" y="578"/>
                  </a:cubicBezTo>
                  <a:cubicBezTo>
                    <a:pt x="419" y="580"/>
                    <a:pt x="432" y="581"/>
                    <a:pt x="447" y="581"/>
                  </a:cubicBezTo>
                  <a:cubicBezTo>
                    <a:pt x="626" y="581"/>
                    <a:pt x="755" y="489"/>
                    <a:pt x="881" y="381"/>
                  </a:cubicBezTo>
                  <a:cubicBezTo>
                    <a:pt x="902" y="398"/>
                    <a:pt x="987" y="438"/>
                    <a:pt x="1004" y="456"/>
                  </a:cubicBezTo>
                  <a:cubicBezTo>
                    <a:pt x="885" y="556"/>
                    <a:pt x="607" y="636"/>
                    <a:pt x="449" y="636"/>
                  </a:cubicBezTo>
                  <a:cubicBezTo>
                    <a:pt x="434" y="636"/>
                    <a:pt x="420" y="636"/>
                    <a:pt x="405" y="634"/>
                  </a:cubicBezTo>
                  <a:cubicBezTo>
                    <a:pt x="405" y="718"/>
                    <a:pt x="405" y="718"/>
                    <a:pt x="405" y="718"/>
                  </a:cubicBezTo>
                  <a:cubicBezTo>
                    <a:pt x="1086" y="718"/>
                    <a:pt x="1086" y="718"/>
                    <a:pt x="1086" y="718"/>
                  </a:cubicBezTo>
                  <a:cubicBezTo>
                    <a:pt x="1086" y="0"/>
                    <a:pt x="1086" y="0"/>
                    <a:pt x="1086" y="0"/>
                  </a:cubicBezTo>
                  <a:lnTo>
                    <a:pt x="405" y="0"/>
                  </a:lnTo>
                  <a:close/>
                  <a:moveTo>
                    <a:pt x="405" y="467"/>
                  </a:moveTo>
                  <a:cubicBezTo>
                    <a:pt x="405" y="518"/>
                    <a:pt x="405" y="518"/>
                    <a:pt x="405" y="518"/>
                  </a:cubicBezTo>
                  <a:cubicBezTo>
                    <a:pt x="240" y="489"/>
                    <a:pt x="194" y="317"/>
                    <a:pt x="194" y="317"/>
                  </a:cubicBezTo>
                  <a:cubicBezTo>
                    <a:pt x="194" y="317"/>
                    <a:pt x="273" y="228"/>
                    <a:pt x="405" y="214"/>
                  </a:cubicBezTo>
                  <a:cubicBezTo>
                    <a:pt x="405" y="270"/>
                    <a:pt x="405" y="270"/>
                    <a:pt x="405" y="270"/>
                  </a:cubicBezTo>
                  <a:cubicBezTo>
                    <a:pt x="405" y="270"/>
                    <a:pt x="405" y="270"/>
                    <a:pt x="405" y="270"/>
                  </a:cubicBezTo>
                  <a:cubicBezTo>
                    <a:pt x="336" y="262"/>
                    <a:pt x="281" y="327"/>
                    <a:pt x="281" y="327"/>
                  </a:cubicBezTo>
                  <a:cubicBezTo>
                    <a:pt x="281" y="327"/>
                    <a:pt x="312" y="436"/>
                    <a:pt x="405" y="467"/>
                  </a:cubicBezTo>
                  <a:moveTo>
                    <a:pt x="111" y="309"/>
                  </a:moveTo>
                  <a:cubicBezTo>
                    <a:pt x="111" y="309"/>
                    <a:pt x="209" y="164"/>
                    <a:pt x="405" y="149"/>
                  </a:cubicBezTo>
                  <a:cubicBezTo>
                    <a:pt x="405" y="97"/>
                    <a:pt x="405" y="97"/>
                    <a:pt x="405" y="97"/>
                  </a:cubicBezTo>
                  <a:cubicBezTo>
                    <a:pt x="188" y="114"/>
                    <a:pt x="0" y="298"/>
                    <a:pt x="0" y="298"/>
                  </a:cubicBezTo>
                  <a:cubicBezTo>
                    <a:pt x="0" y="298"/>
                    <a:pt x="106" y="606"/>
                    <a:pt x="405" y="634"/>
                  </a:cubicBezTo>
                  <a:cubicBezTo>
                    <a:pt x="405" y="578"/>
                    <a:pt x="405" y="578"/>
                    <a:pt x="405" y="578"/>
                  </a:cubicBezTo>
                  <a:cubicBezTo>
                    <a:pt x="186" y="551"/>
                    <a:pt x="111" y="309"/>
                    <a:pt x="111" y="3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380985"/>
              <a:endParaRPr lang="en-US" sz="1500">
                <a:solidFill>
                  <a:srgbClr val="FFFFFF"/>
                </a:solidFill>
                <a:ea typeface="MS PGothic" pitchFamily="34" charset="-128"/>
                <a:cs typeface="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270785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3000" b="1" cap="all" baseline="0">
          <a:solidFill>
            <a:schemeClr val="bg1"/>
          </a:solidFill>
          <a:latin typeface="Trebuchet MS" panose="020B0603020202020204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67" b="1">
          <a:solidFill>
            <a:srgbClr val="73B900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667" b="1">
          <a:solidFill>
            <a:srgbClr val="73B900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667" b="1">
          <a:solidFill>
            <a:srgbClr val="73B900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667" b="1">
          <a:solidFill>
            <a:srgbClr val="73B900"/>
          </a:solidFill>
          <a:latin typeface="Arial" charset="0"/>
        </a:defRPr>
      </a:lvl5pPr>
      <a:lvl6pPr marL="380985" algn="l" rtl="0" eaLnBrk="1" fontAlgn="base" hangingPunct="1">
        <a:spcBef>
          <a:spcPct val="0"/>
        </a:spcBef>
        <a:spcAft>
          <a:spcPct val="0"/>
        </a:spcAft>
        <a:defRPr sz="2667" b="1">
          <a:solidFill>
            <a:srgbClr val="73B900"/>
          </a:solidFill>
          <a:latin typeface="Arial" charset="0"/>
        </a:defRPr>
      </a:lvl6pPr>
      <a:lvl7pPr marL="761970" algn="l" rtl="0" eaLnBrk="1" fontAlgn="base" hangingPunct="1">
        <a:spcBef>
          <a:spcPct val="0"/>
        </a:spcBef>
        <a:spcAft>
          <a:spcPct val="0"/>
        </a:spcAft>
        <a:defRPr sz="2667" b="1">
          <a:solidFill>
            <a:srgbClr val="73B900"/>
          </a:solidFill>
          <a:latin typeface="Arial" charset="0"/>
        </a:defRPr>
      </a:lvl7pPr>
      <a:lvl8pPr marL="1142954" algn="l" rtl="0" eaLnBrk="1" fontAlgn="base" hangingPunct="1">
        <a:spcBef>
          <a:spcPct val="0"/>
        </a:spcBef>
        <a:spcAft>
          <a:spcPct val="0"/>
        </a:spcAft>
        <a:defRPr sz="2667" b="1">
          <a:solidFill>
            <a:srgbClr val="73B900"/>
          </a:solidFill>
          <a:latin typeface="Arial" charset="0"/>
        </a:defRPr>
      </a:lvl8pPr>
      <a:lvl9pPr marL="1523939" algn="l" rtl="0" eaLnBrk="1" fontAlgn="base" hangingPunct="1">
        <a:spcBef>
          <a:spcPct val="0"/>
        </a:spcBef>
        <a:spcAft>
          <a:spcPct val="0"/>
        </a:spcAft>
        <a:defRPr sz="2667" b="1">
          <a:solidFill>
            <a:srgbClr val="73B900"/>
          </a:solidFill>
          <a:latin typeface="Arial" charset="0"/>
        </a:defRPr>
      </a:lvl9pPr>
    </p:titleStyle>
    <p:bodyStyle>
      <a:lvl1pPr marL="0" indent="0" algn="l" rtl="0" fontAlgn="base">
        <a:lnSpc>
          <a:spcPct val="90000"/>
        </a:lnSpc>
        <a:spcBef>
          <a:spcPts val="750"/>
        </a:spcBef>
        <a:spcAft>
          <a:spcPts val="750"/>
        </a:spcAft>
        <a:buClr>
          <a:schemeClr val="bg2"/>
        </a:buClr>
        <a:buSzPct val="100000"/>
        <a:buFontTx/>
        <a:buNone/>
        <a:defRPr sz="1667" b="0">
          <a:solidFill>
            <a:schemeClr val="bg1"/>
          </a:solidFill>
          <a:latin typeface="Trebuchet MS" pitchFamily="34" charset="0"/>
          <a:ea typeface="+mn-ea"/>
          <a:cs typeface="+mn-cs"/>
        </a:defRPr>
      </a:lvl1pPr>
      <a:lvl2pPr marL="476231" indent="0" algn="l" rtl="0" fontAlgn="base">
        <a:lnSpc>
          <a:spcPct val="90000"/>
        </a:lnSpc>
        <a:spcBef>
          <a:spcPts val="750"/>
        </a:spcBef>
        <a:spcAft>
          <a:spcPts val="750"/>
        </a:spcAft>
        <a:buClr>
          <a:schemeClr val="bg2"/>
        </a:buClr>
        <a:buSzPct val="100000"/>
        <a:buFontTx/>
        <a:buNone/>
        <a:defRPr sz="1500" b="0">
          <a:solidFill>
            <a:schemeClr val="bg1"/>
          </a:solidFill>
          <a:latin typeface="Trebuchet MS" pitchFamily="34" charset="0"/>
        </a:defRPr>
      </a:lvl2pPr>
      <a:lvl3pPr marL="907485" indent="0" algn="l" rtl="0" fontAlgn="base">
        <a:lnSpc>
          <a:spcPct val="90000"/>
        </a:lnSpc>
        <a:spcBef>
          <a:spcPts val="750"/>
        </a:spcBef>
        <a:spcAft>
          <a:spcPts val="750"/>
        </a:spcAft>
        <a:buClr>
          <a:schemeClr val="bg2"/>
        </a:buClr>
        <a:buSzPct val="100000"/>
        <a:buFontTx/>
        <a:buNone/>
        <a:defRPr sz="1333" b="0">
          <a:solidFill>
            <a:schemeClr val="bg1"/>
          </a:solidFill>
          <a:latin typeface="Trebuchet MS" pitchFamily="34" charset="0"/>
        </a:defRPr>
      </a:lvl3pPr>
      <a:lvl4pPr marL="1478962" indent="-190492" algn="l" rtl="0" fontAlgn="base">
        <a:spcBef>
          <a:spcPct val="20000"/>
        </a:spcBef>
        <a:spcAft>
          <a:spcPct val="0"/>
        </a:spcAft>
        <a:buChar char="–"/>
        <a:defRPr sz="1667">
          <a:solidFill>
            <a:schemeClr val="bg1"/>
          </a:solidFill>
          <a:latin typeface="+mn-lt"/>
        </a:defRPr>
      </a:lvl4pPr>
      <a:lvl5pPr marL="1764700" indent="-190492" algn="l" rtl="0" fontAlgn="base">
        <a:spcBef>
          <a:spcPct val="20000"/>
        </a:spcBef>
        <a:spcAft>
          <a:spcPct val="0"/>
        </a:spcAft>
        <a:buChar char="»"/>
        <a:defRPr sz="1667">
          <a:solidFill>
            <a:schemeClr val="bg1"/>
          </a:solidFill>
          <a:latin typeface="+mn-lt"/>
        </a:defRPr>
      </a:lvl5pPr>
      <a:lvl6pPr marL="2145685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bg1"/>
          </a:solidFill>
          <a:latin typeface="+mn-lt"/>
        </a:defRPr>
      </a:lvl6pPr>
      <a:lvl7pPr marL="2526670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bg1"/>
          </a:solidFill>
          <a:latin typeface="+mn-lt"/>
        </a:defRPr>
      </a:lvl7pPr>
      <a:lvl8pPr marL="2907655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bg1"/>
          </a:solidFill>
          <a:latin typeface="+mn-lt"/>
        </a:defRPr>
      </a:lvl8pPr>
      <a:lvl9pPr marL="3288639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31648" y="304800"/>
            <a:ext cx="8778240" cy="224540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571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tx1"/>
                </a:solidFill>
              </a:rPr>
              <a:t>TicToc</a:t>
            </a:r>
            <a:r>
              <a:rPr lang="en-US" sz="3600" b="1" dirty="0">
                <a:solidFill>
                  <a:schemeClr val="tx1"/>
                </a:solidFill>
              </a:rPr>
              <a:t>: Enabling Bandwidth-Efficient DRAM Caching for Hybrid Memory Systems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329236" y="3089475"/>
            <a:ext cx="3455166" cy="24366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2200">
                <a:solidFill>
                  <a:schemeClr val="accent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–"/>
              <a:defRPr sz="2600">
                <a:solidFill>
                  <a:schemeClr val="bg1"/>
                </a:solidFill>
                <a:latin typeface="+mj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>
                <a:solidFill>
                  <a:schemeClr val="bg1"/>
                </a:solidFill>
                <a:latin typeface="+mj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–"/>
              <a:defRPr sz="2200">
                <a:solidFill>
                  <a:schemeClr val="bg1"/>
                </a:solidFill>
                <a:latin typeface="+mj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bg1"/>
                </a:solidFill>
                <a:latin typeface="+mj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EEB211"/>
              </a:buClr>
              <a:buSzTx/>
              <a:buFontTx/>
              <a:buNone/>
              <a:tabLst/>
              <a:defRPr/>
            </a:pP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Vinson Young</a:t>
            </a: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EEB211"/>
              </a:buClr>
              <a:buSzTx/>
              <a:buFontTx/>
              <a:buNone/>
              <a:tabLst/>
              <a:defRPr/>
            </a:pPr>
            <a:r>
              <a:rPr lang="en-US" sz="3200" kern="0" noProof="0" dirty="0" err="1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Zeshan</a:t>
            </a:r>
            <a:r>
              <a:rPr lang="en-US" sz="3200" kern="0" noProof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 Chishti</a:t>
            </a: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EEB211"/>
              </a:buClr>
              <a:buSzTx/>
              <a:buFontTx/>
              <a:buNone/>
              <a:tabLst/>
              <a:defRPr/>
            </a:pPr>
            <a:r>
              <a:rPr kumimoji="0" lang="en-US" sz="3200" u="none" strike="noStrike" kern="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Moinuddin</a:t>
            </a:r>
            <a:r>
              <a:rPr kumimoji="0" lang="en-US" sz="3200" u="none" strike="noStrike" kern="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Qureshi</a:t>
            </a:r>
            <a:endParaRPr kumimoji="0" lang="en-US" sz="320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96115" y="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79B9E78F-ABFD-44CE-894E-3D6432B5FCE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9" name="Picture 8" descr="gatech-logo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887" y="4961609"/>
            <a:ext cx="2601257" cy="622690"/>
          </a:xfrm>
          <a:prstGeom prst="rect">
            <a:avLst/>
          </a:prstGeom>
        </p:spPr>
      </p:pic>
      <p:pic>
        <p:nvPicPr>
          <p:cNvPr id="7" name="Picture 6" descr="gatech-logo.png">
            <a:extLst>
              <a:ext uri="{FF2B5EF4-FFF2-40B4-BE49-F238E27FC236}">
                <a16:creationId xmlns:a16="http://schemas.microsoft.com/office/drawing/2014/main" id="{C2B1C1E3-95A2-4A17-9818-8A5181A2203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177" y="3395807"/>
            <a:ext cx="2601257" cy="622690"/>
          </a:xfrm>
          <a:prstGeom prst="rect">
            <a:avLst/>
          </a:prstGeom>
        </p:spPr>
      </p:pic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FA6B59C9-CE26-449A-B7D7-BAE47684FFB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210" y="3429000"/>
            <a:ext cx="2041554" cy="438638"/>
          </a:xfrm>
          <a:prstGeom prst="rect">
            <a:avLst/>
          </a:prstGeom>
        </p:spPr>
      </p:pic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CA8ABCA7-DAF9-4367-AF4C-99BCEF14FEB2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799" y="4104830"/>
            <a:ext cx="1109431" cy="730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804166F-DEC5-4488-A0E6-E28A815C6EE9}"/>
              </a:ext>
            </a:extLst>
          </p:cNvPr>
          <p:cNvCxnSpPr/>
          <p:nvPr/>
        </p:nvCxnSpPr>
        <p:spPr>
          <a:xfrm>
            <a:off x="3784402" y="3145899"/>
            <a:ext cx="0" cy="2438400"/>
          </a:xfrm>
          <a:prstGeom prst="line">
            <a:avLst/>
          </a:prstGeom>
          <a:ln w="12700" cap="rnd" cmpd="sng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284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Problem: Channel Bandwidth Consumption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pSp>
        <p:nvGrpSpPr>
          <p:cNvPr id="145" name="Group 144"/>
          <p:cNvGrpSpPr/>
          <p:nvPr/>
        </p:nvGrpSpPr>
        <p:grpSpPr>
          <a:xfrm>
            <a:off x="27723" y="832526"/>
            <a:ext cx="7744677" cy="2095629"/>
            <a:chOff x="17068" y="4856171"/>
            <a:chExt cx="7744677" cy="2095629"/>
          </a:xfrm>
        </p:grpSpPr>
        <p:sp>
          <p:nvSpPr>
            <p:cNvPr id="56" name="Rectangle 55"/>
            <p:cNvSpPr/>
            <p:nvPr/>
          </p:nvSpPr>
          <p:spPr>
            <a:xfrm>
              <a:off x="3255941" y="5068968"/>
              <a:ext cx="1432321" cy="378941"/>
            </a:xfrm>
            <a:prstGeom prst="rect">
              <a:avLst/>
            </a:prstGeom>
            <a:solidFill>
              <a:srgbClr val="0D3481">
                <a:lumMod val="40000"/>
                <a:lumOff val="60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"/>
                  <a:cs typeface=""/>
                </a:rPr>
                <a:t>  DRAM R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688262" y="5665580"/>
              <a:ext cx="1432321" cy="378941"/>
            </a:xfrm>
            <a:prstGeom prst="rect">
              <a:avLst/>
            </a:prstGeom>
            <a:solidFill>
              <a:srgbClr val="007450">
                <a:lumMod val="20000"/>
                <a:lumOff val="80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/>
                  <a:ea typeface=""/>
                  <a:cs typeface=""/>
                </a:rPr>
                <a:t>  3D-XPoint R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1764449" y="5077965"/>
              <a:ext cx="1226725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Hit path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1764449" y="5655057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Miss path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3255940" y="5665579"/>
              <a:ext cx="1432321" cy="37894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"/>
                  <a:cs typeface=""/>
                </a:rPr>
                <a:t>  DRAM R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3364833" y="5971368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>
                  <a:solidFill>
                    <a:srgbClr val="C00000"/>
                  </a:solidFill>
                  <a:latin typeface="Trebuchet MS"/>
                  <a:ea typeface="+mn-ea"/>
                  <a:cs typeface="+mn-cs"/>
                </a:rPr>
                <a:t>Miss probe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120583" y="5665578"/>
              <a:ext cx="1432321" cy="378941"/>
            </a:xfrm>
            <a:prstGeom prst="rect">
              <a:avLst/>
            </a:prstGeom>
            <a:solidFill>
              <a:srgbClr val="0D3481">
                <a:lumMod val="40000"/>
                <a:lumOff val="60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"/>
                  <a:cs typeface=""/>
                </a:rPr>
                <a:t>  DRAM W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3364833" y="5380980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Data</a:t>
              </a:r>
              <a:endParaRPr lang="en-US" sz="1800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4808668" y="5971367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Data</a:t>
              </a:r>
              <a:endParaRPr lang="en-US" sz="1800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6179351" y="5971367"/>
              <a:ext cx="139778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Cache Install</a:t>
              </a:r>
              <a:endParaRPr lang="en-US" sz="1800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endParaRPr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DBF2B6C7-5CF8-AF42-AD7B-FF040E59F3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54698" y="4865552"/>
              <a:ext cx="2482" cy="2008885"/>
            </a:xfrm>
            <a:prstGeom prst="line">
              <a:avLst/>
            </a:prstGeom>
            <a:ln>
              <a:prstDash val="dash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DBF2B6C7-5CF8-AF42-AD7B-FF040E59F3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87019" y="4856408"/>
              <a:ext cx="1242" cy="2033269"/>
            </a:xfrm>
            <a:prstGeom prst="line">
              <a:avLst/>
            </a:prstGeom>
            <a:ln>
              <a:prstDash val="dash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BF2B6C7-5CF8-AF42-AD7B-FF040E59F3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71942" y="4856171"/>
              <a:ext cx="1914" cy="2047549"/>
            </a:xfrm>
            <a:prstGeom prst="line">
              <a:avLst/>
            </a:prstGeom>
            <a:ln>
              <a:prstDash val="dash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DBF2B6C7-5CF8-AF42-AD7B-FF040E59F3EA}"/>
                </a:ext>
              </a:extLst>
            </p:cNvPr>
            <p:cNvCxnSpPr>
              <a:cxnSpLocks/>
            </p:cNvCxnSpPr>
            <p:nvPr/>
          </p:nvCxnSpPr>
          <p:spPr>
            <a:xfrm>
              <a:off x="6120583" y="4895863"/>
              <a:ext cx="0" cy="1978574"/>
            </a:xfrm>
            <a:prstGeom prst="line">
              <a:avLst/>
            </a:prstGeom>
            <a:ln>
              <a:prstDash val="dash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56202" y="4993331"/>
              <a:ext cx="2960880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defTabSz="380996">
                <a:defRPr/>
              </a:pPr>
              <a:r>
                <a:rPr lang="en-US" sz="1800" b="1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Tag-Inside-</a:t>
              </a:r>
              <a:r>
                <a:rPr lang="en-US" sz="1800" b="1" kern="0" dirty="0" err="1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Cacheline</a:t>
              </a:r>
              <a:r>
                <a:rPr lang="en-US" sz="1800" b="1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 (TIC)</a:t>
              </a:r>
            </a:p>
            <a:p>
              <a:pPr defTabSz="380996">
                <a:defRPr/>
              </a:pPr>
              <a:r>
                <a:rPr lang="en-US" sz="1800" b="1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(KBs SRAM)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254698" y="6303226"/>
              <a:ext cx="1432321" cy="378941"/>
            </a:xfrm>
            <a:prstGeom prst="rect">
              <a:avLst/>
            </a:prstGeom>
            <a:solidFill>
              <a:srgbClr val="0D3481">
                <a:lumMod val="40000"/>
                <a:lumOff val="60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"/>
                  <a:cs typeface=""/>
                </a:rPr>
                <a:t>  DRAM W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3363590" y="6590854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Data</a:t>
              </a:r>
              <a:endParaRPr lang="en-US" sz="1800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1543330" y="6266688"/>
              <a:ext cx="1653700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 err="1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Writeback</a:t>
              </a: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 path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7068" y="4873269"/>
              <a:ext cx="7744677" cy="2017182"/>
            </a:xfrm>
            <a:prstGeom prst="rect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27723" y="2868066"/>
            <a:ext cx="7744677" cy="2066256"/>
            <a:chOff x="17068" y="2748331"/>
            <a:chExt cx="7744677" cy="2066256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43745" y="2832249"/>
              <a:ext cx="3203338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defTabSz="380996">
                <a:defRPr/>
              </a:pPr>
              <a:r>
                <a:rPr lang="en-US" sz="1800" b="1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Tag-Outside-</a:t>
              </a:r>
              <a:r>
                <a:rPr lang="en-US" sz="1800" b="1" kern="0" dirty="0" err="1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Cacheline</a:t>
              </a:r>
              <a:r>
                <a:rPr lang="en-US" sz="1800" b="1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 (TOC)</a:t>
              </a:r>
            </a:p>
            <a:p>
              <a:pPr defTabSz="380996">
                <a:defRPr/>
              </a:pPr>
              <a:r>
                <a:rPr lang="en-US" sz="1800" b="1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(KBs SRAM)</a:t>
              </a: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262105" y="2929670"/>
              <a:ext cx="1432321" cy="378941"/>
            </a:xfrm>
            <a:prstGeom prst="rect">
              <a:avLst/>
            </a:prstGeom>
            <a:solidFill>
              <a:srgbClr val="0D3481">
                <a:lumMod val="40000"/>
                <a:lumOff val="60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"/>
                  <a:cs typeface=""/>
                </a:rPr>
                <a:t>  DRAM R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3262105" y="3538472"/>
              <a:ext cx="1432321" cy="378941"/>
            </a:xfrm>
            <a:prstGeom prst="rect">
              <a:avLst/>
            </a:prstGeom>
            <a:solidFill>
              <a:srgbClr val="007450">
                <a:lumMod val="20000"/>
                <a:lumOff val="80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/>
                  <a:ea typeface=""/>
                  <a:cs typeface=""/>
                </a:rPr>
                <a:t>  3D-XPoint R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1770613" y="2938667"/>
              <a:ext cx="1226725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Hit path</a:t>
              </a: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1770613" y="3527951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Miss path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4707299" y="3538472"/>
              <a:ext cx="1432321" cy="378941"/>
            </a:xfrm>
            <a:prstGeom prst="rect">
              <a:avLst/>
            </a:prstGeom>
            <a:solidFill>
              <a:srgbClr val="0D3481">
                <a:lumMod val="40000"/>
                <a:lumOff val="60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"/>
                  <a:cs typeface=""/>
                </a:rPr>
                <a:t>  DRAM W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3370997" y="3241682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Data</a:t>
              </a:r>
            </a:p>
          </p:txBody>
        </p: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DBF2B6C7-5CF8-AF42-AD7B-FF040E59F3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44039" y="2884750"/>
              <a:ext cx="5192" cy="1856725"/>
            </a:xfrm>
            <a:prstGeom prst="line">
              <a:avLst/>
            </a:prstGeom>
            <a:ln>
              <a:prstDash val="dash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DBF2B6C7-5CF8-AF42-AD7B-FF040E59F3EA}"/>
                </a:ext>
              </a:extLst>
            </p:cNvPr>
            <p:cNvCxnSpPr>
              <a:cxnSpLocks/>
            </p:cNvCxnSpPr>
            <p:nvPr/>
          </p:nvCxnSpPr>
          <p:spPr>
            <a:xfrm>
              <a:off x="4694425" y="2884750"/>
              <a:ext cx="1" cy="1856725"/>
            </a:xfrm>
            <a:prstGeom prst="line">
              <a:avLst/>
            </a:prstGeom>
            <a:ln>
              <a:prstDash val="dash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DBF2B6C7-5CF8-AF42-AD7B-FF040E59F3EA}"/>
                </a:ext>
              </a:extLst>
            </p:cNvPr>
            <p:cNvCxnSpPr>
              <a:cxnSpLocks/>
            </p:cNvCxnSpPr>
            <p:nvPr/>
          </p:nvCxnSpPr>
          <p:spPr>
            <a:xfrm>
              <a:off x="7555790" y="2882715"/>
              <a:ext cx="3307" cy="1858760"/>
            </a:xfrm>
            <a:prstGeom prst="line">
              <a:avLst/>
            </a:prstGeom>
            <a:ln>
              <a:prstDash val="dash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DBF2B6C7-5CF8-AF42-AD7B-FF040E59F3EA}"/>
                </a:ext>
              </a:extLst>
            </p:cNvPr>
            <p:cNvCxnSpPr>
              <a:cxnSpLocks/>
            </p:cNvCxnSpPr>
            <p:nvPr/>
          </p:nvCxnSpPr>
          <p:spPr>
            <a:xfrm>
              <a:off x="6130147" y="2896659"/>
              <a:ext cx="4280" cy="1858760"/>
            </a:xfrm>
            <a:prstGeom prst="line">
              <a:avLst/>
            </a:prstGeom>
            <a:ln>
              <a:prstDash val="dash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3364562" y="3854576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Data</a:t>
              </a: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4745654" y="3848458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Install</a:t>
              </a: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265506" y="4153773"/>
              <a:ext cx="1432321" cy="378941"/>
            </a:xfrm>
            <a:prstGeom prst="rect">
              <a:avLst/>
            </a:prstGeom>
            <a:solidFill>
              <a:srgbClr val="0D3481">
                <a:lumMod val="40000"/>
                <a:lumOff val="60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"/>
                  <a:cs typeface=""/>
                </a:rPr>
                <a:t>  DRAM W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3377435" y="4453641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Data</a:t>
              </a:r>
              <a:endParaRPr lang="en-US" sz="1800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1554138" y="4117235"/>
              <a:ext cx="1653700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 err="1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Writeback</a:t>
              </a: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 path</a:t>
              </a: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700861" y="2919480"/>
              <a:ext cx="419779" cy="37894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"/>
                  <a:cs typeface=""/>
                </a:rPr>
                <a:t>  R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4718810" y="3246481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 err="1">
                  <a:solidFill>
                    <a:srgbClr val="C00000"/>
                  </a:solidFill>
                  <a:latin typeface="Trebuchet MS"/>
                  <a:ea typeface="+mn-ea"/>
                  <a:cs typeface="+mn-cs"/>
                </a:rPr>
                <a:t>TagFetch</a:t>
              </a:r>
              <a:endParaRPr lang="en-US" sz="1800" kern="0" dirty="0">
                <a:solidFill>
                  <a:srgbClr val="C00000"/>
                </a:solidFill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6146055" y="3540039"/>
              <a:ext cx="419779" cy="37894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>
                  <a:solidFill>
                    <a:srgbClr val="000000"/>
                  </a:solidFill>
                  <a:latin typeface="Trebuchet MS"/>
                  <a:ea typeface=""/>
                  <a:cs typeface=""/>
                </a:rPr>
                <a:t>  R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6164004" y="3867040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 err="1">
                  <a:solidFill>
                    <a:srgbClr val="C00000"/>
                  </a:solidFill>
                  <a:latin typeface="Trebuchet MS"/>
                  <a:ea typeface="+mn-ea"/>
                  <a:cs typeface="+mn-cs"/>
                </a:rPr>
                <a:t>TagFetch</a:t>
              </a:r>
              <a:endParaRPr lang="en-US" sz="1800" kern="0" dirty="0">
                <a:solidFill>
                  <a:srgbClr val="C00000"/>
                </a:solidFill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4708667" y="4156862"/>
              <a:ext cx="419779" cy="37894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>
                  <a:solidFill>
                    <a:srgbClr val="000000"/>
                  </a:solidFill>
                  <a:latin typeface="Trebuchet MS"/>
                  <a:ea typeface=""/>
                  <a:cs typeface=""/>
                </a:rPr>
                <a:t>  R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4726616" y="4453383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 err="1">
                  <a:solidFill>
                    <a:srgbClr val="C00000"/>
                  </a:solidFill>
                  <a:latin typeface="Trebuchet MS"/>
                  <a:ea typeface="+mn-ea"/>
                  <a:cs typeface="+mn-cs"/>
                </a:rPr>
                <a:t>TagFetch</a:t>
              </a:r>
              <a:endParaRPr lang="en-US" sz="1800" kern="0" dirty="0">
                <a:solidFill>
                  <a:srgbClr val="C00000"/>
                </a:solidFill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4699773" y="2927393"/>
              <a:ext cx="1432321" cy="378941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dash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6144813" y="3530955"/>
              <a:ext cx="1432321" cy="378941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dash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694282" y="4153262"/>
              <a:ext cx="1432321" cy="378941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dash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cxnSp>
          <p:nvCxnSpPr>
            <p:cNvPr id="135" name="Shape 708"/>
            <p:cNvCxnSpPr/>
            <p:nvPr/>
          </p:nvCxnSpPr>
          <p:spPr>
            <a:xfrm flipH="1">
              <a:off x="5120640" y="3107851"/>
              <a:ext cx="304800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cxnSp>
          <p:nvCxnSpPr>
            <p:cNvPr id="140" name="Shape 708"/>
            <p:cNvCxnSpPr/>
            <p:nvPr/>
          </p:nvCxnSpPr>
          <p:spPr>
            <a:xfrm flipH="1">
              <a:off x="6597195" y="3717451"/>
              <a:ext cx="304800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cxnSp>
          <p:nvCxnSpPr>
            <p:cNvPr id="141" name="Shape 708"/>
            <p:cNvCxnSpPr/>
            <p:nvPr/>
          </p:nvCxnSpPr>
          <p:spPr>
            <a:xfrm flipH="1">
              <a:off x="5128446" y="4346961"/>
              <a:ext cx="304800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sp>
          <p:nvSpPr>
            <p:cNvPr id="142" name="Rectangle 141"/>
            <p:cNvSpPr/>
            <p:nvPr/>
          </p:nvSpPr>
          <p:spPr>
            <a:xfrm>
              <a:off x="17068" y="2748331"/>
              <a:ext cx="7744677" cy="1995421"/>
            </a:xfrm>
            <a:prstGeom prst="rect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</p:grpSp>
      <p:sp>
        <p:nvSpPr>
          <p:cNvPr id="147" name="Shape 709"/>
          <p:cNvSpPr txBox="1"/>
          <p:nvPr/>
        </p:nvSpPr>
        <p:spPr>
          <a:xfrm>
            <a:off x="7704595" y="1550616"/>
            <a:ext cx="1519164" cy="48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480"/>
              </a:spcBef>
              <a:buNone/>
            </a:pPr>
            <a:r>
              <a:rPr lang="en-US" sz="2000">
                <a:solidFill>
                  <a:srgbClr val="C00000"/>
                </a:solidFill>
              </a:rPr>
              <a:t>Poor Miss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48" name="Shape 709"/>
          <p:cNvSpPr txBox="1"/>
          <p:nvPr/>
        </p:nvSpPr>
        <p:spPr>
          <a:xfrm>
            <a:off x="7695215" y="1004655"/>
            <a:ext cx="1519164" cy="48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480"/>
              </a:spcBef>
              <a:buNone/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Good Hit</a:t>
            </a:r>
          </a:p>
        </p:txBody>
      </p:sp>
      <p:sp>
        <p:nvSpPr>
          <p:cNvPr id="149" name="Shape 709"/>
          <p:cNvSpPr txBox="1"/>
          <p:nvPr/>
        </p:nvSpPr>
        <p:spPr>
          <a:xfrm>
            <a:off x="7648973" y="2983836"/>
            <a:ext cx="1519164" cy="48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480"/>
              </a:spcBef>
              <a:buNone/>
            </a:pPr>
            <a:r>
              <a:rPr lang="en-US" sz="2000" dirty="0">
                <a:solidFill>
                  <a:srgbClr val="C00000"/>
                </a:solidFill>
              </a:rPr>
              <a:t>Poor Hit</a:t>
            </a:r>
          </a:p>
        </p:txBody>
      </p:sp>
      <p:sp>
        <p:nvSpPr>
          <p:cNvPr id="150" name="Shape 709"/>
          <p:cNvSpPr txBox="1"/>
          <p:nvPr/>
        </p:nvSpPr>
        <p:spPr>
          <a:xfrm>
            <a:off x="7692291" y="3588687"/>
            <a:ext cx="1519164" cy="48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480"/>
              </a:spcBef>
              <a:buNone/>
            </a:pPr>
            <a:r>
              <a:rPr lang="en-US" sz="2000">
                <a:solidFill>
                  <a:schemeClr val="accent3">
                    <a:lumMod val="50000"/>
                  </a:schemeClr>
                </a:solidFill>
              </a:rPr>
              <a:t>Good Miss</a:t>
            </a: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1" name="Shape 709"/>
          <p:cNvSpPr txBox="1"/>
          <p:nvPr/>
        </p:nvSpPr>
        <p:spPr>
          <a:xfrm>
            <a:off x="7664213" y="4251109"/>
            <a:ext cx="1519164" cy="48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480"/>
              </a:spcBef>
              <a:buNone/>
            </a:pPr>
            <a:r>
              <a:rPr lang="en-US" sz="2000">
                <a:solidFill>
                  <a:srgbClr val="C00000"/>
                </a:solidFill>
              </a:rPr>
              <a:t>Poor WB</a:t>
            </a:r>
            <a:endParaRPr lang="en-US" sz="2000" dirty="0">
              <a:solidFill>
                <a:srgbClr val="C00000"/>
              </a:solidFill>
            </a:endParaRPr>
          </a:p>
        </p:txBody>
      </p:sp>
      <p:grpSp>
        <p:nvGrpSpPr>
          <p:cNvPr id="152" name="Group 151"/>
          <p:cNvGrpSpPr/>
          <p:nvPr/>
        </p:nvGrpSpPr>
        <p:grpSpPr>
          <a:xfrm>
            <a:off x="28780" y="4859880"/>
            <a:ext cx="7744677" cy="2066255"/>
            <a:chOff x="17068" y="2748332"/>
            <a:chExt cx="7744677" cy="2066255"/>
          </a:xfrm>
        </p:grpSpPr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43745" y="2832249"/>
              <a:ext cx="3203338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defTabSz="380996">
                <a:defRPr/>
              </a:pPr>
              <a:r>
                <a:rPr lang="en-US" sz="1800" b="1" kern="0" dirty="0" err="1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TicToc</a:t>
              </a:r>
              <a:endParaRPr lang="en-US" sz="1800" b="1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endParaRPr>
            </a:p>
            <a:p>
              <a:pPr defTabSz="380996">
                <a:defRPr/>
              </a:pPr>
              <a:r>
                <a:rPr lang="en-US" sz="1800" b="1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(KBs SRAM)</a:t>
              </a: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3262105" y="2929670"/>
              <a:ext cx="1432321" cy="378941"/>
            </a:xfrm>
            <a:prstGeom prst="rect">
              <a:avLst/>
            </a:prstGeom>
            <a:solidFill>
              <a:srgbClr val="0D3481">
                <a:lumMod val="40000"/>
                <a:lumOff val="60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"/>
                  <a:cs typeface=""/>
                </a:rPr>
                <a:t>  DRAM R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262105" y="3538472"/>
              <a:ext cx="1432321" cy="378941"/>
            </a:xfrm>
            <a:prstGeom prst="rect">
              <a:avLst/>
            </a:prstGeom>
            <a:solidFill>
              <a:srgbClr val="007450">
                <a:lumMod val="20000"/>
                <a:lumOff val="80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/>
                  <a:ea typeface=""/>
                  <a:cs typeface=""/>
                </a:rPr>
                <a:t>  3D-XPoint R</a:t>
              </a: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1770613" y="2938667"/>
              <a:ext cx="1226725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Hit path</a:t>
              </a:r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1770613" y="3527951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Miss path</a:t>
              </a: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4707299" y="3538472"/>
              <a:ext cx="1432321" cy="378941"/>
            </a:xfrm>
            <a:prstGeom prst="rect">
              <a:avLst/>
            </a:prstGeom>
            <a:solidFill>
              <a:srgbClr val="0D3481">
                <a:lumMod val="40000"/>
                <a:lumOff val="60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"/>
                  <a:cs typeface=""/>
                </a:rPr>
                <a:t>  DRAM W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3370997" y="3241682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Data</a:t>
              </a:r>
            </a:p>
          </p:txBody>
        </p: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DBF2B6C7-5CF8-AF42-AD7B-FF040E59F3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44039" y="2884750"/>
              <a:ext cx="5192" cy="1856725"/>
            </a:xfrm>
            <a:prstGeom prst="line">
              <a:avLst/>
            </a:prstGeom>
            <a:ln>
              <a:prstDash val="dash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DBF2B6C7-5CF8-AF42-AD7B-FF040E59F3EA}"/>
                </a:ext>
              </a:extLst>
            </p:cNvPr>
            <p:cNvCxnSpPr>
              <a:cxnSpLocks/>
            </p:cNvCxnSpPr>
            <p:nvPr/>
          </p:nvCxnSpPr>
          <p:spPr>
            <a:xfrm>
              <a:off x="4694425" y="2884750"/>
              <a:ext cx="1" cy="1856725"/>
            </a:xfrm>
            <a:prstGeom prst="line">
              <a:avLst/>
            </a:prstGeom>
            <a:ln>
              <a:prstDash val="dash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DBF2B6C7-5CF8-AF42-AD7B-FF040E59F3EA}"/>
                </a:ext>
              </a:extLst>
            </p:cNvPr>
            <p:cNvCxnSpPr>
              <a:cxnSpLocks/>
            </p:cNvCxnSpPr>
            <p:nvPr/>
          </p:nvCxnSpPr>
          <p:spPr>
            <a:xfrm>
              <a:off x="7555790" y="2882715"/>
              <a:ext cx="3307" cy="1858760"/>
            </a:xfrm>
            <a:prstGeom prst="line">
              <a:avLst/>
            </a:prstGeom>
            <a:ln>
              <a:prstDash val="dash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DBF2B6C7-5CF8-AF42-AD7B-FF040E59F3EA}"/>
                </a:ext>
              </a:extLst>
            </p:cNvPr>
            <p:cNvCxnSpPr>
              <a:cxnSpLocks/>
            </p:cNvCxnSpPr>
            <p:nvPr/>
          </p:nvCxnSpPr>
          <p:spPr>
            <a:xfrm>
              <a:off x="6130147" y="2896659"/>
              <a:ext cx="4280" cy="1858760"/>
            </a:xfrm>
            <a:prstGeom prst="line">
              <a:avLst/>
            </a:prstGeom>
            <a:ln>
              <a:prstDash val="dash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3364562" y="3854576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Data</a:t>
              </a: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4745654" y="3848458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Install</a:t>
              </a: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3265506" y="4153773"/>
              <a:ext cx="1432321" cy="378941"/>
            </a:xfrm>
            <a:prstGeom prst="rect">
              <a:avLst/>
            </a:prstGeom>
            <a:solidFill>
              <a:srgbClr val="0D3481">
                <a:lumMod val="40000"/>
                <a:lumOff val="60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"/>
                  <a:cs typeface=""/>
                </a:rPr>
                <a:t>  DRAM W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3377435" y="4453641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Data</a:t>
              </a:r>
              <a:endParaRPr lang="en-US" sz="1800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1554138" y="4117235"/>
              <a:ext cx="1653700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 err="1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Writeback</a:t>
              </a: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 path</a:t>
              </a: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6146055" y="3540039"/>
              <a:ext cx="419779" cy="37894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>
                  <a:solidFill>
                    <a:srgbClr val="000000"/>
                  </a:solidFill>
                  <a:latin typeface="Trebuchet MS"/>
                  <a:ea typeface=""/>
                  <a:cs typeface=""/>
                </a:rPr>
                <a:t>  R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6164004" y="3867040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 err="1">
                  <a:solidFill>
                    <a:srgbClr val="C00000"/>
                  </a:solidFill>
                  <a:latin typeface="Trebuchet MS"/>
                  <a:ea typeface="+mn-ea"/>
                  <a:cs typeface="+mn-cs"/>
                </a:rPr>
                <a:t>TagFetch</a:t>
              </a:r>
              <a:endParaRPr lang="en-US" sz="1800" kern="0" dirty="0">
                <a:solidFill>
                  <a:srgbClr val="C00000"/>
                </a:solidFill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4708667" y="4156862"/>
              <a:ext cx="419779" cy="37894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>
                  <a:solidFill>
                    <a:srgbClr val="000000"/>
                  </a:solidFill>
                  <a:latin typeface="Trebuchet MS"/>
                  <a:ea typeface=""/>
                  <a:cs typeface=""/>
                </a:rPr>
                <a:t>  R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4726616" y="4438143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 err="1">
                  <a:solidFill>
                    <a:srgbClr val="C00000"/>
                  </a:solidFill>
                  <a:latin typeface="Trebuchet MS"/>
                  <a:ea typeface="+mn-ea"/>
                  <a:cs typeface="+mn-cs"/>
                </a:rPr>
                <a:t>TagFetch</a:t>
              </a:r>
              <a:endParaRPr lang="en-US" sz="1800" kern="0" dirty="0">
                <a:solidFill>
                  <a:srgbClr val="C00000"/>
                </a:solidFill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6144813" y="3530955"/>
              <a:ext cx="1432321" cy="378941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dash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4694282" y="4153262"/>
              <a:ext cx="1432321" cy="378941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dash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cxnSp>
          <p:nvCxnSpPr>
            <p:cNvPr id="179" name="Shape 708"/>
            <p:cNvCxnSpPr/>
            <p:nvPr/>
          </p:nvCxnSpPr>
          <p:spPr>
            <a:xfrm flipH="1">
              <a:off x="6597195" y="3717451"/>
              <a:ext cx="304800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cxnSp>
          <p:nvCxnSpPr>
            <p:cNvPr id="180" name="Shape 708"/>
            <p:cNvCxnSpPr/>
            <p:nvPr/>
          </p:nvCxnSpPr>
          <p:spPr>
            <a:xfrm flipH="1">
              <a:off x="5128446" y="4346961"/>
              <a:ext cx="304800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sp>
          <p:nvSpPr>
            <p:cNvPr id="181" name="Rectangle 180"/>
            <p:cNvSpPr/>
            <p:nvPr/>
          </p:nvSpPr>
          <p:spPr>
            <a:xfrm>
              <a:off x="17068" y="2748332"/>
              <a:ext cx="7744677" cy="1968838"/>
            </a:xfrm>
            <a:prstGeom prst="rect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</p:grpSp>
      <p:sp>
        <p:nvSpPr>
          <p:cNvPr id="183" name="Shape 709"/>
          <p:cNvSpPr txBox="1"/>
          <p:nvPr/>
        </p:nvSpPr>
        <p:spPr>
          <a:xfrm>
            <a:off x="7693348" y="5580500"/>
            <a:ext cx="1519164" cy="48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480"/>
              </a:spcBef>
              <a:buNone/>
            </a:pPr>
            <a:r>
              <a:rPr lang="en-US" sz="2000">
                <a:solidFill>
                  <a:schemeClr val="accent3">
                    <a:lumMod val="50000"/>
                  </a:schemeClr>
                </a:solidFill>
              </a:rPr>
              <a:t>Good Miss</a:t>
            </a: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84" name="Shape 709"/>
          <p:cNvSpPr txBox="1"/>
          <p:nvPr/>
        </p:nvSpPr>
        <p:spPr>
          <a:xfrm>
            <a:off x="7665270" y="6242922"/>
            <a:ext cx="1519164" cy="48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480"/>
              </a:spcBef>
              <a:buNone/>
            </a:pPr>
            <a:r>
              <a:rPr lang="en-US" sz="2000">
                <a:solidFill>
                  <a:srgbClr val="C00000"/>
                </a:solidFill>
              </a:rPr>
              <a:t>Poor WB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85" name="Shape 709"/>
          <p:cNvSpPr txBox="1"/>
          <p:nvPr/>
        </p:nvSpPr>
        <p:spPr>
          <a:xfrm>
            <a:off x="7624836" y="4948525"/>
            <a:ext cx="1519164" cy="48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480"/>
              </a:spcBef>
              <a:buNone/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Good Hit</a:t>
            </a:r>
          </a:p>
        </p:txBody>
      </p:sp>
      <p:sp>
        <p:nvSpPr>
          <p:cNvPr id="186" name="Shape 709"/>
          <p:cNvSpPr txBox="1"/>
          <p:nvPr/>
        </p:nvSpPr>
        <p:spPr>
          <a:xfrm>
            <a:off x="7693345" y="2193177"/>
            <a:ext cx="1519164" cy="48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480"/>
              </a:spcBef>
              <a:buNone/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Good WB</a:t>
            </a:r>
          </a:p>
        </p:txBody>
      </p:sp>
    </p:spTree>
    <p:extLst>
      <p:ext uri="{BB962C8B-B14F-4D97-AF65-F5344CB8AC3E}">
        <p14:creationId xmlns:p14="http://schemas.microsoft.com/office/powerpoint/2010/main" val="202390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/>
      <p:bldP spid="150" grpId="0"/>
      <p:bldP spid="151" grpId="0"/>
      <p:bldP spid="183" grpId="0"/>
      <p:bldP spid="184" grpId="0"/>
      <p:bldP spid="18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high TOC dirty-bit updates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199" y="3810179"/>
            <a:ext cx="6522720" cy="24227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199" y="1330632"/>
            <a:ext cx="6523882" cy="24231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72672" y="6232904"/>
            <a:ext cx="9240890" cy="446276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 err="1"/>
              <a:t>TicToc</a:t>
            </a:r>
            <a:r>
              <a:rPr lang="en-US" sz="2300" b="1" dirty="0"/>
              <a:t> has reduced miss BW, but higher TOC dirty-bit update BW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C27F79-C0AE-C94D-8D48-CC019E82C814}"/>
              </a:ext>
            </a:extLst>
          </p:cNvPr>
          <p:cNvSpPr/>
          <p:nvPr/>
        </p:nvSpPr>
        <p:spPr>
          <a:xfrm>
            <a:off x="66856" y="969686"/>
            <a:ext cx="4535623" cy="36094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defTabSz="380996">
              <a:defRPr/>
            </a:pPr>
            <a:r>
              <a:rPr lang="en-US" sz="1800" b="1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Tag-Inside-</a:t>
            </a:r>
            <a:r>
              <a:rPr lang="en-US" sz="1800" b="1" kern="0" dirty="0" err="1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Cacheline</a:t>
            </a:r>
            <a:r>
              <a:rPr lang="en-US" sz="1800" b="1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 BW Consumption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C27F79-C0AE-C94D-8D48-CC019E82C814}"/>
              </a:ext>
            </a:extLst>
          </p:cNvPr>
          <p:cNvSpPr/>
          <p:nvPr/>
        </p:nvSpPr>
        <p:spPr>
          <a:xfrm>
            <a:off x="66856" y="3490471"/>
            <a:ext cx="4535623" cy="36094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defTabSz="380996">
              <a:defRPr/>
            </a:pPr>
            <a:r>
              <a:rPr lang="en-US" sz="1800" b="1" kern="0" dirty="0" err="1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TicToc</a:t>
            </a:r>
            <a:r>
              <a:rPr lang="en-US" sz="1800" b="1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 BW Consumption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779520" y="4038712"/>
            <a:ext cx="1996440" cy="2194192"/>
            <a:chOff x="6597066" y="2257741"/>
            <a:chExt cx="1996440" cy="2194192"/>
          </a:xfrm>
        </p:grpSpPr>
        <p:sp>
          <p:nvSpPr>
            <p:cNvPr id="11" name="Shape 665"/>
            <p:cNvSpPr/>
            <p:nvPr/>
          </p:nvSpPr>
          <p:spPr>
            <a:xfrm>
              <a:off x="7239021" y="2257741"/>
              <a:ext cx="1354485" cy="721013"/>
            </a:xfrm>
            <a:prstGeom prst="rect">
              <a:avLst/>
            </a:prstGeom>
            <a:noFill/>
            <a:ln w="50800" cap="flat" cmpd="sng">
              <a:solidFill>
                <a:srgbClr val="F500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2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" name="Shape 708"/>
            <p:cNvCxnSpPr>
              <a:cxnSpLocks/>
            </p:cNvCxnSpPr>
            <p:nvPr/>
          </p:nvCxnSpPr>
          <p:spPr>
            <a:xfrm flipH="1">
              <a:off x="6597066" y="3057477"/>
              <a:ext cx="713757" cy="1394456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triangle" w="lg" len="lg"/>
              <a:tailEnd type="none" w="med" len="med"/>
            </a:ln>
          </p:spPr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1430918-5900-4B5F-BCE7-0EEBAC2A7361}"/>
              </a:ext>
            </a:extLst>
          </p:cNvPr>
          <p:cNvGrpSpPr/>
          <p:nvPr/>
        </p:nvGrpSpPr>
        <p:grpSpPr>
          <a:xfrm>
            <a:off x="6628784" y="4038712"/>
            <a:ext cx="1201144" cy="2194192"/>
            <a:chOff x="6597066" y="2257741"/>
            <a:chExt cx="1201144" cy="2194192"/>
          </a:xfrm>
        </p:grpSpPr>
        <p:sp>
          <p:nvSpPr>
            <p:cNvPr id="14" name="Shape 665">
              <a:extLst>
                <a:ext uri="{FF2B5EF4-FFF2-40B4-BE49-F238E27FC236}">
                  <a16:creationId xmlns:a16="http://schemas.microsoft.com/office/drawing/2014/main" id="{A8D76C56-C31A-416D-B564-C2F8C2E78CB2}"/>
                </a:ext>
              </a:extLst>
            </p:cNvPr>
            <p:cNvSpPr/>
            <p:nvPr/>
          </p:nvSpPr>
          <p:spPr>
            <a:xfrm>
              <a:off x="7239021" y="2257741"/>
              <a:ext cx="559189" cy="420869"/>
            </a:xfrm>
            <a:prstGeom prst="rect">
              <a:avLst/>
            </a:prstGeom>
            <a:noFill/>
            <a:ln w="50800" cap="flat" cmpd="sng">
              <a:solidFill>
                <a:srgbClr val="F500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2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5" name="Shape 708">
              <a:extLst>
                <a:ext uri="{FF2B5EF4-FFF2-40B4-BE49-F238E27FC236}">
                  <a16:creationId xmlns:a16="http://schemas.microsoft.com/office/drawing/2014/main" id="{AA967A03-7B88-4285-9778-8079C9A71CA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97066" y="2784973"/>
              <a:ext cx="641956" cy="166696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triangle" w="lg" len="lg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6087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198438"/>
            <a:ext cx="8896350" cy="487362"/>
          </a:xfrm>
        </p:spPr>
        <p:txBody>
          <a:bodyPr/>
          <a:lstStyle/>
          <a:p>
            <a:r>
              <a:rPr lang="en-US" sz="2400" dirty="0"/>
              <a:t>Main Contribution: Inexpensive dirty-bit Tracking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9570" y="3037325"/>
            <a:ext cx="8212635" cy="156966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Dirty-bit maintenance has poor spatial locality and costs substantial bandwidth to maintain. </a:t>
            </a:r>
          </a:p>
          <a:p>
            <a:pPr algn="ctr"/>
            <a:r>
              <a:rPr lang="en-US" b="1" dirty="0"/>
              <a:t>Goal: Enable effective dirty-bit tracking to make a bandwidth-efficient DRAM cache.</a:t>
            </a:r>
          </a:p>
        </p:txBody>
      </p:sp>
    </p:spTree>
    <p:extLst>
      <p:ext uri="{BB962C8B-B14F-4D97-AF65-F5344CB8AC3E}">
        <p14:creationId xmlns:p14="http://schemas.microsoft.com/office/powerpoint/2010/main" val="1195173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198438"/>
            <a:ext cx="9262110" cy="487362"/>
          </a:xfrm>
        </p:spPr>
        <p:txBody>
          <a:bodyPr/>
          <a:lstStyle/>
          <a:p>
            <a:r>
              <a:rPr lang="en-US" sz="2500" dirty="0"/>
              <a:t>Proposal 1: Reducing repeated TOC Dirty-bit CHECKS with DRAM Cache Dirtiness bit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38" y="1253173"/>
            <a:ext cx="9193720" cy="67970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Desired: Know L4 dirty-status to avoid TOC dirty-bit check</a:t>
            </a:r>
          </a:p>
          <a:p>
            <a:pPr marL="0" indent="0">
              <a:buNone/>
            </a:pPr>
            <a:r>
              <a:rPr lang="en-US" sz="2400" dirty="0"/>
              <a:t>	        100 Data,1 TOC-dirty-check,1 TOC-dirty-update = 102!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745880" y="2220138"/>
            <a:ext cx="1801368" cy="1480883"/>
          </a:xfrm>
          <a:prstGeom prst="roundRect">
            <a:avLst/>
          </a:prstGeom>
          <a:solidFill>
            <a:srgbClr val="54E4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L4 DRAM-Cache</a:t>
            </a:r>
          </a:p>
          <a:p>
            <a:pPr algn="ctr"/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Shape 205"/>
          <p:cNvSpPr/>
          <p:nvPr/>
        </p:nvSpPr>
        <p:spPr>
          <a:xfrm>
            <a:off x="1024925" y="3040864"/>
            <a:ext cx="1358335" cy="527961"/>
          </a:xfrm>
          <a:prstGeom prst="rect">
            <a:avLst/>
          </a:prstGeom>
          <a:solidFill>
            <a:srgbClr val="00B0F0"/>
          </a:solidFill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600" b="1" dirty="0">
                <a:latin typeface="Calibri"/>
                <a:ea typeface="Arial"/>
                <a:cs typeface="Calibri"/>
                <a:sym typeface="Arial"/>
              </a:rPr>
              <a:t>Clean A</a:t>
            </a:r>
            <a:endParaRPr lang="en-US" sz="2600" b="1" i="0" u="none" strike="noStrike" cap="none" dirty="0">
              <a:latin typeface="Calibri"/>
              <a:ea typeface="Arial"/>
              <a:cs typeface="Calibri"/>
              <a:sym typeface="Arial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499659" y="2198006"/>
            <a:ext cx="1804416" cy="1480883"/>
          </a:xfrm>
          <a:prstGeom prst="roundRect">
            <a:avLst/>
          </a:prstGeom>
          <a:solidFill>
            <a:srgbClr val="54E4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Arial"/>
                <a:cs typeface="Arial"/>
              </a:rPr>
              <a:t>L4 DRAM-Cache</a:t>
            </a: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" name="Shape 205"/>
          <p:cNvSpPr/>
          <p:nvPr/>
        </p:nvSpPr>
        <p:spPr>
          <a:xfrm>
            <a:off x="6665192" y="3018732"/>
            <a:ext cx="1358335" cy="527961"/>
          </a:xfrm>
          <a:prstGeom prst="rect">
            <a:avLst/>
          </a:prstGeom>
          <a:solidFill>
            <a:srgbClr val="00B0F0"/>
          </a:solidFill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1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600" b="1" dirty="0">
                <a:latin typeface="Calibri"/>
                <a:ea typeface="Arial"/>
                <a:cs typeface="Calibri"/>
                <a:sym typeface="Arial"/>
              </a:rPr>
              <a:t>Dirty A</a:t>
            </a:r>
            <a:endParaRPr lang="en-US" sz="2600" b="1" i="0" u="none" strike="noStrike" cap="none" dirty="0">
              <a:latin typeface="Calibri"/>
              <a:ea typeface="Arial"/>
              <a:cs typeface="Calibri"/>
              <a:sym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80806" y="2467479"/>
            <a:ext cx="3214810" cy="697988"/>
          </a:xfrm>
          <a:prstGeom prst="rect">
            <a:avLst/>
          </a:prstGeom>
          <a:noFill/>
        </p:spPr>
        <p:txBody>
          <a:bodyPr wrap="none" lIns="81639" tIns="40819" rIns="81639" bIns="40819" rtlCol="0">
            <a:spAutoFit/>
          </a:bodyPr>
          <a:lstStyle/>
          <a:p>
            <a:pPr algn="ctr"/>
            <a:r>
              <a:rPr lang="en-US" sz="2000" b="1" i="1" dirty="0">
                <a:latin typeface="+mn-lt"/>
              </a:rPr>
              <a:t>TOC check necessary only for</a:t>
            </a:r>
          </a:p>
          <a:p>
            <a:pPr algn="ctr"/>
            <a:r>
              <a:rPr lang="en-US" sz="2000" b="1" i="1" dirty="0"/>
              <a:t>Clean-&gt;Dirty transition</a:t>
            </a:r>
            <a:endParaRPr lang="en-US" sz="2000" dirty="0">
              <a:latin typeface="+mn-lt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547248" y="3257914"/>
            <a:ext cx="3952411" cy="3818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11638" y="3845714"/>
            <a:ext cx="9437561" cy="679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sz="2400" dirty="0"/>
              <a:t>Mechanism: Remember L4 dirty information alongside L3 line!</a:t>
            </a:r>
          </a:p>
          <a:p>
            <a:pPr marL="0" indent="0">
              <a:buFont typeface="Arial" charset="0"/>
              <a:buNone/>
            </a:pPr>
            <a:r>
              <a:rPr lang="en-US" sz="2400" dirty="0"/>
              <a:t>	–</a:t>
            </a:r>
            <a:r>
              <a:rPr lang="en-US" sz="2200" dirty="0"/>
              <a:t>Store DRAM-Cache Dirtiness (DCD) bit alongside L3 lines. </a:t>
            </a:r>
          </a:p>
          <a:p>
            <a:pPr marL="0" indent="0">
              <a:buFont typeface="Arial" charset="0"/>
              <a:buNone/>
            </a:pPr>
            <a:r>
              <a:rPr lang="en-US" sz="2200" dirty="0"/>
              <a:t>	–Set on read of dirty line from DRAM Cache. </a:t>
            </a:r>
            <a:endParaRPr lang="en-US" sz="2400" dirty="0"/>
          </a:p>
          <a:p>
            <a:pPr marL="0" indent="0">
              <a:buFont typeface="Arial" charset="0"/>
              <a:buNone/>
            </a:pPr>
            <a:r>
              <a:rPr lang="en-US" sz="2400" dirty="0"/>
              <a:t>	</a:t>
            </a:r>
            <a:r>
              <a:rPr lang="en-US" sz="2200" dirty="0"/>
              <a:t>–</a:t>
            </a:r>
            <a:r>
              <a:rPr lang="en-US" sz="2200" dirty="0" err="1"/>
              <a:t>Check&amp;Update</a:t>
            </a:r>
            <a:r>
              <a:rPr lang="en-US" sz="2200" dirty="0"/>
              <a:t> TOC dirty-bit </a:t>
            </a:r>
            <a:r>
              <a:rPr lang="en-US" sz="2200" b="1" dirty="0"/>
              <a:t>only </a:t>
            </a:r>
            <a:r>
              <a:rPr lang="en-US" sz="2200" dirty="0"/>
              <a:t>when L4-line clean </a:t>
            </a:r>
            <a:r>
              <a:rPr lang="en-US" sz="2200" dirty="0">
                <a:sym typeface="Wingdings"/>
              </a:rPr>
              <a:t> L4 dirty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232726" y="6018098"/>
            <a:ext cx="8510970" cy="769441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DCD bit ensures that repeated writebacks do not need to check TOC dirty-bit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11638" y="854477"/>
            <a:ext cx="9498122" cy="381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Example (100 writes):100 Data,100 TOC-dirty-check,1 dirty-update</a:t>
            </a:r>
          </a:p>
        </p:txBody>
      </p:sp>
    </p:spTree>
    <p:extLst>
      <p:ext uri="{BB962C8B-B14F-4D97-AF65-F5344CB8AC3E}">
        <p14:creationId xmlns:p14="http://schemas.microsoft.com/office/powerpoint/2010/main" val="115117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/>
              <a:t>Proposal 2A: Reducing Initial TOC Dirty-bit update with Preemptive dirty marking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3502" y="5184900"/>
            <a:ext cx="8751899" cy="1107996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Preemptive dirty marking 1. improves dirty-bit update cost for written lines, but 2. degrades miss cost for unwritten lines.</a:t>
            </a:r>
          </a:p>
          <a:p>
            <a:pPr algn="ctr"/>
            <a:r>
              <a:rPr lang="en-US" sz="2200" b="1" dirty="0"/>
              <a:t>Ideally, should use PDM only for likely-to-be-written lines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BF2B6C7-5CF8-AF42-AD7B-FF040E59F3EA}"/>
              </a:ext>
            </a:extLst>
          </p:cNvPr>
          <p:cNvCxnSpPr>
            <a:cxnSpLocks/>
          </p:cNvCxnSpPr>
          <p:nvPr/>
        </p:nvCxnSpPr>
        <p:spPr>
          <a:xfrm>
            <a:off x="5061032" y="1498157"/>
            <a:ext cx="8198" cy="2860483"/>
          </a:xfrm>
          <a:prstGeom prst="line">
            <a:avLst/>
          </a:prstGeom>
          <a:ln>
            <a:prstDash val="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3355" y="1388501"/>
            <a:ext cx="1653425" cy="395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sz="1600" b="1" dirty="0"/>
              <a:t>(a) Write Path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354391" y="1639930"/>
            <a:ext cx="728290" cy="321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600" dirty="0"/>
              <a:t>Install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115849" y="1638432"/>
            <a:ext cx="1088002" cy="34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600" dirty="0" err="1"/>
              <a:t>Writeback</a:t>
            </a:r>
            <a:endParaRPr lang="en-US" sz="16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004251" y="1531005"/>
            <a:ext cx="2084222" cy="509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600" dirty="0"/>
              <a:t>TOC Metadata Maintenance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072510" y="2188324"/>
            <a:ext cx="264309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324831" y="2040152"/>
            <a:ext cx="701111" cy="28203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639" tIns="40819" rIns="81639" bIns="40819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   |D</a:t>
            </a:r>
          </a:p>
        </p:txBody>
      </p:sp>
      <p:sp>
        <p:nvSpPr>
          <p:cNvPr id="18" name="Oval 17"/>
          <p:cNvSpPr/>
          <p:nvPr/>
        </p:nvSpPr>
        <p:spPr>
          <a:xfrm>
            <a:off x="1334852" y="2040152"/>
            <a:ext cx="701111" cy="28203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639" tIns="40819" rIns="81639" bIns="40819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   |C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354985" y="1996608"/>
            <a:ext cx="784144" cy="34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600" dirty="0">
                <a:solidFill>
                  <a:srgbClr val="616B4E"/>
                </a:solidFill>
              </a:rPr>
              <a:t>TIC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055305" y="2182006"/>
            <a:ext cx="264309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078675" y="2672245"/>
            <a:ext cx="264309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063064" y="2670335"/>
            <a:ext cx="264309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329452" y="2484878"/>
            <a:ext cx="639038" cy="3848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/>
                <a:cs typeface="Arial"/>
              </a:rPr>
              <a:t>Meta R</a:t>
            </a:r>
          </a:p>
        </p:txBody>
      </p:sp>
      <p:cxnSp>
        <p:nvCxnSpPr>
          <p:cNvPr id="31" name="Straight Arrow Connector 30"/>
          <p:cNvCxnSpPr>
            <a:stCxn id="30" idx="3"/>
            <a:endCxn id="32" idx="1"/>
          </p:cNvCxnSpPr>
          <p:nvPr/>
        </p:nvCxnSpPr>
        <p:spPr>
          <a:xfrm>
            <a:off x="3968490" y="2677298"/>
            <a:ext cx="284756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53246" y="2484878"/>
            <a:ext cx="634899" cy="3848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/>
                <a:cs typeface="Arial"/>
              </a:rPr>
              <a:t>Meta W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 bwMode="auto">
          <a:xfrm>
            <a:off x="420155" y="2522595"/>
            <a:ext cx="642287" cy="297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600" dirty="0">
                <a:solidFill>
                  <a:srgbClr val="C00000"/>
                </a:solidFill>
              </a:rPr>
              <a:t>TOC</a:t>
            </a:r>
          </a:p>
        </p:txBody>
      </p:sp>
      <p:sp>
        <p:nvSpPr>
          <p:cNvPr id="34" name="Oval 33"/>
          <p:cNvSpPr/>
          <p:nvPr/>
        </p:nvSpPr>
        <p:spPr>
          <a:xfrm>
            <a:off x="2328956" y="2539591"/>
            <a:ext cx="701111" cy="28203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639" tIns="40819" rIns="81639" bIns="40819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D|  </a:t>
            </a:r>
            <a:r>
              <a:rPr lang="en-US" sz="14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.</a:t>
            </a:r>
          </a:p>
        </p:txBody>
      </p:sp>
      <p:sp>
        <p:nvSpPr>
          <p:cNvPr id="35" name="Oval 34"/>
          <p:cNvSpPr/>
          <p:nvPr/>
        </p:nvSpPr>
        <p:spPr>
          <a:xfrm>
            <a:off x="1338977" y="2539591"/>
            <a:ext cx="701111" cy="28203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639" tIns="40819" rIns="81639" bIns="40819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C| </a:t>
            </a:r>
            <a:r>
              <a:rPr lang="en-US" sz="14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.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1059431" y="2681446"/>
            <a:ext cx="264309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FB3A404B-9E43-4440-90E3-635A88B3ACBC}"/>
              </a:ext>
            </a:extLst>
          </p:cNvPr>
          <p:cNvGrpSpPr/>
          <p:nvPr/>
        </p:nvGrpSpPr>
        <p:grpSpPr>
          <a:xfrm>
            <a:off x="5013894" y="1388501"/>
            <a:ext cx="3840546" cy="1489844"/>
            <a:chOff x="5013894" y="1388501"/>
            <a:chExt cx="3840546" cy="1489844"/>
          </a:xfrm>
        </p:grpSpPr>
        <p:sp>
          <p:nvSpPr>
            <p:cNvPr id="9" name="Content Placeholder 2"/>
            <p:cNvSpPr txBox="1">
              <a:spLocks/>
            </p:cNvSpPr>
            <p:nvPr/>
          </p:nvSpPr>
          <p:spPr bwMode="auto">
            <a:xfrm>
              <a:off x="5161120" y="1388501"/>
              <a:ext cx="2321719" cy="40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SzPct val="120000"/>
                <a:buFont typeface="Arial" charset="0"/>
                <a:buChar char="•"/>
                <a:defRPr sz="2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4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0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600" b="1" dirty="0"/>
                <a:t>(b) Miss + Install Path</a:t>
              </a:r>
            </a:p>
          </p:txBody>
        </p:sp>
        <p:sp>
          <p:nvSpPr>
            <p:cNvPr id="13" name="Content Placeholder 2"/>
            <p:cNvSpPr txBox="1">
              <a:spLocks/>
            </p:cNvSpPr>
            <p:nvPr/>
          </p:nvSpPr>
          <p:spPr bwMode="auto">
            <a:xfrm>
              <a:off x="5167977" y="1668901"/>
              <a:ext cx="1591326" cy="404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SzPct val="120000"/>
                <a:buFont typeface="Arial" charset="0"/>
                <a:buChar char="•"/>
                <a:defRPr sz="2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4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0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600" dirty="0"/>
                <a:t>Miss/WB Probe</a:t>
              </a:r>
            </a:p>
          </p:txBody>
        </p:sp>
        <p:sp>
          <p:nvSpPr>
            <p:cNvPr id="14" name="Content Placeholder 2"/>
            <p:cNvSpPr txBox="1">
              <a:spLocks/>
            </p:cNvSpPr>
            <p:nvPr/>
          </p:nvSpPr>
          <p:spPr bwMode="auto">
            <a:xfrm>
              <a:off x="6642525" y="1669650"/>
              <a:ext cx="1229893" cy="232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SzPct val="120000"/>
                <a:buFont typeface="Arial" charset="0"/>
                <a:buChar char="•"/>
                <a:defRPr sz="2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4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0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600" dirty="0"/>
                <a:t>Mem Read</a:t>
              </a:r>
            </a:p>
          </p:txBody>
        </p:sp>
        <p:sp>
          <p:nvSpPr>
            <p:cNvPr id="15" name="Content Placeholder 2"/>
            <p:cNvSpPr txBox="1">
              <a:spLocks/>
            </p:cNvSpPr>
            <p:nvPr/>
          </p:nvSpPr>
          <p:spPr bwMode="auto">
            <a:xfrm>
              <a:off x="7921484" y="1639126"/>
              <a:ext cx="864057" cy="322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SzPct val="120000"/>
                <a:buFont typeface="Arial" charset="0"/>
                <a:buChar char="•"/>
                <a:defRPr sz="2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4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0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600" dirty="0"/>
                <a:t>Install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5963640" y="2040152"/>
              <a:ext cx="653209" cy="294671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1639" tIns="40819" rIns="81639" bIns="40819"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  |C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5731959" y="2187267"/>
              <a:ext cx="26430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6591822" y="2203667"/>
              <a:ext cx="26430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6861582" y="2068577"/>
              <a:ext cx="793773" cy="31402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/>
                  <a:cs typeface="Arial"/>
                </a:rPr>
                <a:t>Mem R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7650686" y="2203667"/>
              <a:ext cx="26430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7927324" y="2057540"/>
              <a:ext cx="927116" cy="32084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Arial"/>
                  <a:cs typeface="Arial"/>
                </a:rPr>
                <a:t>Cache W</a:t>
              </a:r>
              <a:endParaRPr lang="en-US" sz="14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27" name="Content Placeholder 2"/>
            <p:cNvSpPr txBox="1">
              <a:spLocks/>
            </p:cNvSpPr>
            <p:nvPr/>
          </p:nvSpPr>
          <p:spPr bwMode="auto">
            <a:xfrm>
              <a:off x="5013894" y="2030790"/>
              <a:ext cx="832035" cy="2568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SzPct val="120000"/>
                <a:buFont typeface="Arial" charset="0"/>
                <a:buChar char="•"/>
                <a:defRPr sz="2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4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0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600" dirty="0">
                  <a:solidFill>
                    <a:srgbClr val="C00000"/>
                  </a:solidFill>
                </a:rPr>
                <a:t>TIC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6596885" y="2699407"/>
              <a:ext cx="26430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6866644" y="2564317"/>
              <a:ext cx="793773" cy="31402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/>
                  <a:cs typeface="Arial"/>
                </a:rPr>
                <a:t>Mem R</a:t>
              </a: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7645559" y="2690882"/>
              <a:ext cx="26430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7921484" y="2555792"/>
              <a:ext cx="918618" cy="31402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Arial"/>
                  <a:cs typeface="Arial"/>
                </a:rPr>
                <a:t>Cache W</a:t>
              </a:r>
              <a:endParaRPr lang="en-US" sz="14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1" name="Content Placeholder 2"/>
            <p:cNvSpPr txBox="1">
              <a:spLocks/>
            </p:cNvSpPr>
            <p:nvPr/>
          </p:nvSpPr>
          <p:spPr bwMode="auto">
            <a:xfrm>
              <a:off x="5109762" y="2504902"/>
              <a:ext cx="653372" cy="276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SzPct val="120000"/>
                <a:buFont typeface="Arial" charset="0"/>
                <a:buChar char="•"/>
                <a:defRPr sz="2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4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0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600" dirty="0">
                  <a:solidFill>
                    <a:srgbClr val="616B4E"/>
                  </a:solidFill>
                </a:rPr>
                <a:t>TOC</a:t>
              </a:r>
            </a:p>
          </p:txBody>
        </p:sp>
      </p:grpSp>
      <p:sp>
        <p:nvSpPr>
          <p:cNvPr id="42" name="Oval 41"/>
          <p:cNvSpPr/>
          <p:nvPr/>
        </p:nvSpPr>
        <p:spPr>
          <a:xfrm>
            <a:off x="2520643" y="1058640"/>
            <a:ext cx="678181" cy="33855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639" tIns="40819" rIns="81639" bIns="40819" rtlCol="0" anchor="ctr"/>
          <a:lstStyle/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D|D</a:t>
            </a:r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3203851" y="1112019"/>
            <a:ext cx="4886909" cy="303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5000"/>
              </a:lnSpc>
              <a:buFont typeface="Arial" charset="0"/>
              <a:buNone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= (TOC Dirty-bit | TIC Dirty-bit). C is clean, D is dirty 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1191757" y="1229166"/>
            <a:ext cx="264309" cy="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ontent Placeholder 2"/>
          <p:cNvSpPr txBox="1">
            <a:spLocks/>
          </p:cNvSpPr>
          <p:nvPr/>
        </p:nvSpPr>
        <p:spPr bwMode="auto">
          <a:xfrm>
            <a:off x="1443225" y="1066529"/>
            <a:ext cx="1022319" cy="33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= access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167977" y="3110090"/>
            <a:ext cx="3759898" cy="471255"/>
          </a:xfrm>
          <a:prstGeom prst="rect">
            <a:avLst/>
          </a:prstGeom>
          <a:solidFill>
            <a:srgbClr val="B3B3B3">
              <a:lumMod val="40000"/>
              <a:lumOff val="60000"/>
            </a:srgbClr>
          </a:solidFill>
          <a:ln w="381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380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/>
              <a:ea typeface=""/>
              <a:cs typeface=""/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B4D54D41-9ABD-4D45-9DB3-F8AF6085FBD8}"/>
              </a:ext>
            </a:extLst>
          </p:cNvPr>
          <p:cNvGrpSpPr/>
          <p:nvPr/>
        </p:nvGrpSpPr>
        <p:grpSpPr>
          <a:xfrm>
            <a:off x="368550" y="3099966"/>
            <a:ext cx="4528229" cy="384840"/>
            <a:chOff x="368550" y="3099966"/>
            <a:chExt cx="4528229" cy="384840"/>
          </a:xfrm>
        </p:grpSpPr>
        <p:sp>
          <p:nvSpPr>
            <p:cNvPr id="50" name="Content Placeholder 2"/>
            <p:cNvSpPr txBox="1">
              <a:spLocks/>
            </p:cNvSpPr>
            <p:nvPr/>
          </p:nvSpPr>
          <p:spPr bwMode="auto">
            <a:xfrm>
              <a:off x="368550" y="3123951"/>
              <a:ext cx="776743" cy="273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SzPct val="120000"/>
                <a:buFont typeface="Arial" charset="0"/>
                <a:buChar char="•"/>
                <a:defRPr sz="2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4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0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600" dirty="0" err="1">
                  <a:solidFill>
                    <a:srgbClr val="C00000"/>
                  </a:solidFill>
                </a:rPr>
                <a:t>TicToc</a:t>
              </a:r>
              <a:endParaRPr lang="en-US" sz="1600" dirty="0">
                <a:solidFill>
                  <a:srgbClr val="C00000"/>
                </a:solidFill>
              </a:endParaRP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>
              <a:off x="2078675" y="3307086"/>
              <a:ext cx="26430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2330996" y="3158914"/>
              <a:ext cx="701111" cy="28203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1639" tIns="40819" rIns="81639" bIns="40819"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D|D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1341017" y="3158914"/>
              <a:ext cx="701111" cy="28203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1639" tIns="40819" rIns="81639" bIns="40819" rtlCol="0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C|C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1061470" y="3300769"/>
              <a:ext cx="26430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>
              <a:off x="3071697" y="3294004"/>
              <a:ext cx="26430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/>
            <p:cNvSpPr/>
            <p:nvPr/>
          </p:nvSpPr>
          <p:spPr>
            <a:xfrm>
              <a:off x="3338085" y="3099966"/>
              <a:ext cx="639038" cy="38484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/>
                  <a:cs typeface="Arial"/>
                </a:rPr>
                <a:t>Meta R</a:t>
              </a:r>
            </a:p>
          </p:txBody>
        </p:sp>
        <p:cxnSp>
          <p:nvCxnSpPr>
            <p:cNvPr id="54" name="Straight Arrow Connector 53"/>
            <p:cNvCxnSpPr>
              <a:stCxn id="53" idx="3"/>
              <a:endCxn id="55" idx="1"/>
            </p:cNvCxnSpPr>
            <p:nvPr/>
          </p:nvCxnSpPr>
          <p:spPr>
            <a:xfrm>
              <a:off x="3977123" y="3292386"/>
              <a:ext cx="284757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4261880" y="3099966"/>
              <a:ext cx="634899" cy="38484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/>
                  <a:cs typeface="Arial"/>
                </a:rPr>
                <a:t>Meta W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BBF8B3F4-0494-41E4-8CF4-84E85CC6A609}"/>
              </a:ext>
            </a:extLst>
          </p:cNvPr>
          <p:cNvGrpSpPr/>
          <p:nvPr/>
        </p:nvGrpSpPr>
        <p:grpSpPr>
          <a:xfrm>
            <a:off x="5070263" y="3143326"/>
            <a:ext cx="3784177" cy="359585"/>
            <a:chOff x="5070263" y="3143326"/>
            <a:chExt cx="3784177" cy="359585"/>
          </a:xfrm>
        </p:grpSpPr>
        <p:cxnSp>
          <p:nvCxnSpPr>
            <p:cNvPr id="56" name="Straight Arrow Connector 55"/>
            <p:cNvCxnSpPr/>
            <p:nvPr/>
          </p:nvCxnSpPr>
          <p:spPr>
            <a:xfrm>
              <a:off x="6601784" y="3323973"/>
              <a:ext cx="26430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6871544" y="3188883"/>
              <a:ext cx="793773" cy="31402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/>
                  <a:cs typeface="Arial"/>
                </a:rPr>
                <a:t>Mem R</a:t>
              </a:r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>
              <a:off x="7654484" y="3323973"/>
              <a:ext cx="26430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tangle 58"/>
            <p:cNvSpPr/>
            <p:nvPr/>
          </p:nvSpPr>
          <p:spPr>
            <a:xfrm>
              <a:off x="7931121" y="3177845"/>
              <a:ext cx="923319" cy="32506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Arial"/>
                  <a:cs typeface="Arial"/>
                </a:rPr>
                <a:t>Cache W</a:t>
              </a:r>
              <a:endParaRPr lang="en-US" sz="14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60" name="Content Placeholder 2"/>
            <p:cNvSpPr txBox="1">
              <a:spLocks/>
            </p:cNvSpPr>
            <p:nvPr/>
          </p:nvSpPr>
          <p:spPr bwMode="auto">
            <a:xfrm>
              <a:off x="5070263" y="3143326"/>
              <a:ext cx="832035" cy="341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SzPct val="120000"/>
                <a:buFont typeface="Arial" charset="0"/>
                <a:buChar char="•"/>
                <a:defRPr sz="2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4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0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600" dirty="0" err="1">
                  <a:solidFill>
                    <a:srgbClr val="616B4E"/>
                  </a:solidFill>
                </a:rPr>
                <a:t>TicToc</a:t>
              </a:r>
              <a:endParaRPr lang="en-US" sz="1600" dirty="0">
                <a:solidFill>
                  <a:srgbClr val="616B4E"/>
                </a:solidFill>
              </a:endParaRPr>
            </a:p>
          </p:txBody>
        </p:sp>
      </p:grp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BF2B6C7-5CF8-AF42-AD7B-FF040E59F3EA}"/>
              </a:ext>
            </a:extLst>
          </p:cNvPr>
          <p:cNvCxnSpPr>
            <a:cxnSpLocks/>
          </p:cNvCxnSpPr>
          <p:nvPr/>
        </p:nvCxnSpPr>
        <p:spPr>
          <a:xfrm flipV="1">
            <a:off x="354985" y="2946547"/>
            <a:ext cx="8322817" cy="12598"/>
          </a:xfrm>
          <a:prstGeom prst="line">
            <a:avLst/>
          </a:prstGeom>
          <a:ln>
            <a:prstDash val="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413356" y="3633044"/>
            <a:ext cx="4603336" cy="878399"/>
          </a:xfrm>
          <a:prstGeom prst="rect">
            <a:avLst/>
          </a:prstGeom>
          <a:solidFill>
            <a:srgbClr val="B3B3B3">
              <a:lumMod val="40000"/>
              <a:lumOff val="60000"/>
            </a:srgbClr>
          </a:solidFill>
          <a:ln w="381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380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75" name="Content Placeholder 2"/>
          <p:cNvSpPr txBox="1">
            <a:spLocks/>
          </p:cNvSpPr>
          <p:nvPr/>
        </p:nvSpPr>
        <p:spPr bwMode="auto">
          <a:xfrm>
            <a:off x="3004251" y="3664762"/>
            <a:ext cx="2081284" cy="855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79000"/>
              </a:lnSpc>
              <a:buFont typeface="Arial" charset="0"/>
              <a:buNone/>
            </a:pP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</a:rPr>
              <a:t>Marking lines dirty at install coalesces </a:t>
            </a:r>
            <a:r>
              <a:rPr lang="en-US" sz="1600" b="1" dirty="0" err="1">
                <a:solidFill>
                  <a:schemeClr val="accent3">
                    <a:lumMod val="50000"/>
                  </a:schemeClr>
                </a:solidFill>
              </a:rPr>
              <a:t>tag&amp;dirty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</a:rPr>
              <a:t> update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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</a:rPr>
              <a:t> reduce BW for dirty</a:t>
            </a:r>
          </a:p>
        </p:txBody>
      </p:sp>
      <p:sp>
        <p:nvSpPr>
          <p:cNvPr id="76" name="Content Placeholder 2"/>
          <p:cNvSpPr txBox="1">
            <a:spLocks/>
          </p:cNvSpPr>
          <p:nvPr/>
        </p:nvSpPr>
        <p:spPr bwMode="auto">
          <a:xfrm>
            <a:off x="4992372" y="4389955"/>
            <a:ext cx="3865883" cy="32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75000"/>
              </a:lnSpc>
              <a:buFont typeface="Arial" charset="0"/>
              <a:buNone/>
            </a:pPr>
            <a:r>
              <a:rPr lang="en-US" sz="1600" b="1" dirty="0">
                <a:solidFill>
                  <a:srgbClr val="C00000"/>
                </a:solidFill>
              </a:rPr>
              <a:t>Marking clean lines as TOC-dirty increases miss BW 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F8FE77B7-4E04-4E54-8246-2BE6DA3A1D67}"/>
              </a:ext>
            </a:extLst>
          </p:cNvPr>
          <p:cNvGrpSpPr/>
          <p:nvPr/>
        </p:nvGrpSpPr>
        <p:grpSpPr>
          <a:xfrm>
            <a:off x="4988557" y="3623893"/>
            <a:ext cx="3865883" cy="801239"/>
            <a:chOff x="4988557" y="3623893"/>
            <a:chExt cx="3865883" cy="801239"/>
          </a:xfrm>
        </p:grpSpPr>
        <p:sp>
          <p:nvSpPr>
            <p:cNvPr id="68" name="Oval 67"/>
            <p:cNvSpPr/>
            <p:nvPr/>
          </p:nvSpPr>
          <p:spPr>
            <a:xfrm>
              <a:off x="5955542" y="3721279"/>
              <a:ext cx="653209" cy="294671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1639" tIns="40819" rIns="81639" bIns="40819"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D|C</a:t>
              </a: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5721714" y="3863134"/>
              <a:ext cx="26430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6590826" y="3881095"/>
              <a:ext cx="26430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ctangle 70"/>
            <p:cNvSpPr/>
            <p:nvPr/>
          </p:nvSpPr>
          <p:spPr>
            <a:xfrm>
              <a:off x="6860586" y="3746005"/>
              <a:ext cx="793773" cy="31402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/>
                  <a:cs typeface="Arial"/>
                </a:rPr>
                <a:t>Mem R</a:t>
              </a:r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>
              <a:off x="7639500" y="3872570"/>
              <a:ext cx="26430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ctangle 72"/>
            <p:cNvSpPr/>
            <p:nvPr/>
          </p:nvSpPr>
          <p:spPr>
            <a:xfrm>
              <a:off x="7921484" y="3736831"/>
              <a:ext cx="932956" cy="30535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latin typeface="Arial"/>
                  <a:cs typeface="Arial"/>
                </a:rPr>
                <a:t>Cache W</a:t>
              </a:r>
              <a:endParaRPr lang="en-US" sz="14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74" name="Content Placeholder 2"/>
            <p:cNvSpPr txBox="1">
              <a:spLocks/>
            </p:cNvSpPr>
            <p:nvPr/>
          </p:nvSpPr>
          <p:spPr bwMode="auto">
            <a:xfrm>
              <a:off x="4988557" y="3623893"/>
              <a:ext cx="898296" cy="801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SzPct val="120000"/>
                <a:buFont typeface="Arial" charset="0"/>
                <a:buChar char="•"/>
                <a:defRPr sz="2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4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0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600" dirty="0" err="1">
                  <a:solidFill>
                    <a:srgbClr val="C00000"/>
                  </a:solidFill>
                </a:rPr>
                <a:t>TicToc</a:t>
              </a:r>
              <a:r>
                <a:rPr lang="en-US" sz="1600" dirty="0">
                  <a:solidFill>
                    <a:srgbClr val="C00000"/>
                  </a:solidFill>
                </a:rPr>
                <a:t> (+PDM)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8394E613-11EA-435F-8ED5-5CFCB93C19B7}"/>
              </a:ext>
            </a:extLst>
          </p:cNvPr>
          <p:cNvGrpSpPr/>
          <p:nvPr/>
        </p:nvGrpSpPr>
        <p:grpSpPr>
          <a:xfrm>
            <a:off x="340294" y="3639810"/>
            <a:ext cx="2679917" cy="844817"/>
            <a:chOff x="340294" y="3639810"/>
            <a:chExt cx="2679917" cy="844817"/>
          </a:xfrm>
        </p:grpSpPr>
        <p:sp>
          <p:nvSpPr>
            <p:cNvPr id="63" name="Content Placeholder 2"/>
            <p:cNvSpPr txBox="1">
              <a:spLocks/>
            </p:cNvSpPr>
            <p:nvPr/>
          </p:nvSpPr>
          <p:spPr bwMode="auto">
            <a:xfrm>
              <a:off x="340294" y="3639810"/>
              <a:ext cx="893623" cy="5349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SzPct val="120000"/>
                <a:buFont typeface="Arial" charset="0"/>
                <a:buChar char="•"/>
                <a:defRPr sz="2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4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0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600" dirty="0" err="1">
                  <a:solidFill>
                    <a:srgbClr val="616B4E"/>
                  </a:solidFill>
                </a:rPr>
                <a:t>TicToc</a:t>
              </a:r>
              <a:r>
                <a:rPr lang="en-US" sz="1600" dirty="0">
                  <a:solidFill>
                    <a:srgbClr val="616B4E"/>
                  </a:solidFill>
                </a:rPr>
                <a:t> (+PDM)</a:t>
              </a:r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2066780" y="3859327"/>
              <a:ext cx="26430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/>
            <p:cNvSpPr/>
            <p:nvPr/>
          </p:nvSpPr>
          <p:spPr>
            <a:xfrm>
              <a:off x="2319100" y="3719735"/>
              <a:ext cx="701111" cy="28203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1639" tIns="40819" rIns="81639" bIns="40819"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D|D</a:t>
              </a:r>
            </a:p>
          </p:txBody>
        </p:sp>
        <p:sp>
          <p:nvSpPr>
            <p:cNvPr id="66" name="Oval 65"/>
            <p:cNvSpPr/>
            <p:nvPr/>
          </p:nvSpPr>
          <p:spPr>
            <a:xfrm>
              <a:off x="1329122" y="3719735"/>
              <a:ext cx="701111" cy="28203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1639" tIns="40819" rIns="81639" bIns="40819"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D|C</a:t>
              </a:r>
            </a:p>
          </p:txBody>
        </p:sp>
        <p:cxnSp>
          <p:nvCxnSpPr>
            <p:cNvPr id="67" name="Straight Arrow Connector 66"/>
            <p:cNvCxnSpPr/>
            <p:nvPr/>
          </p:nvCxnSpPr>
          <p:spPr>
            <a:xfrm>
              <a:off x="1049575" y="3861590"/>
              <a:ext cx="26430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Content Placeholder 2"/>
            <p:cNvSpPr txBox="1">
              <a:spLocks/>
            </p:cNvSpPr>
            <p:nvPr/>
          </p:nvSpPr>
          <p:spPr bwMode="auto">
            <a:xfrm>
              <a:off x="961753" y="4050859"/>
              <a:ext cx="1674329" cy="433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SzPct val="120000"/>
                <a:buFont typeface="Arial" charset="0"/>
                <a:buChar char="•"/>
                <a:defRPr sz="2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4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0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600" dirty="0"/>
                <a:t>“Predicted-Dirty”</a:t>
              </a:r>
            </a:p>
          </p:txBody>
        </p:sp>
      </p:grpSp>
      <p:sp>
        <p:nvSpPr>
          <p:cNvPr id="83" name="Content Placeholder 2">
            <a:extLst>
              <a:ext uri="{FF2B5EF4-FFF2-40B4-BE49-F238E27FC236}">
                <a16:creationId xmlns:a16="http://schemas.microsoft.com/office/drawing/2014/main" id="{CCF98B9F-EB86-4E0E-8E96-3465015E9554}"/>
              </a:ext>
            </a:extLst>
          </p:cNvPr>
          <p:cNvSpPr txBox="1">
            <a:spLocks/>
          </p:cNvSpPr>
          <p:nvPr/>
        </p:nvSpPr>
        <p:spPr bwMode="auto">
          <a:xfrm>
            <a:off x="4969053" y="4165200"/>
            <a:ext cx="3865883" cy="32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75000"/>
              </a:lnSpc>
              <a:buFont typeface="Arial" charset="0"/>
              <a:buNone/>
            </a:pPr>
            <a:r>
              <a:rPr lang="en-US" sz="1600" dirty="0">
                <a:solidFill>
                  <a:srgbClr val="C00000"/>
                </a:solidFill>
              </a:rPr>
              <a:t>Read in preparation for dirty eviction</a:t>
            </a:r>
          </a:p>
        </p:txBody>
      </p:sp>
      <p:sp>
        <p:nvSpPr>
          <p:cNvPr id="84" name="Content Placeholder 2">
            <a:extLst>
              <a:ext uri="{FF2B5EF4-FFF2-40B4-BE49-F238E27FC236}">
                <a16:creationId xmlns:a16="http://schemas.microsoft.com/office/drawing/2014/main" id="{78643CB9-510C-4E06-9397-9C9381E07E94}"/>
              </a:ext>
            </a:extLst>
          </p:cNvPr>
          <p:cNvSpPr txBox="1">
            <a:spLocks/>
          </p:cNvSpPr>
          <p:nvPr/>
        </p:nvSpPr>
        <p:spPr bwMode="auto">
          <a:xfrm>
            <a:off x="2030233" y="4527618"/>
            <a:ext cx="2772396" cy="36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600" dirty="0"/>
              <a:t>Need dynamic solution!</a:t>
            </a:r>
          </a:p>
        </p:txBody>
      </p:sp>
    </p:spTree>
    <p:extLst>
      <p:ext uri="{BB962C8B-B14F-4D97-AF65-F5344CB8AC3E}">
        <p14:creationId xmlns:p14="http://schemas.microsoft.com/office/powerpoint/2010/main" val="53969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6" grpId="0" animBg="1"/>
      <p:bldP spid="62" grpId="0" animBg="1"/>
      <p:bldP spid="75" grpId="0"/>
      <p:bldP spid="76" grpId="0"/>
      <p:bldP spid="83" grpId="0"/>
      <p:bldP spid="8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2B: </a:t>
            </a:r>
            <a:r>
              <a:rPr lang="en-US" dirty="0" err="1"/>
              <a:t>pC</a:t>
            </a:r>
            <a:r>
              <a:rPr lang="en-US" dirty="0"/>
              <a:t>-based Dirty prediction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0" y="838645"/>
            <a:ext cx="8787945" cy="685355"/>
          </a:xfrm>
        </p:spPr>
        <p:txBody>
          <a:bodyPr/>
          <a:lstStyle/>
          <a:p>
            <a:pPr marL="0" indent="0">
              <a:buNone/>
            </a:pPr>
            <a:r>
              <a:rPr lang="en-US" sz="1900" dirty="0"/>
              <a:t>Inspired by Signature-based Hit Predictor (</a:t>
            </a:r>
            <a:r>
              <a:rPr lang="en-US" sz="1900" dirty="0" err="1"/>
              <a:t>SHiP</a:t>
            </a:r>
            <a:r>
              <a:rPr lang="en-US" sz="1900" dirty="0"/>
              <a:t>/</a:t>
            </a:r>
            <a:r>
              <a:rPr lang="en-US" sz="1900" dirty="0" err="1"/>
              <a:t>SHiP</a:t>
            </a:r>
            <a:r>
              <a:rPr lang="en-US" sz="1900" dirty="0"/>
              <a:t>++). Use Install-PC as Sig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0454" y="5415409"/>
            <a:ext cx="8901483" cy="677108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/>
              <a:t>PC-based write predictor learns which PC’s install likely-to-write lines. Good prediction enables saving both miss bandwidth and dirty-bit update.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1142305" y="1581049"/>
            <a:ext cx="2011680" cy="3482485"/>
            <a:chOff x="1142305" y="1581049"/>
            <a:chExt cx="2011680" cy="3482485"/>
          </a:xfrm>
        </p:grpSpPr>
        <p:sp>
          <p:nvSpPr>
            <p:cNvPr id="8" name="Rounded Rectangle 7"/>
            <p:cNvSpPr/>
            <p:nvPr/>
          </p:nvSpPr>
          <p:spPr>
            <a:xfrm>
              <a:off x="1692421" y="2133045"/>
              <a:ext cx="957474" cy="2015892"/>
            </a:xfrm>
            <a:prstGeom prst="roundRect">
              <a:avLst>
                <a:gd name="adj" fmla="val 0"/>
              </a:avLst>
            </a:prstGeom>
            <a:noFill/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9" name="Shape 205"/>
            <p:cNvSpPr/>
            <p:nvPr/>
          </p:nvSpPr>
          <p:spPr>
            <a:xfrm>
              <a:off x="1692421" y="2354321"/>
              <a:ext cx="957474" cy="255300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1">
              <a:noAutofit/>
            </a:bodyPr>
            <a:lstStyle/>
            <a:p>
              <a:pPr algn="ctr">
                <a:buSzPct val="25000"/>
              </a:pPr>
              <a:endParaRPr lang="en-US" sz="1500" b="1" dirty="0">
                <a:latin typeface="Calibri"/>
                <a:ea typeface="Arial"/>
                <a:cs typeface="Calibri"/>
                <a:sym typeface="Arial"/>
              </a:endParaRPr>
            </a:p>
          </p:txBody>
        </p:sp>
        <p:sp>
          <p:nvSpPr>
            <p:cNvPr id="10" name="Shape 205"/>
            <p:cNvSpPr/>
            <p:nvPr/>
          </p:nvSpPr>
          <p:spPr>
            <a:xfrm>
              <a:off x="1687762" y="2613147"/>
              <a:ext cx="957474" cy="255300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1">
              <a:noAutofit/>
            </a:bodyPr>
            <a:lstStyle/>
            <a:p>
              <a:pPr algn="ctr">
                <a:buSzPct val="25000"/>
              </a:pPr>
              <a:endParaRPr lang="en-US" sz="1500" b="1" dirty="0">
                <a:latin typeface="Calibri"/>
                <a:ea typeface="Arial"/>
                <a:cs typeface="Calibri"/>
                <a:sym typeface="Arial"/>
              </a:endParaRPr>
            </a:p>
          </p:txBody>
        </p:sp>
        <p:sp>
          <p:nvSpPr>
            <p:cNvPr id="11" name="Shape 205"/>
            <p:cNvSpPr/>
            <p:nvPr/>
          </p:nvSpPr>
          <p:spPr>
            <a:xfrm>
              <a:off x="1692421" y="2873607"/>
              <a:ext cx="957474" cy="255300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1">
              <a:noAutofit/>
            </a:bodyPr>
            <a:lstStyle/>
            <a:p>
              <a:pPr algn="ctr">
                <a:buSzPct val="25000"/>
              </a:pPr>
              <a:endParaRPr lang="en-US" sz="1500" b="1" dirty="0">
                <a:latin typeface="Calibri"/>
                <a:ea typeface="Arial"/>
                <a:cs typeface="Calibri"/>
                <a:sym typeface="Arial"/>
              </a:endParaRPr>
            </a:p>
          </p:txBody>
        </p:sp>
        <p:sp>
          <p:nvSpPr>
            <p:cNvPr id="12" name="Shape 205"/>
            <p:cNvSpPr/>
            <p:nvPr/>
          </p:nvSpPr>
          <p:spPr>
            <a:xfrm>
              <a:off x="1687762" y="3128907"/>
              <a:ext cx="957474" cy="255300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1">
              <a:noAutofit/>
            </a:bodyPr>
            <a:lstStyle/>
            <a:p>
              <a:pPr algn="ctr">
                <a:buSzPct val="25000"/>
              </a:pPr>
              <a:endParaRPr lang="en-US" sz="1500" b="1" dirty="0">
                <a:latin typeface="Calibri"/>
                <a:ea typeface="Arial"/>
                <a:cs typeface="Calibri"/>
                <a:sym typeface="Arial"/>
              </a:endParaRPr>
            </a:p>
          </p:txBody>
        </p:sp>
        <p:sp>
          <p:nvSpPr>
            <p:cNvPr id="13" name="Shape 205"/>
            <p:cNvSpPr/>
            <p:nvPr/>
          </p:nvSpPr>
          <p:spPr>
            <a:xfrm>
              <a:off x="1692421" y="3382359"/>
              <a:ext cx="957474" cy="255300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1">
              <a:noAutofit/>
            </a:bodyPr>
            <a:lstStyle/>
            <a:p>
              <a:pPr algn="ctr">
                <a:buSzPct val="25000"/>
              </a:pPr>
              <a:endParaRPr lang="en-US" sz="1500" b="1" dirty="0">
                <a:latin typeface="Calibri"/>
                <a:ea typeface="Arial"/>
                <a:cs typeface="Calibri"/>
                <a:sym typeface="Arial"/>
              </a:endParaRPr>
            </a:p>
          </p:txBody>
        </p:sp>
        <p:sp>
          <p:nvSpPr>
            <p:cNvPr id="14" name="Shape 205"/>
            <p:cNvSpPr/>
            <p:nvPr/>
          </p:nvSpPr>
          <p:spPr>
            <a:xfrm>
              <a:off x="1687762" y="3637659"/>
              <a:ext cx="957474" cy="255300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1">
              <a:noAutofit/>
            </a:bodyPr>
            <a:lstStyle/>
            <a:p>
              <a:pPr algn="ctr">
                <a:buSzPct val="25000"/>
              </a:pPr>
              <a:endParaRPr lang="en-US" sz="1500" b="1" dirty="0">
                <a:latin typeface="Calibri"/>
                <a:ea typeface="Arial"/>
                <a:cs typeface="Calibri"/>
                <a:sym typeface="Arial"/>
              </a:endParaRPr>
            </a:p>
          </p:txBody>
        </p:sp>
        <p:sp>
          <p:nvSpPr>
            <p:cNvPr id="15" name="Shape 205"/>
            <p:cNvSpPr/>
            <p:nvPr/>
          </p:nvSpPr>
          <p:spPr>
            <a:xfrm>
              <a:off x="1687762" y="3893637"/>
              <a:ext cx="957474" cy="255300"/>
            </a:xfrm>
            <a:prstGeom prst="rect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1">
              <a:noAutofit/>
            </a:bodyPr>
            <a:lstStyle/>
            <a:p>
              <a:pPr algn="ctr">
                <a:buSzPct val="25000"/>
              </a:pPr>
              <a:endParaRPr lang="en-US" sz="1500" b="1" dirty="0">
                <a:latin typeface="Calibri"/>
                <a:ea typeface="Arial"/>
                <a:cs typeface="Calibri"/>
                <a:sym typeface="Arial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732043" y="2174194"/>
              <a:ext cx="184454" cy="152120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buSzPct val="25000"/>
              </a:pPr>
              <a:endParaRPr lang="en-US" sz="1650" b="1" dirty="0">
                <a:solidFill>
                  <a:prstClr val="black"/>
                </a:solidFill>
                <a:ea typeface="Arial"/>
                <a:cs typeface="Calibri"/>
                <a:sym typeface="Arial"/>
              </a:endParaRPr>
            </a:p>
          </p:txBody>
        </p:sp>
        <p:sp>
          <p:nvSpPr>
            <p:cNvPr id="17" name="Shape 207"/>
            <p:cNvSpPr/>
            <p:nvPr/>
          </p:nvSpPr>
          <p:spPr>
            <a:xfrm>
              <a:off x="1546812" y="4197905"/>
              <a:ext cx="1288141" cy="329286"/>
            </a:xfrm>
            <a:prstGeom prst="rect">
              <a:avLst/>
            </a:prstGeom>
            <a:noFill/>
            <a:ln w="25400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SzPct val="25000"/>
              </a:pPr>
              <a:r>
                <a:rPr lang="en-US" sz="1650" b="1">
                  <a:solidFill>
                    <a:schemeClr val="dk1"/>
                  </a:solidFill>
                  <a:latin typeface="Calibri"/>
                  <a:ea typeface="Arial"/>
                  <a:cs typeface="Calibri"/>
                  <a:sym typeface="Arial"/>
                </a:rPr>
                <a:t>DRAM Cache</a:t>
              </a:r>
              <a:endParaRPr lang="en-US" sz="1650" b="1" dirty="0">
                <a:solidFill>
                  <a:schemeClr val="dk1"/>
                </a:solidFill>
                <a:latin typeface="Calibri"/>
                <a:ea typeface="Arial"/>
                <a:cs typeface="Calibri"/>
                <a:sym typeface="Arial"/>
              </a:endParaRPr>
            </a:p>
          </p:txBody>
        </p:sp>
        <p:sp>
          <p:nvSpPr>
            <p:cNvPr id="18" name="Shape 207"/>
            <p:cNvSpPr/>
            <p:nvPr/>
          </p:nvSpPr>
          <p:spPr>
            <a:xfrm>
              <a:off x="1540696" y="1581049"/>
              <a:ext cx="1470728" cy="434210"/>
            </a:xfrm>
            <a:prstGeom prst="rect">
              <a:avLst/>
            </a:prstGeom>
            <a:noFill/>
            <a:ln w="25400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lnSpc>
                  <a:spcPct val="75000"/>
                </a:lnSpc>
                <a:buSzPct val="25000"/>
              </a:pPr>
              <a:r>
                <a:rPr lang="en-US" sz="1650" b="1" dirty="0">
                  <a:solidFill>
                    <a:schemeClr val="dk1"/>
                  </a:solidFill>
                  <a:latin typeface="Calibri"/>
                  <a:ea typeface="Arial"/>
                  <a:cs typeface="Calibri"/>
                  <a:sym typeface="Arial"/>
                </a:rPr>
                <a:t>Install-PC + Written-To</a:t>
              </a: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1512185" y="1756533"/>
              <a:ext cx="169616" cy="189865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buSzPct val="25000"/>
              </a:pPr>
              <a:endParaRPr lang="en-US" sz="1650" b="1" dirty="0">
                <a:solidFill>
                  <a:prstClr val="black"/>
                </a:solidFill>
                <a:ea typeface="Arial"/>
                <a:cs typeface="Calibri"/>
                <a:sym typeface="Arial"/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1732043" y="2427613"/>
              <a:ext cx="184454" cy="152120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buSzPct val="25000"/>
              </a:pPr>
              <a:endParaRPr lang="en-US" sz="1650" b="1" dirty="0">
                <a:solidFill>
                  <a:prstClr val="black"/>
                </a:solidFill>
                <a:ea typeface="Arial"/>
                <a:cs typeface="Calibri"/>
                <a:sym typeface="Arial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1732043" y="2681032"/>
              <a:ext cx="184454" cy="152120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buSzPct val="25000"/>
              </a:pPr>
              <a:endParaRPr lang="en-US" sz="1650" b="1" dirty="0">
                <a:solidFill>
                  <a:prstClr val="black"/>
                </a:solidFill>
                <a:ea typeface="Arial"/>
                <a:cs typeface="Calibri"/>
                <a:sym typeface="Arial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732043" y="2934451"/>
              <a:ext cx="184454" cy="152120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buSzPct val="25000"/>
              </a:pPr>
              <a:endParaRPr lang="en-US" sz="1650" b="1" dirty="0">
                <a:solidFill>
                  <a:prstClr val="black"/>
                </a:solidFill>
                <a:ea typeface="Arial"/>
                <a:cs typeface="Calibri"/>
                <a:sym typeface="Arial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732043" y="3187870"/>
              <a:ext cx="184454" cy="152120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buSzPct val="25000"/>
              </a:pPr>
              <a:endParaRPr lang="en-US" sz="1650" b="1" dirty="0">
                <a:solidFill>
                  <a:prstClr val="black"/>
                </a:solidFill>
                <a:ea typeface="Arial"/>
                <a:cs typeface="Calibri"/>
                <a:sym typeface="Arial"/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1732043" y="3441289"/>
              <a:ext cx="184454" cy="152120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buSzPct val="25000"/>
              </a:pPr>
              <a:endParaRPr lang="en-US" sz="1650" b="1" dirty="0">
                <a:solidFill>
                  <a:prstClr val="black"/>
                </a:solidFill>
                <a:ea typeface="Arial"/>
                <a:cs typeface="Calibri"/>
                <a:sym typeface="Arial"/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1732043" y="3694708"/>
              <a:ext cx="184454" cy="152120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buSzPct val="25000"/>
              </a:pPr>
              <a:endParaRPr lang="en-US" sz="1650" b="1" dirty="0">
                <a:solidFill>
                  <a:prstClr val="black"/>
                </a:solidFill>
                <a:ea typeface="Arial"/>
                <a:cs typeface="Calibri"/>
                <a:sym typeface="Arial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1732043" y="3948130"/>
              <a:ext cx="184454" cy="152120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buSzPct val="25000"/>
              </a:pPr>
              <a:endParaRPr lang="en-US" sz="1650" b="1" dirty="0">
                <a:solidFill>
                  <a:prstClr val="black"/>
                </a:solidFill>
                <a:ea typeface="Arial"/>
                <a:cs typeface="Calibri"/>
                <a:sym typeface="Arial"/>
              </a:endParaRPr>
            </a:p>
          </p:txBody>
        </p:sp>
        <p:sp>
          <p:nvSpPr>
            <p:cNvPr id="34" name="Shape 207"/>
            <p:cNvSpPr/>
            <p:nvPr/>
          </p:nvSpPr>
          <p:spPr>
            <a:xfrm>
              <a:off x="1142305" y="4734248"/>
              <a:ext cx="2011680" cy="329286"/>
            </a:xfrm>
            <a:prstGeom prst="rect">
              <a:avLst/>
            </a:prstGeom>
            <a:noFill/>
            <a:ln w="25400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SzPct val="25000"/>
              </a:pPr>
              <a:r>
                <a:rPr lang="en-US" sz="2000" dirty="0">
                  <a:solidFill>
                    <a:schemeClr val="dk1"/>
                  </a:solidFill>
                  <a:latin typeface="Calibri"/>
                  <a:ea typeface="Arial"/>
                  <a:cs typeface="Calibri"/>
                  <a:sym typeface="Arial"/>
                </a:rPr>
                <a:t>(a) Observe write behavior for PCs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342449" y="1987252"/>
            <a:ext cx="2511033" cy="3076282"/>
            <a:chOff x="3342449" y="1987252"/>
            <a:chExt cx="2511033" cy="3076282"/>
          </a:xfrm>
        </p:grpSpPr>
        <p:sp>
          <p:nvSpPr>
            <p:cNvPr id="6" name="Rounded Rectangle 5"/>
            <p:cNvSpPr/>
            <p:nvPr/>
          </p:nvSpPr>
          <p:spPr>
            <a:xfrm>
              <a:off x="4349506" y="2665860"/>
              <a:ext cx="636012" cy="651387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buSzPct val="25000"/>
              </a:pPr>
              <a:endParaRPr lang="en-US" sz="1650" b="1" dirty="0">
                <a:solidFill>
                  <a:prstClr val="black"/>
                </a:solidFill>
                <a:ea typeface="Arial"/>
                <a:cs typeface="Calibri"/>
                <a:sym typeface="Arial"/>
              </a:endParaRPr>
            </a:p>
          </p:txBody>
        </p:sp>
        <p:sp>
          <p:nvSpPr>
            <p:cNvPr id="7" name="Shape 207"/>
            <p:cNvSpPr/>
            <p:nvPr/>
          </p:nvSpPr>
          <p:spPr>
            <a:xfrm>
              <a:off x="3735811" y="3398862"/>
              <a:ext cx="1953123" cy="329286"/>
            </a:xfrm>
            <a:prstGeom prst="rect">
              <a:avLst/>
            </a:prstGeom>
            <a:noFill/>
            <a:ln w="25400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SzPct val="25000"/>
              </a:pPr>
              <a:r>
                <a:rPr lang="en-US" sz="1650" b="1" dirty="0">
                  <a:solidFill>
                    <a:schemeClr val="dk1"/>
                  </a:solidFill>
                  <a:latin typeface="Calibri"/>
                  <a:ea typeface="Arial"/>
                  <a:cs typeface="Calibri"/>
                  <a:sym typeface="Arial"/>
                </a:rPr>
                <a:t>SRAM Counter Table</a:t>
              </a:r>
            </a:p>
            <a:p>
              <a:pPr algn="ctr">
                <a:buSzPct val="25000"/>
              </a:pPr>
              <a:r>
                <a:rPr lang="en-US" sz="1650" b="1" dirty="0">
                  <a:solidFill>
                    <a:schemeClr val="dk1"/>
                  </a:solidFill>
                  <a:latin typeface="Calibri"/>
                  <a:ea typeface="Arial"/>
                  <a:cs typeface="Calibri"/>
                  <a:sym typeface="Arial"/>
                </a:rPr>
                <a:t>(~1KB storage)</a:t>
              </a:r>
            </a:p>
          </p:txBody>
        </p:sp>
        <p:sp>
          <p:nvSpPr>
            <p:cNvPr id="27" name="Shape 207"/>
            <p:cNvSpPr/>
            <p:nvPr/>
          </p:nvSpPr>
          <p:spPr>
            <a:xfrm>
              <a:off x="3426420" y="1987252"/>
              <a:ext cx="1689490" cy="339062"/>
            </a:xfrm>
            <a:prstGeom prst="rect">
              <a:avLst/>
            </a:prstGeom>
            <a:noFill/>
            <a:ln w="25400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lnSpc>
                  <a:spcPct val="75000"/>
                </a:lnSpc>
                <a:buSzPct val="25000"/>
              </a:pPr>
              <a:r>
                <a:rPr lang="en-US" sz="1650" b="1" dirty="0">
                  <a:solidFill>
                    <a:schemeClr val="dk1"/>
                  </a:solidFill>
                  <a:latin typeface="Calibri"/>
                  <a:ea typeface="Arial"/>
                  <a:cs typeface="Calibri"/>
                  <a:sym typeface="Arial"/>
                </a:rPr>
                <a:t>PC-indexed  Counter Table</a:t>
              </a: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434446" y="2747475"/>
              <a:ext cx="169616" cy="189865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buSzPct val="25000"/>
              </a:pPr>
              <a:endParaRPr lang="en-US" sz="1650" b="1" dirty="0">
                <a:solidFill>
                  <a:prstClr val="black"/>
                </a:solidFill>
                <a:ea typeface="Arial"/>
                <a:cs typeface="Calibri"/>
                <a:sym typeface="Arial"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4708766" y="2753571"/>
              <a:ext cx="169616" cy="189865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buSzPct val="25000"/>
              </a:pPr>
              <a:endParaRPr lang="en-US" sz="1650" b="1" dirty="0">
                <a:solidFill>
                  <a:prstClr val="black"/>
                </a:solidFill>
                <a:ea typeface="Arial"/>
                <a:cs typeface="Calibri"/>
                <a:sym typeface="Arial"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428350" y="3033987"/>
              <a:ext cx="169616" cy="189865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buSzPct val="25000"/>
              </a:pPr>
              <a:endParaRPr lang="en-US" sz="1650" b="1" dirty="0">
                <a:solidFill>
                  <a:prstClr val="black"/>
                </a:solidFill>
                <a:ea typeface="Arial"/>
                <a:cs typeface="Calibri"/>
                <a:sym typeface="Arial"/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4708766" y="3033987"/>
              <a:ext cx="169616" cy="189865"/>
            </a:xfrm>
            <a:prstGeom prst="roundRect">
              <a:avLst>
                <a:gd name="adj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buSzPct val="25000"/>
              </a:pPr>
              <a:endParaRPr lang="en-US" sz="1650" b="1" dirty="0">
                <a:solidFill>
                  <a:prstClr val="black"/>
                </a:solidFill>
                <a:ea typeface="Arial"/>
                <a:cs typeface="Calibri"/>
                <a:sym typeface="Arial"/>
              </a:endParaRPr>
            </a:p>
          </p:txBody>
        </p:sp>
        <p:sp>
          <p:nvSpPr>
            <p:cNvPr id="33" name="Right Arrow 32"/>
            <p:cNvSpPr/>
            <p:nvPr/>
          </p:nvSpPr>
          <p:spPr>
            <a:xfrm rot="1517699" flipV="1">
              <a:off x="3727105" y="2503111"/>
              <a:ext cx="692747" cy="95447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5" name="Shape 207"/>
            <p:cNvSpPr/>
            <p:nvPr/>
          </p:nvSpPr>
          <p:spPr>
            <a:xfrm>
              <a:off x="3342449" y="4734248"/>
              <a:ext cx="2511033" cy="329286"/>
            </a:xfrm>
            <a:prstGeom prst="rect">
              <a:avLst/>
            </a:prstGeom>
            <a:noFill/>
            <a:ln w="25400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SzPct val="25000"/>
              </a:pPr>
              <a:r>
                <a:rPr lang="en-US" sz="2000" dirty="0">
                  <a:solidFill>
                    <a:schemeClr val="dk1"/>
                  </a:solidFill>
                  <a:latin typeface="Calibri"/>
                  <a:ea typeface="Arial"/>
                  <a:cs typeface="Calibri"/>
                  <a:sym typeface="Arial"/>
                </a:rPr>
                <a:t>(b) Learn PCs corresponding to write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497062" y="1614681"/>
            <a:ext cx="3626667" cy="3637658"/>
            <a:chOff x="5497062" y="1614681"/>
            <a:chExt cx="3626667" cy="3637658"/>
          </a:xfrm>
        </p:grpSpPr>
        <p:sp>
          <p:nvSpPr>
            <p:cNvPr id="28" name="Shape 207"/>
            <p:cNvSpPr/>
            <p:nvPr/>
          </p:nvSpPr>
          <p:spPr>
            <a:xfrm>
              <a:off x="5497062" y="1614681"/>
              <a:ext cx="3626667" cy="1963733"/>
            </a:xfrm>
            <a:prstGeom prst="rect">
              <a:avLst/>
            </a:prstGeom>
            <a:noFill/>
            <a:ln w="25400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>
                <a:buSzPct val="25000"/>
              </a:pPr>
              <a:r>
                <a:rPr lang="en-US" sz="2000" b="1" dirty="0">
                  <a:solidFill>
                    <a:schemeClr val="dk1"/>
                  </a:solidFill>
                  <a:latin typeface="Calibri"/>
                  <a:ea typeface="Arial"/>
                  <a:cs typeface="Calibri"/>
                  <a:sym typeface="Arial"/>
                </a:rPr>
                <a:t>At Install, predict likely-to-write:</a:t>
              </a:r>
            </a:p>
            <a:p>
              <a:pPr>
                <a:buSzPct val="25000"/>
              </a:pPr>
              <a:r>
                <a:rPr lang="en-US" sz="2000" dirty="0">
                  <a:solidFill>
                    <a:schemeClr val="dk1"/>
                  </a:solidFill>
                  <a:latin typeface="Calibri"/>
                  <a:ea typeface="Arial"/>
                  <a:cs typeface="Calibri"/>
                  <a:sym typeface="Arial"/>
                </a:rPr>
                <a:t> 1. Index </a:t>
              </a:r>
              <a:r>
                <a:rPr lang="en-US" sz="2000" dirty="0" err="1">
                  <a:solidFill>
                    <a:schemeClr val="dk1"/>
                  </a:solidFill>
                  <a:latin typeface="Calibri"/>
                  <a:ea typeface="Arial"/>
                  <a:cs typeface="Calibri"/>
                  <a:sym typeface="Arial"/>
                </a:rPr>
                <a:t>Ctr</a:t>
              </a:r>
              <a:r>
                <a:rPr lang="en-US" sz="2000" dirty="0">
                  <a:solidFill>
                    <a:schemeClr val="dk1"/>
                  </a:solidFill>
                  <a:latin typeface="Calibri"/>
                  <a:ea typeface="Arial"/>
                  <a:cs typeface="Calibri"/>
                  <a:sym typeface="Arial"/>
                </a:rPr>
                <a:t>-table with PC</a:t>
              </a:r>
            </a:p>
            <a:p>
              <a:pPr>
                <a:buSzPct val="25000"/>
              </a:pPr>
              <a:r>
                <a:rPr lang="en-US" sz="2000" dirty="0">
                  <a:solidFill>
                    <a:schemeClr val="dk1"/>
                  </a:solidFill>
                  <a:latin typeface="Calibri"/>
                  <a:ea typeface="Arial"/>
                  <a:cs typeface="Calibri"/>
                  <a:sym typeface="Arial"/>
                </a:rPr>
                <a:t> 2. Predict write behavior with PC</a:t>
              </a:r>
            </a:p>
            <a:p>
              <a:pPr>
                <a:buSzPct val="25000"/>
              </a:pPr>
              <a:r>
                <a:rPr lang="en-US" sz="2000" dirty="0">
                  <a:solidFill>
                    <a:schemeClr val="dk1"/>
                  </a:solidFill>
                  <a:latin typeface="Calibri"/>
                  <a:ea typeface="Arial"/>
                  <a:cs typeface="Calibri"/>
                  <a:sym typeface="Arial"/>
                </a:rPr>
                <a:t> 3. If predict write, </a:t>
              </a:r>
            </a:p>
            <a:p>
              <a:pPr>
                <a:buSzPct val="25000"/>
              </a:pPr>
              <a:r>
                <a:rPr lang="en-US" sz="2000" dirty="0">
                  <a:solidFill>
                    <a:schemeClr val="dk1"/>
                  </a:solidFill>
                  <a:latin typeface="Calibri"/>
                  <a:ea typeface="Arial"/>
                  <a:cs typeface="Calibri"/>
                  <a:sym typeface="Arial"/>
                </a:rPr>
                <a:t>      mark TOC dirty-bit and DCD</a:t>
              </a:r>
            </a:p>
          </p:txBody>
        </p:sp>
        <p:sp>
          <p:nvSpPr>
            <p:cNvPr id="36" name="Shape 207"/>
            <p:cNvSpPr/>
            <p:nvPr/>
          </p:nvSpPr>
          <p:spPr>
            <a:xfrm>
              <a:off x="6211759" y="4545443"/>
              <a:ext cx="2554289" cy="706896"/>
            </a:xfrm>
            <a:prstGeom prst="rect">
              <a:avLst/>
            </a:prstGeom>
            <a:noFill/>
            <a:ln w="25400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lIns="68569" tIns="34275" rIns="68569" bIns="34275" anchor="ctr" anchorCtr="0">
              <a:noAutofit/>
            </a:bodyPr>
            <a:lstStyle/>
            <a:p>
              <a:pPr algn="ctr">
                <a:buSzPct val="25000"/>
              </a:pPr>
              <a:r>
                <a:rPr lang="en-US" sz="2000" dirty="0">
                  <a:solidFill>
                    <a:schemeClr val="dk1"/>
                  </a:solidFill>
                  <a:latin typeface="Calibri"/>
                  <a:ea typeface="Arial"/>
                  <a:cs typeface="Calibri"/>
                  <a:sym typeface="Arial"/>
                </a:rPr>
                <a:t>(c) Predict write behavior based on PC</a:t>
              </a:r>
            </a:p>
          </p:txBody>
        </p:sp>
      </p:grpSp>
      <p:sp>
        <p:nvSpPr>
          <p:cNvPr id="38" name="Rectangle 37"/>
          <p:cNvSpPr/>
          <p:nvPr/>
        </p:nvSpPr>
        <p:spPr>
          <a:xfrm>
            <a:off x="203992" y="6363210"/>
            <a:ext cx="87879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C. Wu, A. Jaleel, W. </a:t>
            </a:r>
            <a:r>
              <a:rPr lang="en-US" sz="1600" dirty="0" err="1"/>
              <a:t>Hasenplaugh</a:t>
            </a:r>
            <a:r>
              <a:rPr lang="en-US" sz="1600" dirty="0"/>
              <a:t>, M. </a:t>
            </a:r>
            <a:r>
              <a:rPr lang="en-US" sz="1600" dirty="0" err="1"/>
              <a:t>Martonosi</a:t>
            </a:r>
            <a:r>
              <a:rPr lang="en-US" sz="1600" dirty="0"/>
              <a:t>, S. Steely, J. </a:t>
            </a:r>
            <a:r>
              <a:rPr lang="en-US" sz="1600" dirty="0" err="1"/>
              <a:t>Emer</a:t>
            </a:r>
            <a:r>
              <a:rPr lang="en-US" sz="1600" dirty="0"/>
              <a:t>, “</a:t>
            </a:r>
            <a:r>
              <a:rPr lang="en-US" sz="1600" dirty="0" err="1"/>
              <a:t>SHiP</a:t>
            </a:r>
            <a:r>
              <a:rPr lang="en-US" sz="1600" dirty="0"/>
              <a:t>,” in MICRO’11.</a:t>
            </a:r>
          </a:p>
          <a:p>
            <a:r>
              <a:rPr lang="en-US" sz="1600" b="1" dirty="0"/>
              <a:t>V. Young</a:t>
            </a:r>
            <a:r>
              <a:rPr lang="en-US" sz="1600" dirty="0"/>
              <a:t>, A. Jaleel, C. Chou, M. Qureshi, “</a:t>
            </a:r>
            <a:r>
              <a:rPr lang="en-US" sz="1600" dirty="0" err="1"/>
              <a:t>SHiP</a:t>
            </a:r>
            <a:r>
              <a:rPr lang="en-US" sz="1600" dirty="0"/>
              <a:t>++,” in CRC-2 in ISCA’17.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09302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DIRTY Misclassification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966" y="5745444"/>
            <a:ext cx="9090034" cy="800219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/>
              <a:t>Low misclassification rate (~10% ratio) ensures low miss-probe </a:t>
            </a:r>
          </a:p>
          <a:p>
            <a:pPr algn="ctr"/>
            <a:r>
              <a:rPr lang="en-US" sz="2300" b="1" dirty="0"/>
              <a:t>and low dirty-bit update BW cost </a:t>
            </a: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8494406"/>
              </p:ext>
            </p:extLst>
          </p:nvPr>
        </p:nvGraphicFramePr>
        <p:xfrm>
          <a:off x="1205484" y="571990"/>
          <a:ext cx="6172200" cy="269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0341096"/>
              </p:ext>
            </p:extLst>
          </p:nvPr>
        </p:nvGraphicFramePr>
        <p:xfrm>
          <a:off x="1205484" y="2997263"/>
          <a:ext cx="6172200" cy="269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175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Graphic spid="13" grpId="0">
        <p:bldSub>
          <a:bldChart bld="series"/>
        </p:bldSub>
      </p:bldGraphic>
      <p:bldGraphic spid="14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2552457"/>
              </p:ext>
            </p:extLst>
          </p:nvPr>
        </p:nvGraphicFramePr>
        <p:xfrm>
          <a:off x="609600" y="1528586"/>
          <a:ext cx="7482840" cy="3348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TICTOC speedup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9728" y="5050772"/>
            <a:ext cx="8925867" cy="738664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 err="1"/>
              <a:t>TicToc</a:t>
            </a:r>
            <a:r>
              <a:rPr lang="en-US" sz="2100" b="1" dirty="0"/>
              <a:t> (34KB SRAM) eliminates most bandwidth spent for Tag-Maintenance, to enable speedup near SRAM Tag approach (~20MB)</a:t>
            </a:r>
          </a:p>
        </p:txBody>
      </p:sp>
      <p:sp>
        <p:nvSpPr>
          <p:cNvPr id="7" name="Rectangle 6"/>
          <p:cNvSpPr/>
          <p:nvPr/>
        </p:nvSpPr>
        <p:spPr>
          <a:xfrm>
            <a:off x="211073" y="6565093"/>
            <a:ext cx="87879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u="sng" dirty="0">
                <a:sym typeface="Wingdings"/>
              </a:rPr>
              <a:t>*System assumes 4GB DRAM Cache and 3D-XPoint-based main memory, sharing channels. </a:t>
            </a:r>
          </a:p>
        </p:txBody>
      </p:sp>
      <p:cxnSp>
        <p:nvCxnSpPr>
          <p:cNvPr id="8" name="Shape 685"/>
          <p:cNvCxnSpPr/>
          <p:nvPr/>
        </p:nvCxnSpPr>
        <p:spPr>
          <a:xfrm flipH="1" flipV="1">
            <a:off x="2078736" y="1197962"/>
            <a:ext cx="359664" cy="1499518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triangle" w="lg" len="lg"/>
            <a:tailEnd type="none" w="med" len="med"/>
          </a:ln>
        </p:spPr>
      </p:cxnSp>
      <p:cxnSp>
        <p:nvCxnSpPr>
          <p:cNvPr id="11" name="Shape 685"/>
          <p:cNvCxnSpPr/>
          <p:nvPr/>
        </p:nvCxnSpPr>
        <p:spPr>
          <a:xfrm flipH="1" flipV="1">
            <a:off x="4866094" y="1279250"/>
            <a:ext cx="452666" cy="141823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triangle" w="lg" len="lg"/>
            <a:tailEnd type="none" w="med" len="med"/>
          </a:ln>
        </p:spPr>
      </p:cxnSp>
      <p:cxnSp>
        <p:nvCxnSpPr>
          <p:cNvPr id="12" name="Shape 685"/>
          <p:cNvCxnSpPr>
            <a:cxnSpLocks/>
          </p:cNvCxnSpPr>
          <p:nvPr/>
        </p:nvCxnSpPr>
        <p:spPr>
          <a:xfrm flipH="1">
            <a:off x="5601457" y="2628143"/>
            <a:ext cx="2118968" cy="2443684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triangle" w="lg" len="lg"/>
            <a:tailEnd type="none" w="med" len="med"/>
          </a:ln>
        </p:spPr>
      </p:cxn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47650" y="838645"/>
            <a:ext cx="8286749" cy="427785"/>
          </a:xfrm>
        </p:spPr>
        <p:txBody>
          <a:bodyPr/>
          <a:lstStyle/>
          <a:p>
            <a:pPr marL="0" indent="0">
              <a:buNone/>
            </a:pPr>
            <a:r>
              <a:rPr lang="en-US" sz="1900" dirty="0"/>
              <a:t>DRAM-Cache Dirtiness reduces dirty-bit update cost for repeated writes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342901" y="905774"/>
            <a:ext cx="8286749" cy="427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sz="1900" dirty="0"/>
              <a:t>Preemptive Dirty Marking reduces dirty-bit update cost for write-once lines</a:t>
            </a:r>
          </a:p>
        </p:txBody>
      </p:sp>
    </p:spTree>
    <p:extLst>
      <p:ext uri="{BB962C8B-B14F-4D97-AF65-F5344CB8AC3E}">
        <p14:creationId xmlns:p14="http://schemas.microsoft.com/office/powerpoint/2010/main" val="188820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 uiExpand="1">
        <p:bldSub>
          <a:bldChart bld="series"/>
        </p:bldSub>
      </p:bldGraphic>
      <p:bldP spid="6" grpId="0" animBg="1"/>
      <p:bldP spid="13" grpId="0" build="p"/>
      <p:bldP spid="13" grpId="1" build="p"/>
      <p:bldP spid="15" grpId="0" build="p"/>
      <p:bldP spid="15" grpI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TICTOC Bandwidth Breakdown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-390144" y="886310"/>
            <a:ext cx="37795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/>
                <a:cs typeface="Arial"/>
              </a:rPr>
              <a:t>TIC Baseline:</a:t>
            </a:r>
          </a:p>
          <a:p>
            <a:pPr algn="ctr"/>
            <a:r>
              <a:rPr lang="en-US" sz="2000" dirty="0">
                <a:latin typeface="Arial"/>
                <a:cs typeface="Arial"/>
              </a:rPr>
              <a:t>(suffers from miss probe)</a:t>
            </a:r>
          </a:p>
          <a:p>
            <a:pPr algn="ctr"/>
            <a:endParaRPr lang="en-US" sz="2000" b="1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8" name="Up Arrow 7"/>
          <p:cNvSpPr/>
          <p:nvPr/>
        </p:nvSpPr>
        <p:spPr>
          <a:xfrm flipV="1">
            <a:off x="6093963" y="2791796"/>
            <a:ext cx="229774" cy="528846"/>
          </a:xfrm>
          <a:prstGeom prst="upArrow">
            <a:avLst/>
          </a:prstGeom>
          <a:solidFill>
            <a:srgbClr val="0000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-71248" y="3458612"/>
            <a:ext cx="31417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Arial"/>
                <a:cs typeface="Arial"/>
              </a:rPr>
              <a:t>TicToc</a:t>
            </a:r>
            <a:r>
              <a:rPr lang="en-US" sz="2000" dirty="0">
                <a:latin typeface="Arial"/>
                <a:cs typeface="Arial"/>
              </a:rPr>
              <a:t> with DCD+PDM:</a:t>
            </a:r>
          </a:p>
          <a:p>
            <a:pPr algn="ctr"/>
            <a:r>
              <a:rPr lang="en-US" sz="2000" dirty="0">
                <a:latin typeface="Arial"/>
                <a:cs typeface="Arial"/>
              </a:rPr>
              <a:t>(reduces miss probe and tag maintenance)</a:t>
            </a:r>
          </a:p>
          <a:p>
            <a:pPr algn="ctr"/>
            <a:endParaRPr lang="en-US" sz="2000" b="1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66" y="5672292"/>
            <a:ext cx="8901483" cy="738664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 err="1"/>
              <a:t>TicToc</a:t>
            </a:r>
            <a:r>
              <a:rPr lang="en-US" sz="2100" b="1" dirty="0"/>
              <a:t> tag organization eliminates most tag-maintenance BW.</a:t>
            </a:r>
          </a:p>
          <a:p>
            <a:pPr algn="ctr"/>
            <a:r>
              <a:rPr lang="en-US" sz="2100" b="1" dirty="0"/>
              <a:t>Now, install bandwidth significant.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475" y="893766"/>
            <a:ext cx="5532120" cy="205478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475" y="3361910"/>
            <a:ext cx="5640525" cy="2095052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F1DC32DB-C885-4FEA-B732-830DA2297252}"/>
              </a:ext>
            </a:extLst>
          </p:cNvPr>
          <p:cNvGrpSpPr/>
          <p:nvPr/>
        </p:nvGrpSpPr>
        <p:grpSpPr>
          <a:xfrm>
            <a:off x="7688519" y="3591976"/>
            <a:ext cx="1201144" cy="2068204"/>
            <a:chOff x="6597066" y="2371617"/>
            <a:chExt cx="1201144" cy="2068204"/>
          </a:xfrm>
        </p:grpSpPr>
        <p:sp>
          <p:nvSpPr>
            <p:cNvPr id="14" name="Shape 665">
              <a:extLst>
                <a:ext uri="{FF2B5EF4-FFF2-40B4-BE49-F238E27FC236}">
                  <a16:creationId xmlns:a16="http://schemas.microsoft.com/office/drawing/2014/main" id="{281E3806-5878-42F8-A53D-5BD63541E86C}"/>
                </a:ext>
              </a:extLst>
            </p:cNvPr>
            <p:cNvSpPr/>
            <p:nvPr/>
          </p:nvSpPr>
          <p:spPr>
            <a:xfrm>
              <a:off x="7239021" y="2371617"/>
              <a:ext cx="559189" cy="453184"/>
            </a:xfrm>
            <a:prstGeom prst="rect">
              <a:avLst/>
            </a:prstGeom>
            <a:noFill/>
            <a:ln w="50800" cap="flat" cmpd="sng">
              <a:solidFill>
                <a:srgbClr val="F500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2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5" name="Shape 708">
              <a:extLst>
                <a:ext uri="{FF2B5EF4-FFF2-40B4-BE49-F238E27FC236}">
                  <a16:creationId xmlns:a16="http://schemas.microsoft.com/office/drawing/2014/main" id="{6CFFFCBA-2EAE-41F0-9600-33F1D2EF8D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97066" y="2824801"/>
              <a:ext cx="641955" cy="161502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triangle" w="lg" len="lg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17051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198438"/>
            <a:ext cx="8896350" cy="487362"/>
          </a:xfrm>
        </p:spPr>
        <p:txBody>
          <a:bodyPr/>
          <a:lstStyle/>
          <a:p>
            <a:r>
              <a:rPr lang="en-US" sz="2600" dirty="0"/>
              <a:t>Reducing Install BW with Write-aware bypass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0622001-FDCA-43EE-B605-471C36AE5FA5}"/>
              </a:ext>
            </a:extLst>
          </p:cNvPr>
          <p:cNvGrpSpPr/>
          <p:nvPr/>
        </p:nvGrpSpPr>
        <p:grpSpPr>
          <a:xfrm>
            <a:off x="710408" y="3430100"/>
            <a:ext cx="8433591" cy="594190"/>
            <a:chOff x="710408" y="3430100"/>
            <a:chExt cx="8433591" cy="594190"/>
          </a:xfrm>
        </p:grpSpPr>
        <p:cxnSp>
          <p:nvCxnSpPr>
            <p:cNvPr id="18" name="Straight Arrow Connector 17"/>
            <p:cNvCxnSpPr/>
            <p:nvPr/>
          </p:nvCxnSpPr>
          <p:spPr>
            <a:xfrm>
              <a:off x="2286893" y="3703181"/>
              <a:ext cx="344053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Content Placeholder 2"/>
            <p:cNvSpPr txBox="1">
              <a:spLocks/>
            </p:cNvSpPr>
            <p:nvPr/>
          </p:nvSpPr>
          <p:spPr bwMode="auto">
            <a:xfrm>
              <a:off x="710408" y="3539108"/>
              <a:ext cx="1550827" cy="485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SzPct val="120000"/>
                <a:buFont typeface="Arial" charset="0"/>
                <a:buChar char="•"/>
                <a:defRPr sz="2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4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0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75000"/>
                </a:lnSpc>
                <a:buFont typeface="Arial" charset="0"/>
                <a:buNone/>
              </a:pPr>
              <a:r>
                <a:rPr lang="en-US" sz="2200" dirty="0"/>
                <a:t>Read Miss</a:t>
              </a:r>
            </a:p>
          </p:txBody>
        </p:sp>
        <p:sp>
          <p:nvSpPr>
            <p:cNvPr id="11" name="Content Placeholder 2"/>
            <p:cNvSpPr txBox="1">
              <a:spLocks/>
            </p:cNvSpPr>
            <p:nvPr/>
          </p:nvSpPr>
          <p:spPr bwMode="auto">
            <a:xfrm>
              <a:off x="5756476" y="3430100"/>
              <a:ext cx="3387523" cy="485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SzPct val="120000"/>
                <a:buFont typeface="Arial" charset="0"/>
                <a:buChar char="•"/>
                <a:defRPr sz="2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4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0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75000"/>
                </a:lnSpc>
                <a:buFont typeface="Arial" charset="0"/>
                <a:buNone/>
              </a:pPr>
              <a:r>
                <a:rPr lang="en-US" sz="2200" dirty="0"/>
                <a:t>90%-Bypass</a:t>
              </a:r>
            </a:p>
            <a:p>
              <a:pPr marL="0" indent="0" algn="ctr">
                <a:lnSpc>
                  <a:spcPct val="75000"/>
                </a:lnSpc>
                <a:buFont typeface="Arial" charset="0"/>
                <a:buNone/>
              </a:pPr>
              <a:r>
                <a:rPr lang="en-US" sz="2200" dirty="0"/>
                <a:t>(save install/tag BW)</a:t>
              </a:r>
            </a:p>
            <a:p>
              <a:pPr marL="0" indent="0" algn="ctr">
                <a:lnSpc>
                  <a:spcPct val="75000"/>
                </a:lnSpc>
                <a:buFont typeface="Arial" charset="0"/>
                <a:buNone/>
              </a:pPr>
              <a:endParaRPr lang="en-US" sz="2200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83D9E137-A1CD-47D6-AB82-7F97E7CEA447}"/>
              </a:ext>
            </a:extLst>
          </p:cNvPr>
          <p:cNvGrpSpPr/>
          <p:nvPr/>
        </p:nvGrpSpPr>
        <p:grpSpPr>
          <a:xfrm>
            <a:off x="720382" y="2427287"/>
            <a:ext cx="8491262" cy="667433"/>
            <a:chOff x="720382" y="2427287"/>
            <a:chExt cx="8491262" cy="667433"/>
          </a:xfrm>
        </p:grpSpPr>
        <p:sp>
          <p:nvSpPr>
            <p:cNvPr id="6" name="Content Placeholder 2"/>
            <p:cNvSpPr txBox="1">
              <a:spLocks/>
            </p:cNvSpPr>
            <p:nvPr/>
          </p:nvSpPr>
          <p:spPr bwMode="auto">
            <a:xfrm>
              <a:off x="720382" y="2464819"/>
              <a:ext cx="1566511" cy="6299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SzPct val="120000"/>
                <a:buFont typeface="Arial" charset="0"/>
                <a:buChar char="•"/>
                <a:defRPr sz="2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4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0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75000"/>
                </a:lnSpc>
                <a:buFont typeface="Arial" charset="0"/>
                <a:buNone/>
              </a:pPr>
              <a:r>
                <a:rPr lang="en-US" sz="2200" dirty="0"/>
                <a:t>Write Miss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2286893" y="2627890"/>
              <a:ext cx="3440530" cy="1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ontent Placeholder 2"/>
            <p:cNvSpPr txBox="1">
              <a:spLocks/>
            </p:cNvSpPr>
            <p:nvPr/>
          </p:nvSpPr>
          <p:spPr bwMode="auto">
            <a:xfrm>
              <a:off x="5712540" y="2427287"/>
              <a:ext cx="3499104" cy="6437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SzPct val="120000"/>
                <a:buFont typeface="Arial" charset="0"/>
                <a:buChar char="•"/>
                <a:defRPr sz="2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4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0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75000"/>
                </a:lnSpc>
                <a:buFont typeface="Arial" charset="0"/>
                <a:buNone/>
              </a:pPr>
              <a:r>
                <a:rPr lang="en-US" sz="2200" dirty="0"/>
                <a:t>Always-Install</a:t>
              </a:r>
            </a:p>
            <a:p>
              <a:pPr marL="0" indent="0" algn="ctr">
                <a:lnSpc>
                  <a:spcPct val="75000"/>
                </a:lnSpc>
                <a:buFont typeface="Arial" charset="0"/>
                <a:buNone/>
              </a:pPr>
              <a:r>
                <a:rPr lang="en-US" sz="2200" dirty="0"/>
                <a:t>(reduce 3D-XPoint writes)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291395" y="2731373"/>
            <a:ext cx="3465082" cy="1300279"/>
            <a:chOff x="2306278" y="2699044"/>
            <a:chExt cx="3465082" cy="1300279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306278" y="3669014"/>
              <a:ext cx="438626" cy="1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204725" y="3670714"/>
              <a:ext cx="1533227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4223250" y="2699044"/>
              <a:ext cx="1504173" cy="960426"/>
            </a:xfrm>
            <a:prstGeom prst="straightConnector1">
              <a:avLst/>
            </a:prstGeom>
            <a:ln w="57150">
              <a:solidFill>
                <a:srgbClr val="7030A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ontent Placeholder 2"/>
            <p:cNvSpPr txBox="1">
              <a:spLocks/>
            </p:cNvSpPr>
            <p:nvPr/>
          </p:nvSpPr>
          <p:spPr bwMode="auto">
            <a:xfrm>
              <a:off x="4137632" y="3733661"/>
              <a:ext cx="1633728" cy="265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SzPct val="120000"/>
                <a:buFont typeface="Arial" charset="0"/>
                <a:buChar char="•"/>
                <a:defRPr sz="2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4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0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75000"/>
                </a:lnSpc>
                <a:buFont typeface="Arial" charset="0"/>
                <a:buNone/>
              </a:pPr>
              <a:r>
                <a:rPr lang="en-US" sz="2200" dirty="0" err="1"/>
                <a:t>Pred</a:t>
              </a:r>
              <a:r>
                <a:rPr lang="en-US" sz="2200" dirty="0"/>
                <a:t>-Clean</a:t>
              </a:r>
            </a:p>
          </p:txBody>
        </p:sp>
        <p:sp>
          <p:nvSpPr>
            <p:cNvPr id="13" name="Content Placeholder 2"/>
            <p:cNvSpPr txBox="1">
              <a:spLocks/>
            </p:cNvSpPr>
            <p:nvPr/>
          </p:nvSpPr>
          <p:spPr bwMode="auto">
            <a:xfrm>
              <a:off x="3502914" y="2921359"/>
              <a:ext cx="1633728" cy="279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SzPct val="120000"/>
                <a:buFont typeface="Arial" charset="0"/>
                <a:buChar char="•"/>
                <a:defRPr sz="2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4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0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18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600" kern="1200">
                  <a:solidFill>
                    <a:schemeClr val="tx1"/>
                  </a:solidFill>
                  <a:latin typeface="Arial"/>
                  <a:ea typeface="ＭＳ Ｐゴシック" charset="0"/>
                  <a:cs typeface="Arial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75000"/>
                </a:lnSpc>
                <a:buFont typeface="Arial" charset="0"/>
                <a:buNone/>
              </a:pPr>
              <a:r>
                <a:rPr lang="en-US" sz="2200" dirty="0" err="1"/>
                <a:t>Pred</a:t>
              </a:r>
              <a:r>
                <a:rPr lang="en-US" sz="2200" dirty="0"/>
                <a:t>-Dirty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722782" y="3295234"/>
              <a:ext cx="1463892" cy="67970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5715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>
                  <a:solidFill>
                    <a:schemeClr val="tx1"/>
                  </a:solidFill>
                  <a:latin typeface="Arial"/>
                  <a:cs typeface="Arial"/>
                </a:rPr>
                <a:t>Write-Predictor</a:t>
              </a: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2209321" y="2081864"/>
            <a:ext cx="947312" cy="0"/>
          </a:xfrm>
          <a:prstGeom prst="straightConnector1">
            <a:avLst/>
          </a:prstGeom>
          <a:ln w="57150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3001712" y="1937082"/>
            <a:ext cx="3979267" cy="367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75000"/>
              </a:lnSpc>
              <a:buFont typeface="Arial" charset="0"/>
              <a:buNone/>
            </a:pPr>
            <a:r>
              <a:rPr lang="en-US" sz="2200" dirty="0">
                <a:solidFill>
                  <a:schemeClr val="bg1">
                    <a:lumMod val="65000"/>
                  </a:schemeClr>
                </a:solidFill>
              </a:rPr>
              <a:t>= Preemptive Write-Allocate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823350" y="4362492"/>
            <a:ext cx="6008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616B4E"/>
                </a:solidFill>
                <a:latin typeface="Arial"/>
                <a:cs typeface="Arial"/>
              </a:rPr>
              <a:t>And, proactively installing likely-dirty lines coalesces more metadata updates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686" y="5702572"/>
            <a:ext cx="9090033" cy="46166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Preferentially bypass clean lines to save install bandwidth</a:t>
            </a:r>
          </a:p>
        </p:txBody>
      </p:sp>
    </p:spTree>
    <p:extLst>
      <p:ext uri="{BB962C8B-B14F-4D97-AF65-F5344CB8AC3E}">
        <p14:creationId xmlns:p14="http://schemas.microsoft.com/office/powerpoint/2010/main" val="77121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Picture 9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04"/>
          <a:stretch/>
        </p:blipFill>
        <p:spPr>
          <a:xfrm>
            <a:off x="2474806" y="634466"/>
            <a:ext cx="4183516" cy="1037994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04"/>
          <a:stretch/>
        </p:blipFill>
        <p:spPr>
          <a:xfrm>
            <a:off x="2329487" y="705687"/>
            <a:ext cx="4183516" cy="1037994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04"/>
          <a:stretch/>
        </p:blipFill>
        <p:spPr>
          <a:xfrm>
            <a:off x="2184167" y="776908"/>
            <a:ext cx="4183516" cy="1037994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04"/>
          <a:stretch/>
        </p:blipFill>
        <p:spPr>
          <a:xfrm>
            <a:off x="2038847" y="848129"/>
            <a:ext cx="4183516" cy="1037994"/>
          </a:xfrm>
          <a:prstGeom prst="rect">
            <a:avLst/>
          </a:prstGeom>
        </p:spPr>
      </p:pic>
      <p:sp>
        <p:nvSpPr>
          <p:cNvPr id="91" name="Rounded Rectangle 90">
            <a:extLst>
              <a:ext uri="{FF2B5EF4-FFF2-40B4-BE49-F238E27FC236}">
                <a16:creationId xmlns:a16="http://schemas.microsoft.com/office/drawing/2014/main" id="{FD653DAE-7908-8843-90F3-04D5BE03033F}"/>
              </a:ext>
            </a:extLst>
          </p:cNvPr>
          <p:cNvSpPr/>
          <p:nvPr/>
        </p:nvSpPr>
        <p:spPr>
          <a:xfrm>
            <a:off x="803944" y="2695132"/>
            <a:ext cx="7583423" cy="3268029"/>
          </a:xfrm>
          <a:prstGeom prst="roundRect">
            <a:avLst/>
          </a:prstGeom>
          <a:solidFill>
            <a:srgbClr val="FFFFFF">
              <a:alpha val="0"/>
            </a:srgb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B3B3B3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49" y="198438"/>
            <a:ext cx="8896351" cy="487362"/>
          </a:xfrm>
        </p:spPr>
        <p:txBody>
          <a:bodyPr/>
          <a:lstStyle/>
          <a:p>
            <a:r>
              <a:rPr lang="en-US" dirty="0"/>
              <a:t>MOORE’s LAW HITS Memory WALL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2253000" y="3740170"/>
            <a:ext cx="2831585" cy="2111993"/>
            <a:chOff x="1400891" y="1835639"/>
            <a:chExt cx="2831585" cy="2111993"/>
          </a:xfrm>
        </p:grpSpPr>
        <p:grpSp>
          <p:nvGrpSpPr>
            <p:cNvPr id="10" name="Group 9"/>
            <p:cNvGrpSpPr/>
            <p:nvPr/>
          </p:nvGrpSpPr>
          <p:grpSpPr>
            <a:xfrm>
              <a:off x="1535683" y="1973505"/>
              <a:ext cx="2696793" cy="1974127"/>
              <a:chOff x="1526674" y="1334068"/>
              <a:chExt cx="2696793" cy="1974127"/>
            </a:xfrm>
            <a:solidFill>
              <a:schemeClr val="bg1"/>
            </a:solidFill>
          </p:grpSpPr>
          <p:sp>
            <p:nvSpPr>
              <p:cNvPr id="33" name="Rounded Rectangle 32"/>
              <p:cNvSpPr/>
              <p:nvPr/>
            </p:nvSpPr>
            <p:spPr>
              <a:xfrm>
                <a:off x="1526674" y="1334068"/>
                <a:ext cx="1311873" cy="962272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2911594" y="1334068"/>
                <a:ext cx="1311873" cy="962272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1526674" y="2345923"/>
                <a:ext cx="1311873" cy="962272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2" name="Rounded Rectangle 41"/>
              <p:cNvSpPr/>
              <p:nvPr/>
            </p:nvSpPr>
            <p:spPr>
              <a:xfrm>
                <a:off x="2911594" y="2345923"/>
                <a:ext cx="1311873" cy="962272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1400891" y="1835639"/>
              <a:ext cx="2696793" cy="1974999"/>
              <a:chOff x="1374274" y="1180796"/>
              <a:chExt cx="2696793" cy="1974999"/>
            </a:xfrm>
            <a:solidFill>
              <a:schemeClr val="bg1"/>
            </a:solidFill>
          </p:grpSpPr>
          <p:sp>
            <p:nvSpPr>
              <p:cNvPr id="12" name="Rounded Rectangle 11"/>
              <p:cNvSpPr/>
              <p:nvPr/>
            </p:nvSpPr>
            <p:spPr>
              <a:xfrm>
                <a:off x="1380784" y="1180796"/>
                <a:ext cx="1311873" cy="962272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1374274" y="2193523"/>
                <a:ext cx="1311873" cy="962272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2759194" y="2193523"/>
                <a:ext cx="1311873" cy="962272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05670" y="1321662"/>
                <a:ext cx="1035365" cy="685532"/>
              </a:xfrm>
              <a:prstGeom prst="rect">
                <a:avLst/>
              </a:prstGeom>
              <a:grpFill/>
            </p:spPr>
          </p:pic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98710" y="2305726"/>
                <a:ext cx="1035365" cy="685532"/>
              </a:xfrm>
              <a:prstGeom prst="rect">
                <a:avLst/>
              </a:prstGeom>
              <a:grpFill/>
            </p:spPr>
          </p:pic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20589" y="2305726"/>
                <a:ext cx="1035365" cy="685532"/>
              </a:xfrm>
              <a:prstGeom prst="rect">
                <a:avLst/>
              </a:prstGeom>
              <a:grpFill/>
            </p:spPr>
          </p:pic>
        </p:grpSp>
      </p:grpSp>
      <p:grpSp>
        <p:nvGrpSpPr>
          <p:cNvPr id="9" name="Group 8"/>
          <p:cNvGrpSpPr/>
          <p:nvPr/>
        </p:nvGrpSpPr>
        <p:grpSpPr>
          <a:xfrm>
            <a:off x="5167754" y="4233957"/>
            <a:ext cx="2936812" cy="1060116"/>
            <a:chOff x="1608730" y="4576213"/>
            <a:chExt cx="2936812" cy="1060116"/>
          </a:xfrm>
        </p:grpSpPr>
        <p:grpSp>
          <p:nvGrpSpPr>
            <p:cNvPr id="3" name="Group 2"/>
            <p:cNvGrpSpPr/>
            <p:nvPr/>
          </p:nvGrpSpPr>
          <p:grpSpPr>
            <a:xfrm>
              <a:off x="3190502" y="4576213"/>
              <a:ext cx="1355040" cy="1060116"/>
              <a:chOff x="2904511" y="3589009"/>
              <a:chExt cx="1355040" cy="1060116"/>
            </a:xfrm>
          </p:grpSpPr>
          <p:sp>
            <p:nvSpPr>
              <p:cNvPr id="48" name="Freeform 47"/>
              <p:cNvSpPr/>
              <p:nvPr/>
            </p:nvSpPr>
            <p:spPr>
              <a:xfrm>
                <a:off x="2904511" y="3592204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Freeform 48"/>
              <p:cNvSpPr/>
              <p:nvPr/>
            </p:nvSpPr>
            <p:spPr>
              <a:xfrm>
                <a:off x="2904511" y="3965997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Freeform 50"/>
              <p:cNvSpPr/>
              <p:nvPr/>
            </p:nvSpPr>
            <p:spPr>
              <a:xfrm>
                <a:off x="3076287" y="3592204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Freeform 51"/>
              <p:cNvSpPr/>
              <p:nvPr/>
            </p:nvSpPr>
            <p:spPr>
              <a:xfrm>
                <a:off x="3076287" y="3965997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Freeform 52"/>
              <p:cNvSpPr/>
              <p:nvPr/>
            </p:nvSpPr>
            <p:spPr>
              <a:xfrm>
                <a:off x="3249351" y="3589009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Freeform 53"/>
              <p:cNvSpPr/>
              <p:nvPr/>
            </p:nvSpPr>
            <p:spPr>
              <a:xfrm>
                <a:off x="3249351" y="3962802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Freeform 54"/>
              <p:cNvSpPr/>
              <p:nvPr/>
            </p:nvSpPr>
            <p:spPr>
              <a:xfrm>
                <a:off x="3416393" y="3592204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Freeform 55"/>
              <p:cNvSpPr/>
              <p:nvPr/>
            </p:nvSpPr>
            <p:spPr>
              <a:xfrm>
                <a:off x="3416393" y="3965997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59"/>
              <p:cNvSpPr/>
              <p:nvPr/>
            </p:nvSpPr>
            <p:spPr>
              <a:xfrm>
                <a:off x="3580627" y="3592204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Freeform 60"/>
              <p:cNvSpPr/>
              <p:nvPr/>
            </p:nvSpPr>
            <p:spPr>
              <a:xfrm>
                <a:off x="3580627" y="3965997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Freeform 61"/>
              <p:cNvSpPr/>
              <p:nvPr/>
            </p:nvSpPr>
            <p:spPr>
              <a:xfrm>
                <a:off x="3752403" y="3592204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Freeform 62"/>
              <p:cNvSpPr/>
              <p:nvPr/>
            </p:nvSpPr>
            <p:spPr>
              <a:xfrm>
                <a:off x="3752403" y="3965997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Freeform 63"/>
              <p:cNvSpPr/>
              <p:nvPr/>
            </p:nvSpPr>
            <p:spPr>
              <a:xfrm>
                <a:off x="3925467" y="3589009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Freeform 64"/>
              <p:cNvSpPr/>
              <p:nvPr/>
            </p:nvSpPr>
            <p:spPr>
              <a:xfrm>
                <a:off x="3925467" y="3962802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Freeform 65"/>
              <p:cNvSpPr/>
              <p:nvPr/>
            </p:nvSpPr>
            <p:spPr>
              <a:xfrm>
                <a:off x="4092509" y="3592204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Freeform 66"/>
              <p:cNvSpPr/>
              <p:nvPr/>
            </p:nvSpPr>
            <p:spPr>
              <a:xfrm>
                <a:off x="4092509" y="3965997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Freeform 75"/>
              <p:cNvSpPr/>
              <p:nvPr/>
            </p:nvSpPr>
            <p:spPr>
              <a:xfrm>
                <a:off x="2904511" y="4337936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76"/>
              <p:cNvSpPr/>
              <p:nvPr/>
            </p:nvSpPr>
            <p:spPr>
              <a:xfrm>
                <a:off x="3076287" y="4337936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Freeform 77"/>
              <p:cNvSpPr/>
              <p:nvPr/>
            </p:nvSpPr>
            <p:spPr>
              <a:xfrm>
                <a:off x="3249351" y="4334741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Freeform 78"/>
              <p:cNvSpPr/>
              <p:nvPr/>
            </p:nvSpPr>
            <p:spPr>
              <a:xfrm>
                <a:off x="3416393" y="4337936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Freeform 79"/>
              <p:cNvSpPr/>
              <p:nvPr/>
            </p:nvSpPr>
            <p:spPr>
              <a:xfrm>
                <a:off x="3580627" y="4337936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Freeform 80"/>
              <p:cNvSpPr/>
              <p:nvPr/>
            </p:nvSpPr>
            <p:spPr>
              <a:xfrm>
                <a:off x="3752403" y="4337936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Freeform 81"/>
              <p:cNvSpPr/>
              <p:nvPr/>
            </p:nvSpPr>
            <p:spPr>
              <a:xfrm>
                <a:off x="3925467" y="4334741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Freeform 82"/>
              <p:cNvSpPr/>
              <p:nvPr/>
            </p:nvSpPr>
            <p:spPr>
              <a:xfrm>
                <a:off x="4092509" y="4337936"/>
                <a:ext cx="167042" cy="311189"/>
              </a:xfrm>
              <a:custGeom>
                <a:avLst/>
                <a:gdLst>
                  <a:gd name="connsiteX0" fmla="*/ 218358 w 256915"/>
                  <a:gd name="connsiteY0" fmla="*/ 0 h 721675"/>
                  <a:gd name="connsiteX1" fmla="*/ 262 w 256915"/>
                  <a:gd name="connsiteY1" fmla="*/ 243726 h 721675"/>
                  <a:gd name="connsiteX2" fmla="*/ 256846 w 256915"/>
                  <a:gd name="connsiteY2" fmla="*/ 487452 h 721675"/>
                  <a:gd name="connsiteX3" fmla="*/ 25921 w 256915"/>
                  <a:gd name="connsiteY3" fmla="*/ 705522 h 721675"/>
                  <a:gd name="connsiteX4" fmla="*/ 13091 w 256915"/>
                  <a:gd name="connsiteY4" fmla="*/ 705522 h 721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6915" h="721675">
                    <a:moveTo>
                      <a:pt x="218358" y="0"/>
                    </a:moveTo>
                    <a:cubicBezTo>
                      <a:pt x="106102" y="81242"/>
                      <a:pt x="-6153" y="162484"/>
                      <a:pt x="262" y="243726"/>
                    </a:cubicBezTo>
                    <a:cubicBezTo>
                      <a:pt x="6677" y="324968"/>
                      <a:pt x="252569" y="410486"/>
                      <a:pt x="256846" y="487452"/>
                    </a:cubicBezTo>
                    <a:cubicBezTo>
                      <a:pt x="261123" y="564418"/>
                      <a:pt x="66547" y="669177"/>
                      <a:pt x="25921" y="705522"/>
                    </a:cubicBezTo>
                    <a:cubicBezTo>
                      <a:pt x="-14705" y="741867"/>
                      <a:pt x="13091" y="705522"/>
                      <a:pt x="13091" y="705522"/>
                    </a:cubicBezTo>
                  </a:path>
                </a:pathLst>
              </a:custGeom>
              <a:ln>
                <a:solidFill>
                  <a:srgbClr val="FF535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1608730" y="4579408"/>
              <a:ext cx="1311873" cy="962272"/>
              <a:chOff x="1374274" y="1181668"/>
              <a:chExt cx="1311873" cy="962272"/>
            </a:xfrm>
            <a:solidFill>
              <a:schemeClr val="bg1"/>
            </a:solidFill>
          </p:grpSpPr>
          <p:sp>
            <p:nvSpPr>
              <p:cNvPr id="75" name="Rounded Rectangle 74"/>
              <p:cNvSpPr/>
              <p:nvPr/>
            </p:nvSpPr>
            <p:spPr>
              <a:xfrm>
                <a:off x="1374274" y="1181668"/>
                <a:ext cx="1311873" cy="962272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pic>
            <p:nvPicPr>
              <p:cNvPr id="84" name="Picture 83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20589" y="1287973"/>
                <a:ext cx="1035365" cy="685532"/>
              </a:xfrm>
              <a:prstGeom prst="rect">
                <a:avLst/>
              </a:prstGeom>
              <a:grpFill/>
            </p:spPr>
          </p:pic>
        </p:grpSp>
      </p:grpSp>
      <p:sp>
        <p:nvSpPr>
          <p:cNvPr id="88" name="TextBox 87"/>
          <p:cNvSpPr txBox="1"/>
          <p:nvPr/>
        </p:nvSpPr>
        <p:spPr>
          <a:xfrm>
            <a:off x="97535" y="6059514"/>
            <a:ext cx="8938059" cy="430887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Need solutions for increased memory bandwidth and capacity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631663" y="3741042"/>
            <a:ext cx="1311873" cy="962272"/>
            <a:chOff x="1374274" y="1181668"/>
            <a:chExt cx="1311873" cy="962272"/>
          </a:xfrm>
          <a:solidFill>
            <a:schemeClr val="bg1"/>
          </a:solidFill>
        </p:grpSpPr>
        <p:sp>
          <p:nvSpPr>
            <p:cNvPr id="6" name="Rounded Rectangle 5"/>
            <p:cNvSpPr/>
            <p:nvPr/>
          </p:nvSpPr>
          <p:spPr>
            <a:xfrm>
              <a:off x="1374274" y="1181668"/>
              <a:ext cx="1311873" cy="962272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20589" y="1287973"/>
              <a:ext cx="1035365" cy="685532"/>
            </a:xfrm>
            <a:prstGeom prst="rect">
              <a:avLst/>
            </a:prstGeom>
            <a:grpFill/>
          </p:spPr>
        </p:pic>
      </p:grpSp>
      <p:sp>
        <p:nvSpPr>
          <p:cNvPr id="57" name="Left-Right Arrow 86">
            <a:extLst>
              <a:ext uri="{FF2B5EF4-FFF2-40B4-BE49-F238E27FC236}">
                <a16:creationId xmlns:a16="http://schemas.microsoft.com/office/drawing/2014/main" id="{98BA8A0F-F146-468A-B60B-D159C69611B1}"/>
              </a:ext>
            </a:extLst>
          </p:cNvPr>
          <p:cNvSpPr/>
          <p:nvPr/>
        </p:nvSpPr>
        <p:spPr>
          <a:xfrm rot="13910506">
            <a:off x="4213850" y="2999579"/>
            <a:ext cx="1145516" cy="504057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59" name="Left-Right Arrow 86">
            <a:extLst>
              <a:ext uri="{FF2B5EF4-FFF2-40B4-BE49-F238E27FC236}">
                <a16:creationId xmlns:a16="http://schemas.microsoft.com/office/drawing/2014/main" id="{3B98FB56-7BB6-4AB4-9BA4-C6B47979F321}"/>
              </a:ext>
            </a:extLst>
          </p:cNvPr>
          <p:cNvSpPr/>
          <p:nvPr/>
        </p:nvSpPr>
        <p:spPr>
          <a:xfrm rot="18573802">
            <a:off x="3130126" y="2986105"/>
            <a:ext cx="1076692" cy="504057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72" name="Left-Right Arrow 86">
            <a:extLst>
              <a:ext uri="{FF2B5EF4-FFF2-40B4-BE49-F238E27FC236}">
                <a16:creationId xmlns:a16="http://schemas.microsoft.com/office/drawing/2014/main" id="{7B325879-4858-4477-87F3-876A8DF86DB3}"/>
              </a:ext>
            </a:extLst>
          </p:cNvPr>
          <p:cNvSpPr/>
          <p:nvPr/>
        </p:nvSpPr>
        <p:spPr>
          <a:xfrm rot="13566665">
            <a:off x="4580871" y="3045094"/>
            <a:ext cx="1360187" cy="504057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71" name="Left-Right Arrow 86">
            <a:extLst>
              <a:ext uri="{FF2B5EF4-FFF2-40B4-BE49-F238E27FC236}">
                <a16:creationId xmlns:a16="http://schemas.microsoft.com/office/drawing/2014/main" id="{A5E6616F-A2B4-4F60-89C9-999504CE8328}"/>
              </a:ext>
            </a:extLst>
          </p:cNvPr>
          <p:cNvSpPr/>
          <p:nvPr/>
        </p:nvSpPr>
        <p:spPr>
          <a:xfrm rot="19515174">
            <a:off x="2431197" y="2990737"/>
            <a:ext cx="1393576" cy="504057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87" name="Left-Right Arrow 86"/>
          <p:cNvSpPr/>
          <p:nvPr/>
        </p:nvSpPr>
        <p:spPr>
          <a:xfrm rot="16200000">
            <a:off x="3746556" y="2972998"/>
            <a:ext cx="981516" cy="504057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73" name="Left-Right Arrow 72"/>
          <p:cNvSpPr/>
          <p:nvPr/>
        </p:nvSpPr>
        <p:spPr>
          <a:xfrm rot="16200000">
            <a:off x="3858694" y="2190412"/>
            <a:ext cx="738258" cy="223092"/>
          </a:xfrm>
          <a:prstGeom prst="leftRightArrow">
            <a:avLst/>
          </a:prstGeom>
          <a:solidFill>
            <a:schemeClr val="tx1"/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0C27F79-C0AE-C94D-8D48-CC019E82C814}"/>
              </a:ext>
            </a:extLst>
          </p:cNvPr>
          <p:cNvSpPr/>
          <p:nvPr/>
        </p:nvSpPr>
        <p:spPr>
          <a:xfrm>
            <a:off x="3852723" y="2192957"/>
            <a:ext cx="763684" cy="267861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rtlCol="0" anchor="ctr"/>
          <a:lstStyle/>
          <a:p>
            <a:pPr algn="ctr" defTabSz="380996">
              <a:defRPr/>
            </a:pPr>
            <a:r>
              <a:rPr lang="en-US" sz="1600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Channel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0C27F79-C0AE-C94D-8D48-CC019E82C814}"/>
              </a:ext>
            </a:extLst>
          </p:cNvPr>
          <p:cNvSpPr/>
          <p:nvPr/>
        </p:nvSpPr>
        <p:spPr>
          <a:xfrm>
            <a:off x="3253875" y="3189290"/>
            <a:ext cx="1919878" cy="229084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rtlCol="0" anchor="ctr"/>
          <a:lstStyle/>
          <a:p>
            <a:pPr algn="ctr" defTabSz="380996">
              <a:defRPr/>
            </a:pPr>
            <a:r>
              <a:rPr lang="en-US" sz="1600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Bandwidth demand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10C27F79-C0AE-C94D-8D48-CC019E82C814}"/>
              </a:ext>
            </a:extLst>
          </p:cNvPr>
          <p:cNvSpPr/>
          <p:nvPr/>
        </p:nvSpPr>
        <p:spPr>
          <a:xfrm>
            <a:off x="7088344" y="2752493"/>
            <a:ext cx="942099" cy="30769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rtlCol="0" anchor="ctr"/>
          <a:lstStyle/>
          <a:p>
            <a:pPr algn="ctr" defTabSz="380996">
              <a:defRPr/>
            </a:pPr>
            <a:r>
              <a:rPr lang="en-US" sz="1600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On-Chip</a:t>
            </a:r>
          </a:p>
        </p:txBody>
      </p:sp>
      <p:pic>
        <p:nvPicPr>
          <p:cNvPr id="89" name="Picture 8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04"/>
          <a:stretch/>
        </p:blipFill>
        <p:spPr>
          <a:xfrm>
            <a:off x="1893527" y="919350"/>
            <a:ext cx="4183516" cy="1037994"/>
          </a:xfrm>
          <a:prstGeom prst="rect">
            <a:avLst/>
          </a:prstGeom>
          <a:noFill/>
        </p:spPr>
      </p:pic>
      <p:sp>
        <p:nvSpPr>
          <p:cNvPr id="97" name="Left-Right Arrow 96"/>
          <p:cNvSpPr/>
          <p:nvPr/>
        </p:nvSpPr>
        <p:spPr>
          <a:xfrm rot="19984482">
            <a:off x="6125625" y="1740786"/>
            <a:ext cx="717584" cy="122598"/>
          </a:xfrm>
          <a:prstGeom prst="leftRightArrow">
            <a:avLst/>
          </a:prstGeom>
          <a:solidFill>
            <a:schemeClr val="tx1"/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86" name="Left-Right Arrow 85"/>
          <p:cNvSpPr/>
          <p:nvPr/>
        </p:nvSpPr>
        <p:spPr>
          <a:xfrm rot="19984482">
            <a:off x="6134511" y="1826298"/>
            <a:ext cx="390543" cy="107150"/>
          </a:xfrm>
          <a:prstGeom prst="leftRightArrow">
            <a:avLst/>
          </a:prstGeom>
          <a:solidFill>
            <a:schemeClr val="tx1"/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0C27F79-C0AE-C94D-8D48-CC019E82C814}"/>
              </a:ext>
            </a:extLst>
          </p:cNvPr>
          <p:cNvSpPr/>
          <p:nvPr/>
        </p:nvSpPr>
        <p:spPr>
          <a:xfrm>
            <a:off x="6349156" y="1854724"/>
            <a:ext cx="1919878" cy="229084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rtlCol="0" anchor="ctr"/>
          <a:lstStyle/>
          <a:p>
            <a:pPr algn="ctr" defTabSz="380996">
              <a:defRPr/>
            </a:pPr>
            <a:r>
              <a:rPr lang="en-US" sz="1600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Capacity demand</a:t>
            </a:r>
          </a:p>
        </p:txBody>
      </p:sp>
    </p:spTree>
    <p:extLst>
      <p:ext uri="{BB962C8B-B14F-4D97-AF65-F5344CB8AC3E}">
        <p14:creationId xmlns:p14="http://schemas.microsoft.com/office/powerpoint/2010/main" val="23542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57" grpId="0" animBg="1"/>
      <p:bldP spid="59" grpId="0" animBg="1"/>
      <p:bldP spid="72" grpId="0" animBg="1"/>
      <p:bldP spid="71" grpId="0" animBg="1"/>
      <p:bldP spid="97" grpId="0" animBg="1"/>
      <p:bldP spid="86" grpId="0" animBg="1"/>
      <p:bldP spid="86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198438"/>
            <a:ext cx="8787945" cy="487362"/>
          </a:xfrm>
        </p:spPr>
        <p:txBody>
          <a:bodyPr/>
          <a:lstStyle/>
          <a:p>
            <a:r>
              <a:rPr lang="en-US" sz="2600" dirty="0"/>
              <a:t>Putting it all together: Cache BW Reduction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-390144" y="886310"/>
            <a:ext cx="37795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/>
                <a:cs typeface="Arial"/>
              </a:rPr>
              <a:t>TIC Baseline:</a:t>
            </a:r>
          </a:p>
          <a:p>
            <a:pPr algn="ctr"/>
            <a:r>
              <a:rPr lang="en-US" sz="2000" dirty="0">
                <a:latin typeface="Arial"/>
                <a:cs typeface="Arial"/>
              </a:rPr>
              <a:t>(suffers from miss probe,</a:t>
            </a:r>
          </a:p>
          <a:p>
            <a:pPr algn="ctr"/>
            <a:r>
              <a:rPr lang="en-US" sz="2000" dirty="0">
                <a:latin typeface="Arial"/>
                <a:cs typeface="Arial"/>
              </a:rPr>
              <a:t>suffers from install BW)</a:t>
            </a:r>
          </a:p>
          <a:p>
            <a:pPr algn="ctr"/>
            <a:endParaRPr lang="en-US" sz="2000" b="1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390144" y="2626061"/>
            <a:ext cx="37795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/>
                <a:cs typeface="Arial"/>
              </a:rPr>
              <a:t>+ </a:t>
            </a:r>
            <a:r>
              <a:rPr lang="en-US" sz="2000" dirty="0" err="1">
                <a:latin typeface="Arial"/>
                <a:cs typeface="Arial"/>
              </a:rPr>
              <a:t>TicToc</a:t>
            </a:r>
            <a:r>
              <a:rPr lang="en-US" sz="2000" dirty="0">
                <a:latin typeface="Arial"/>
                <a:cs typeface="Arial"/>
              </a:rPr>
              <a:t>:</a:t>
            </a:r>
          </a:p>
          <a:p>
            <a:pPr algn="ctr"/>
            <a:r>
              <a:rPr lang="en-US" sz="2000" dirty="0">
                <a:latin typeface="Arial"/>
                <a:cs typeface="Arial"/>
              </a:rPr>
              <a:t>(reduces miss probe,</a:t>
            </a:r>
          </a:p>
          <a:p>
            <a:pPr algn="ctr"/>
            <a:r>
              <a:rPr lang="en-US" sz="2000" dirty="0">
                <a:latin typeface="Arial"/>
                <a:cs typeface="Arial"/>
              </a:rPr>
              <a:t>suffers from install BW)</a:t>
            </a:r>
          </a:p>
          <a:p>
            <a:pPr algn="ctr"/>
            <a:endParaRPr lang="en-US" sz="2000" b="1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304800" y="4665041"/>
            <a:ext cx="37795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/>
                <a:cs typeface="Arial"/>
              </a:rPr>
              <a:t>+ Write-Aware Bypassing:</a:t>
            </a:r>
          </a:p>
          <a:p>
            <a:pPr algn="ctr"/>
            <a:r>
              <a:rPr lang="en-US" sz="2000" dirty="0">
                <a:latin typeface="Arial"/>
                <a:cs typeface="Arial"/>
              </a:rPr>
              <a:t>(reduces install BW)</a:t>
            </a:r>
          </a:p>
          <a:p>
            <a:pPr algn="ctr"/>
            <a:endParaRPr lang="en-US" sz="2000" b="1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6396245"/>
            <a:ext cx="9144000" cy="415498"/>
          </a:xfrm>
          <a:prstGeom prst="rect">
            <a:avLst/>
          </a:prstGeom>
          <a:solidFill>
            <a:srgbClr val="CCFFCC"/>
          </a:solidFill>
          <a:ln w="28575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/>
              <a:t>Combination of approaches increases fraction of useful BW </a:t>
            </a:r>
            <a:r>
              <a:rPr lang="en-US" sz="2100" b="1" dirty="0">
                <a:sym typeface="Wingdings"/>
              </a:rPr>
              <a:t>to </a:t>
            </a:r>
            <a:r>
              <a:rPr lang="en-US" sz="2100" b="1" dirty="0"/>
              <a:t>90%!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247" y="957561"/>
            <a:ext cx="4444672" cy="165087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247" y="4761536"/>
            <a:ext cx="4444672" cy="1650878"/>
          </a:xfrm>
          <a:prstGeom prst="rect">
            <a:avLst/>
          </a:prstGeom>
        </p:spPr>
      </p:pic>
      <p:sp>
        <p:nvSpPr>
          <p:cNvPr id="8" name="Up Arrow 7"/>
          <p:cNvSpPr/>
          <p:nvPr/>
        </p:nvSpPr>
        <p:spPr>
          <a:xfrm flipV="1">
            <a:off x="5548748" y="2330702"/>
            <a:ext cx="229774" cy="528846"/>
          </a:xfrm>
          <a:prstGeom prst="upArrow">
            <a:avLst/>
          </a:prstGeom>
          <a:solidFill>
            <a:srgbClr val="0000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 flipV="1">
            <a:off x="5548748" y="4232690"/>
            <a:ext cx="229774" cy="528846"/>
          </a:xfrm>
          <a:prstGeom prst="upArrow">
            <a:avLst/>
          </a:prstGeom>
          <a:solidFill>
            <a:srgbClr val="0000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247" y="2910526"/>
            <a:ext cx="4444672" cy="1650879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05321031-B0CF-4531-8C80-398ABF2787F6}"/>
              </a:ext>
            </a:extLst>
          </p:cNvPr>
          <p:cNvGrpSpPr/>
          <p:nvPr/>
        </p:nvGrpSpPr>
        <p:grpSpPr>
          <a:xfrm>
            <a:off x="7266755" y="4936324"/>
            <a:ext cx="617673" cy="1459921"/>
            <a:chOff x="7032077" y="2347393"/>
            <a:chExt cx="617673" cy="1459921"/>
          </a:xfrm>
        </p:grpSpPr>
        <p:sp>
          <p:nvSpPr>
            <p:cNvPr id="15" name="Shape 665">
              <a:extLst>
                <a:ext uri="{FF2B5EF4-FFF2-40B4-BE49-F238E27FC236}">
                  <a16:creationId xmlns:a16="http://schemas.microsoft.com/office/drawing/2014/main" id="{9D93465D-410B-4837-AB34-06416DAE83A2}"/>
                </a:ext>
              </a:extLst>
            </p:cNvPr>
            <p:cNvSpPr/>
            <p:nvPr/>
          </p:nvSpPr>
          <p:spPr>
            <a:xfrm>
              <a:off x="7280357" y="2347393"/>
              <a:ext cx="369393" cy="233376"/>
            </a:xfrm>
            <a:prstGeom prst="rect">
              <a:avLst/>
            </a:prstGeom>
            <a:noFill/>
            <a:ln w="50800" cap="flat" cmpd="sng">
              <a:solidFill>
                <a:srgbClr val="F500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2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8" name="Shape 708">
              <a:extLst>
                <a:ext uri="{FF2B5EF4-FFF2-40B4-BE49-F238E27FC236}">
                  <a16:creationId xmlns:a16="http://schemas.microsoft.com/office/drawing/2014/main" id="{6308475E-DF1B-4437-9C49-65EDF29343A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32077" y="2580769"/>
              <a:ext cx="248280" cy="1226545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triangle" w="lg" len="lg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208353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Write-aware bypass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3226905"/>
              </p:ext>
            </p:extLst>
          </p:nvPr>
        </p:nvGraphicFramePr>
        <p:xfrm>
          <a:off x="624840" y="1325880"/>
          <a:ext cx="7772400" cy="3992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9728" y="5335395"/>
            <a:ext cx="8925867" cy="707886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Write-Aware Bypass reduces install bandwidth without sacrificing </a:t>
            </a:r>
          </a:p>
          <a:p>
            <a:pPr algn="ctr"/>
            <a:r>
              <a:rPr lang="en-US" sz="2000" b="1" dirty="0"/>
              <a:t>write buffering capabilities, for 25% speedup</a:t>
            </a:r>
          </a:p>
        </p:txBody>
      </p:sp>
      <p:cxnSp>
        <p:nvCxnSpPr>
          <p:cNvPr id="7" name="Shape 685"/>
          <p:cNvCxnSpPr>
            <a:cxnSpLocks/>
          </p:cNvCxnSpPr>
          <p:nvPr/>
        </p:nvCxnSpPr>
        <p:spPr>
          <a:xfrm flipH="1" flipV="1">
            <a:off x="4366109" y="1322752"/>
            <a:ext cx="980005" cy="2328794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triangle" w="lg" len="lg"/>
            <a:tailEnd type="none" w="med" len="med"/>
          </a:ln>
        </p:spPr>
      </p:cxnSp>
      <p:cxnSp>
        <p:nvCxnSpPr>
          <p:cNvPr id="8" name="Shape 685"/>
          <p:cNvCxnSpPr/>
          <p:nvPr/>
        </p:nvCxnSpPr>
        <p:spPr>
          <a:xfrm flipH="1" flipV="1">
            <a:off x="4737735" y="1281670"/>
            <a:ext cx="1175385" cy="196445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triangle" w="lg" len="lg"/>
            <a:tailEnd type="none" w="med" len="med"/>
          </a:ln>
        </p:spPr>
      </p:cxnSp>
      <p:cxnSp>
        <p:nvCxnSpPr>
          <p:cNvPr id="9" name="Shape 685"/>
          <p:cNvCxnSpPr>
            <a:cxnSpLocks/>
          </p:cNvCxnSpPr>
          <p:nvPr/>
        </p:nvCxnSpPr>
        <p:spPr>
          <a:xfrm>
            <a:off x="8181155" y="3322320"/>
            <a:ext cx="496562" cy="2003482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triangle" w="lg" len="lg"/>
            <a:tailEnd type="none" w="med" len="med"/>
          </a:ln>
        </p:spPr>
      </p:cxn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38646" y="838645"/>
            <a:ext cx="8787945" cy="427785"/>
          </a:xfrm>
        </p:spPr>
        <p:txBody>
          <a:bodyPr/>
          <a:lstStyle/>
          <a:p>
            <a:pPr marL="0" indent="0">
              <a:buNone/>
            </a:pPr>
            <a:r>
              <a:rPr lang="en-US" sz="1900" dirty="0"/>
              <a:t>90%-bypass reduces install bandwidth, but increases writes to 3D-XPoint (bad)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96307" y="831194"/>
            <a:ext cx="8848599" cy="427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sz="1900" dirty="0"/>
              <a:t>Preemptive Write-Allocate reduces installs, and retains write buffering ability</a:t>
            </a:r>
          </a:p>
        </p:txBody>
      </p:sp>
      <p:cxnSp>
        <p:nvCxnSpPr>
          <p:cNvPr id="16" name="Shape 685"/>
          <p:cNvCxnSpPr>
            <a:cxnSpLocks/>
          </p:cNvCxnSpPr>
          <p:nvPr/>
        </p:nvCxnSpPr>
        <p:spPr>
          <a:xfrm flipH="1">
            <a:off x="764928" y="3360420"/>
            <a:ext cx="874778" cy="1965382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triangle" w="lg" len="lg"/>
            <a:tailEnd type="none" w="med" len="med"/>
          </a:ln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03C8A29-8D93-4047-B1BD-FDBCB60ECB9C}"/>
              </a:ext>
            </a:extLst>
          </p:cNvPr>
          <p:cNvSpPr/>
          <p:nvPr/>
        </p:nvSpPr>
        <p:spPr>
          <a:xfrm>
            <a:off x="211073" y="6565093"/>
            <a:ext cx="87879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u="sng" dirty="0">
                <a:sym typeface="Wingdings"/>
              </a:rPr>
              <a:t>*System assumes 4GB DRAM Cache and 3D-XPoint-based main memory, sharing channels. </a:t>
            </a:r>
          </a:p>
        </p:txBody>
      </p:sp>
    </p:spTree>
    <p:extLst>
      <p:ext uri="{BB962C8B-B14F-4D97-AF65-F5344CB8AC3E}">
        <p14:creationId xmlns:p14="http://schemas.microsoft.com/office/powerpoint/2010/main" val="168737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  <p:bldP spid="6" grpId="0" animBg="1"/>
      <p:bldP spid="10" grpId="0" build="p"/>
      <p:bldP spid="10" grpId="1" build="p"/>
      <p:bldP spid="11" grpId="0" build="p"/>
      <p:bldP spid="11" grpI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F2D79-2865-4723-AD01-328C41DA7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Cost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CA1204-93EA-46B5-A0DD-53BF8C430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88817FC-518A-408E-980D-918CF8BFE5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195064"/>
              </p:ext>
            </p:extLst>
          </p:nvPr>
        </p:nvGraphicFramePr>
        <p:xfrm>
          <a:off x="157446" y="1488472"/>
          <a:ext cx="8653494" cy="2706801"/>
        </p:xfrm>
        <a:graphic>
          <a:graphicData uri="http://schemas.openxmlformats.org/drawingml/2006/table">
            <a:tbl>
              <a:tblPr firstRow="1">
                <a:tableStyleId>{EB344D84-9AFB-497E-A393-DC336BA19D2E}</a:tableStyleId>
              </a:tblPr>
              <a:tblGrid>
                <a:gridCol w="3520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4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8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617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TicToc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 Component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SRAM Storage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Paper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012"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/>
                        <a:t>Hit-Miss Predictor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/>
                        <a:t>1 KB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/>
                        <a:t>Alloy Cache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012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DRAM Cache Presence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/>
                        <a:t>1 bit / L3-line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/>
                        <a:t>BEAR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012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Metadata Cache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32 KB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TIMBER / Sim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012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DRAM Cache Dirtiness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1 bit / L3-line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This work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6640537"/>
                  </a:ext>
                </a:extLst>
              </a:tr>
              <a:tr h="405561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Signature-based Write Predictor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1 KB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This work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6764096"/>
                  </a:ext>
                </a:extLst>
              </a:tr>
              <a:tr h="304012"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 err="1"/>
                        <a:t>TicToc</a:t>
                      </a:r>
                      <a:r>
                        <a:rPr lang="en-US" sz="1900" b="1" dirty="0"/>
                        <a:t> 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tx1"/>
                          </a:solidFill>
                        </a:rPr>
                        <a:t>34KB + 2 bits / L3-line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641766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6E8F603-5543-4A57-883D-0540BF8C988F}"/>
              </a:ext>
            </a:extLst>
          </p:cNvPr>
          <p:cNvSpPr txBox="1"/>
          <p:nvPr/>
        </p:nvSpPr>
        <p:spPr>
          <a:xfrm>
            <a:off x="157446" y="5796738"/>
            <a:ext cx="8798829" cy="415498"/>
          </a:xfrm>
          <a:prstGeom prst="rect">
            <a:avLst/>
          </a:prstGeom>
          <a:solidFill>
            <a:srgbClr val="CCFFCC"/>
          </a:solidFill>
          <a:ln w="28575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 err="1"/>
              <a:t>TicToc</a:t>
            </a:r>
            <a:r>
              <a:rPr lang="en-US" sz="2100" b="1" dirty="0"/>
              <a:t> achieves its benefits with minimal hardware requirements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17111FF-8635-44FD-8461-C11893FA11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549069"/>
              </p:ext>
            </p:extLst>
          </p:nvPr>
        </p:nvGraphicFramePr>
        <p:xfrm>
          <a:off x="157446" y="1488472"/>
          <a:ext cx="8653494" cy="1539240"/>
        </p:xfrm>
        <a:graphic>
          <a:graphicData uri="http://schemas.openxmlformats.org/drawingml/2006/table">
            <a:tbl>
              <a:tblPr firstRow="1">
                <a:tableStyleId>{EB344D84-9AFB-497E-A393-DC336BA19D2E}</a:tableStyleId>
              </a:tblPr>
              <a:tblGrid>
                <a:gridCol w="3520211">
                  <a:extLst>
                    <a:ext uri="{9D8B030D-6E8A-4147-A177-3AD203B41FA5}">
                      <a16:colId xmlns:a16="http://schemas.microsoft.com/office/drawing/2014/main" val="861015791"/>
                    </a:ext>
                  </a:extLst>
                </a:gridCol>
                <a:gridCol w="3324774">
                  <a:extLst>
                    <a:ext uri="{9D8B030D-6E8A-4147-A177-3AD203B41FA5}">
                      <a16:colId xmlns:a16="http://schemas.microsoft.com/office/drawing/2014/main" val="1714941465"/>
                    </a:ext>
                  </a:extLst>
                </a:gridCol>
                <a:gridCol w="1808509">
                  <a:extLst>
                    <a:ext uri="{9D8B030D-6E8A-4147-A177-3AD203B41FA5}">
                      <a16:colId xmlns:a16="http://schemas.microsoft.com/office/drawing/2014/main" val="1946571905"/>
                    </a:ext>
                  </a:extLst>
                </a:gridCol>
              </a:tblGrid>
              <a:tr h="31617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TicToc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 Component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SRAM Storage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Paper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7791336"/>
                  </a:ext>
                </a:extLst>
              </a:tr>
              <a:tr h="304012"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/>
                        <a:t>Hit-Miss Predictor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/>
                        <a:t>1 KB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/>
                        <a:t>Alloy Cache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294709"/>
                  </a:ext>
                </a:extLst>
              </a:tr>
              <a:tr h="304012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DRAM Cache Presence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/>
                        <a:t>1 bit / L3-line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/>
                        <a:t>BEAR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610279"/>
                  </a:ext>
                </a:extLst>
              </a:tr>
              <a:tr h="304012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/>
                        <a:t>Metadata Cache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32 KB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TIMBER / Sim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717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81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35" y="1192213"/>
            <a:ext cx="8979835" cy="4830762"/>
          </a:xfrm>
        </p:spPr>
        <p:txBody>
          <a:bodyPr/>
          <a:lstStyle/>
          <a:p>
            <a:r>
              <a:rPr lang="en-US" dirty="0" err="1"/>
              <a:t>TicToc</a:t>
            </a:r>
            <a:r>
              <a:rPr lang="en-US" dirty="0"/>
              <a:t> solves hit and miss bandwidth. </a:t>
            </a:r>
          </a:p>
          <a:p>
            <a:r>
              <a:rPr lang="en-US" dirty="0"/>
              <a:t>DRAM Cache Dirtiness + Preemptive Dirty Marking solves dirty-bit tracking bandwidth.</a:t>
            </a:r>
          </a:p>
          <a:p>
            <a:r>
              <a:rPr lang="en-US" dirty="0"/>
              <a:t>Write-aware bypass solves install bandwidth. </a:t>
            </a:r>
          </a:p>
          <a:p>
            <a:r>
              <a:rPr lang="en-US" dirty="0" err="1"/>
              <a:t>TicToc</a:t>
            </a:r>
            <a:r>
              <a:rPr lang="en-US" dirty="0"/>
              <a:t> enables a cheap (low SRAM cost ~32KB), high-performance (&gt;90% utilization of bus bandwidth) DRAM cache for heterogeneous memories.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9747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296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 (1/8</a:t>
            </a:r>
            <a:r>
              <a:rPr lang="en-US" baseline="30000" dirty="0"/>
              <a:t>th</a:t>
            </a:r>
            <a:r>
              <a:rPr lang="en-US" dirty="0"/>
              <a:t> Knights Landing)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14" name="Picture 13" descr="cpu.png"/>
          <p:cNvPicPr>
            <a:picLocks noChangeAspect="1"/>
          </p:cNvPicPr>
          <p:nvPr/>
        </p:nvPicPr>
        <p:blipFill>
          <a:blip r:embed="rId3" cstate="email">
            <a:alphaModFix amt="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77" y="1237356"/>
            <a:ext cx="1628680" cy="1628680"/>
          </a:xfrm>
          <a:prstGeom prst="rect">
            <a:avLst/>
          </a:prstGeom>
        </p:spPr>
      </p:pic>
      <p:pic>
        <p:nvPicPr>
          <p:cNvPr id="15" name="Picture 14" descr="ddr3.jpg"/>
          <p:cNvPicPr>
            <a:picLocks noChangeAspect="1"/>
          </p:cNvPicPr>
          <p:nvPr/>
        </p:nvPicPr>
        <p:blipFill>
          <a:blip r:embed="rId4" cstate="email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405264" y="1551395"/>
            <a:ext cx="2066773" cy="539792"/>
          </a:xfrm>
          <a:prstGeom prst="rect">
            <a:avLst/>
          </a:prstGeom>
          <a:scene3d>
            <a:camera prst="orthographicFront">
              <a:rot lat="0" lon="0" rev="8100000"/>
            </a:camera>
            <a:lightRig rig="threePt" dir="t"/>
          </a:scene3d>
        </p:spPr>
      </p:pic>
      <p:sp>
        <p:nvSpPr>
          <p:cNvPr id="17" name="TextBox 16"/>
          <p:cNvSpPr txBox="1"/>
          <p:nvPr/>
        </p:nvSpPr>
        <p:spPr>
          <a:xfrm>
            <a:off x="3522154" y="2759727"/>
            <a:ext cx="2062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DRAM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84858" y="2535135"/>
            <a:ext cx="25215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3D-XPoint NVM</a:t>
            </a:r>
          </a:p>
        </p:txBody>
      </p:sp>
      <p:sp>
        <p:nvSpPr>
          <p:cNvPr id="20" name="Rounded Rectangular Callout 19"/>
          <p:cNvSpPr/>
          <p:nvPr/>
        </p:nvSpPr>
        <p:spPr>
          <a:xfrm flipV="1">
            <a:off x="172859" y="3711217"/>
            <a:ext cx="8823407" cy="3052851"/>
          </a:xfrm>
          <a:prstGeom prst="wedgeRoundRectCallout">
            <a:avLst>
              <a:gd name="adj1" fmla="val -9723"/>
              <a:gd name="adj2" fmla="val 59872"/>
              <a:gd name="adj3" fmla="val 16667"/>
            </a:avLst>
          </a:prstGeom>
          <a:solidFill>
            <a:schemeClr val="bg1">
              <a:lumMod val="85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996548"/>
              </p:ext>
            </p:extLst>
          </p:nvPr>
        </p:nvGraphicFramePr>
        <p:xfrm>
          <a:off x="525637" y="3959909"/>
          <a:ext cx="8113887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6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3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3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DRAM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3D-XPoint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/>
                          <a:cs typeface="Arial"/>
                        </a:rPr>
                        <a:t>Capacity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/>
                          <a:cs typeface="Arial"/>
                        </a:rPr>
                        <a:t>2GB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/>
                          <a:cs typeface="Arial"/>
                        </a:rPr>
                        <a:t>64GB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/>
                          <a:cs typeface="Arial"/>
                        </a:rPr>
                        <a:t>Bus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/>
                          <a:cs typeface="Arial"/>
                        </a:rPr>
                        <a:t>DDR 2.0GHz,</a:t>
                      </a:r>
                      <a:r>
                        <a:rPr lang="en-US" sz="2400" baseline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dirty="0">
                          <a:latin typeface="Arial"/>
                          <a:cs typeface="Arial"/>
                        </a:rPr>
                        <a:t>64-bit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/>
                          <a:cs typeface="Arial"/>
                        </a:rPr>
                        <a:t>DDR 2.0GHz,</a:t>
                      </a:r>
                      <a:r>
                        <a:rPr lang="en-US" sz="2400" baseline="0" dirty="0">
                          <a:latin typeface="Arial"/>
                          <a:cs typeface="Arial"/>
                        </a:rPr>
                        <a:t> 64-bit</a:t>
                      </a:r>
                      <a:endParaRPr lang="en-US" sz="2400" dirty="0"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/>
                          <a:cs typeface="Arial"/>
                        </a:rPr>
                        <a:t>Channels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/>
                          <a:cs typeface="Arial"/>
                        </a:rPr>
                        <a:t>1 channel, shared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Arial"/>
                          <a:cs typeface="Arial"/>
                        </a:rPr>
                        <a:t>1 channel, shared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/>
                          <a:cs typeface="Arial"/>
                        </a:rPr>
                        <a:t>Bandwidth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latin typeface="Arial"/>
                          <a:cs typeface="Arial"/>
                        </a:rPr>
                        <a:t>16 </a:t>
                      </a:r>
                      <a:r>
                        <a:rPr lang="en-US" sz="2400" baseline="0" dirty="0" err="1">
                          <a:latin typeface="Arial"/>
                          <a:cs typeface="Arial"/>
                        </a:rPr>
                        <a:t>GBps</a:t>
                      </a:r>
                      <a:r>
                        <a:rPr lang="en-US" sz="2400" baseline="0" dirty="0">
                          <a:latin typeface="Arial"/>
                          <a:cs typeface="Arial"/>
                        </a:rPr>
                        <a:t>, shared</a:t>
                      </a:r>
                      <a:endParaRPr lang="en-US" sz="2400" dirty="0"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/>
                          <a:cs typeface="Arial"/>
                        </a:rPr>
                        <a:t>16 </a:t>
                      </a:r>
                      <a:r>
                        <a:rPr lang="en-US" sz="2400" dirty="0" err="1">
                          <a:latin typeface="Arial"/>
                          <a:cs typeface="Arial"/>
                        </a:rPr>
                        <a:t>GBps</a:t>
                      </a:r>
                      <a:r>
                        <a:rPr lang="en-US" sz="2400" dirty="0">
                          <a:latin typeface="Arial"/>
                          <a:cs typeface="Arial"/>
                        </a:rPr>
                        <a:t>, shared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/>
                          <a:cs typeface="Arial"/>
                        </a:rPr>
                        <a:t>Latency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/>
                          <a:cs typeface="Arial"/>
                        </a:rPr>
                        <a:t>13~30 ns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/>
                          <a:cs typeface="Arial"/>
                        </a:rPr>
                        <a:t>13~96R~320W ns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39787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70A1F8A7-CB9D-4AB9-8D72-92D167EDFE26}"/>
              </a:ext>
            </a:extLst>
          </p:cNvPr>
          <p:cNvSpPr txBox="1"/>
          <p:nvPr/>
        </p:nvSpPr>
        <p:spPr>
          <a:xfrm>
            <a:off x="486901" y="2533754"/>
            <a:ext cx="17318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CPU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(8 cores)</a:t>
            </a:r>
          </a:p>
        </p:txBody>
      </p:sp>
      <p:pic>
        <p:nvPicPr>
          <p:cNvPr id="13" name="Picture 4" descr="mage result for optane dc persistent">
            <a:extLst>
              <a:ext uri="{FF2B5EF4-FFF2-40B4-BE49-F238E27FC236}">
                <a16:creationId xmlns:a16="http://schemas.microsoft.com/office/drawing/2014/main" id="{591A1DF3-A17D-45A0-BCDF-5429BC5781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29" t="4165" r="29028" b="13944"/>
          <a:stretch/>
        </p:blipFill>
        <p:spPr bwMode="auto">
          <a:xfrm>
            <a:off x="6631044" y="1000408"/>
            <a:ext cx="1532843" cy="1525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7782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Emerging Memory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Picture 4" descr="content_image_hmc_layers_w_labels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19" y="1170000"/>
            <a:ext cx="2193790" cy="1569695"/>
          </a:xfrm>
          <a:prstGeom prst="rect">
            <a:avLst/>
          </a:prstGeom>
        </p:spPr>
      </p:pic>
      <p:pic>
        <p:nvPicPr>
          <p:cNvPr id="7" name="Picture 4" descr="mage result for optane dc persistent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29" t="4165" r="29028" b="13944"/>
          <a:stretch/>
        </p:blipFill>
        <p:spPr bwMode="auto">
          <a:xfrm>
            <a:off x="7139141" y="1024629"/>
            <a:ext cx="1723345" cy="17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04"/>
          <a:stretch/>
        </p:blipFill>
        <p:spPr>
          <a:xfrm>
            <a:off x="3023984" y="1681338"/>
            <a:ext cx="3628044" cy="900173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548319" y="3394583"/>
            <a:ext cx="44618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/>
                <a:cs typeface="Arial"/>
              </a:rPr>
              <a:t>Memory Bandwidth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69038" y="3613665"/>
            <a:ext cx="912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rial"/>
                <a:cs typeface="Arial"/>
              </a:rPr>
              <a:t>high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74527" y="3505099"/>
            <a:ext cx="837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low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582629" y="3950158"/>
            <a:ext cx="4596384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40130" y="4675158"/>
            <a:ext cx="44618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/>
                <a:cs typeface="Arial"/>
              </a:rPr>
              <a:t>Memory Capacity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20283" y="4851880"/>
            <a:ext cx="961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rial"/>
                <a:cs typeface="Arial"/>
              </a:rPr>
              <a:t>small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18958" y="4851880"/>
            <a:ext cx="901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large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569490" y="5242849"/>
            <a:ext cx="4596384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82420" y="2739695"/>
            <a:ext cx="1630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rial"/>
                <a:cs typeface="Arial"/>
              </a:rPr>
              <a:t>3D-DRAM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49128" y="2581511"/>
            <a:ext cx="1630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DRAM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22522" y="2797985"/>
            <a:ext cx="2659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3D-XPoint(NVM)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7535" y="6059514"/>
            <a:ext cx="8938059" cy="415498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/>
              <a:t>Emerging memory technologies offer bandwidth/capacity tradeoffs</a:t>
            </a:r>
          </a:p>
        </p:txBody>
      </p:sp>
    </p:spTree>
    <p:extLst>
      <p:ext uri="{BB962C8B-B14F-4D97-AF65-F5344CB8AC3E}">
        <p14:creationId xmlns:p14="http://schemas.microsoft.com/office/powerpoint/2010/main" val="24882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5" grpId="0"/>
      <p:bldP spid="16" grpId="0"/>
      <p:bldP spid="17" grpId="0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3092823" y="3407650"/>
            <a:ext cx="3451412" cy="2300158"/>
            <a:chOff x="4963131" y="4111616"/>
            <a:chExt cx="3451412" cy="2300158"/>
          </a:xfrm>
        </p:grpSpPr>
        <p:sp>
          <p:nvSpPr>
            <p:cNvPr id="27" name="Rounded Rectangle 26"/>
            <p:cNvSpPr/>
            <p:nvPr/>
          </p:nvSpPr>
          <p:spPr>
            <a:xfrm>
              <a:off x="4963131" y="4111616"/>
              <a:ext cx="3451412" cy="1831298"/>
            </a:xfrm>
            <a:prstGeom prst="roundRect">
              <a:avLst/>
            </a:prstGeom>
            <a:solidFill>
              <a:srgbClr val="6E9AF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673339" y="6011664"/>
              <a:ext cx="2151851" cy="40011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Arial"/>
                  <a:cs typeface="Arial"/>
                </a:rPr>
                <a:t>OS-visible Space</a:t>
              </a:r>
            </a:p>
          </p:txBody>
        </p:sp>
      </p:grpSp>
      <p:sp>
        <p:nvSpPr>
          <p:cNvPr id="32" name="Rounded Rectangle 31"/>
          <p:cNvSpPr/>
          <p:nvPr/>
        </p:nvSpPr>
        <p:spPr>
          <a:xfrm>
            <a:off x="3241771" y="3482355"/>
            <a:ext cx="3177548" cy="1667629"/>
          </a:xfrm>
          <a:prstGeom prst="roundRect">
            <a:avLst/>
          </a:prstGeom>
          <a:solidFill>
            <a:srgbClr val="FF3041">
              <a:alpha val="7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System Memory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(DRAM / </a:t>
            </a:r>
            <a:r>
              <a:rPr lang="en-US" b="1" dirty="0">
                <a:solidFill>
                  <a:schemeClr val="tx1"/>
                </a:solidFill>
                <a:latin typeface="Arial"/>
                <a:cs typeface="Arial"/>
              </a:rPr>
              <a:t>NVM</a:t>
            </a:r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DRAM as a CACHE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36576" y="2463199"/>
            <a:ext cx="2730876" cy="1679724"/>
          </a:xfrm>
          <a:prstGeom prst="roundRect">
            <a:avLst/>
          </a:prstGeom>
          <a:solidFill>
            <a:srgbClr val="54E4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DRAM-Cache</a:t>
            </a:r>
          </a:p>
          <a:p>
            <a:pPr algn="ctr"/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(3D-DRAM / </a:t>
            </a:r>
            <a:r>
              <a:rPr lang="en-US" b="1" dirty="0">
                <a:solidFill>
                  <a:srgbClr val="000000"/>
                </a:solidFill>
                <a:latin typeface="Arial"/>
                <a:cs typeface="Arial"/>
              </a:rPr>
              <a:t>DRAM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) </a:t>
            </a:r>
          </a:p>
        </p:txBody>
      </p:sp>
      <p:sp>
        <p:nvSpPr>
          <p:cNvPr id="19" name="TextBox 18"/>
          <p:cNvSpPr txBox="1"/>
          <p:nvPr/>
        </p:nvSpPr>
        <p:spPr>
          <a:xfrm rot="16200000">
            <a:off x="6277390" y="3012458"/>
            <a:ext cx="385010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/>
                <a:cs typeface="Arial"/>
              </a:rPr>
              <a:t>Memory Hierarchy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20785" y="1241503"/>
            <a:ext cx="705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fast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040156" y="4739760"/>
            <a:ext cx="837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slow</a:t>
            </a:r>
          </a:p>
        </p:txBody>
      </p:sp>
      <p:cxnSp>
        <p:nvCxnSpPr>
          <p:cNvPr id="24" name="Straight Arrow Connector 23"/>
          <p:cNvCxnSpPr>
            <a:stCxn id="21" idx="2"/>
            <a:endCxn id="61" idx="0"/>
          </p:cNvCxnSpPr>
          <p:nvPr/>
        </p:nvCxnSpPr>
        <p:spPr>
          <a:xfrm flipH="1">
            <a:off x="7459036" y="1703168"/>
            <a:ext cx="14508" cy="3036592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3516933" y="1237780"/>
            <a:ext cx="900484" cy="508368"/>
          </a:xfrm>
          <a:prstGeom prst="roundRect">
            <a:avLst/>
          </a:prstGeom>
          <a:solidFill>
            <a:srgbClr val="F55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CPU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3629900" y="1797022"/>
            <a:ext cx="754325" cy="364604"/>
          </a:xfrm>
          <a:prstGeom prst="roundRect">
            <a:avLst/>
          </a:prstGeom>
          <a:solidFill>
            <a:srgbClr val="99663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L1$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3483861" y="2222233"/>
            <a:ext cx="1039050" cy="376317"/>
          </a:xfrm>
          <a:prstGeom prst="roundRect">
            <a:avLst/>
          </a:prstGeom>
          <a:solidFill>
            <a:srgbClr val="99663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L2$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3358064" y="2667451"/>
            <a:ext cx="2885136" cy="435817"/>
          </a:xfrm>
          <a:prstGeom prst="roundRect">
            <a:avLst/>
          </a:prstGeom>
          <a:solidFill>
            <a:srgbClr val="99663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L3$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5134041" y="1239069"/>
            <a:ext cx="900484" cy="508368"/>
          </a:xfrm>
          <a:prstGeom prst="roundRect">
            <a:avLst/>
          </a:prstGeom>
          <a:solidFill>
            <a:srgbClr val="F55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CPU</a:t>
            </a:r>
          </a:p>
        </p:txBody>
      </p:sp>
      <p:cxnSp>
        <p:nvCxnSpPr>
          <p:cNvPr id="66" name="Straight Connector 65"/>
          <p:cNvCxnSpPr/>
          <p:nvPr/>
        </p:nvCxnSpPr>
        <p:spPr>
          <a:xfrm>
            <a:off x="4504098" y="1987035"/>
            <a:ext cx="597992" cy="0"/>
          </a:xfrm>
          <a:prstGeom prst="line">
            <a:avLst/>
          </a:prstGeom>
          <a:ln w="63500"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5073868" y="2233514"/>
            <a:ext cx="1039050" cy="376317"/>
          </a:xfrm>
          <a:prstGeom prst="roundRect">
            <a:avLst/>
          </a:prstGeom>
          <a:solidFill>
            <a:srgbClr val="99663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L2$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5200557" y="1808293"/>
            <a:ext cx="754325" cy="364604"/>
          </a:xfrm>
          <a:prstGeom prst="roundRect">
            <a:avLst/>
          </a:prstGeom>
          <a:solidFill>
            <a:srgbClr val="99663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/>
                <a:cs typeface="Arial"/>
              </a:rPr>
              <a:t>L1$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542" y="5738532"/>
            <a:ext cx="9035594" cy="830997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Arial"/>
                <a:cs typeface="Arial"/>
              </a:rPr>
              <a:t>Using DRAM as a DRAM-cache, can improve memory bandwidth and capacity (and avoid OS/software change)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805580" y="2823883"/>
            <a:ext cx="477779" cy="38847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805580" y="3212353"/>
            <a:ext cx="477779" cy="41835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7EA65803-14F0-47CB-9CCB-A243F7B72C52}"/>
              </a:ext>
            </a:extLst>
          </p:cNvPr>
          <p:cNvSpPr/>
          <p:nvPr/>
        </p:nvSpPr>
        <p:spPr>
          <a:xfrm>
            <a:off x="14370" y="4109730"/>
            <a:ext cx="30784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MCDRAM from Intel</a:t>
            </a:r>
          </a:p>
          <a:p>
            <a:pPr marL="0" indent="0" algn="ctr">
              <a:buNone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Optane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DC from Intel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HBCC from AMD</a:t>
            </a:r>
          </a:p>
        </p:txBody>
      </p:sp>
    </p:spTree>
    <p:extLst>
      <p:ext uri="{BB962C8B-B14F-4D97-AF65-F5344CB8AC3E}">
        <p14:creationId xmlns:p14="http://schemas.microsoft.com/office/powerpoint/2010/main" val="46249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37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98185" y="6594651"/>
            <a:ext cx="2133600" cy="242215"/>
          </a:xfrm>
        </p:spPr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1071607" y="3246938"/>
            <a:ext cx="680292" cy="738258"/>
            <a:chOff x="1160761" y="3284509"/>
            <a:chExt cx="680292" cy="738258"/>
          </a:xfrm>
        </p:grpSpPr>
        <p:sp>
          <p:nvSpPr>
            <p:cNvPr id="28" name="Left-Right Arrow 27"/>
            <p:cNvSpPr/>
            <p:nvPr/>
          </p:nvSpPr>
          <p:spPr>
            <a:xfrm rot="5400000">
              <a:off x="903178" y="3542092"/>
              <a:ext cx="738258" cy="223092"/>
            </a:xfrm>
            <a:prstGeom prst="leftRightArrow">
              <a:avLst/>
            </a:prstGeom>
            <a:solidFill>
              <a:schemeClr val="tx1"/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29" name="Left-Right Arrow 28"/>
            <p:cNvSpPr/>
            <p:nvPr/>
          </p:nvSpPr>
          <p:spPr>
            <a:xfrm rot="5400000">
              <a:off x="1055578" y="3542092"/>
              <a:ext cx="738258" cy="223092"/>
            </a:xfrm>
            <a:prstGeom prst="leftRightArrow">
              <a:avLst/>
            </a:prstGeom>
            <a:solidFill>
              <a:schemeClr val="tx1"/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30" name="Left-Right Arrow 29"/>
            <p:cNvSpPr/>
            <p:nvPr/>
          </p:nvSpPr>
          <p:spPr>
            <a:xfrm rot="5400000">
              <a:off x="1207978" y="3542092"/>
              <a:ext cx="738258" cy="223092"/>
            </a:xfrm>
            <a:prstGeom prst="leftRightArrow">
              <a:avLst/>
            </a:prstGeom>
            <a:solidFill>
              <a:schemeClr val="tx1"/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800" dirty="0">
                <a:latin typeface="Arial"/>
                <a:cs typeface="Arial"/>
              </a:endParaRPr>
            </a:p>
          </p:txBody>
        </p:sp>
        <p:sp>
          <p:nvSpPr>
            <p:cNvPr id="31" name="Left-Right Arrow 30"/>
            <p:cNvSpPr/>
            <p:nvPr/>
          </p:nvSpPr>
          <p:spPr>
            <a:xfrm rot="5400000">
              <a:off x="1360378" y="3542092"/>
              <a:ext cx="738258" cy="223092"/>
            </a:xfrm>
            <a:prstGeom prst="leftRightArrow">
              <a:avLst/>
            </a:prstGeom>
            <a:solidFill>
              <a:schemeClr val="bg1">
                <a:lumMod val="75000"/>
              </a:schemeClr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800" dirty="0">
                <a:latin typeface="Arial"/>
                <a:cs typeface="Arial"/>
              </a:endParaRPr>
            </a:p>
          </p:txBody>
        </p:sp>
      </p:grpSp>
      <p:sp>
        <p:nvSpPr>
          <p:cNvPr id="33" name="Rectangle 32"/>
          <p:cNvSpPr/>
          <p:nvPr/>
        </p:nvSpPr>
        <p:spPr>
          <a:xfrm>
            <a:off x="800862" y="1489491"/>
            <a:ext cx="2967662" cy="1738315"/>
          </a:xfrm>
          <a:prstGeom prst="rect">
            <a:avLst/>
          </a:prstGeom>
          <a:solidFill>
            <a:srgbClr val="B3B3B3">
              <a:lumMod val="40000"/>
              <a:lumOff val="60000"/>
            </a:srgbClr>
          </a:solidFill>
          <a:ln w="381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380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72698" y="4004328"/>
            <a:ext cx="1162305" cy="468150"/>
          </a:xfrm>
          <a:prstGeom prst="rect">
            <a:avLst/>
          </a:prstGeom>
          <a:solidFill>
            <a:srgbClr val="E2AD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380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rgbClr val="000000"/>
                </a:solidFill>
                <a:latin typeface="Trebuchet MS"/>
                <a:ea typeface=""/>
                <a:cs typeface=""/>
              </a:rPr>
              <a:t>3D-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rPr>
              <a:t>DRAM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79364" y="2660575"/>
            <a:ext cx="1457690" cy="567231"/>
          </a:xfrm>
          <a:prstGeom prst="rect">
            <a:avLst/>
          </a:prstGeom>
          <a:solidFill>
            <a:srgbClr val="E2AD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380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rgbClr val="000000"/>
                </a:solidFill>
                <a:latin typeface="Trebuchet MS"/>
                <a:ea typeface=""/>
                <a:cs typeface=""/>
              </a:rPr>
              <a:t>DRAM Cache</a:t>
            </a:r>
          </a:p>
          <a:p>
            <a:pPr marL="0" marR="0" lvl="0" indent="0" algn="ctr" defTabSz="380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rPr>
              <a:t>Controller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527182" y="2660575"/>
            <a:ext cx="1105269" cy="563612"/>
          </a:xfrm>
          <a:prstGeom prst="rect">
            <a:avLst/>
          </a:prstGeom>
          <a:solidFill>
            <a:srgbClr val="0D3481">
              <a:lumMod val="40000"/>
              <a:lumOff val="60000"/>
            </a:srgbClr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380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rgbClr val="000000"/>
                </a:solidFill>
                <a:latin typeface="Trebuchet MS"/>
                <a:ea typeface=""/>
                <a:cs typeface=""/>
              </a:rPr>
              <a:t>Memory</a:t>
            </a:r>
          </a:p>
          <a:p>
            <a:pPr marL="0" marR="0" lvl="0" indent="0" algn="ctr" defTabSz="380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rPr>
              <a:t>Controller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154174" y="4004328"/>
            <a:ext cx="1614350" cy="468150"/>
          </a:xfrm>
          <a:prstGeom prst="rect">
            <a:avLst/>
          </a:prstGeom>
          <a:solidFill>
            <a:srgbClr val="0D3481">
              <a:lumMod val="40000"/>
              <a:lumOff val="60000"/>
            </a:srgbClr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380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rgbClr val="000000"/>
                </a:solidFill>
                <a:latin typeface="Trebuchet MS"/>
                <a:ea typeface=""/>
                <a:cs typeface=""/>
              </a:rPr>
              <a:t>DRAM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0862" y="1542421"/>
            <a:ext cx="1149641" cy="341632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txBody>
          <a:bodyPr wrap="square" rtlCol="0" anchor="ctr">
            <a:spAutoFit/>
          </a:bodyPr>
          <a:lstStyle/>
          <a:p>
            <a:pPr marL="0" marR="0" lvl="0" indent="0" algn="ctr" defTabSz="380985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rPr>
              <a:t>CPU Chip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77119" y="4634523"/>
            <a:ext cx="3937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lphaLcParenBoth"/>
            </a:pPr>
            <a:r>
              <a:rPr lang="en-US" sz="2000" dirty="0">
                <a:latin typeface="Arial"/>
                <a:cs typeface="Arial"/>
              </a:rPr>
              <a:t>3D-DRAM Cache for DRAM</a:t>
            </a:r>
          </a:p>
        </p:txBody>
      </p:sp>
      <p:sp>
        <p:nvSpPr>
          <p:cNvPr id="71" name="Curved Up Arrow 70"/>
          <p:cNvSpPr/>
          <p:nvPr/>
        </p:nvSpPr>
        <p:spPr>
          <a:xfrm>
            <a:off x="1690143" y="3260939"/>
            <a:ext cx="356769" cy="727754"/>
          </a:xfrm>
          <a:prstGeom prst="curvedUpArrow">
            <a:avLst/>
          </a:prstGeom>
          <a:solidFill>
            <a:srgbClr val="FF304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2" name="Curved Up Arrow 71"/>
          <p:cNvSpPr/>
          <p:nvPr/>
        </p:nvSpPr>
        <p:spPr>
          <a:xfrm flipH="1">
            <a:off x="4776972" y="3274643"/>
            <a:ext cx="358896" cy="727754"/>
          </a:xfrm>
          <a:prstGeom prst="curvedUpArrow">
            <a:avLst/>
          </a:prstGeom>
          <a:solidFill>
            <a:srgbClr val="FF304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74" name="Up Arrow 73"/>
          <p:cNvSpPr/>
          <p:nvPr/>
        </p:nvSpPr>
        <p:spPr>
          <a:xfrm rot="5400000">
            <a:off x="2455521" y="868893"/>
            <a:ext cx="154510" cy="763684"/>
          </a:xfrm>
          <a:prstGeom prst="upArrow">
            <a:avLst/>
          </a:prstGeom>
          <a:solidFill>
            <a:srgbClr val="FF304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0C27F79-C0AE-C94D-8D48-CC019E82C814}"/>
              </a:ext>
            </a:extLst>
          </p:cNvPr>
          <p:cNvSpPr/>
          <p:nvPr/>
        </p:nvSpPr>
        <p:spPr>
          <a:xfrm>
            <a:off x="2993777" y="1051245"/>
            <a:ext cx="6038008" cy="360946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algn="ctr" defTabSz="380996">
              <a:defRPr/>
            </a:pPr>
            <a:r>
              <a:rPr lang="en-US" sz="1800" kern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Bandwidth for </a:t>
            </a:r>
            <a:r>
              <a:rPr lang="en-US" sz="1800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DRAM Cache Maintenance (e.g., </a:t>
            </a:r>
            <a:r>
              <a:rPr lang="en-US" sz="1800" kern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miss probe)</a:t>
            </a:r>
            <a:endParaRPr lang="en-US" sz="1800" kern="0" dirty="0">
              <a:solidFill>
                <a:srgbClr val="000000"/>
              </a:solidFill>
              <a:latin typeface="Trebuchet MS"/>
              <a:ea typeface="+mn-ea"/>
              <a:cs typeface="+mn-cs"/>
            </a:endParaRPr>
          </a:p>
        </p:txBody>
      </p:sp>
      <p:sp>
        <p:nvSpPr>
          <p:cNvPr id="77" name="Left-Right Arrow 76"/>
          <p:cNvSpPr/>
          <p:nvPr/>
        </p:nvSpPr>
        <p:spPr>
          <a:xfrm rot="5400000">
            <a:off x="2750935" y="3493542"/>
            <a:ext cx="738258" cy="223092"/>
          </a:xfrm>
          <a:prstGeom prst="leftRightArrow">
            <a:avLst/>
          </a:prstGeom>
          <a:solidFill>
            <a:schemeClr val="tx1"/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 dirty="0">
              <a:latin typeface="Arial"/>
              <a:cs typeface="Arial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C27F79-C0AE-C94D-8D48-CC019E82C814}"/>
              </a:ext>
            </a:extLst>
          </p:cNvPr>
          <p:cNvSpPr/>
          <p:nvPr/>
        </p:nvSpPr>
        <p:spPr>
          <a:xfrm>
            <a:off x="2704611" y="3482860"/>
            <a:ext cx="846680" cy="246834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rtlCol="0" anchor="ctr"/>
          <a:lstStyle/>
          <a:p>
            <a:pPr algn="ctr" defTabSz="380996">
              <a:defRPr/>
            </a:pPr>
            <a:r>
              <a:rPr lang="en-US" sz="1600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DDR4</a:t>
            </a:r>
          </a:p>
        </p:txBody>
      </p:sp>
      <p:sp>
        <p:nvSpPr>
          <p:cNvPr id="43" name="Left-Right Arrow 42"/>
          <p:cNvSpPr/>
          <p:nvPr/>
        </p:nvSpPr>
        <p:spPr>
          <a:xfrm rot="5400000">
            <a:off x="1276006" y="3504521"/>
            <a:ext cx="738258" cy="223092"/>
          </a:xfrm>
          <a:prstGeom prst="leftRightArrow">
            <a:avLst/>
          </a:prstGeom>
          <a:solidFill>
            <a:schemeClr val="tx1"/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 dirty="0">
              <a:latin typeface="Arial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C27F79-C0AE-C94D-8D48-CC019E82C814}"/>
              </a:ext>
            </a:extLst>
          </p:cNvPr>
          <p:cNvSpPr/>
          <p:nvPr/>
        </p:nvSpPr>
        <p:spPr>
          <a:xfrm>
            <a:off x="928133" y="3482859"/>
            <a:ext cx="940395" cy="25343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rtlCol="0" anchor="ctr"/>
          <a:lstStyle/>
          <a:p>
            <a:pPr algn="ctr" defTabSz="380996">
              <a:defRPr/>
            </a:pPr>
            <a:r>
              <a:rPr lang="en-US" sz="1600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HBM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161129" y="1508623"/>
            <a:ext cx="4045195" cy="3526010"/>
            <a:chOff x="4164939" y="1546194"/>
            <a:chExt cx="4045195" cy="3526010"/>
          </a:xfrm>
        </p:grpSpPr>
        <p:grpSp>
          <p:nvGrpSpPr>
            <p:cNvPr id="6" name="Group 5"/>
            <p:cNvGrpSpPr/>
            <p:nvPr/>
          </p:nvGrpSpPr>
          <p:grpSpPr>
            <a:xfrm>
              <a:off x="4164939" y="1546194"/>
              <a:ext cx="4045195" cy="3526010"/>
              <a:chOff x="4147309" y="1546194"/>
              <a:chExt cx="4045195" cy="3526010"/>
            </a:xfrm>
          </p:grpSpPr>
          <p:sp>
            <p:nvSpPr>
              <p:cNvPr id="40" name="Left-Right Arrow 39"/>
              <p:cNvSpPr/>
              <p:nvPr/>
            </p:nvSpPr>
            <p:spPr>
              <a:xfrm rot="5400000">
                <a:off x="4836150" y="3546123"/>
                <a:ext cx="738258" cy="223092"/>
              </a:xfrm>
              <a:prstGeom prst="leftRightArrow">
                <a:avLst/>
              </a:prstGeom>
              <a:solidFill>
                <a:schemeClr val="bg1">
                  <a:lumMod val="75000"/>
                </a:schemeClr>
              </a:solidFill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800" dirty="0">
                  <a:latin typeface="Arial"/>
                  <a:cs typeface="Arial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4577383" y="1546194"/>
                <a:ext cx="2967662" cy="1738315"/>
              </a:xfrm>
              <a:prstGeom prst="rect">
                <a:avLst/>
              </a:prstGeom>
              <a:solidFill>
                <a:srgbClr val="B3B3B3">
                  <a:lumMod val="40000"/>
                  <a:lumOff val="60000"/>
                </a:srgbClr>
              </a:solidFill>
              <a:ln w="381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38098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rebuchet MS"/>
                  <a:ea typeface=""/>
                  <a:cs typeface="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4631563" y="2504632"/>
                <a:ext cx="1200609" cy="779877"/>
              </a:xfrm>
              <a:prstGeom prst="rect">
                <a:avLst/>
              </a:prstGeom>
              <a:solidFill>
                <a:srgbClr val="B0FFE7"/>
              </a:solidFill>
              <a:ln w="254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380985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800" kern="0" dirty="0">
                    <a:solidFill>
                      <a:srgbClr val="000000"/>
                    </a:solidFill>
                    <a:latin typeface="Trebuchet MS"/>
                    <a:ea typeface=""/>
                    <a:cs typeface=""/>
                  </a:rPr>
                  <a:t>Cache +</a:t>
                </a:r>
              </a:p>
              <a:p>
                <a:pPr marL="0" marR="0" lvl="0" indent="0" algn="ctr" defTabSz="380985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800" kern="0" dirty="0">
                    <a:solidFill>
                      <a:srgbClr val="000000"/>
                    </a:solidFill>
                    <a:latin typeface="Trebuchet MS"/>
                    <a:ea typeface=""/>
                    <a:cs typeface=""/>
                  </a:rPr>
                  <a:t>Memory</a:t>
                </a:r>
              </a:p>
              <a:p>
                <a:pPr marL="0" marR="0" lvl="0" indent="0" algn="ctr" defTabSz="380985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/>
                    <a:ea typeface=""/>
                    <a:cs typeface=""/>
                  </a:rPr>
                  <a:t>Controller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4147309" y="4064650"/>
                <a:ext cx="743535" cy="465084"/>
              </a:xfrm>
              <a:prstGeom prst="rect">
                <a:avLst/>
              </a:prstGeom>
              <a:solidFill>
                <a:srgbClr val="0D3481">
                  <a:lumMod val="40000"/>
                  <a:lumOff val="60000"/>
                </a:srgbClr>
              </a:solidFill>
              <a:ln w="254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38098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800" kern="0" dirty="0">
                    <a:solidFill>
                      <a:srgbClr val="000000"/>
                    </a:solidFill>
                    <a:latin typeface="Trebuchet MS"/>
                    <a:ea typeface=""/>
                    <a:cs typeface=""/>
                  </a:rPr>
                  <a:t>DRAM</a:t>
                </a: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/>
                  <a:ea typeface=""/>
                  <a:cs typeface="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4890844" y="4057412"/>
                <a:ext cx="1182790" cy="472322"/>
              </a:xfrm>
              <a:prstGeom prst="rect">
                <a:avLst/>
              </a:prstGeom>
              <a:solidFill>
                <a:srgbClr val="007450">
                  <a:lumMod val="20000"/>
                  <a:lumOff val="80000"/>
                </a:srgbClr>
              </a:solidFill>
              <a:ln w="2540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lIns="0" rIns="0" rtlCol="0" anchor="ctr"/>
              <a:lstStyle/>
              <a:p>
                <a:pPr marL="0" marR="0" lvl="0" indent="0" algn="ctr" defTabSz="38098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/>
                    <a:ea typeface=""/>
                    <a:cs typeface=""/>
                  </a:rPr>
                  <a:t>3D-XPoint</a:t>
                </a: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4245953" y="4672094"/>
                <a:ext cx="394655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>
                    <a:latin typeface="Arial"/>
                    <a:cs typeface="Arial"/>
                  </a:rPr>
                  <a:t>(b) DRAM Cache for 3D-XPoint</a:t>
                </a:r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4648088" y="1613884"/>
              <a:ext cx="1149641" cy="341632"/>
            </a:xfrm>
            <a:prstGeom prst="rect">
              <a:avLst/>
            </a:prstGeom>
            <a:noFill/>
            <a:ln w="6350" cap="flat" cmpd="sng" algn="ctr">
              <a:noFill/>
              <a:prstDash val="solid"/>
            </a:ln>
            <a:effectLst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380985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/>
                  <a:ea typeface=""/>
                  <a:cs typeface=""/>
                </a:rPr>
                <a:t>CPU Chip</a:t>
              </a:r>
            </a:p>
          </p:txBody>
        </p:sp>
      </p:grpSp>
      <p:sp>
        <p:nvSpPr>
          <p:cNvPr id="42" name="Left-Right Arrow 41"/>
          <p:cNvSpPr/>
          <p:nvPr/>
        </p:nvSpPr>
        <p:spPr>
          <a:xfrm rot="5400000">
            <a:off x="4852851" y="3497338"/>
            <a:ext cx="738258" cy="223092"/>
          </a:xfrm>
          <a:prstGeom prst="leftRightArrow">
            <a:avLst/>
          </a:prstGeom>
          <a:solidFill>
            <a:schemeClr val="tx1"/>
          </a:solidFill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 dirty="0">
              <a:latin typeface="Arial"/>
              <a:cs typeface="Arial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0C27F79-C0AE-C94D-8D48-CC019E82C814}"/>
              </a:ext>
            </a:extLst>
          </p:cNvPr>
          <p:cNvSpPr/>
          <p:nvPr/>
        </p:nvSpPr>
        <p:spPr>
          <a:xfrm>
            <a:off x="4952291" y="3482859"/>
            <a:ext cx="587305" cy="25343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rtlCol="0" anchor="ctr"/>
          <a:lstStyle/>
          <a:p>
            <a:pPr algn="ctr" defTabSz="380996">
              <a:defRPr/>
            </a:pPr>
            <a:r>
              <a:rPr lang="en-US" sz="1600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DDR4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09728" y="5228726"/>
            <a:ext cx="8922057" cy="830997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DRAM cache maintenance now steals memory bandwidth. </a:t>
            </a:r>
          </a:p>
          <a:p>
            <a:pPr algn="ctr"/>
            <a:r>
              <a:rPr lang="en-US" b="1" dirty="0"/>
              <a:t>All cache bandwidth costs important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4960B43-B19A-804B-9CC4-15ED720A33B8}"/>
              </a:ext>
            </a:extLst>
          </p:cNvPr>
          <p:cNvSpPr txBox="1"/>
          <p:nvPr/>
        </p:nvSpPr>
        <p:spPr>
          <a:xfrm>
            <a:off x="5992210" y="3369102"/>
            <a:ext cx="2214114" cy="590931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</a:ln>
          <a:effectLst/>
        </p:spPr>
        <p:txBody>
          <a:bodyPr wrap="square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noProof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Channel sharing = </a:t>
            </a:r>
            <a:r>
              <a:rPr lang="en-US" sz="18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Better pin utilization</a:t>
            </a:r>
            <a:r>
              <a:rPr lang="en-US" sz="1800" kern="0" noProof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!</a:t>
            </a: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4960B43-B19A-804B-9CC4-15ED720A33B8}"/>
              </a:ext>
            </a:extLst>
          </p:cNvPr>
          <p:cNvSpPr txBox="1"/>
          <p:nvPr/>
        </p:nvSpPr>
        <p:spPr>
          <a:xfrm>
            <a:off x="3835137" y="3088774"/>
            <a:ext cx="3462118" cy="590931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</a:ln>
          <a:effectLst/>
        </p:spPr>
        <p:txBody>
          <a:bodyPr wrap="square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noProof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BW lost due to cache maintenance </a:t>
            </a:r>
            <a:r>
              <a:rPr lang="en-US" sz="1800" kern="0" noProof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not necessarily impactful</a:t>
            </a: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4960B43-B19A-804B-9CC4-15ED720A33B8}"/>
              </a:ext>
            </a:extLst>
          </p:cNvPr>
          <p:cNvSpPr txBox="1"/>
          <p:nvPr/>
        </p:nvSpPr>
        <p:spPr>
          <a:xfrm>
            <a:off x="5624917" y="3294596"/>
            <a:ext cx="3170421" cy="590931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</a:ln>
          <a:effectLst/>
        </p:spPr>
        <p:txBody>
          <a:bodyPr wrap="square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Cache maintenance now consumes channel BW, can hurt</a:t>
            </a: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7650" y="198438"/>
            <a:ext cx="8896350" cy="487362"/>
          </a:xfrm>
        </p:spPr>
        <p:txBody>
          <a:bodyPr/>
          <a:lstStyle/>
          <a:p>
            <a:r>
              <a:rPr lang="en-US" sz="2400" dirty="0"/>
              <a:t>Setup: Shared-channel DRAM cache for 3d-XPoint</a:t>
            </a:r>
          </a:p>
        </p:txBody>
      </p:sp>
    </p:spTree>
    <p:extLst>
      <p:ext uri="{BB962C8B-B14F-4D97-AF65-F5344CB8AC3E}">
        <p14:creationId xmlns:p14="http://schemas.microsoft.com/office/powerpoint/2010/main" val="185135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 animBg="1"/>
      <p:bldP spid="43" grpId="0" animBg="1"/>
      <p:bldP spid="42" grpId="0" animBg="1"/>
      <p:bldP spid="42" grpId="1" animBg="1"/>
      <p:bldP spid="41" grpId="0" animBg="1"/>
      <p:bldP spid="46" grpId="0" animBg="1"/>
      <p:bldP spid="47" grpId="0" animBg="1"/>
      <p:bldP spid="47" grpId="1" animBg="1"/>
      <p:bldP spid="49" grpId="0" animBg="1"/>
      <p:bldP spid="49" grpId="1" animBg="1"/>
      <p:bldP spid="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198438"/>
            <a:ext cx="8787945" cy="487362"/>
          </a:xfrm>
        </p:spPr>
        <p:txBody>
          <a:bodyPr/>
          <a:lstStyle/>
          <a:p>
            <a:r>
              <a:rPr lang="en-US" sz="2400" dirty="0"/>
              <a:t>Challenge: DRAM Cache Maintenance Bandwidth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08339" y="1178718"/>
            <a:ext cx="1432321" cy="378941"/>
          </a:xfrm>
          <a:prstGeom prst="rect">
            <a:avLst/>
          </a:prstGeom>
          <a:solidFill>
            <a:srgbClr val="0D3481">
              <a:lumMod val="40000"/>
              <a:lumOff val="60000"/>
            </a:srgbClr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defTabSz="380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rgbClr val="000000"/>
                </a:solidFill>
                <a:latin typeface="Trebuchet MS"/>
                <a:ea typeface=""/>
                <a:cs typeface=""/>
              </a:rPr>
              <a:t>  DRAM 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C27F79-C0AE-C94D-8D48-CC019E82C814}"/>
              </a:ext>
            </a:extLst>
          </p:cNvPr>
          <p:cNvSpPr/>
          <p:nvPr/>
        </p:nvSpPr>
        <p:spPr>
          <a:xfrm>
            <a:off x="1516847" y="1187715"/>
            <a:ext cx="1226725" cy="36094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algn="ctr" defTabSz="380996">
              <a:defRPr/>
            </a:pPr>
            <a:r>
              <a:rPr lang="en-US" sz="1800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Hit path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C27F79-C0AE-C94D-8D48-CC019E82C814}"/>
              </a:ext>
            </a:extLst>
          </p:cNvPr>
          <p:cNvSpPr/>
          <p:nvPr/>
        </p:nvSpPr>
        <p:spPr>
          <a:xfrm>
            <a:off x="3117231" y="1539498"/>
            <a:ext cx="1214533" cy="36094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algn="ctr" defTabSz="380996">
              <a:defRPr/>
            </a:pPr>
            <a:r>
              <a:rPr lang="en-US" sz="1800" kern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Data</a:t>
            </a:r>
            <a:endParaRPr lang="en-US" sz="1800" kern="0" dirty="0">
              <a:solidFill>
                <a:srgbClr val="000000"/>
              </a:solidFill>
              <a:latin typeface="Trebuchet MS"/>
              <a:ea typeface="+mn-ea"/>
              <a:cs typeface="+mn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16847" y="1911111"/>
            <a:ext cx="5812685" cy="750409"/>
            <a:chOff x="1516847" y="1911111"/>
            <a:chExt cx="5812685" cy="750409"/>
          </a:xfrm>
        </p:grpSpPr>
        <p:sp>
          <p:nvSpPr>
            <p:cNvPr id="6" name="Rectangle 5"/>
            <p:cNvSpPr/>
            <p:nvPr/>
          </p:nvSpPr>
          <p:spPr>
            <a:xfrm>
              <a:off x="4440660" y="1921634"/>
              <a:ext cx="1432321" cy="378941"/>
            </a:xfrm>
            <a:prstGeom prst="rect">
              <a:avLst/>
            </a:prstGeom>
            <a:solidFill>
              <a:srgbClr val="007450">
                <a:lumMod val="20000"/>
                <a:lumOff val="80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/>
                  <a:ea typeface=""/>
                  <a:cs typeface=""/>
                </a:rPr>
                <a:t>  3D-XPoint R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1516847" y="1911111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>
                  <a:solidFill>
                    <a:srgbClr val="C00000"/>
                  </a:solidFill>
                  <a:latin typeface="Trebuchet MS"/>
                  <a:ea typeface="+mn-ea"/>
                  <a:cs typeface="+mn-cs"/>
                </a:rPr>
                <a:t>Miss path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08338" y="1921633"/>
              <a:ext cx="1432321" cy="378941"/>
            </a:xfrm>
            <a:prstGeom prst="rect">
              <a:avLst/>
            </a:prstGeom>
            <a:solidFill>
              <a:srgbClr val="0D3481">
                <a:lumMod val="40000"/>
                <a:lumOff val="60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"/>
                  <a:cs typeface=""/>
                </a:rPr>
                <a:t>  DRAM R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3117231" y="2300574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>
                  <a:solidFill>
                    <a:srgbClr val="C00000"/>
                  </a:solidFill>
                  <a:latin typeface="Trebuchet MS"/>
                  <a:ea typeface="+mn-ea"/>
                  <a:cs typeface="+mn-cs"/>
                </a:rPr>
                <a:t>Miss probe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872981" y="1921632"/>
              <a:ext cx="1432321" cy="378941"/>
            </a:xfrm>
            <a:prstGeom prst="rect">
              <a:avLst/>
            </a:prstGeom>
            <a:solidFill>
              <a:srgbClr val="0D3481">
                <a:lumMod val="40000"/>
                <a:lumOff val="60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defTabSz="380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 dirty="0">
                  <a:solidFill>
                    <a:srgbClr val="000000"/>
                  </a:solidFill>
                  <a:latin typeface="Trebuchet MS"/>
                  <a:ea typeface=""/>
                  <a:cs typeface=""/>
                </a:rPr>
                <a:t>  DRAM W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"/>
                <a:cs typeface="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4561066" y="2300573"/>
              <a:ext cx="121453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>
                  <a:solidFill>
                    <a:srgbClr val="000000"/>
                  </a:solidFill>
                  <a:latin typeface="Trebuchet MS"/>
                  <a:ea typeface="+mn-ea"/>
                  <a:cs typeface="+mn-cs"/>
                </a:rPr>
                <a:t>Data</a:t>
              </a:r>
              <a:endParaRPr lang="en-US" sz="1800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0C27F79-C0AE-C94D-8D48-CC019E82C814}"/>
                </a:ext>
              </a:extLst>
            </p:cNvPr>
            <p:cNvSpPr/>
            <p:nvPr/>
          </p:nvSpPr>
          <p:spPr>
            <a:xfrm>
              <a:off x="5931749" y="2300573"/>
              <a:ext cx="1397783" cy="3609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380996">
                <a:defRPr/>
              </a:pPr>
              <a:r>
                <a:rPr lang="en-US" sz="1800" kern="0" dirty="0">
                  <a:solidFill>
                    <a:srgbClr val="C00000"/>
                  </a:solidFill>
                  <a:latin typeface="Trebuchet MS"/>
                  <a:ea typeface="+mn-ea"/>
                  <a:cs typeface="+mn-cs"/>
                </a:rPr>
                <a:t>Cache Install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57" y="3431647"/>
            <a:ext cx="6523882" cy="242315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0C27F79-C0AE-C94D-8D48-CC019E82C814}"/>
              </a:ext>
            </a:extLst>
          </p:cNvPr>
          <p:cNvSpPr/>
          <p:nvPr/>
        </p:nvSpPr>
        <p:spPr>
          <a:xfrm>
            <a:off x="1275827" y="5539833"/>
            <a:ext cx="6150223" cy="36094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algn="ctr" defTabSz="380996">
              <a:defRPr/>
            </a:pPr>
            <a:r>
              <a:rPr lang="en-US" sz="1800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Useful = cache hit, cache </a:t>
            </a:r>
            <a:r>
              <a:rPr lang="en-US" sz="1800" kern="0" dirty="0" err="1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writeback</a:t>
            </a:r>
            <a:r>
              <a:rPr lang="en-US" sz="1800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, mem read, mem write 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BF2B6C7-5CF8-AF42-AD7B-FF040E59F3EA}"/>
              </a:ext>
            </a:extLst>
          </p:cNvPr>
          <p:cNvCxnSpPr>
            <a:cxnSpLocks/>
          </p:cNvCxnSpPr>
          <p:nvPr/>
        </p:nvCxnSpPr>
        <p:spPr>
          <a:xfrm>
            <a:off x="2995465" y="950918"/>
            <a:ext cx="0" cy="1686217"/>
          </a:xfrm>
          <a:prstGeom prst="line">
            <a:avLst/>
          </a:prstGeom>
          <a:ln>
            <a:prstDash val="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BF2B6C7-5CF8-AF42-AD7B-FF040E59F3EA}"/>
              </a:ext>
            </a:extLst>
          </p:cNvPr>
          <p:cNvCxnSpPr>
            <a:cxnSpLocks/>
          </p:cNvCxnSpPr>
          <p:nvPr/>
        </p:nvCxnSpPr>
        <p:spPr>
          <a:xfrm>
            <a:off x="4440659" y="950918"/>
            <a:ext cx="0" cy="1686217"/>
          </a:xfrm>
          <a:prstGeom prst="line">
            <a:avLst/>
          </a:prstGeom>
          <a:ln>
            <a:prstDash val="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BF2B6C7-5CF8-AF42-AD7B-FF040E59F3EA}"/>
              </a:ext>
            </a:extLst>
          </p:cNvPr>
          <p:cNvCxnSpPr>
            <a:cxnSpLocks/>
          </p:cNvCxnSpPr>
          <p:nvPr/>
        </p:nvCxnSpPr>
        <p:spPr>
          <a:xfrm>
            <a:off x="7305302" y="975302"/>
            <a:ext cx="0" cy="1686217"/>
          </a:xfrm>
          <a:prstGeom prst="line">
            <a:avLst/>
          </a:prstGeom>
          <a:ln>
            <a:prstDash val="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BF2B6C7-5CF8-AF42-AD7B-FF040E59F3EA}"/>
              </a:ext>
            </a:extLst>
          </p:cNvPr>
          <p:cNvCxnSpPr>
            <a:cxnSpLocks/>
          </p:cNvCxnSpPr>
          <p:nvPr/>
        </p:nvCxnSpPr>
        <p:spPr>
          <a:xfrm>
            <a:off x="5872981" y="975302"/>
            <a:ext cx="0" cy="1686217"/>
          </a:xfrm>
          <a:prstGeom prst="line">
            <a:avLst/>
          </a:prstGeom>
          <a:ln>
            <a:prstDash val="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Left Brace 35"/>
          <p:cNvSpPr/>
          <p:nvPr/>
        </p:nvSpPr>
        <p:spPr>
          <a:xfrm rot="5400000" flipH="1">
            <a:off x="6498671" y="2143775"/>
            <a:ext cx="180940" cy="1432322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Left Brace 37"/>
          <p:cNvSpPr/>
          <p:nvPr/>
        </p:nvSpPr>
        <p:spPr>
          <a:xfrm rot="5400000" flipH="1">
            <a:off x="3634029" y="2162112"/>
            <a:ext cx="180940" cy="1432322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3724497" y="2999825"/>
            <a:ext cx="5419503" cy="1701662"/>
            <a:chOff x="3724497" y="2999825"/>
            <a:chExt cx="5419503" cy="1701662"/>
          </a:xfrm>
        </p:grpSpPr>
        <p:grpSp>
          <p:nvGrpSpPr>
            <p:cNvPr id="17" name="Group 16"/>
            <p:cNvGrpSpPr/>
            <p:nvPr/>
          </p:nvGrpSpPr>
          <p:grpSpPr>
            <a:xfrm>
              <a:off x="4930584" y="3742588"/>
              <a:ext cx="4213416" cy="958899"/>
              <a:chOff x="7239021" y="2321830"/>
              <a:chExt cx="4213416" cy="958899"/>
            </a:xfrm>
          </p:grpSpPr>
          <p:sp>
            <p:nvSpPr>
              <p:cNvPr id="18" name="Shape 665"/>
              <p:cNvSpPr/>
              <p:nvPr/>
            </p:nvSpPr>
            <p:spPr>
              <a:xfrm>
                <a:off x="7239021" y="2321830"/>
                <a:ext cx="722355" cy="958899"/>
              </a:xfrm>
              <a:prstGeom prst="rect">
                <a:avLst/>
              </a:prstGeom>
              <a:noFill/>
              <a:ln w="50800" cap="flat" cmpd="sng">
                <a:solidFill>
                  <a:srgbClr val="F500D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None/>
                </a:pPr>
                <a:endParaRPr sz="22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" name="Shape 709"/>
              <p:cNvSpPr txBox="1"/>
              <p:nvPr/>
            </p:nvSpPr>
            <p:spPr>
              <a:xfrm>
                <a:off x="8609010" y="2387072"/>
                <a:ext cx="2843427" cy="487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480"/>
                  </a:spcBef>
                  <a:buNone/>
                </a:pPr>
                <a:r>
                  <a:rPr lang="en-US" dirty="0">
                    <a:solidFill>
                      <a:srgbClr val="C00000"/>
                    </a:solidFill>
                  </a:rPr>
                  <a:t>Poor data reuse can waste 66% channel bandwidth</a:t>
                </a:r>
                <a:endParaRPr lang="en-US" sz="2400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20" name="Shape 708"/>
              <p:cNvCxnSpPr/>
              <p:nvPr/>
            </p:nvCxnSpPr>
            <p:spPr>
              <a:xfrm flipV="1">
                <a:off x="7961376" y="2753803"/>
                <a:ext cx="832573" cy="106651"/>
              </a:xfrm>
              <a:prstGeom prst="straightConnector1">
                <a:avLst/>
              </a:prstGeom>
              <a:noFill/>
              <a:ln w="25400" cap="flat" cmpd="sng">
                <a:solidFill>
                  <a:schemeClr val="dk1"/>
                </a:solidFill>
                <a:prstDash val="solid"/>
                <a:round/>
                <a:headEnd type="triangle" w="lg" len="lg"/>
                <a:tailEnd type="none" w="med" len="med"/>
              </a:ln>
            </p:spPr>
          </p:cxnSp>
        </p:grpSp>
        <p:cxnSp>
          <p:nvCxnSpPr>
            <p:cNvPr id="31" name="Shape 708"/>
            <p:cNvCxnSpPr/>
            <p:nvPr/>
          </p:nvCxnSpPr>
          <p:spPr>
            <a:xfrm>
              <a:off x="6589141" y="2999825"/>
              <a:ext cx="604139" cy="516781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triangle" w="lg" len="lg"/>
              <a:tailEnd type="none" w="med" len="med"/>
            </a:ln>
          </p:spPr>
        </p:cxnSp>
        <p:cxnSp>
          <p:nvCxnSpPr>
            <p:cNvPr id="40" name="Shape 708"/>
            <p:cNvCxnSpPr/>
            <p:nvPr/>
          </p:nvCxnSpPr>
          <p:spPr>
            <a:xfrm>
              <a:off x="3724497" y="3025493"/>
              <a:ext cx="2945569" cy="46226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triangle" w="lg" len="lg"/>
              <a:tailEnd type="none" w="med" len="med"/>
            </a:ln>
          </p:spPr>
        </p:cxn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10C27F79-C0AE-C94D-8D48-CC019E82C814}"/>
              </a:ext>
            </a:extLst>
          </p:cNvPr>
          <p:cNvSpPr/>
          <p:nvPr/>
        </p:nvSpPr>
        <p:spPr>
          <a:xfrm>
            <a:off x="-24182" y="827222"/>
            <a:ext cx="2960880" cy="36094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algn="ctr" defTabSz="380996">
              <a:defRPr/>
            </a:pPr>
            <a:r>
              <a:rPr lang="en-US" sz="1800" b="1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Tag-Inside-</a:t>
            </a:r>
            <a:r>
              <a:rPr lang="en-US" sz="1800" b="1" kern="0" dirty="0" err="1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Cacheline</a:t>
            </a:r>
            <a:r>
              <a:rPr lang="en-US" sz="1800" b="1" kern="0" dirty="0">
                <a:solidFill>
                  <a:srgbClr val="000000"/>
                </a:solidFill>
                <a:latin typeface="Trebuchet MS"/>
                <a:ea typeface="+mn-ea"/>
                <a:cs typeface="+mn-cs"/>
              </a:rPr>
              <a:t> (TIC)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78237" y="5978753"/>
            <a:ext cx="7735177" cy="830997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Current TIC/Alloy/KNL DRAM cache design can waste channel bandwidth, need to improve BW</a:t>
            </a:r>
          </a:p>
        </p:txBody>
      </p:sp>
    </p:spTree>
    <p:extLst>
      <p:ext uri="{BB962C8B-B14F-4D97-AF65-F5344CB8AC3E}">
        <p14:creationId xmlns:p14="http://schemas.microsoft.com/office/powerpoint/2010/main" val="46130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6" grpId="0" animBg="1"/>
      <p:bldP spid="38" grpId="0" animBg="1"/>
      <p:bldP spid="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49" y="198438"/>
            <a:ext cx="9102242" cy="487362"/>
          </a:xfrm>
        </p:spPr>
        <p:txBody>
          <a:bodyPr/>
          <a:lstStyle/>
          <a:p>
            <a:r>
              <a:rPr lang="en-US" sz="2700" dirty="0"/>
              <a:t>Background: Options for DRAM Cache </a:t>
            </a:r>
            <a:r>
              <a:rPr lang="en-US" sz="2700" dirty="0" err="1"/>
              <a:t>TagS</a:t>
            </a:r>
            <a:endParaRPr lang="en-US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7259" y="5796340"/>
            <a:ext cx="6812131" cy="769441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Arial"/>
                <a:cs typeface="Arial"/>
              </a:rPr>
              <a:t>TIC has good hits, TOC has good misses.</a:t>
            </a:r>
          </a:p>
          <a:p>
            <a:pPr algn="ctr"/>
            <a:r>
              <a:rPr lang="en-US" sz="2200" b="1" dirty="0">
                <a:latin typeface="Arial"/>
                <a:cs typeface="Arial"/>
              </a:rPr>
              <a:t>Use TIC for hit, TOC for miss, for best of both?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35" y="1804903"/>
            <a:ext cx="1344175" cy="174772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604817" y="1466562"/>
            <a:ext cx="109728" cy="384048"/>
          </a:xfrm>
          <a:prstGeom prst="rect">
            <a:avLst/>
          </a:prstGeom>
          <a:solidFill>
            <a:srgbClr val="3366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14545" y="1466562"/>
            <a:ext cx="877824" cy="384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cxnSp>
        <p:nvCxnSpPr>
          <p:cNvPr id="32" name="Straight Connector 31"/>
          <p:cNvCxnSpPr>
            <a:stCxn id="6" idx="3"/>
            <a:endCxn id="15" idx="1"/>
          </p:cNvCxnSpPr>
          <p:nvPr/>
        </p:nvCxnSpPr>
        <p:spPr>
          <a:xfrm flipV="1">
            <a:off x="1457210" y="1658586"/>
            <a:ext cx="2147607" cy="1020179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Up Arrow 36"/>
          <p:cNvSpPr/>
          <p:nvPr/>
        </p:nvSpPr>
        <p:spPr>
          <a:xfrm>
            <a:off x="3995916" y="2095284"/>
            <a:ext cx="192026" cy="384050"/>
          </a:xfrm>
          <a:prstGeom prst="upArrow">
            <a:avLst/>
          </a:prstGeom>
          <a:solidFill>
            <a:srgbClr val="0000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840751" y="929891"/>
            <a:ext cx="72714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Approach 1: </a:t>
            </a:r>
            <a:r>
              <a:rPr lang="en-US" i="1" dirty="0">
                <a:latin typeface="Arial"/>
                <a:cs typeface="Arial"/>
              </a:rPr>
              <a:t>Tag-Inside-</a:t>
            </a:r>
            <a:r>
              <a:rPr lang="en-US" i="1" dirty="0" err="1">
                <a:latin typeface="Arial"/>
                <a:cs typeface="Arial"/>
              </a:rPr>
              <a:t>Cacheline</a:t>
            </a:r>
            <a:r>
              <a:rPr lang="en-US" dirty="0">
                <a:latin typeface="Arial"/>
                <a:cs typeface="Arial"/>
              </a:rPr>
              <a:t> (</a:t>
            </a:r>
            <a:r>
              <a:rPr lang="en-US" sz="2400" dirty="0">
                <a:latin typeface="Arial"/>
                <a:cs typeface="Arial"/>
              </a:rPr>
              <a:t>Alloy </a:t>
            </a:r>
            <a:r>
              <a:rPr lang="en-US" dirty="0">
                <a:latin typeface="Arial"/>
                <a:cs typeface="Arial"/>
              </a:rPr>
              <a:t>Cache</a:t>
            </a:r>
            <a:r>
              <a:rPr lang="en-US" sz="2400" dirty="0">
                <a:latin typeface="Arial"/>
                <a:cs typeface="Arial"/>
              </a:rPr>
              <a:t>)</a:t>
            </a:r>
            <a:endParaRPr lang="en-US" sz="2400" b="1" dirty="0">
              <a:latin typeface="Arial"/>
              <a:cs typeface="Arial"/>
            </a:endParaRPr>
          </a:p>
        </p:txBody>
      </p:sp>
      <p:sp>
        <p:nvSpPr>
          <p:cNvPr id="41" name="Left Brace 40"/>
          <p:cNvSpPr/>
          <p:nvPr/>
        </p:nvSpPr>
        <p:spPr>
          <a:xfrm rot="5400000" flipH="1">
            <a:off x="4036851" y="1463748"/>
            <a:ext cx="123485" cy="987551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4313378" y="2006546"/>
            <a:ext cx="3736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616B4E"/>
                </a:solidFill>
                <a:latin typeface="Arial"/>
                <a:cs typeface="Arial"/>
              </a:rPr>
              <a:t>Hit: 1 access</a:t>
            </a:r>
          </a:p>
          <a:p>
            <a:pPr algn="ctr"/>
            <a:r>
              <a:rPr lang="en-US" sz="2000" dirty="0">
                <a:solidFill>
                  <a:srgbClr val="C00000"/>
                </a:solidFill>
                <a:latin typeface="Arial"/>
                <a:cs typeface="Arial"/>
              </a:rPr>
              <a:t>Miss: 1 access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4652864" y="1455723"/>
            <a:ext cx="109728" cy="384048"/>
          </a:xfrm>
          <a:prstGeom prst="rect">
            <a:avLst/>
          </a:prstGeom>
          <a:solidFill>
            <a:srgbClr val="3366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762592" y="1455723"/>
            <a:ext cx="877824" cy="384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700911" y="1455723"/>
            <a:ext cx="109728" cy="384048"/>
          </a:xfrm>
          <a:prstGeom prst="rect">
            <a:avLst/>
          </a:prstGeom>
          <a:solidFill>
            <a:srgbClr val="3366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810639" y="1455723"/>
            <a:ext cx="877824" cy="384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748958" y="1455721"/>
            <a:ext cx="109728" cy="384048"/>
          </a:xfrm>
          <a:prstGeom prst="rect">
            <a:avLst/>
          </a:prstGeom>
          <a:solidFill>
            <a:srgbClr val="3366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858686" y="1455721"/>
            <a:ext cx="877824" cy="384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79697" y="3822048"/>
            <a:ext cx="878282" cy="384048"/>
            <a:chOff x="2590784" y="3847924"/>
            <a:chExt cx="878282" cy="384048"/>
          </a:xfrm>
        </p:grpSpPr>
        <p:sp>
          <p:nvSpPr>
            <p:cNvPr id="21" name="Rectangle 20"/>
            <p:cNvSpPr/>
            <p:nvPr/>
          </p:nvSpPr>
          <p:spPr>
            <a:xfrm>
              <a:off x="2590784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810370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920163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700577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029956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249542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359338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139749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798152" y="4226008"/>
            <a:ext cx="878282" cy="211880"/>
            <a:chOff x="2590784" y="3847924"/>
            <a:chExt cx="878282" cy="384048"/>
          </a:xfrm>
        </p:grpSpPr>
        <p:sp>
          <p:nvSpPr>
            <p:cNvPr id="39" name="Rectangle 38"/>
            <p:cNvSpPr/>
            <p:nvPr/>
          </p:nvSpPr>
          <p:spPr>
            <a:xfrm>
              <a:off x="2590784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810370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920163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700577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029956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249542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359338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139749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798152" y="4452274"/>
            <a:ext cx="878282" cy="211880"/>
            <a:chOff x="2590784" y="3847924"/>
            <a:chExt cx="878282" cy="384048"/>
          </a:xfrm>
        </p:grpSpPr>
        <p:sp>
          <p:nvSpPr>
            <p:cNvPr id="57" name="Rectangle 56"/>
            <p:cNvSpPr/>
            <p:nvPr/>
          </p:nvSpPr>
          <p:spPr>
            <a:xfrm>
              <a:off x="2590784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810370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920163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700577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029956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249542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359338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139749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798152" y="4685064"/>
            <a:ext cx="878282" cy="211880"/>
            <a:chOff x="2590784" y="3847924"/>
            <a:chExt cx="878282" cy="384048"/>
          </a:xfrm>
        </p:grpSpPr>
        <p:sp>
          <p:nvSpPr>
            <p:cNvPr id="66" name="Rectangle 65"/>
            <p:cNvSpPr/>
            <p:nvPr/>
          </p:nvSpPr>
          <p:spPr>
            <a:xfrm>
              <a:off x="2590784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810370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920163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700577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029956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249542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359338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139749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798152" y="4911330"/>
            <a:ext cx="878282" cy="211880"/>
            <a:chOff x="2590784" y="3847924"/>
            <a:chExt cx="878282" cy="384048"/>
          </a:xfrm>
        </p:grpSpPr>
        <p:sp>
          <p:nvSpPr>
            <p:cNvPr id="75" name="Rectangle 74"/>
            <p:cNvSpPr/>
            <p:nvPr/>
          </p:nvSpPr>
          <p:spPr>
            <a:xfrm>
              <a:off x="2590784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810370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920163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700577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029956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249542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359338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139749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</p:grpSp>
      <p:cxnSp>
        <p:nvCxnSpPr>
          <p:cNvPr id="83" name="Straight Connector 82"/>
          <p:cNvCxnSpPr>
            <a:stCxn id="6" idx="3"/>
            <a:endCxn id="22" idx="1"/>
          </p:cNvCxnSpPr>
          <p:nvPr/>
        </p:nvCxnSpPr>
        <p:spPr>
          <a:xfrm>
            <a:off x="1457210" y="2678765"/>
            <a:ext cx="2175616" cy="1330581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13035" y="3567013"/>
            <a:ext cx="23682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/>
                <a:cs typeface="Arial"/>
              </a:rPr>
              <a:t>SRAM Tag Cache</a:t>
            </a:r>
          </a:p>
          <a:p>
            <a:pPr algn="ctr"/>
            <a:r>
              <a:rPr lang="en-US" sz="2000" b="1" dirty="0">
                <a:latin typeface="Arial"/>
                <a:cs typeface="Arial"/>
              </a:rPr>
              <a:t>(32KB)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57989" y="3211663"/>
            <a:ext cx="7271499" cy="1584532"/>
            <a:chOff x="681933" y="3265838"/>
            <a:chExt cx="7271499" cy="1584532"/>
          </a:xfrm>
        </p:grpSpPr>
        <p:grpSp>
          <p:nvGrpSpPr>
            <p:cNvPr id="7" name="Group 6"/>
            <p:cNvGrpSpPr/>
            <p:nvPr/>
          </p:nvGrpSpPr>
          <p:grpSpPr>
            <a:xfrm>
              <a:off x="681933" y="3265838"/>
              <a:ext cx="7271499" cy="989708"/>
              <a:chOff x="681933" y="3265838"/>
              <a:chExt cx="7271499" cy="989708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2556770" y="3871496"/>
                <a:ext cx="877824" cy="38405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Data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604817" y="3860657"/>
                <a:ext cx="877824" cy="38405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Data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652864" y="3860657"/>
                <a:ext cx="877824" cy="38405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Data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5700911" y="3860655"/>
                <a:ext cx="877824" cy="38405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Data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81933" y="3265838"/>
                <a:ext cx="72714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/>
                    <a:cs typeface="Arial"/>
                  </a:rPr>
                  <a:t>Approach 2: </a:t>
                </a:r>
                <a:r>
                  <a:rPr lang="en-US" i="1" dirty="0">
                    <a:latin typeface="Arial"/>
                    <a:cs typeface="Arial"/>
                  </a:rPr>
                  <a:t>Tag-Outside-</a:t>
                </a:r>
                <a:r>
                  <a:rPr lang="en-US" i="1" dirty="0" err="1">
                    <a:latin typeface="Arial"/>
                    <a:cs typeface="Arial"/>
                  </a:rPr>
                  <a:t>Cacheline</a:t>
                </a:r>
                <a:r>
                  <a:rPr lang="en-US" dirty="0">
                    <a:latin typeface="Arial"/>
                    <a:cs typeface="Arial"/>
                  </a:rPr>
                  <a:t> (</a:t>
                </a:r>
                <a:r>
                  <a:rPr lang="en-US" sz="2400" dirty="0">
                    <a:latin typeface="Arial"/>
                    <a:cs typeface="Arial"/>
                  </a:rPr>
                  <a:t>Timber Cache)</a:t>
                </a:r>
                <a:endParaRPr lang="en-US" sz="2400" b="1" dirty="0">
                  <a:latin typeface="Arial"/>
                  <a:cs typeface="Arial"/>
                </a:endParaRPr>
              </a:p>
            </p:txBody>
          </p:sp>
        </p:grpSp>
        <p:sp>
          <p:nvSpPr>
            <p:cNvPr id="85" name="Up Arrow 84"/>
            <p:cNvSpPr/>
            <p:nvPr/>
          </p:nvSpPr>
          <p:spPr>
            <a:xfrm>
              <a:off x="2899669" y="4466320"/>
              <a:ext cx="192026" cy="384050"/>
            </a:xfrm>
            <a:prstGeom prst="upArrow">
              <a:avLst/>
            </a:prstGeom>
            <a:solidFill>
              <a:srgbClr val="0000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Left Brace 85"/>
            <p:cNvSpPr/>
            <p:nvPr/>
          </p:nvSpPr>
          <p:spPr>
            <a:xfrm rot="5400000" flipH="1">
              <a:off x="2926463" y="3884930"/>
              <a:ext cx="138964" cy="902736"/>
            </a:xfrm>
            <a:prstGeom prst="leftBrac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Up Arrow 86"/>
          <p:cNvSpPr/>
          <p:nvPr/>
        </p:nvSpPr>
        <p:spPr>
          <a:xfrm>
            <a:off x="2930870" y="4401173"/>
            <a:ext cx="192026" cy="384050"/>
          </a:xfrm>
          <a:prstGeom prst="upArrow">
            <a:avLst/>
          </a:prstGeom>
          <a:solidFill>
            <a:srgbClr val="0000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Left Brace 87"/>
          <p:cNvSpPr/>
          <p:nvPr/>
        </p:nvSpPr>
        <p:spPr>
          <a:xfrm rot="5400000" flipH="1">
            <a:off x="2961583" y="3832288"/>
            <a:ext cx="138964" cy="902736"/>
          </a:xfrm>
          <a:prstGeom prst="leftBrac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4295723" y="4965440"/>
            <a:ext cx="5125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/>
                <a:cs typeface="Arial"/>
                <a:sym typeface="Wingdings"/>
              </a:rPr>
              <a:t> </a:t>
            </a:r>
            <a:r>
              <a:rPr lang="en-US" sz="2000" dirty="0">
                <a:solidFill>
                  <a:srgbClr val="C00000"/>
                </a:solidFill>
                <a:latin typeface="Arial"/>
                <a:cs typeface="Arial"/>
              </a:rPr>
              <a:t>Hit: 1</a:t>
            </a:r>
            <a:r>
              <a:rPr lang="en-US" sz="2000" b="1" dirty="0">
                <a:solidFill>
                  <a:srgbClr val="C00000"/>
                </a:solidFill>
                <a:latin typeface="Arial"/>
                <a:cs typeface="Arial"/>
              </a:rPr>
              <a:t>+</a:t>
            </a:r>
            <a:r>
              <a:rPr lang="el-GR" sz="2000" b="1" dirty="0">
                <a:solidFill>
                  <a:srgbClr val="C00000"/>
                </a:solidFill>
                <a:latin typeface="Arial"/>
                <a:cs typeface="Arial"/>
              </a:rPr>
              <a:t>ρ</a:t>
            </a:r>
            <a:r>
              <a:rPr lang="el-GR" sz="20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Arial"/>
                <a:cs typeface="Arial"/>
              </a:rPr>
              <a:t>accesses</a:t>
            </a:r>
          </a:p>
          <a:p>
            <a:pPr algn="ctr"/>
            <a:r>
              <a:rPr lang="en-US" sz="2000" dirty="0">
                <a:latin typeface="Arial"/>
                <a:cs typeface="Arial"/>
                <a:sym typeface="Wingdings"/>
              </a:rPr>
              <a:t>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  <a:sym typeface="Wingdings"/>
              </a:rPr>
              <a:t>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Miss: </a:t>
            </a:r>
            <a:r>
              <a:rPr lang="el-GR" sz="2000" b="1" dirty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ρ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rgbClr val="616B4E"/>
                </a:solidFill>
                <a:latin typeface="Arial"/>
                <a:cs typeface="Arial"/>
              </a:rPr>
              <a:t>accesses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985522" y="4753883"/>
            <a:ext cx="2066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Arial"/>
                <a:cs typeface="Arial"/>
              </a:rPr>
              <a:t>Fetch on TC miss</a:t>
            </a:r>
            <a:endParaRPr lang="en-US" sz="1800" b="1" dirty="0">
              <a:latin typeface="Arial"/>
              <a:cs typeface="Arial"/>
            </a:endParaRPr>
          </a:p>
        </p:txBody>
      </p:sp>
      <p:sp>
        <p:nvSpPr>
          <p:cNvPr id="92" name="Up Arrow 91"/>
          <p:cNvSpPr/>
          <p:nvPr/>
        </p:nvSpPr>
        <p:spPr>
          <a:xfrm rot="5400000">
            <a:off x="444847" y="4394020"/>
            <a:ext cx="192026" cy="384050"/>
          </a:xfrm>
          <a:prstGeom prst="upArrow">
            <a:avLst/>
          </a:prstGeom>
          <a:solidFill>
            <a:srgbClr val="0000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176074" y="5188355"/>
            <a:ext cx="42569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ρ</a:t>
            </a:r>
            <a:r>
              <a:rPr lang="en-US" sz="2000" dirty="0"/>
              <a:t> = Probability of Tag-Cache Miss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125302" y="6555169"/>
            <a:ext cx="57385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u="sng" dirty="0">
                <a:sym typeface="Wingdings"/>
              </a:rPr>
              <a:t>* </a:t>
            </a:r>
            <a:r>
              <a:rPr lang="en-US" sz="1600" u="sng" dirty="0" err="1">
                <a:sym typeface="Wingdings"/>
              </a:rPr>
              <a:t>Writeback</a:t>
            </a:r>
            <a:r>
              <a:rPr lang="en-US" sz="1600" u="sng" dirty="0">
                <a:sym typeface="Wingdings"/>
              </a:rPr>
              <a:t>, Install, Dirty-evict probe to be discussed later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453576" y="4355097"/>
            <a:ext cx="2941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Arial"/>
                <a:cs typeface="Arial"/>
              </a:rPr>
              <a:t>Hit: 2 accesses</a:t>
            </a:r>
          </a:p>
          <a:p>
            <a:pPr algn="ctr"/>
            <a:r>
              <a:rPr lang="en-US" sz="2000" dirty="0">
                <a:solidFill>
                  <a:srgbClr val="C00000"/>
                </a:solidFill>
                <a:latin typeface="Arial"/>
                <a:cs typeface="Arial"/>
              </a:rPr>
              <a:t>Miss: 1</a:t>
            </a:r>
            <a:r>
              <a:rPr lang="el-GR" sz="20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Arial"/>
                <a:cs typeface="Arial"/>
              </a:rPr>
              <a:t>access</a:t>
            </a:r>
          </a:p>
        </p:txBody>
      </p:sp>
      <p:sp>
        <p:nvSpPr>
          <p:cNvPr id="95" name="Up Arrow 94"/>
          <p:cNvSpPr/>
          <p:nvPr/>
        </p:nvSpPr>
        <p:spPr>
          <a:xfrm>
            <a:off x="2930870" y="4401173"/>
            <a:ext cx="192026" cy="384050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>
            <a:off x="4926300" y="4554514"/>
            <a:ext cx="2018593" cy="15746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4926300" y="4875499"/>
            <a:ext cx="2018593" cy="15746"/>
          </a:xfrm>
          <a:prstGeom prst="line">
            <a:avLst/>
          </a:prstGeom>
          <a:ln>
            <a:solidFill>
              <a:srgbClr val="C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7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4" grpId="0"/>
      <p:bldP spid="87" grpId="0" animBg="1"/>
      <p:bldP spid="88" grpId="0" animBg="1"/>
      <p:bldP spid="89" grpId="0"/>
      <p:bldP spid="91" grpId="0"/>
      <p:bldP spid="92" grpId="0" animBg="1"/>
      <p:bldP spid="93" grpId="0"/>
      <p:bldP spid="94" grpId="0"/>
      <p:bldP spid="9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Proposal: Dual tags with TICTOC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37551" y="3070384"/>
            <a:ext cx="109728" cy="384048"/>
          </a:xfrm>
          <a:prstGeom prst="rect">
            <a:avLst/>
          </a:prstGeom>
          <a:solidFill>
            <a:srgbClr val="3366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</a:t>
            </a:r>
          </a:p>
        </p:txBody>
      </p:sp>
      <p:sp>
        <p:nvSpPr>
          <p:cNvPr id="6" name="Rectangle 5"/>
          <p:cNvSpPr/>
          <p:nvPr/>
        </p:nvSpPr>
        <p:spPr>
          <a:xfrm>
            <a:off x="4047279" y="3070384"/>
            <a:ext cx="877824" cy="384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7" name="Rectangle 6"/>
          <p:cNvSpPr/>
          <p:nvPr/>
        </p:nvSpPr>
        <p:spPr>
          <a:xfrm>
            <a:off x="4985598" y="3059545"/>
            <a:ext cx="109728" cy="384048"/>
          </a:xfrm>
          <a:prstGeom prst="rect">
            <a:avLst/>
          </a:prstGeom>
          <a:solidFill>
            <a:srgbClr val="3366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</a:t>
            </a:r>
          </a:p>
        </p:txBody>
      </p:sp>
      <p:sp>
        <p:nvSpPr>
          <p:cNvPr id="8" name="Rectangle 7"/>
          <p:cNvSpPr/>
          <p:nvPr/>
        </p:nvSpPr>
        <p:spPr>
          <a:xfrm>
            <a:off x="5095326" y="3059545"/>
            <a:ext cx="877824" cy="384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9" name="Rectangle 8"/>
          <p:cNvSpPr/>
          <p:nvPr/>
        </p:nvSpPr>
        <p:spPr>
          <a:xfrm>
            <a:off x="6033645" y="3059545"/>
            <a:ext cx="109728" cy="384048"/>
          </a:xfrm>
          <a:prstGeom prst="rect">
            <a:avLst/>
          </a:prstGeom>
          <a:solidFill>
            <a:srgbClr val="3366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43373" y="3059545"/>
            <a:ext cx="877824" cy="384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081692" y="3059543"/>
            <a:ext cx="109728" cy="384048"/>
          </a:xfrm>
          <a:prstGeom prst="rect">
            <a:avLst/>
          </a:prstGeom>
          <a:solidFill>
            <a:srgbClr val="3366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191420" y="3059543"/>
            <a:ext cx="877824" cy="3840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917414" y="3059543"/>
            <a:ext cx="878282" cy="384048"/>
            <a:chOff x="2590784" y="3847924"/>
            <a:chExt cx="878282" cy="384048"/>
          </a:xfrm>
        </p:grpSpPr>
        <p:sp>
          <p:nvSpPr>
            <p:cNvPr id="14" name="Rectangle 13"/>
            <p:cNvSpPr/>
            <p:nvPr/>
          </p:nvSpPr>
          <p:spPr>
            <a:xfrm>
              <a:off x="2590784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810370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920163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700577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029956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249542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359338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139749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058973" y="3055124"/>
            <a:ext cx="658693" cy="211880"/>
            <a:chOff x="2590784" y="3847924"/>
            <a:chExt cx="658693" cy="384048"/>
          </a:xfrm>
        </p:grpSpPr>
        <p:sp>
          <p:nvSpPr>
            <p:cNvPr id="23" name="Rectangle 22"/>
            <p:cNvSpPr/>
            <p:nvPr/>
          </p:nvSpPr>
          <p:spPr>
            <a:xfrm>
              <a:off x="2590784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810370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920163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700577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029956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139749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058973" y="3281390"/>
            <a:ext cx="658693" cy="211880"/>
            <a:chOff x="2590784" y="3847924"/>
            <a:chExt cx="658693" cy="384048"/>
          </a:xfrm>
        </p:grpSpPr>
        <p:sp>
          <p:nvSpPr>
            <p:cNvPr id="32" name="Rectangle 31"/>
            <p:cNvSpPr/>
            <p:nvPr/>
          </p:nvSpPr>
          <p:spPr>
            <a:xfrm>
              <a:off x="2590784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810370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920163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700577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029956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139749" y="3847924"/>
              <a:ext cx="109728" cy="384048"/>
            </a:xfrm>
            <a:prstGeom prst="rect">
              <a:avLst/>
            </a:prstGeom>
            <a:solidFill>
              <a:srgbClr val="3366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T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7090" y="3002276"/>
            <a:ext cx="9238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/>
                <a:cs typeface="Arial"/>
              </a:rPr>
              <a:t>Tag</a:t>
            </a:r>
          </a:p>
          <a:p>
            <a:pPr algn="ctr"/>
            <a:r>
              <a:rPr lang="en-US" sz="2000" dirty="0">
                <a:latin typeface="Arial"/>
                <a:cs typeface="Arial"/>
              </a:rPr>
              <a:t>Cache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51" name="Diamond 50">
            <a:extLst>
              <a:ext uri="{FF2B5EF4-FFF2-40B4-BE49-F238E27FC236}">
                <a16:creationId xmlns:a16="http://schemas.microsoft.com/office/drawing/2014/main" id="{69936033-36D3-2944-8337-02D2E468C6FE}"/>
              </a:ext>
            </a:extLst>
          </p:cNvPr>
          <p:cNvSpPr/>
          <p:nvPr/>
        </p:nvSpPr>
        <p:spPr>
          <a:xfrm>
            <a:off x="290848" y="1038519"/>
            <a:ext cx="2140569" cy="1327880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Hit/Miss </a:t>
            </a:r>
            <a:r>
              <a:rPr lang="en-US" sz="2000" dirty="0" err="1">
                <a:solidFill>
                  <a:schemeClr val="tx1"/>
                </a:solidFill>
              </a:rPr>
              <a:t>Pred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8924" y="2353616"/>
            <a:ext cx="3055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Arial"/>
                <a:cs typeface="Arial"/>
              </a:rPr>
              <a:t>Pred</a:t>
            </a:r>
            <a:r>
              <a:rPr lang="en-US" sz="2000" dirty="0">
                <a:latin typeface="Arial"/>
                <a:cs typeface="Arial"/>
              </a:rPr>
              <a:t> Miss, Use </a:t>
            </a:r>
            <a:r>
              <a:rPr lang="en-US" sz="2000" b="1" dirty="0">
                <a:latin typeface="Arial"/>
                <a:cs typeface="Arial"/>
              </a:rPr>
              <a:t>TOC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77FBCA8B-E694-2147-A1FB-AE3913151A5B}"/>
              </a:ext>
            </a:extLst>
          </p:cNvPr>
          <p:cNvCxnSpPr>
            <a:cxnSpLocks/>
          </p:cNvCxnSpPr>
          <p:nvPr/>
        </p:nvCxnSpPr>
        <p:spPr>
          <a:xfrm>
            <a:off x="1361132" y="2380785"/>
            <a:ext cx="1" cy="59975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380391" y="5154659"/>
            <a:ext cx="8534400" cy="830997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Common case is using TIC for hits, TOC for misses. Saves both hit and miss bandwidth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77FBCA8B-E694-2147-A1FB-AE3913151A5B}"/>
              </a:ext>
            </a:extLst>
          </p:cNvPr>
          <p:cNvCxnSpPr>
            <a:cxnSpLocks/>
          </p:cNvCxnSpPr>
          <p:nvPr/>
        </p:nvCxnSpPr>
        <p:spPr>
          <a:xfrm>
            <a:off x="1859203" y="3266379"/>
            <a:ext cx="960276" cy="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77FBCA8B-E694-2147-A1FB-AE3913151A5B}"/>
              </a:ext>
            </a:extLst>
          </p:cNvPr>
          <p:cNvCxnSpPr>
            <a:cxnSpLocks/>
            <a:endCxn id="51" idx="1"/>
          </p:cNvCxnSpPr>
          <p:nvPr/>
        </p:nvCxnSpPr>
        <p:spPr>
          <a:xfrm>
            <a:off x="7090" y="1702459"/>
            <a:ext cx="28375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77FBCA8B-E694-2147-A1FB-AE3913151A5B}"/>
              </a:ext>
            </a:extLst>
          </p:cNvPr>
          <p:cNvCxnSpPr>
            <a:cxnSpLocks/>
          </p:cNvCxnSpPr>
          <p:nvPr/>
        </p:nvCxnSpPr>
        <p:spPr>
          <a:xfrm>
            <a:off x="1356549" y="3523482"/>
            <a:ext cx="4583" cy="110947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77FBCA8B-E694-2147-A1FB-AE3913151A5B}"/>
              </a:ext>
            </a:extLst>
          </p:cNvPr>
          <p:cNvCxnSpPr>
            <a:cxnSpLocks/>
          </p:cNvCxnSpPr>
          <p:nvPr/>
        </p:nvCxnSpPr>
        <p:spPr>
          <a:xfrm flipV="1">
            <a:off x="1388287" y="3523483"/>
            <a:ext cx="3296362" cy="438917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2431417" y="1429897"/>
            <a:ext cx="6849743" cy="1642956"/>
            <a:chOff x="2431417" y="1429897"/>
            <a:chExt cx="6849743" cy="1642956"/>
          </a:xfrm>
        </p:grpSpPr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77FBCA8B-E694-2147-A1FB-AE3913151A5B}"/>
                </a:ext>
              </a:extLst>
            </p:cNvPr>
            <p:cNvCxnSpPr>
              <a:cxnSpLocks/>
              <a:stCxn id="51" idx="3"/>
            </p:cNvCxnSpPr>
            <p:nvPr/>
          </p:nvCxnSpPr>
          <p:spPr>
            <a:xfrm>
              <a:off x="2431417" y="1702459"/>
              <a:ext cx="2129784" cy="13703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2547620" y="1429897"/>
              <a:ext cx="24961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>
                  <a:latin typeface="Arial"/>
                  <a:cs typeface="Arial"/>
                </a:rPr>
                <a:t>Pred</a:t>
              </a:r>
              <a:r>
                <a:rPr lang="en-US" sz="2000" dirty="0">
                  <a:latin typeface="Arial"/>
                  <a:cs typeface="Arial"/>
                </a:rPr>
                <a:t> Hit, Use </a:t>
              </a:r>
              <a:r>
                <a:rPr lang="en-US" sz="2000" b="1" dirty="0">
                  <a:latin typeface="Arial"/>
                  <a:cs typeface="Arial"/>
                </a:rPr>
                <a:t>TIC</a:t>
              </a:r>
            </a:p>
          </p:txBody>
        </p: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77FBCA8B-E694-2147-A1FB-AE3913151A5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84649" y="2700157"/>
              <a:ext cx="443945" cy="35496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/>
            <p:cNvSpPr txBox="1"/>
            <p:nvPr/>
          </p:nvSpPr>
          <p:spPr>
            <a:xfrm>
              <a:off x="4738234" y="2085374"/>
              <a:ext cx="36780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>
                  <a:latin typeface="Arial"/>
                  <a:cs typeface="Arial"/>
                </a:rPr>
                <a:t>Pred</a:t>
              </a:r>
              <a:r>
                <a:rPr lang="en-US" sz="2000" dirty="0">
                  <a:latin typeface="Arial"/>
                  <a:cs typeface="Arial"/>
                </a:rPr>
                <a:t>-hit, actual-hit: </a:t>
              </a:r>
              <a:r>
                <a:rPr lang="en-US" sz="2000" dirty="0">
                  <a:solidFill>
                    <a:srgbClr val="616B4E"/>
                  </a:solidFill>
                  <a:latin typeface="Arial"/>
                  <a:cs typeface="Arial"/>
                </a:rPr>
                <a:t>1 access</a:t>
              </a:r>
              <a:endParaRPr lang="en-US" sz="2000" b="1" dirty="0">
                <a:solidFill>
                  <a:srgbClr val="616B4E"/>
                </a:solidFill>
                <a:latin typeface="Arial"/>
                <a:cs typeface="Arial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738234" y="2393268"/>
              <a:ext cx="45429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>
                  <a:latin typeface="Arial"/>
                  <a:cs typeface="Arial"/>
                </a:rPr>
                <a:t>Pred</a:t>
              </a:r>
              <a:r>
                <a:rPr lang="en-US" sz="2000" dirty="0">
                  <a:latin typeface="Arial"/>
                  <a:cs typeface="Arial"/>
                </a:rPr>
                <a:t>-hit, actual-miss: </a:t>
              </a:r>
              <a:r>
                <a:rPr lang="en-US" sz="2000" dirty="0">
                  <a:solidFill>
                    <a:srgbClr val="C00000"/>
                  </a:solidFill>
                  <a:latin typeface="Arial"/>
                  <a:cs typeface="Arial"/>
                </a:rPr>
                <a:t>1 access </a:t>
              </a:r>
              <a:r>
                <a:rPr lang="en-US" sz="2000" dirty="0">
                  <a:latin typeface="Arial"/>
                  <a:cs typeface="Arial"/>
                </a:rPr>
                <a:t>(rare)</a:t>
              </a:r>
              <a:endParaRPr lang="en-US" sz="2000" b="1" dirty="0">
                <a:latin typeface="Arial"/>
                <a:cs typeface="Arial"/>
              </a:endParaRP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1498079" y="4111535"/>
            <a:ext cx="4978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Arial"/>
                <a:cs typeface="Arial"/>
              </a:rPr>
              <a:t>Pred</a:t>
            </a:r>
            <a:r>
              <a:rPr lang="en-US" sz="2000" dirty="0">
                <a:latin typeface="Arial"/>
                <a:cs typeface="Arial"/>
              </a:rPr>
              <a:t>-miss, actual-hit: </a:t>
            </a:r>
            <a:r>
              <a:rPr lang="en-US" sz="2000" dirty="0">
                <a:solidFill>
                  <a:srgbClr val="C00000"/>
                </a:solidFill>
                <a:latin typeface="Arial"/>
                <a:cs typeface="Arial"/>
              </a:rPr>
              <a:t>1+</a:t>
            </a:r>
            <a:r>
              <a:rPr lang="el-GR" sz="2000" dirty="0">
                <a:solidFill>
                  <a:srgbClr val="C00000"/>
                </a:solidFill>
              </a:rPr>
              <a:t>ρ</a:t>
            </a:r>
            <a:r>
              <a:rPr lang="en-US" sz="2000" dirty="0">
                <a:solidFill>
                  <a:srgbClr val="C00000"/>
                </a:solidFill>
                <a:latin typeface="Arial"/>
                <a:cs typeface="Arial"/>
              </a:rPr>
              <a:t> accesses</a:t>
            </a:r>
            <a:r>
              <a:rPr lang="en-US" sz="2000" dirty="0">
                <a:latin typeface="Arial"/>
                <a:cs typeface="Arial"/>
              </a:rPr>
              <a:t> (rare)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498080" y="4419429"/>
            <a:ext cx="432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Arial"/>
                <a:cs typeface="Arial"/>
              </a:rPr>
              <a:t>Pred</a:t>
            </a:r>
            <a:r>
              <a:rPr lang="en-US" sz="2000" dirty="0">
                <a:latin typeface="Arial"/>
                <a:cs typeface="Arial"/>
              </a:rPr>
              <a:t>-miss, actual-miss: </a:t>
            </a:r>
            <a:r>
              <a:rPr lang="el-GR" sz="2000" dirty="0">
                <a:solidFill>
                  <a:srgbClr val="616B4E"/>
                </a:solidFill>
              </a:rPr>
              <a:t>ρ</a:t>
            </a:r>
            <a:r>
              <a:rPr lang="en-US" sz="2000" dirty="0">
                <a:solidFill>
                  <a:srgbClr val="616B4E"/>
                </a:solidFill>
                <a:latin typeface="Arial"/>
                <a:cs typeface="Arial"/>
              </a:rPr>
              <a:t> accesses</a:t>
            </a:r>
            <a:endParaRPr lang="en-US" sz="2000" b="1" dirty="0">
              <a:solidFill>
                <a:srgbClr val="616B4E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861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69" grpId="0"/>
      <p:bldP spid="94" grpId="0" animBg="1"/>
      <p:bldP spid="98" grpId="0"/>
      <p:bldP spid="9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646952"/>
              </p:ext>
            </p:extLst>
          </p:nvPr>
        </p:nvGraphicFramePr>
        <p:xfrm>
          <a:off x="609600" y="1528586"/>
          <a:ext cx="7482840" cy="3348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Proposal: TICTOC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DA6C0-E8D2-8D44-A834-246A4BF6B0E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445245"/>
            <a:ext cx="9144000" cy="46166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Combining TIC and TOC is worse than </a:t>
            </a:r>
            <a:r>
              <a:rPr lang="en-US" b="1"/>
              <a:t>TIC individually, why?</a:t>
            </a:r>
            <a:endParaRPr lang="en-US" b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5547361" y="2361020"/>
            <a:ext cx="2377439" cy="3084225"/>
            <a:chOff x="5959370" y="2267062"/>
            <a:chExt cx="2377439" cy="3084225"/>
          </a:xfrm>
        </p:grpSpPr>
        <p:sp>
          <p:nvSpPr>
            <p:cNvPr id="11" name="Shape 665"/>
            <p:cNvSpPr/>
            <p:nvPr/>
          </p:nvSpPr>
          <p:spPr>
            <a:xfrm>
              <a:off x="7494571" y="2267062"/>
              <a:ext cx="842238" cy="1814739"/>
            </a:xfrm>
            <a:prstGeom prst="rect">
              <a:avLst/>
            </a:prstGeom>
            <a:noFill/>
            <a:ln w="50800" cap="flat" cmpd="sng">
              <a:solidFill>
                <a:srgbClr val="F500D5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2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3" name="Shape 708"/>
            <p:cNvCxnSpPr/>
            <p:nvPr/>
          </p:nvCxnSpPr>
          <p:spPr>
            <a:xfrm flipH="1">
              <a:off x="5959370" y="3038443"/>
              <a:ext cx="1640828" cy="2312844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triangle" w="lg" len="lg"/>
              <a:tailEnd type="none" w="med" len="med"/>
            </a:ln>
          </p:spPr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C2EB210-A7C4-42C8-9CE5-1D1D1A299AE6}"/>
              </a:ext>
            </a:extLst>
          </p:cNvPr>
          <p:cNvSpPr txBox="1"/>
          <p:nvPr/>
        </p:nvSpPr>
        <p:spPr>
          <a:xfrm>
            <a:off x="7714313" y="2595233"/>
            <a:ext cx="923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/>
                <a:cs typeface="Arial"/>
              </a:rPr>
              <a:t>TIC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8F6764-6097-49AC-BD95-61C024145326}"/>
              </a:ext>
            </a:extLst>
          </p:cNvPr>
          <p:cNvSpPr/>
          <p:nvPr/>
        </p:nvSpPr>
        <p:spPr>
          <a:xfrm>
            <a:off x="211073" y="6565093"/>
            <a:ext cx="87879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u="sng" dirty="0">
                <a:sym typeface="Wingdings"/>
              </a:rPr>
              <a:t>*System assumes 4GB DRAM Cache and 3D-XPoint-based main memory, sharing channels. </a:t>
            </a:r>
          </a:p>
        </p:txBody>
      </p:sp>
    </p:spTree>
    <p:extLst>
      <p:ext uri="{BB962C8B-B14F-4D97-AF65-F5344CB8AC3E}">
        <p14:creationId xmlns:p14="http://schemas.microsoft.com/office/powerpoint/2010/main" val="126413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Chart bld="series"/>
        </p:bldSub>
      </p:bldGraphic>
      <p:bldP spid="5" grpId="0" animBg="1"/>
      <p:bldP spid="12" grpId="0"/>
    </p:bldLst>
  </p:timing>
</p:sld>
</file>

<file path=ppt/theme/theme1.xml><?xml version="1.0" encoding="utf-8"?>
<a:theme xmlns:a="http://schemas.openxmlformats.org/drawingml/2006/main" name="care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 smtClean="0">
            <a:latin typeface="Arial"/>
            <a:cs typeface="Arial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  <a:ln w="25400">
          <a:noFill/>
        </a:ln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Arial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itle &amp; Bullet">
  <a:themeElements>
    <a:clrScheme name="2015 WHITE Template">
      <a:dk1>
        <a:srgbClr val="B3B3B3"/>
      </a:dk1>
      <a:lt1>
        <a:srgbClr val="FFFFFF"/>
      </a:lt1>
      <a:dk2>
        <a:srgbClr val="000000"/>
      </a:dk2>
      <a:lt2>
        <a:srgbClr val="76B900"/>
      </a:lt2>
      <a:accent1>
        <a:srgbClr val="0071C5"/>
      </a:accent1>
      <a:accent2>
        <a:srgbClr val="007450"/>
      </a:accent2>
      <a:accent3>
        <a:srgbClr val="9A4216"/>
      </a:accent3>
      <a:accent4>
        <a:srgbClr val="505050"/>
      </a:accent4>
      <a:accent5>
        <a:srgbClr val="9E1212"/>
      </a:accent5>
      <a:accent6>
        <a:srgbClr val="0D3481"/>
      </a:accent6>
      <a:hlink>
        <a:srgbClr val="76B900"/>
      </a:hlink>
      <a:folHlink>
        <a:srgbClr val="004827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6350">
          <a:noFill/>
        </a:ln>
      </a:spPr>
      <a:bodyPr wrap="none" rtlCol="0" anchor="ctr">
        <a:spAutoFit/>
      </a:bodyPr>
      <a:lstStyle>
        <a:defPPr algn="ctr">
          <a:lnSpc>
            <a:spcPct val="90000"/>
          </a:lnSpc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>
    <a:extraClrScheme>
      <a:clrScheme name="PPT_Template_Corp_16x9_rev2 1">
        <a:dk1>
          <a:srgbClr val="808080"/>
        </a:dk1>
        <a:lt1>
          <a:srgbClr val="FFFFFF"/>
        </a:lt1>
        <a:dk2>
          <a:srgbClr val="000000"/>
        </a:dk2>
        <a:lt2>
          <a:srgbClr val="B9E700"/>
        </a:lt2>
        <a:accent1>
          <a:srgbClr val="33CCCC"/>
        </a:accent1>
        <a:accent2>
          <a:srgbClr val="FF9933"/>
        </a:accent2>
        <a:accent3>
          <a:srgbClr val="AAAAAA"/>
        </a:accent3>
        <a:accent4>
          <a:srgbClr val="DADADA"/>
        </a:accent4>
        <a:accent5>
          <a:srgbClr val="ADE2E2"/>
        </a:accent5>
        <a:accent6>
          <a:srgbClr val="E78A2D"/>
        </a:accent6>
        <a:hlink>
          <a:srgbClr val="99CC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126359</TotalTime>
  <Words>1920</Words>
  <Application>Microsoft Office PowerPoint</Application>
  <PresentationFormat>On-screen Show (4:3)</PresentationFormat>
  <Paragraphs>503</Paragraphs>
  <Slides>25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Century Gothic</vt:lpstr>
      <vt:lpstr>Trebuchet MS</vt:lpstr>
      <vt:lpstr>Wingdings</vt:lpstr>
      <vt:lpstr>caret_template</vt:lpstr>
      <vt:lpstr>Title &amp; Bullet</vt:lpstr>
      <vt:lpstr>PowerPoint Presentation</vt:lpstr>
      <vt:lpstr>MOORE’s LAW HITS Memory WALL</vt:lpstr>
      <vt:lpstr>Emerging Memory technologies</vt:lpstr>
      <vt:lpstr>DRAM as a CACHE</vt:lpstr>
      <vt:lpstr>Setup: Shared-channel DRAM cache for 3d-XPoint</vt:lpstr>
      <vt:lpstr>Challenge: DRAM Cache Maintenance Bandwidth</vt:lpstr>
      <vt:lpstr>Background: Options for DRAM Cache TagS</vt:lpstr>
      <vt:lpstr>Initial Proposal: Dual tags with TICTOC</vt:lpstr>
      <vt:lpstr>Initial Proposal: TICTOC Performance</vt:lpstr>
      <vt:lpstr>Problem: Channel Bandwidth Consumption</vt:lpstr>
      <vt:lpstr>Problem: high TOC dirty-bit updates</vt:lpstr>
      <vt:lpstr>Main Contribution: Inexpensive dirty-bit Tracking</vt:lpstr>
      <vt:lpstr>Proposal 1: Reducing repeated TOC Dirty-bit CHECKS with DRAM Cache Dirtiness bit</vt:lpstr>
      <vt:lpstr>Proposal 2A: Reducing Initial TOC Dirty-bit update with Preemptive dirty marking</vt:lpstr>
      <vt:lpstr>Proposal 2B: pC-based Dirty prediction</vt:lpstr>
      <vt:lpstr>Results: DIRTY Misclassification Rate</vt:lpstr>
      <vt:lpstr>RESULTS: TICTOC speedup</vt:lpstr>
      <vt:lpstr>Results: TICTOC Bandwidth Breakdown</vt:lpstr>
      <vt:lpstr>Reducing Install BW with Write-aware bypass</vt:lpstr>
      <vt:lpstr>Putting it all together: Cache BW Reduction</vt:lpstr>
      <vt:lpstr>Write-aware bypass performance</vt:lpstr>
      <vt:lpstr>Hardware Cost</vt:lpstr>
      <vt:lpstr>Thank you</vt:lpstr>
      <vt:lpstr>PowerPoint Presentation</vt:lpstr>
      <vt:lpstr>Methodology (1/8th Knights Landing)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BEAR: Architecting Gigascale DRAM caches</dc:title>
  <dc:creator>Chiachen Chou</dc:creator>
  <cp:lastModifiedBy>Vinson Young</cp:lastModifiedBy>
  <cp:revision>5201</cp:revision>
  <dcterms:created xsi:type="dcterms:W3CDTF">2015-04-06T17:32:38Z</dcterms:created>
  <dcterms:modified xsi:type="dcterms:W3CDTF">2019-11-19T06:25:19Z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viyoun@microsoft.com</vt:lpwstr>
  </property>
  <property fmtid="{D5CDD505-2E9C-101B-9397-08002B2CF9AE}" pid="5" name="MSIP_Label_f42aa342-8706-4288-bd11-ebb85995028c_SetDate">
    <vt:lpwstr>2019-11-12T20:18:57.0557831Z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ActionId">
    <vt:lpwstr>78f367e8-e9cd-4715-a44a-0425e1a4a257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