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3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3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343" r:id="rId2"/>
    <p:sldId id="282" r:id="rId3"/>
    <p:sldId id="378" r:id="rId4"/>
    <p:sldId id="347" r:id="rId5"/>
    <p:sldId id="348" r:id="rId6"/>
    <p:sldId id="379" r:id="rId7"/>
    <p:sldId id="381" r:id="rId8"/>
    <p:sldId id="384" r:id="rId9"/>
    <p:sldId id="407" r:id="rId10"/>
    <p:sldId id="383" r:id="rId11"/>
    <p:sldId id="350" r:id="rId12"/>
    <p:sldId id="352" r:id="rId13"/>
    <p:sldId id="353" r:id="rId14"/>
    <p:sldId id="391" r:id="rId15"/>
    <p:sldId id="394" r:id="rId16"/>
    <p:sldId id="386" r:id="rId17"/>
    <p:sldId id="392" r:id="rId18"/>
    <p:sldId id="393" r:id="rId19"/>
    <p:sldId id="357" r:id="rId20"/>
    <p:sldId id="355" r:id="rId21"/>
    <p:sldId id="388" r:id="rId22"/>
    <p:sldId id="358" r:id="rId23"/>
    <p:sldId id="389" r:id="rId24"/>
    <p:sldId id="390" r:id="rId25"/>
    <p:sldId id="395" r:id="rId26"/>
    <p:sldId id="396" r:id="rId27"/>
    <p:sldId id="377" r:id="rId28"/>
    <p:sldId id="399" r:id="rId29"/>
    <p:sldId id="408" r:id="rId30"/>
    <p:sldId id="401" r:id="rId31"/>
    <p:sldId id="360" r:id="rId32"/>
    <p:sldId id="397" r:id="rId33"/>
    <p:sldId id="398" r:id="rId34"/>
    <p:sldId id="412" r:id="rId35"/>
    <p:sldId id="413" r:id="rId36"/>
    <p:sldId id="365" r:id="rId37"/>
    <p:sldId id="411" r:id="rId38"/>
    <p:sldId id="361" r:id="rId39"/>
    <p:sldId id="410" r:id="rId40"/>
    <p:sldId id="371" r:id="rId41"/>
    <p:sldId id="409" r:id="rId42"/>
    <p:sldId id="405" r:id="rId43"/>
    <p:sldId id="406" r:id="rId44"/>
    <p:sldId id="414" r:id="rId45"/>
    <p:sldId id="416" r:id="rId46"/>
    <p:sldId id="402" r:id="rId47"/>
    <p:sldId id="403" r:id="rId48"/>
    <p:sldId id="404" r:id="rId49"/>
    <p:sldId id="415" r:id="rId50"/>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A8FF"/>
    <a:srgbClr val="FF3A06"/>
    <a:srgbClr val="F5D170"/>
    <a:srgbClr val="FDF4DB"/>
    <a:srgbClr val="BB9353"/>
    <a:srgbClr val="D8D8D8"/>
    <a:srgbClr val="FEFAF0"/>
    <a:srgbClr val="F9E4A9"/>
    <a:srgbClr val="DCC794"/>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68643" autoAdjust="0"/>
  </p:normalViewPr>
  <p:slideViewPr>
    <p:cSldViewPr snapToGrid="0">
      <p:cViewPr varScale="1">
        <p:scale>
          <a:sx n="54" d="100"/>
          <a:sy n="54" d="100"/>
        </p:scale>
        <p:origin x="-22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Workbook1"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Early Read</c:v>
                </c:pt>
              </c:strCache>
            </c:strRef>
          </c:tx>
          <c:invertIfNegative val="0"/>
          <c:cat>
            <c:strRef>
              <c:f>Sheet1!$A$2:$A$19</c:f>
              <c:strCache>
                <c:ptCount val="18"/>
                <c:pt idx="0">
                  <c:v>          mcf_r</c:v>
                </c:pt>
                <c:pt idx="1">
                  <c:v>    libquantum_r</c:v>
                </c:pt>
                <c:pt idx="2">
                  <c:v>          milc_r</c:v>
                </c:pt>
                <c:pt idx="3">
                  <c:v>        soplex_r</c:v>
                </c:pt>
                <c:pt idx="4">
                  <c:v>        bwaves_r</c:v>
                </c:pt>
                <c:pt idx="5">
                  <c:v>           lbm_r</c:v>
                </c:pt>
                <c:pt idx="6">
                  <c:v>       omnetpp_r</c:v>
                </c:pt>
                <c:pt idx="7">
                  <c:v>      GemsFDTD_r</c:v>
                </c:pt>
                <c:pt idx="8">
                  <c:v>           gcc_r</c:v>
                </c:pt>
                <c:pt idx="9">
                  <c:v>      leslie3d_r</c:v>
                </c:pt>
                <c:pt idx="10">
                  <c:v>        zeusmp_r</c:v>
                </c:pt>
                <c:pt idx="11">
                  <c:v>           wrf_r</c:v>
                </c:pt>
                <c:pt idx="12">
                  <c:v>     cactusADM_r</c:v>
                </c:pt>
                <c:pt idx="13">
                  <c:v>     xalancbmk_r</c:v>
                </c:pt>
                <c:pt idx="14">
                  <c:v>mix_H</c:v>
                </c:pt>
                <c:pt idx="15">
                  <c:v>mix_M</c:v>
                </c:pt>
                <c:pt idx="16">
                  <c:v>mix_L</c:v>
                </c:pt>
                <c:pt idx="17">
                  <c:v>         Gmean</c:v>
                </c:pt>
              </c:strCache>
            </c:strRef>
          </c:cat>
          <c:val>
            <c:numRef>
              <c:f>Sheet1!$B$2:$B$19</c:f>
              <c:numCache>
                <c:formatCode>General</c:formatCode>
                <c:ptCount val="18"/>
                <c:pt idx="0">
                  <c:v>1.266</c:v>
                </c:pt>
                <c:pt idx="1">
                  <c:v>1.247</c:v>
                </c:pt>
                <c:pt idx="2">
                  <c:v>1.2</c:v>
                </c:pt>
                <c:pt idx="3">
                  <c:v>1.206</c:v>
                </c:pt>
                <c:pt idx="4">
                  <c:v>1.256</c:v>
                </c:pt>
                <c:pt idx="5">
                  <c:v>1.082</c:v>
                </c:pt>
                <c:pt idx="6">
                  <c:v>1.238</c:v>
                </c:pt>
                <c:pt idx="7">
                  <c:v>1.127</c:v>
                </c:pt>
                <c:pt idx="8">
                  <c:v>1.166</c:v>
                </c:pt>
                <c:pt idx="9">
                  <c:v>1.15</c:v>
                </c:pt>
                <c:pt idx="10">
                  <c:v>1.226</c:v>
                </c:pt>
                <c:pt idx="11">
                  <c:v>1.107</c:v>
                </c:pt>
                <c:pt idx="12">
                  <c:v>1.181</c:v>
                </c:pt>
                <c:pt idx="13">
                  <c:v>1.118</c:v>
                </c:pt>
                <c:pt idx="14">
                  <c:v>1.176</c:v>
                </c:pt>
                <c:pt idx="15">
                  <c:v>1.15</c:v>
                </c:pt>
                <c:pt idx="16">
                  <c:v>1.161</c:v>
                </c:pt>
                <c:pt idx="17">
                  <c:v>1.179</c:v>
                </c:pt>
              </c:numCache>
            </c:numRef>
          </c:val>
        </c:ser>
        <c:ser>
          <c:idx val="1"/>
          <c:order val="1"/>
          <c:tx>
            <c:strRef>
              <c:f>Sheet1!$C$1</c:f>
              <c:strCache>
                <c:ptCount val="1"/>
                <c:pt idx="0">
                  <c:v>Turbo Read</c:v>
                </c:pt>
              </c:strCache>
            </c:strRef>
          </c:tx>
          <c:spPr>
            <a:noFill/>
            <a:ln>
              <a:noFill/>
            </a:ln>
            <a:effectLst/>
          </c:spPr>
          <c:invertIfNegative val="0"/>
          <c:cat>
            <c:strRef>
              <c:f>Sheet1!$A$2:$A$19</c:f>
              <c:strCache>
                <c:ptCount val="18"/>
                <c:pt idx="0">
                  <c:v>          mcf_r</c:v>
                </c:pt>
                <c:pt idx="1">
                  <c:v>    libquantum_r</c:v>
                </c:pt>
                <c:pt idx="2">
                  <c:v>          milc_r</c:v>
                </c:pt>
                <c:pt idx="3">
                  <c:v>        soplex_r</c:v>
                </c:pt>
                <c:pt idx="4">
                  <c:v>        bwaves_r</c:v>
                </c:pt>
                <c:pt idx="5">
                  <c:v>           lbm_r</c:v>
                </c:pt>
                <c:pt idx="6">
                  <c:v>       omnetpp_r</c:v>
                </c:pt>
                <c:pt idx="7">
                  <c:v>      GemsFDTD_r</c:v>
                </c:pt>
                <c:pt idx="8">
                  <c:v>           gcc_r</c:v>
                </c:pt>
                <c:pt idx="9">
                  <c:v>      leslie3d_r</c:v>
                </c:pt>
                <c:pt idx="10">
                  <c:v>        zeusmp_r</c:v>
                </c:pt>
                <c:pt idx="11">
                  <c:v>           wrf_r</c:v>
                </c:pt>
                <c:pt idx="12">
                  <c:v>     cactusADM_r</c:v>
                </c:pt>
                <c:pt idx="13">
                  <c:v>     xalancbmk_r</c:v>
                </c:pt>
                <c:pt idx="14">
                  <c:v>mix_H</c:v>
                </c:pt>
                <c:pt idx="15">
                  <c:v>mix_M</c:v>
                </c:pt>
                <c:pt idx="16">
                  <c:v>mix_L</c:v>
                </c:pt>
                <c:pt idx="17">
                  <c:v>         Gmean</c:v>
                </c:pt>
              </c:strCache>
            </c:strRef>
          </c:cat>
          <c:val>
            <c:numRef>
              <c:f>Sheet1!$C$2:$C$19</c:f>
              <c:numCache>
                <c:formatCode>General</c:formatCode>
                <c:ptCount val="18"/>
                <c:pt idx="0">
                  <c:v>1.126</c:v>
                </c:pt>
                <c:pt idx="1">
                  <c:v>1.121</c:v>
                </c:pt>
                <c:pt idx="2">
                  <c:v>1.101</c:v>
                </c:pt>
                <c:pt idx="3">
                  <c:v>1.102</c:v>
                </c:pt>
                <c:pt idx="4">
                  <c:v>1.12</c:v>
                </c:pt>
                <c:pt idx="5">
                  <c:v>1.043</c:v>
                </c:pt>
                <c:pt idx="6">
                  <c:v>1.115</c:v>
                </c:pt>
                <c:pt idx="7">
                  <c:v>1.066</c:v>
                </c:pt>
                <c:pt idx="8">
                  <c:v>1.083</c:v>
                </c:pt>
                <c:pt idx="9">
                  <c:v>1.077</c:v>
                </c:pt>
                <c:pt idx="10">
                  <c:v>1.109</c:v>
                </c:pt>
                <c:pt idx="11">
                  <c:v>1.056</c:v>
                </c:pt>
                <c:pt idx="12">
                  <c:v>1.09</c:v>
                </c:pt>
                <c:pt idx="13">
                  <c:v>1.061</c:v>
                </c:pt>
                <c:pt idx="14">
                  <c:v>1.09</c:v>
                </c:pt>
                <c:pt idx="15">
                  <c:v>1.08</c:v>
                </c:pt>
                <c:pt idx="16">
                  <c:v>1.082</c:v>
                </c:pt>
                <c:pt idx="17">
                  <c:v>1.089</c:v>
                </c:pt>
              </c:numCache>
            </c:numRef>
          </c:val>
        </c:ser>
        <c:ser>
          <c:idx val="2"/>
          <c:order val="2"/>
          <c:tx>
            <c:strRef>
              <c:f>Sheet1!$D$1</c:f>
              <c:strCache>
                <c:ptCount val="1"/>
                <c:pt idx="0">
                  <c:v>Early+Turbo Read</c:v>
                </c:pt>
              </c:strCache>
            </c:strRef>
          </c:tx>
          <c:spPr>
            <a:noFill/>
            <a:ln>
              <a:noFill/>
            </a:ln>
            <a:effectLst/>
          </c:spPr>
          <c:invertIfNegative val="0"/>
          <c:cat>
            <c:strRef>
              <c:f>Sheet1!$A$2:$A$19</c:f>
              <c:strCache>
                <c:ptCount val="18"/>
                <c:pt idx="0">
                  <c:v>          mcf_r</c:v>
                </c:pt>
                <c:pt idx="1">
                  <c:v>    libquantum_r</c:v>
                </c:pt>
                <c:pt idx="2">
                  <c:v>          milc_r</c:v>
                </c:pt>
                <c:pt idx="3">
                  <c:v>        soplex_r</c:v>
                </c:pt>
                <c:pt idx="4">
                  <c:v>        bwaves_r</c:v>
                </c:pt>
                <c:pt idx="5">
                  <c:v>           lbm_r</c:v>
                </c:pt>
                <c:pt idx="6">
                  <c:v>       omnetpp_r</c:v>
                </c:pt>
                <c:pt idx="7">
                  <c:v>      GemsFDTD_r</c:v>
                </c:pt>
                <c:pt idx="8">
                  <c:v>           gcc_r</c:v>
                </c:pt>
                <c:pt idx="9">
                  <c:v>      leslie3d_r</c:v>
                </c:pt>
                <c:pt idx="10">
                  <c:v>        zeusmp_r</c:v>
                </c:pt>
                <c:pt idx="11">
                  <c:v>           wrf_r</c:v>
                </c:pt>
                <c:pt idx="12">
                  <c:v>     cactusADM_r</c:v>
                </c:pt>
                <c:pt idx="13">
                  <c:v>     xalancbmk_r</c:v>
                </c:pt>
                <c:pt idx="14">
                  <c:v>mix_H</c:v>
                </c:pt>
                <c:pt idx="15">
                  <c:v>mix_M</c:v>
                </c:pt>
                <c:pt idx="16">
                  <c:v>mix_L</c:v>
                </c:pt>
                <c:pt idx="17">
                  <c:v>         Gmean</c:v>
                </c:pt>
              </c:strCache>
            </c:strRef>
          </c:cat>
          <c:val>
            <c:numRef>
              <c:f>Sheet1!$D$2:$D$19</c:f>
              <c:numCache>
                <c:formatCode>General</c:formatCode>
                <c:ptCount val="18"/>
                <c:pt idx="0">
                  <c:v>1.311</c:v>
                </c:pt>
                <c:pt idx="1">
                  <c:v>1.293</c:v>
                </c:pt>
                <c:pt idx="2">
                  <c:v>1.231</c:v>
                </c:pt>
                <c:pt idx="3">
                  <c:v>1.242</c:v>
                </c:pt>
                <c:pt idx="4">
                  <c:v>1.293</c:v>
                </c:pt>
                <c:pt idx="5">
                  <c:v>1.094</c:v>
                </c:pt>
                <c:pt idx="6">
                  <c:v>1.278</c:v>
                </c:pt>
                <c:pt idx="7">
                  <c:v>1.144</c:v>
                </c:pt>
                <c:pt idx="8">
                  <c:v>1.191</c:v>
                </c:pt>
                <c:pt idx="9">
                  <c:v>1.173</c:v>
                </c:pt>
                <c:pt idx="10">
                  <c:v>1.26</c:v>
                </c:pt>
                <c:pt idx="11">
                  <c:v>1.122</c:v>
                </c:pt>
                <c:pt idx="12">
                  <c:v>1.204</c:v>
                </c:pt>
                <c:pt idx="13">
                  <c:v>1.136</c:v>
                </c:pt>
                <c:pt idx="14">
                  <c:v>1.201</c:v>
                </c:pt>
                <c:pt idx="15">
                  <c:v>1.171</c:v>
                </c:pt>
                <c:pt idx="16">
                  <c:v>1.182</c:v>
                </c:pt>
                <c:pt idx="17">
                  <c:v>1.206</c:v>
                </c:pt>
              </c:numCache>
            </c:numRef>
          </c:val>
        </c:ser>
        <c:dLbls>
          <c:showLegendKey val="0"/>
          <c:showVal val="0"/>
          <c:showCatName val="0"/>
          <c:showSerName val="0"/>
          <c:showPercent val="0"/>
          <c:showBubbleSize val="0"/>
        </c:dLbls>
        <c:gapWidth val="75"/>
        <c:overlap val="-25"/>
        <c:axId val="2111844648"/>
        <c:axId val="2111847736"/>
      </c:barChart>
      <c:catAx>
        <c:axId val="2111844648"/>
        <c:scaling>
          <c:orientation val="minMax"/>
        </c:scaling>
        <c:delete val="0"/>
        <c:axPos val="b"/>
        <c:majorTickMark val="none"/>
        <c:minorTickMark val="none"/>
        <c:tickLblPos val="nextTo"/>
        <c:txPr>
          <a:bodyPr/>
          <a:lstStyle/>
          <a:p>
            <a:pPr>
              <a:defRPr sz="1800">
                <a:latin typeface="Arial"/>
                <a:cs typeface="Arial"/>
              </a:defRPr>
            </a:pPr>
            <a:endParaRPr lang="en-US"/>
          </a:p>
        </c:txPr>
        <c:crossAx val="2111847736"/>
        <c:crosses val="autoZero"/>
        <c:auto val="1"/>
        <c:lblAlgn val="ctr"/>
        <c:lblOffset val="100"/>
        <c:noMultiLvlLbl val="0"/>
      </c:catAx>
      <c:valAx>
        <c:axId val="2111847736"/>
        <c:scaling>
          <c:orientation val="minMax"/>
          <c:min val="1.0"/>
        </c:scaling>
        <c:delete val="0"/>
        <c:axPos val="l"/>
        <c:majorGridlines/>
        <c:numFmt formatCode="General" sourceLinked="1"/>
        <c:majorTickMark val="none"/>
        <c:minorTickMark val="none"/>
        <c:tickLblPos val="nextTo"/>
        <c:spPr>
          <a:ln w="9525">
            <a:noFill/>
          </a:ln>
        </c:spPr>
        <c:txPr>
          <a:bodyPr/>
          <a:lstStyle/>
          <a:p>
            <a:pPr>
              <a:defRPr sz="1800">
                <a:latin typeface="Arial"/>
                <a:cs typeface="Arial"/>
              </a:defRPr>
            </a:pPr>
            <a:endParaRPr lang="en-US"/>
          </a:p>
        </c:txPr>
        <c:crossAx val="2111844648"/>
        <c:crosses val="autoZero"/>
        <c:crossBetween val="between"/>
        <c:majorUnit val="0.1"/>
      </c:valAx>
    </c:plotArea>
    <c:legend>
      <c:legendPos val="b"/>
      <c:layout>
        <c:manualLayout>
          <c:xMode val="edge"/>
          <c:yMode val="edge"/>
          <c:x val="0.232636721636503"/>
          <c:y val="0.0780477195621552"/>
          <c:w val="0.622454286964129"/>
          <c:h val="0.0600990414898826"/>
        </c:manualLayout>
      </c:layout>
      <c:overlay val="0"/>
      <c:txPr>
        <a:bodyPr/>
        <a:lstStyle/>
        <a:p>
          <a:pPr>
            <a:defRPr sz="1800">
              <a:latin typeface="Arial"/>
              <a:cs typeface="Arial"/>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Early Read</c:v>
                </c:pt>
              </c:strCache>
            </c:strRef>
          </c:tx>
          <c:invertIfNegative val="0"/>
          <c:cat>
            <c:strRef>
              <c:f>Sheet1!$A$2:$A$19</c:f>
              <c:strCache>
                <c:ptCount val="18"/>
                <c:pt idx="0">
                  <c:v>          mcf_r</c:v>
                </c:pt>
                <c:pt idx="1">
                  <c:v>    libquantum_r</c:v>
                </c:pt>
                <c:pt idx="2">
                  <c:v>          milc_r</c:v>
                </c:pt>
                <c:pt idx="3">
                  <c:v>        soplex_r</c:v>
                </c:pt>
                <c:pt idx="4">
                  <c:v>        bwaves_r</c:v>
                </c:pt>
                <c:pt idx="5">
                  <c:v>           lbm_r</c:v>
                </c:pt>
                <c:pt idx="6">
                  <c:v>       omnetpp_r</c:v>
                </c:pt>
                <c:pt idx="7">
                  <c:v>      GemsFDTD_r</c:v>
                </c:pt>
                <c:pt idx="8">
                  <c:v>           gcc_r</c:v>
                </c:pt>
                <c:pt idx="9">
                  <c:v>      leslie3d_r</c:v>
                </c:pt>
                <c:pt idx="10">
                  <c:v>        zeusmp_r</c:v>
                </c:pt>
                <c:pt idx="11">
                  <c:v>           wrf_r</c:v>
                </c:pt>
                <c:pt idx="12">
                  <c:v>     cactusADM_r</c:v>
                </c:pt>
                <c:pt idx="13">
                  <c:v>     xalancbmk_r</c:v>
                </c:pt>
                <c:pt idx="14">
                  <c:v>mix_H</c:v>
                </c:pt>
                <c:pt idx="15">
                  <c:v>mix_M</c:v>
                </c:pt>
                <c:pt idx="16">
                  <c:v>mix_L</c:v>
                </c:pt>
                <c:pt idx="17">
                  <c:v>         Gmean</c:v>
                </c:pt>
              </c:strCache>
            </c:strRef>
          </c:cat>
          <c:val>
            <c:numRef>
              <c:f>Sheet1!$B$2:$B$19</c:f>
              <c:numCache>
                <c:formatCode>General</c:formatCode>
                <c:ptCount val="18"/>
                <c:pt idx="0">
                  <c:v>1.266</c:v>
                </c:pt>
                <c:pt idx="1">
                  <c:v>1.247</c:v>
                </c:pt>
                <c:pt idx="2">
                  <c:v>1.2</c:v>
                </c:pt>
                <c:pt idx="3">
                  <c:v>1.206</c:v>
                </c:pt>
                <c:pt idx="4">
                  <c:v>1.256</c:v>
                </c:pt>
                <c:pt idx="5">
                  <c:v>1.082</c:v>
                </c:pt>
                <c:pt idx="6">
                  <c:v>1.238</c:v>
                </c:pt>
                <c:pt idx="7">
                  <c:v>1.127</c:v>
                </c:pt>
                <c:pt idx="8">
                  <c:v>1.166</c:v>
                </c:pt>
                <c:pt idx="9">
                  <c:v>1.15</c:v>
                </c:pt>
                <c:pt idx="10">
                  <c:v>1.226</c:v>
                </c:pt>
                <c:pt idx="11">
                  <c:v>1.107</c:v>
                </c:pt>
                <c:pt idx="12">
                  <c:v>1.181</c:v>
                </c:pt>
                <c:pt idx="13">
                  <c:v>1.118</c:v>
                </c:pt>
                <c:pt idx="14">
                  <c:v>1.176</c:v>
                </c:pt>
                <c:pt idx="15">
                  <c:v>1.15</c:v>
                </c:pt>
                <c:pt idx="16">
                  <c:v>1.161</c:v>
                </c:pt>
                <c:pt idx="17">
                  <c:v>1.179</c:v>
                </c:pt>
              </c:numCache>
            </c:numRef>
          </c:val>
        </c:ser>
        <c:ser>
          <c:idx val="1"/>
          <c:order val="1"/>
          <c:tx>
            <c:strRef>
              <c:f>Sheet1!$C$1</c:f>
              <c:strCache>
                <c:ptCount val="1"/>
                <c:pt idx="0">
                  <c:v>Turbo Read</c:v>
                </c:pt>
              </c:strCache>
            </c:strRef>
          </c:tx>
          <c:invertIfNegative val="0"/>
          <c:cat>
            <c:strRef>
              <c:f>Sheet1!$A$2:$A$19</c:f>
              <c:strCache>
                <c:ptCount val="18"/>
                <c:pt idx="0">
                  <c:v>          mcf_r</c:v>
                </c:pt>
                <c:pt idx="1">
                  <c:v>    libquantum_r</c:v>
                </c:pt>
                <c:pt idx="2">
                  <c:v>          milc_r</c:v>
                </c:pt>
                <c:pt idx="3">
                  <c:v>        soplex_r</c:v>
                </c:pt>
                <c:pt idx="4">
                  <c:v>        bwaves_r</c:v>
                </c:pt>
                <c:pt idx="5">
                  <c:v>           lbm_r</c:v>
                </c:pt>
                <c:pt idx="6">
                  <c:v>       omnetpp_r</c:v>
                </c:pt>
                <c:pt idx="7">
                  <c:v>      GemsFDTD_r</c:v>
                </c:pt>
                <c:pt idx="8">
                  <c:v>           gcc_r</c:v>
                </c:pt>
                <c:pt idx="9">
                  <c:v>      leslie3d_r</c:v>
                </c:pt>
                <c:pt idx="10">
                  <c:v>        zeusmp_r</c:v>
                </c:pt>
                <c:pt idx="11">
                  <c:v>           wrf_r</c:v>
                </c:pt>
                <c:pt idx="12">
                  <c:v>     cactusADM_r</c:v>
                </c:pt>
                <c:pt idx="13">
                  <c:v>     xalancbmk_r</c:v>
                </c:pt>
                <c:pt idx="14">
                  <c:v>mix_H</c:v>
                </c:pt>
                <c:pt idx="15">
                  <c:v>mix_M</c:v>
                </c:pt>
                <c:pt idx="16">
                  <c:v>mix_L</c:v>
                </c:pt>
                <c:pt idx="17">
                  <c:v>         Gmean</c:v>
                </c:pt>
              </c:strCache>
            </c:strRef>
          </c:cat>
          <c:val>
            <c:numRef>
              <c:f>Sheet1!$C$2:$C$19</c:f>
              <c:numCache>
                <c:formatCode>General</c:formatCode>
                <c:ptCount val="18"/>
                <c:pt idx="0">
                  <c:v>1.126</c:v>
                </c:pt>
                <c:pt idx="1">
                  <c:v>1.121</c:v>
                </c:pt>
                <c:pt idx="2">
                  <c:v>1.101</c:v>
                </c:pt>
                <c:pt idx="3">
                  <c:v>1.102</c:v>
                </c:pt>
                <c:pt idx="4">
                  <c:v>1.12</c:v>
                </c:pt>
                <c:pt idx="5">
                  <c:v>1.043</c:v>
                </c:pt>
                <c:pt idx="6">
                  <c:v>1.115</c:v>
                </c:pt>
                <c:pt idx="7">
                  <c:v>1.066</c:v>
                </c:pt>
                <c:pt idx="8">
                  <c:v>1.083</c:v>
                </c:pt>
                <c:pt idx="9">
                  <c:v>1.077</c:v>
                </c:pt>
                <c:pt idx="10">
                  <c:v>1.109</c:v>
                </c:pt>
                <c:pt idx="11">
                  <c:v>1.056</c:v>
                </c:pt>
                <c:pt idx="12">
                  <c:v>1.09</c:v>
                </c:pt>
                <c:pt idx="13">
                  <c:v>1.061</c:v>
                </c:pt>
                <c:pt idx="14">
                  <c:v>1.09</c:v>
                </c:pt>
                <c:pt idx="15">
                  <c:v>1.08</c:v>
                </c:pt>
                <c:pt idx="16">
                  <c:v>1.082</c:v>
                </c:pt>
                <c:pt idx="17">
                  <c:v>1.089</c:v>
                </c:pt>
              </c:numCache>
            </c:numRef>
          </c:val>
        </c:ser>
        <c:ser>
          <c:idx val="2"/>
          <c:order val="2"/>
          <c:tx>
            <c:strRef>
              <c:f>Sheet1!$D$1</c:f>
              <c:strCache>
                <c:ptCount val="1"/>
                <c:pt idx="0">
                  <c:v>Early+Turbo Read</c:v>
                </c:pt>
              </c:strCache>
            </c:strRef>
          </c:tx>
          <c:spPr>
            <a:noFill/>
            <a:ln>
              <a:noFill/>
            </a:ln>
            <a:effectLst/>
          </c:spPr>
          <c:invertIfNegative val="0"/>
          <c:cat>
            <c:strRef>
              <c:f>Sheet1!$A$2:$A$19</c:f>
              <c:strCache>
                <c:ptCount val="18"/>
                <c:pt idx="0">
                  <c:v>          mcf_r</c:v>
                </c:pt>
                <c:pt idx="1">
                  <c:v>    libquantum_r</c:v>
                </c:pt>
                <c:pt idx="2">
                  <c:v>          milc_r</c:v>
                </c:pt>
                <c:pt idx="3">
                  <c:v>        soplex_r</c:v>
                </c:pt>
                <c:pt idx="4">
                  <c:v>        bwaves_r</c:v>
                </c:pt>
                <c:pt idx="5">
                  <c:v>           lbm_r</c:v>
                </c:pt>
                <c:pt idx="6">
                  <c:v>       omnetpp_r</c:v>
                </c:pt>
                <c:pt idx="7">
                  <c:v>      GemsFDTD_r</c:v>
                </c:pt>
                <c:pt idx="8">
                  <c:v>           gcc_r</c:v>
                </c:pt>
                <c:pt idx="9">
                  <c:v>      leslie3d_r</c:v>
                </c:pt>
                <c:pt idx="10">
                  <c:v>        zeusmp_r</c:v>
                </c:pt>
                <c:pt idx="11">
                  <c:v>           wrf_r</c:v>
                </c:pt>
                <c:pt idx="12">
                  <c:v>     cactusADM_r</c:v>
                </c:pt>
                <c:pt idx="13">
                  <c:v>     xalancbmk_r</c:v>
                </c:pt>
                <c:pt idx="14">
                  <c:v>mix_H</c:v>
                </c:pt>
                <c:pt idx="15">
                  <c:v>mix_M</c:v>
                </c:pt>
                <c:pt idx="16">
                  <c:v>mix_L</c:v>
                </c:pt>
                <c:pt idx="17">
                  <c:v>         Gmean</c:v>
                </c:pt>
              </c:strCache>
            </c:strRef>
          </c:cat>
          <c:val>
            <c:numRef>
              <c:f>Sheet1!$D$2:$D$19</c:f>
              <c:numCache>
                <c:formatCode>General</c:formatCode>
                <c:ptCount val="18"/>
                <c:pt idx="0">
                  <c:v>1.311</c:v>
                </c:pt>
                <c:pt idx="1">
                  <c:v>1.293</c:v>
                </c:pt>
                <c:pt idx="2">
                  <c:v>1.231</c:v>
                </c:pt>
                <c:pt idx="3">
                  <c:v>1.242</c:v>
                </c:pt>
                <c:pt idx="4">
                  <c:v>1.293</c:v>
                </c:pt>
                <c:pt idx="5">
                  <c:v>1.094</c:v>
                </c:pt>
                <c:pt idx="6">
                  <c:v>1.278</c:v>
                </c:pt>
                <c:pt idx="7">
                  <c:v>1.144</c:v>
                </c:pt>
                <c:pt idx="8">
                  <c:v>1.191</c:v>
                </c:pt>
                <c:pt idx="9">
                  <c:v>1.173</c:v>
                </c:pt>
                <c:pt idx="10">
                  <c:v>1.26</c:v>
                </c:pt>
                <c:pt idx="11">
                  <c:v>1.122</c:v>
                </c:pt>
                <c:pt idx="12">
                  <c:v>1.204</c:v>
                </c:pt>
                <c:pt idx="13">
                  <c:v>1.136</c:v>
                </c:pt>
                <c:pt idx="14">
                  <c:v>1.201</c:v>
                </c:pt>
                <c:pt idx="15">
                  <c:v>1.171</c:v>
                </c:pt>
                <c:pt idx="16">
                  <c:v>1.182</c:v>
                </c:pt>
                <c:pt idx="17">
                  <c:v>1.206</c:v>
                </c:pt>
              </c:numCache>
            </c:numRef>
          </c:val>
        </c:ser>
        <c:dLbls>
          <c:showLegendKey val="0"/>
          <c:showVal val="0"/>
          <c:showCatName val="0"/>
          <c:showSerName val="0"/>
          <c:showPercent val="0"/>
          <c:showBubbleSize val="0"/>
        </c:dLbls>
        <c:gapWidth val="75"/>
        <c:overlap val="-25"/>
        <c:axId val="2037434072"/>
        <c:axId val="2037390344"/>
      </c:barChart>
      <c:catAx>
        <c:axId val="2037434072"/>
        <c:scaling>
          <c:orientation val="minMax"/>
        </c:scaling>
        <c:delete val="0"/>
        <c:axPos val="b"/>
        <c:majorTickMark val="none"/>
        <c:minorTickMark val="none"/>
        <c:tickLblPos val="nextTo"/>
        <c:txPr>
          <a:bodyPr/>
          <a:lstStyle/>
          <a:p>
            <a:pPr>
              <a:defRPr sz="1800">
                <a:latin typeface="Arial"/>
                <a:cs typeface="Arial"/>
              </a:defRPr>
            </a:pPr>
            <a:endParaRPr lang="en-US"/>
          </a:p>
        </c:txPr>
        <c:crossAx val="2037390344"/>
        <c:crosses val="autoZero"/>
        <c:auto val="1"/>
        <c:lblAlgn val="ctr"/>
        <c:lblOffset val="100"/>
        <c:noMultiLvlLbl val="0"/>
      </c:catAx>
      <c:valAx>
        <c:axId val="2037390344"/>
        <c:scaling>
          <c:orientation val="minMax"/>
          <c:min val="1.0"/>
        </c:scaling>
        <c:delete val="0"/>
        <c:axPos val="l"/>
        <c:majorGridlines/>
        <c:numFmt formatCode="General" sourceLinked="1"/>
        <c:majorTickMark val="none"/>
        <c:minorTickMark val="none"/>
        <c:tickLblPos val="nextTo"/>
        <c:spPr>
          <a:ln w="9525">
            <a:noFill/>
          </a:ln>
        </c:spPr>
        <c:txPr>
          <a:bodyPr/>
          <a:lstStyle/>
          <a:p>
            <a:pPr>
              <a:defRPr sz="1800">
                <a:latin typeface="Arial"/>
                <a:cs typeface="Arial"/>
              </a:defRPr>
            </a:pPr>
            <a:endParaRPr lang="en-US"/>
          </a:p>
        </c:txPr>
        <c:crossAx val="2037434072"/>
        <c:crosses val="autoZero"/>
        <c:crossBetween val="between"/>
        <c:majorUnit val="0.1"/>
      </c:valAx>
    </c:plotArea>
    <c:legend>
      <c:legendPos val="b"/>
      <c:layout>
        <c:manualLayout>
          <c:xMode val="edge"/>
          <c:yMode val="edge"/>
          <c:x val="0.232636721636503"/>
          <c:y val="0.0780477195621552"/>
          <c:w val="0.622454286964129"/>
          <c:h val="0.0600990414898826"/>
        </c:manualLayout>
      </c:layout>
      <c:overlay val="0"/>
      <c:txPr>
        <a:bodyPr/>
        <a:lstStyle/>
        <a:p>
          <a:pPr>
            <a:defRPr sz="1800">
              <a:latin typeface="Arial"/>
              <a:cs typeface="Arial"/>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Early Read</c:v>
                </c:pt>
              </c:strCache>
            </c:strRef>
          </c:tx>
          <c:invertIfNegative val="0"/>
          <c:cat>
            <c:strRef>
              <c:f>Sheet1!$A$2:$A$19</c:f>
              <c:strCache>
                <c:ptCount val="18"/>
                <c:pt idx="0">
                  <c:v>          mcf_r</c:v>
                </c:pt>
                <c:pt idx="1">
                  <c:v>    libquantum_r</c:v>
                </c:pt>
                <c:pt idx="2">
                  <c:v>          milc_r</c:v>
                </c:pt>
                <c:pt idx="3">
                  <c:v>        soplex_r</c:v>
                </c:pt>
                <c:pt idx="4">
                  <c:v>        bwaves_r</c:v>
                </c:pt>
                <c:pt idx="5">
                  <c:v>           lbm_r</c:v>
                </c:pt>
                <c:pt idx="6">
                  <c:v>       omnetpp_r</c:v>
                </c:pt>
                <c:pt idx="7">
                  <c:v>      GemsFDTD_r</c:v>
                </c:pt>
                <c:pt idx="8">
                  <c:v>           gcc_r</c:v>
                </c:pt>
                <c:pt idx="9">
                  <c:v>      leslie3d_r</c:v>
                </c:pt>
                <c:pt idx="10">
                  <c:v>        zeusmp_r</c:v>
                </c:pt>
                <c:pt idx="11">
                  <c:v>           wrf_r</c:v>
                </c:pt>
                <c:pt idx="12">
                  <c:v>     cactusADM_r</c:v>
                </c:pt>
                <c:pt idx="13">
                  <c:v>     xalancbmk_r</c:v>
                </c:pt>
                <c:pt idx="14">
                  <c:v>mix_H</c:v>
                </c:pt>
                <c:pt idx="15">
                  <c:v>mix_M</c:v>
                </c:pt>
                <c:pt idx="16">
                  <c:v>mix_L</c:v>
                </c:pt>
                <c:pt idx="17">
                  <c:v>         Gmean</c:v>
                </c:pt>
              </c:strCache>
            </c:strRef>
          </c:cat>
          <c:val>
            <c:numRef>
              <c:f>Sheet1!$B$2:$B$19</c:f>
              <c:numCache>
                <c:formatCode>General</c:formatCode>
                <c:ptCount val="18"/>
                <c:pt idx="0">
                  <c:v>1.266</c:v>
                </c:pt>
                <c:pt idx="1">
                  <c:v>1.247</c:v>
                </c:pt>
                <c:pt idx="2">
                  <c:v>1.2</c:v>
                </c:pt>
                <c:pt idx="3">
                  <c:v>1.206</c:v>
                </c:pt>
                <c:pt idx="4">
                  <c:v>1.256</c:v>
                </c:pt>
                <c:pt idx="5">
                  <c:v>1.082</c:v>
                </c:pt>
                <c:pt idx="6">
                  <c:v>1.238</c:v>
                </c:pt>
                <c:pt idx="7">
                  <c:v>1.127</c:v>
                </c:pt>
                <c:pt idx="8">
                  <c:v>1.166</c:v>
                </c:pt>
                <c:pt idx="9">
                  <c:v>1.15</c:v>
                </c:pt>
                <c:pt idx="10">
                  <c:v>1.226</c:v>
                </c:pt>
                <c:pt idx="11">
                  <c:v>1.107</c:v>
                </c:pt>
                <c:pt idx="12">
                  <c:v>1.181</c:v>
                </c:pt>
                <c:pt idx="13">
                  <c:v>1.118</c:v>
                </c:pt>
                <c:pt idx="14">
                  <c:v>1.176</c:v>
                </c:pt>
                <c:pt idx="15">
                  <c:v>1.15</c:v>
                </c:pt>
                <c:pt idx="16">
                  <c:v>1.161</c:v>
                </c:pt>
                <c:pt idx="17">
                  <c:v>1.179</c:v>
                </c:pt>
              </c:numCache>
            </c:numRef>
          </c:val>
        </c:ser>
        <c:ser>
          <c:idx val="1"/>
          <c:order val="1"/>
          <c:tx>
            <c:strRef>
              <c:f>Sheet1!$C$1</c:f>
              <c:strCache>
                <c:ptCount val="1"/>
                <c:pt idx="0">
                  <c:v>Turbo Read</c:v>
                </c:pt>
              </c:strCache>
            </c:strRef>
          </c:tx>
          <c:invertIfNegative val="0"/>
          <c:cat>
            <c:strRef>
              <c:f>Sheet1!$A$2:$A$19</c:f>
              <c:strCache>
                <c:ptCount val="18"/>
                <c:pt idx="0">
                  <c:v>          mcf_r</c:v>
                </c:pt>
                <c:pt idx="1">
                  <c:v>    libquantum_r</c:v>
                </c:pt>
                <c:pt idx="2">
                  <c:v>          milc_r</c:v>
                </c:pt>
                <c:pt idx="3">
                  <c:v>        soplex_r</c:v>
                </c:pt>
                <c:pt idx="4">
                  <c:v>        bwaves_r</c:v>
                </c:pt>
                <c:pt idx="5">
                  <c:v>           lbm_r</c:v>
                </c:pt>
                <c:pt idx="6">
                  <c:v>       omnetpp_r</c:v>
                </c:pt>
                <c:pt idx="7">
                  <c:v>      GemsFDTD_r</c:v>
                </c:pt>
                <c:pt idx="8">
                  <c:v>           gcc_r</c:v>
                </c:pt>
                <c:pt idx="9">
                  <c:v>      leslie3d_r</c:v>
                </c:pt>
                <c:pt idx="10">
                  <c:v>        zeusmp_r</c:v>
                </c:pt>
                <c:pt idx="11">
                  <c:v>           wrf_r</c:v>
                </c:pt>
                <c:pt idx="12">
                  <c:v>     cactusADM_r</c:v>
                </c:pt>
                <c:pt idx="13">
                  <c:v>     xalancbmk_r</c:v>
                </c:pt>
                <c:pt idx="14">
                  <c:v>mix_H</c:v>
                </c:pt>
                <c:pt idx="15">
                  <c:v>mix_M</c:v>
                </c:pt>
                <c:pt idx="16">
                  <c:v>mix_L</c:v>
                </c:pt>
                <c:pt idx="17">
                  <c:v>         Gmean</c:v>
                </c:pt>
              </c:strCache>
            </c:strRef>
          </c:cat>
          <c:val>
            <c:numRef>
              <c:f>Sheet1!$C$2:$C$19</c:f>
              <c:numCache>
                <c:formatCode>General</c:formatCode>
                <c:ptCount val="18"/>
                <c:pt idx="0">
                  <c:v>1.126</c:v>
                </c:pt>
                <c:pt idx="1">
                  <c:v>1.121</c:v>
                </c:pt>
                <c:pt idx="2">
                  <c:v>1.101</c:v>
                </c:pt>
                <c:pt idx="3">
                  <c:v>1.102</c:v>
                </c:pt>
                <c:pt idx="4">
                  <c:v>1.12</c:v>
                </c:pt>
                <c:pt idx="5">
                  <c:v>1.043</c:v>
                </c:pt>
                <c:pt idx="6">
                  <c:v>1.115</c:v>
                </c:pt>
                <c:pt idx="7">
                  <c:v>1.066</c:v>
                </c:pt>
                <c:pt idx="8">
                  <c:v>1.083</c:v>
                </c:pt>
                <c:pt idx="9">
                  <c:v>1.077</c:v>
                </c:pt>
                <c:pt idx="10">
                  <c:v>1.109</c:v>
                </c:pt>
                <c:pt idx="11">
                  <c:v>1.056</c:v>
                </c:pt>
                <c:pt idx="12">
                  <c:v>1.09</c:v>
                </c:pt>
                <c:pt idx="13">
                  <c:v>1.061</c:v>
                </c:pt>
                <c:pt idx="14">
                  <c:v>1.09</c:v>
                </c:pt>
                <c:pt idx="15">
                  <c:v>1.08</c:v>
                </c:pt>
                <c:pt idx="16">
                  <c:v>1.082</c:v>
                </c:pt>
                <c:pt idx="17">
                  <c:v>1.089</c:v>
                </c:pt>
              </c:numCache>
            </c:numRef>
          </c:val>
        </c:ser>
        <c:ser>
          <c:idx val="2"/>
          <c:order val="2"/>
          <c:tx>
            <c:strRef>
              <c:f>Sheet1!$D$1</c:f>
              <c:strCache>
                <c:ptCount val="1"/>
                <c:pt idx="0">
                  <c:v>Early+Turbo Read</c:v>
                </c:pt>
              </c:strCache>
            </c:strRef>
          </c:tx>
          <c:spPr>
            <a:solidFill>
              <a:srgbClr val="008000"/>
            </a:solidFill>
          </c:spPr>
          <c:invertIfNegative val="0"/>
          <c:cat>
            <c:strRef>
              <c:f>Sheet1!$A$2:$A$19</c:f>
              <c:strCache>
                <c:ptCount val="18"/>
                <c:pt idx="0">
                  <c:v>          mcf_r</c:v>
                </c:pt>
                <c:pt idx="1">
                  <c:v>    libquantum_r</c:v>
                </c:pt>
                <c:pt idx="2">
                  <c:v>          milc_r</c:v>
                </c:pt>
                <c:pt idx="3">
                  <c:v>        soplex_r</c:v>
                </c:pt>
                <c:pt idx="4">
                  <c:v>        bwaves_r</c:v>
                </c:pt>
                <c:pt idx="5">
                  <c:v>           lbm_r</c:v>
                </c:pt>
                <c:pt idx="6">
                  <c:v>       omnetpp_r</c:v>
                </c:pt>
                <c:pt idx="7">
                  <c:v>      GemsFDTD_r</c:v>
                </c:pt>
                <c:pt idx="8">
                  <c:v>           gcc_r</c:v>
                </c:pt>
                <c:pt idx="9">
                  <c:v>      leslie3d_r</c:v>
                </c:pt>
                <c:pt idx="10">
                  <c:v>        zeusmp_r</c:v>
                </c:pt>
                <c:pt idx="11">
                  <c:v>           wrf_r</c:v>
                </c:pt>
                <c:pt idx="12">
                  <c:v>     cactusADM_r</c:v>
                </c:pt>
                <c:pt idx="13">
                  <c:v>     xalancbmk_r</c:v>
                </c:pt>
                <c:pt idx="14">
                  <c:v>mix_H</c:v>
                </c:pt>
                <c:pt idx="15">
                  <c:v>mix_M</c:v>
                </c:pt>
                <c:pt idx="16">
                  <c:v>mix_L</c:v>
                </c:pt>
                <c:pt idx="17">
                  <c:v>         Gmean</c:v>
                </c:pt>
              </c:strCache>
            </c:strRef>
          </c:cat>
          <c:val>
            <c:numRef>
              <c:f>Sheet1!$D$2:$D$19</c:f>
              <c:numCache>
                <c:formatCode>General</c:formatCode>
                <c:ptCount val="18"/>
                <c:pt idx="0">
                  <c:v>1.311</c:v>
                </c:pt>
                <c:pt idx="1">
                  <c:v>1.293</c:v>
                </c:pt>
                <c:pt idx="2">
                  <c:v>1.231</c:v>
                </c:pt>
                <c:pt idx="3">
                  <c:v>1.242</c:v>
                </c:pt>
                <c:pt idx="4">
                  <c:v>1.293</c:v>
                </c:pt>
                <c:pt idx="5">
                  <c:v>1.094</c:v>
                </c:pt>
                <c:pt idx="6">
                  <c:v>1.278</c:v>
                </c:pt>
                <c:pt idx="7">
                  <c:v>1.144</c:v>
                </c:pt>
                <c:pt idx="8">
                  <c:v>1.191</c:v>
                </c:pt>
                <c:pt idx="9">
                  <c:v>1.173</c:v>
                </c:pt>
                <c:pt idx="10">
                  <c:v>1.26</c:v>
                </c:pt>
                <c:pt idx="11">
                  <c:v>1.122</c:v>
                </c:pt>
                <c:pt idx="12">
                  <c:v>1.204</c:v>
                </c:pt>
                <c:pt idx="13">
                  <c:v>1.136</c:v>
                </c:pt>
                <c:pt idx="14">
                  <c:v>1.201</c:v>
                </c:pt>
                <c:pt idx="15">
                  <c:v>1.171</c:v>
                </c:pt>
                <c:pt idx="16">
                  <c:v>1.182</c:v>
                </c:pt>
                <c:pt idx="17">
                  <c:v>1.206</c:v>
                </c:pt>
              </c:numCache>
            </c:numRef>
          </c:val>
        </c:ser>
        <c:dLbls>
          <c:showLegendKey val="0"/>
          <c:showVal val="0"/>
          <c:showCatName val="0"/>
          <c:showSerName val="0"/>
          <c:showPercent val="0"/>
          <c:showBubbleSize val="0"/>
        </c:dLbls>
        <c:gapWidth val="75"/>
        <c:overlap val="-25"/>
        <c:axId val="2028742248"/>
        <c:axId val="2028737704"/>
      </c:barChart>
      <c:catAx>
        <c:axId val="2028742248"/>
        <c:scaling>
          <c:orientation val="minMax"/>
        </c:scaling>
        <c:delete val="0"/>
        <c:axPos val="b"/>
        <c:majorTickMark val="none"/>
        <c:minorTickMark val="none"/>
        <c:tickLblPos val="nextTo"/>
        <c:txPr>
          <a:bodyPr/>
          <a:lstStyle/>
          <a:p>
            <a:pPr>
              <a:defRPr sz="1800">
                <a:latin typeface="Arial"/>
                <a:cs typeface="Arial"/>
              </a:defRPr>
            </a:pPr>
            <a:endParaRPr lang="en-US"/>
          </a:p>
        </c:txPr>
        <c:crossAx val="2028737704"/>
        <c:crosses val="autoZero"/>
        <c:auto val="1"/>
        <c:lblAlgn val="ctr"/>
        <c:lblOffset val="100"/>
        <c:noMultiLvlLbl val="0"/>
      </c:catAx>
      <c:valAx>
        <c:axId val="2028737704"/>
        <c:scaling>
          <c:orientation val="minMax"/>
          <c:min val="1.0"/>
        </c:scaling>
        <c:delete val="0"/>
        <c:axPos val="l"/>
        <c:majorGridlines/>
        <c:numFmt formatCode="General" sourceLinked="1"/>
        <c:majorTickMark val="none"/>
        <c:minorTickMark val="none"/>
        <c:tickLblPos val="nextTo"/>
        <c:spPr>
          <a:ln w="9525">
            <a:noFill/>
          </a:ln>
        </c:spPr>
        <c:txPr>
          <a:bodyPr/>
          <a:lstStyle/>
          <a:p>
            <a:pPr>
              <a:defRPr sz="1800">
                <a:latin typeface="Arial"/>
                <a:cs typeface="Arial"/>
              </a:defRPr>
            </a:pPr>
            <a:endParaRPr lang="en-US"/>
          </a:p>
        </c:txPr>
        <c:crossAx val="2028742248"/>
        <c:crosses val="autoZero"/>
        <c:crossBetween val="between"/>
        <c:majorUnit val="0.1"/>
      </c:valAx>
    </c:plotArea>
    <c:legend>
      <c:legendPos val="b"/>
      <c:layout>
        <c:manualLayout>
          <c:xMode val="edge"/>
          <c:yMode val="edge"/>
          <c:x val="0.232636721636503"/>
          <c:y val="0.0780477195621552"/>
          <c:w val="0.622454286964129"/>
          <c:h val="0.0600990414898826"/>
        </c:manualLayout>
      </c:layout>
      <c:overlay val="0"/>
      <c:txPr>
        <a:bodyPr/>
        <a:lstStyle/>
        <a:p>
          <a:pPr>
            <a:defRPr sz="1800">
              <a:latin typeface="Arial"/>
              <a:cs typeface="Arial"/>
            </a:defRPr>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Sheet2!$A$2</c:f>
              <c:strCache>
                <c:ptCount val="1"/>
                <c:pt idx="0">
                  <c:v> Memory Energy</c:v>
                </c:pt>
              </c:strCache>
            </c:strRef>
          </c:tx>
          <c:spPr>
            <a:solidFill>
              <a:srgbClr val="F5D170"/>
            </a:solidFill>
            <a:ln>
              <a:solidFill>
                <a:sysClr val="windowText" lastClr="000000"/>
              </a:solidFill>
            </a:ln>
          </c:spPr>
          <c:invertIfNegative val="0"/>
          <c:cat>
            <c:strRef>
              <c:f>Sheet2!$B$1:$D$1</c:f>
              <c:strCache>
                <c:ptCount val="3"/>
                <c:pt idx="0">
                  <c:v>Early Read</c:v>
                </c:pt>
                <c:pt idx="1">
                  <c:v>Turbo Read</c:v>
                </c:pt>
                <c:pt idx="2">
                  <c:v>Early+Turbo Read</c:v>
                </c:pt>
              </c:strCache>
            </c:strRef>
          </c:cat>
          <c:val>
            <c:numRef>
              <c:f>Sheet2!$B$2:$D$2</c:f>
              <c:numCache>
                <c:formatCode>General</c:formatCode>
                <c:ptCount val="3"/>
                <c:pt idx="0">
                  <c:v>0.934</c:v>
                </c:pt>
                <c:pt idx="1">
                  <c:v>1.04</c:v>
                </c:pt>
                <c:pt idx="2">
                  <c:v>0.9845</c:v>
                </c:pt>
              </c:numCache>
            </c:numRef>
          </c:val>
        </c:ser>
        <c:ser>
          <c:idx val="1"/>
          <c:order val="1"/>
          <c:tx>
            <c:strRef>
              <c:f>Sheet2!$A$3</c:f>
              <c:strCache>
                <c:ptCount val="1"/>
                <c:pt idx="0">
                  <c:v> System EDP</c:v>
                </c:pt>
              </c:strCache>
            </c:strRef>
          </c:tx>
          <c:spPr>
            <a:noFill/>
            <a:ln>
              <a:noFill/>
            </a:ln>
            <a:effectLst/>
          </c:spPr>
          <c:invertIfNegative val="0"/>
          <c:cat>
            <c:strRef>
              <c:f>Sheet2!$B$1:$D$1</c:f>
              <c:strCache>
                <c:ptCount val="3"/>
                <c:pt idx="0">
                  <c:v>Early Read</c:v>
                </c:pt>
                <c:pt idx="1">
                  <c:v>Turbo Read</c:v>
                </c:pt>
                <c:pt idx="2">
                  <c:v>Early+Turbo Read</c:v>
                </c:pt>
              </c:strCache>
            </c:strRef>
          </c:cat>
          <c:val>
            <c:numRef>
              <c:f>Sheet2!$B$3:$D$3</c:f>
              <c:numCache>
                <c:formatCode>General</c:formatCode>
                <c:ptCount val="3"/>
                <c:pt idx="0">
                  <c:v>0.7457</c:v>
                </c:pt>
                <c:pt idx="1">
                  <c:v>0.8606</c:v>
                </c:pt>
                <c:pt idx="2">
                  <c:v>0.7154</c:v>
                </c:pt>
              </c:numCache>
            </c:numRef>
          </c:val>
        </c:ser>
        <c:dLbls>
          <c:showLegendKey val="0"/>
          <c:showVal val="0"/>
          <c:showCatName val="0"/>
          <c:showSerName val="0"/>
          <c:showPercent val="0"/>
          <c:showBubbleSize val="0"/>
        </c:dLbls>
        <c:gapWidth val="75"/>
        <c:overlap val="-25"/>
        <c:axId val="2123286152"/>
        <c:axId val="2123288904"/>
      </c:barChart>
      <c:catAx>
        <c:axId val="2123286152"/>
        <c:scaling>
          <c:orientation val="minMax"/>
        </c:scaling>
        <c:delete val="0"/>
        <c:axPos val="b"/>
        <c:majorTickMark val="none"/>
        <c:minorTickMark val="none"/>
        <c:tickLblPos val="nextTo"/>
        <c:crossAx val="2123288904"/>
        <c:crosses val="autoZero"/>
        <c:auto val="1"/>
        <c:lblAlgn val="ctr"/>
        <c:lblOffset val="100"/>
        <c:noMultiLvlLbl val="0"/>
      </c:catAx>
      <c:valAx>
        <c:axId val="2123288904"/>
        <c:scaling>
          <c:orientation val="minMax"/>
          <c:max val="1.1"/>
          <c:min val="0.6"/>
        </c:scaling>
        <c:delete val="0"/>
        <c:axPos val="l"/>
        <c:majorGridlines/>
        <c:numFmt formatCode="General" sourceLinked="1"/>
        <c:majorTickMark val="none"/>
        <c:minorTickMark val="none"/>
        <c:tickLblPos val="nextTo"/>
        <c:spPr>
          <a:ln w="9525">
            <a:noFill/>
          </a:ln>
        </c:spPr>
        <c:crossAx val="2123286152"/>
        <c:crosses val="autoZero"/>
        <c:crossBetween val="between"/>
        <c:majorUnit val="0.1"/>
      </c:valAx>
    </c:plotArea>
    <c:legend>
      <c:legendPos val="b"/>
      <c:layout>
        <c:manualLayout>
          <c:xMode val="edge"/>
          <c:yMode val="edge"/>
          <c:x val="0.488130088364415"/>
          <c:y val="0.0581528798188692"/>
          <c:w val="0.479796806453277"/>
          <c:h val="0.0829178085942537"/>
        </c:manualLayout>
      </c:layout>
      <c:overlay val="0"/>
    </c:legend>
    <c:plotVisOnly val="1"/>
    <c:dispBlanksAs val="gap"/>
    <c:showDLblsOverMax val="0"/>
  </c:chart>
  <c:txPr>
    <a:bodyPr/>
    <a:lstStyle/>
    <a:p>
      <a:pPr>
        <a:defRPr sz="1800">
          <a:latin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Sheet2!$A$2</c:f>
              <c:strCache>
                <c:ptCount val="1"/>
                <c:pt idx="0">
                  <c:v> Memory Energy</c:v>
                </c:pt>
              </c:strCache>
            </c:strRef>
          </c:tx>
          <c:spPr>
            <a:solidFill>
              <a:srgbClr val="F5D170"/>
            </a:solidFill>
            <a:ln>
              <a:solidFill>
                <a:sysClr val="windowText" lastClr="000000"/>
              </a:solidFill>
            </a:ln>
          </c:spPr>
          <c:invertIfNegative val="0"/>
          <c:cat>
            <c:strRef>
              <c:f>Sheet2!$B$1:$D$1</c:f>
              <c:strCache>
                <c:ptCount val="3"/>
                <c:pt idx="0">
                  <c:v>Early Read</c:v>
                </c:pt>
                <c:pt idx="1">
                  <c:v>Turbo Read</c:v>
                </c:pt>
                <c:pt idx="2">
                  <c:v>Early+Turbo Read</c:v>
                </c:pt>
              </c:strCache>
            </c:strRef>
          </c:cat>
          <c:val>
            <c:numRef>
              <c:f>Sheet2!$B$2:$D$2</c:f>
              <c:numCache>
                <c:formatCode>General</c:formatCode>
                <c:ptCount val="3"/>
                <c:pt idx="0">
                  <c:v>0.934</c:v>
                </c:pt>
                <c:pt idx="1">
                  <c:v>1.04</c:v>
                </c:pt>
                <c:pt idx="2">
                  <c:v>0.9845</c:v>
                </c:pt>
              </c:numCache>
            </c:numRef>
          </c:val>
        </c:ser>
        <c:ser>
          <c:idx val="1"/>
          <c:order val="1"/>
          <c:tx>
            <c:strRef>
              <c:f>Sheet2!$A$3</c:f>
              <c:strCache>
                <c:ptCount val="1"/>
                <c:pt idx="0">
                  <c:v> System EDP</c:v>
                </c:pt>
              </c:strCache>
            </c:strRef>
          </c:tx>
          <c:spPr>
            <a:solidFill>
              <a:srgbClr val="008000"/>
            </a:solidFill>
            <a:ln>
              <a:solidFill>
                <a:sysClr val="windowText" lastClr="000000"/>
              </a:solidFill>
            </a:ln>
          </c:spPr>
          <c:invertIfNegative val="0"/>
          <c:cat>
            <c:strRef>
              <c:f>Sheet2!$B$1:$D$1</c:f>
              <c:strCache>
                <c:ptCount val="3"/>
                <c:pt idx="0">
                  <c:v>Early Read</c:v>
                </c:pt>
                <c:pt idx="1">
                  <c:v>Turbo Read</c:v>
                </c:pt>
                <c:pt idx="2">
                  <c:v>Early+Turbo Read</c:v>
                </c:pt>
              </c:strCache>
            </c:strRef>
          </c:cat>
          <c:val>
            <c:numRef>
              <c:f>Sheet2!$B$3:$D$3</c:f>
              <c:numCache>
                <c:formatCode>General</c:formatCode>
                <c:ptCount val="3"/>
                <c:pt idx="0">
                  <c:v>0.7457</c:v>
                </c:pt>
                <c:pt idx="1">
                  <c:v>0.8606</c:v>
                </c:pt>
                <c:pt idx="2">
                  <c:v>0.7154</c:v>
                </c:pt>
              </c:numCache>
            </c:numRef>
          </c:val>
        </c:ser>
        <c:dLbls>
          <c:showLegendKey val="0"/>
          <c:showVal val="0"/>
          <c:showCatName val="0"/>
          <c:showSerName val="0"/>
          <c:showPercent val="0"/>
          <c:showBubbleSize val="0"/>
        </c:dLbls>
        <c:gapWidth val="75"/>
        <c:overlap val="-25"/>
        <c:axId val="2126087288"/>
        <c:axId val="2126089896"/>
      </c:barChart>
      <c:catAx>
        <c:axId val="2126087288"/>
        <c:scaling>
          <c:orientation val="minMax"/>
        </c:scaling>
        <c:delete val="0"/>
        <c:axPos val="b"/>
        <c:majorTickMark val="none"/>
        <c:minorTickMark val="none"/>
        <c:tickLblPos val="nextTo"/>
        <c:crossAx val="2126089896"/>
        <c:crosses val="autoZero"/>
        <c:auto val="1"/>
        <c:lblAlgn val="ctr"/>
        <c:lblOffset val="100"/>
        <c:noMultiLvlLbl val="0"/>
      </c:catAx>
      <c:valAx>
        <c:axId val="2126089896"/>
        <c:scaling>
          <c:orientation val="minMax"/>
          <c:max val="1.1"/>
          <c:min val="0.6"/>
        </c:scaling>
        <c:delete val="0"/>
        <c:axPos val="l"/>
        <c:majorGridlines/>
        <c:numFmt formatCode="General" sourceLinked="1"/>
        <c:majorTickMark val="none"/>
        <c:minorTickMark val="none"/>
        <c:tickLblPos val="nextTo"/>
        <c:spPr>
          <a:ln w="9525">
            <a:noFill/>
          </a:ln>
        </c:spPr>
        <c:crossAx val="2126087288"/>
        <c:crosses val="autoZero"/>
        <c:crossBetween val="between"/>
        <c:majorUnit val="0.1"/>
      </c:valAx>
    </c:plotArea>
    <c:legend>
      <c:legendPos val="b"/>
      <c:layout>
        <c:manualLayout>
          <c:xMode val="edge"/>
          <c:yMode val="edge"/>
          <c:x val="0.488130088364415"/>
          <c:y val="0.0581528798188692"/>
          <c:w val="0.479796806453277"/>
          <c:h val="0.0829178085942537"/>
        </c:manualLayout>
      </c:layout>
      <c:overlay val="0"/>
    </c:legend>
    <c:plotVisOnly val="1"/>
    <c:dispBlanksAs val="gap"/>
    <c:showDLblsOverMax val="0"/>
  </c:chart>
  <c:txPr>
    <a:bodyPr/>
    <a:lstStyle/>
    <a:p>
      <a:pPr>
        <a:defRPr sz="1800">
          <a:latin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defRPr sz="1200"/>
            </a:lvl1pPr>
          </a:lstStyle>
          <a:p>
            <a:pPr>
              <a:defRPr/>
            </a:pPr>
            <a:fld id="{DEA9CD39-8413-4B8C-A3D2-DE39318C419E}" type="datetimeFigureOut">
              <a:rPr lang="en-US"/>
              <a:pPr>
                <a:defRPr/>
              </a:pPr>
              <a:t>2/28/15</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defRPr sz="1200"/>
            </a:lvl1pPr>
          </a:lstStyle>
          <a:p>
            <a:pPr>
              <a:defRPr/>
            </a:pPr>
            <a:fld id="{65742ED9-F266-46B2-9757-D6D85BD40A3C}" type="slidenum">
              <a:rPr lang="en-US"/>
              <a:pPr>
                <a:defRPr/>
              </a:pPr>
              <a:t>‹#›</a:t>
            </a:fld>
            <a:endParaRPr lang="en-US"/>
          </a:p>
        </p:txBody>
      </p:sp>
    </p:spTree>
    <p:extLst>
      <p:ext uri="{BB962C8B-B14F-4D97-AF65-F5344CB8AC3E}">
        <p14:creationId xmlns:p14="http://schemas.microsoft.com/office/powerpoint/2010/main" val="57636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fontAlgn="auto">
              <a:spcBef>
                <a:spcPts val="0"/>
              </a:spcBef>
              <a:spcAft>
                <a:spcPts val="0"/>
              </a:spcAft>
              <a:defRPr sz="1200">
                <a:latin typeface="+mn-lt"/>
              </a:defRPr>
            </a:lvl1pPr>
          </a:lstStyle>
          <a:p>
            <a:pPr>
              <a:defRPr/>
            </a:pPr>
            <a:fld id="{3BD96700-5E7E-406C-B835-5191AF7B55F8}" type="datetimeFigureOut">
              <a:rPr lang="en-US"/>
              <a:pPr>
                <a:defRPr/>
              </a:pPr>
              <a:t>2/28/15</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2309" tIns="46154" rIns="92309" bIns="46154" rtlCol="0" anchor="b"/>
          <a:lstStyle>
            <a:lvl1pPr algn="r" fontAlgn="auto">
              <a:spcBef>
                <a:spcPts val="0"/>
              </a:spcBef>
              <a:spcAft>
                <a:spcPts val="0"/>
              </a:spcAft>
              <a:defRPr sz="1200">
                <a:latin typeface="+mn-lt"/>
              </a:defRPr>
            </a:lvl1pPr>
          </a:lstStyle>
          <a:p>
            <a:pPr>
              <a:defRPr/>
            </a:pPr>
            <a:fld id="{14F965DC-4D72-4067-8A9B-6CFE5CBE0910}" type="slidenum">
              <a:rPr lang="en-US"/>
              <a:pPr>
                <a:defRPr/>
              </a:pPr>
              <a:t>‹#›</a:t>
            </a:fld>
            <a:endParaRPr lang="en-US"/>
          </a:p>
        </p:txBody>
      </p:sp>
    </p:spTree>
    <p:extLst>
      <p:ext uri="{BB962C8B-B14F-4D97-AF65-F5344CB8AC3E}">
        <p14:creationId xmlns:p14="http://schemas.microsoft.com/office/powerpoint/2010/main" val="3197161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Hello everyone, I am </a:t>
            </a:r>
            <a:r>
              <a:rPr lang="en-US" baseline="0" dirty="0" err="1" smtClean="0"/>
              <a:t>Prashant</a:t>
            </a:r>
            <a:r>
              <a:rPr lang="en-US" baseline="0" dirty="0" smtClean="0"/>
              <a:t> Nair from </a:t>
            </a:r>
            <a:r>
              <a:rPr lang="en-US" baseline="0" dirty="0" err="1" smtClean="0"/>
              <a:t>georgia</a:t>
            </a:r>
            <a:r>
              <a:rPr lang="en-US" baseline="0" dirty="0" smtClean="0"/>
              <a:t> tech.</a:t>
            </a:r>
          </a:p>
          <a:p>
            <a:r>
              <a:rPr lang="en-US" baseline="0" dirty="0" smtClean="0"/>
              <a:t>I will be talking about Reducing Read Latency </a:t>
            </a:r>
          </a:p>
          <a:p>
            <a:r>
              <a:rPr lang="en-US" baseline="0" dirty="0" smtClean="0"/>
              <a:t>of Phase Change Memory via Early Read and Turbo Read</a:t>
            </a:r>
          </a:p>
          <a:p>
            <a:r>
              <a:rPr lang="en-US" baseline="0" dirty="0" smtClean="0"/>
              <a:t>This is a work that I did with my </a:t>
            </a:r>
            <a:r>
              <a:rPr lang="en-US" baseline="0" dirty="0" err="1" smtClean="0"/>
              <a:t>labmate</a:t>
            </a:r>
            <a:r>
              <a:rPr lang="en-US" baseline="0" dirty="0" smtClean="0"/>
              <a:t> </a:t>
            </a:r>
            <a:r>
              <a:rPr lang="en-US" baseline="0" dirty="0" err="1" smtClean="0"/>
              <a:t>Chiachen</a:t>
            </a:r>
            <a:r>
              <a:rPr lang="en-US" baseline="0" dirty="0" smtClean="0"/>
              <a:t>, my collaborator at </a:t>
            </a:r>
            <a:r>
              <a:rPr lang="en-US" baseline="0" dirty="0" err="1" smtClean="0"/>
              <a:t>IITBombay</a:t>
            </a:r>
            <a:r>
              <a:rPr lang="en-US" baseline="0" dirty="0" smtClean="0"/>
              <a:t> </a:t>
            </a:r>
            <a:r>
              <a:rPr lang="en-US" baseline="0" dirty="0" err="1" smtClean="0"/>
              <a:t>Bipin</a:t>
            </a:r>
            <a:r>
              <a:rPr lang="en-US" baseline="0" dirty="0" smtClean="0"/>
              <a:t> </a:t>
            </a:r>
            <a:r>
              <a:rPr lang="en-US" baseline="0" dirty="0" err="1" smtClean="0"/>
              <a:t>Rajendran</a:t>
            </a:r>
            <a:r>
              <a:rPr lang="en-US" baseline="0" dirty="0" smtClean="0"/>
              <a:t> and my advisor </a:t>
            </a:r>
            <a:r>
              <a:rPr lang="en-US" baseline="0" dirty="0" err="1" smtClean="0"/>
              <a:t>Moin</a:t>
            </a:r>
            <a:r>
              <a:rPr lang="en-US" baseline="0" dirty="0" smtClean="0"/>
              <a:t> </a:t>
            </a:r>
            <a:r>
              <a:rPr lang="en-US" baseline="0" dirty="0" err="1" smtClean="0"/>
              <a:t>Qureshi</a:t>
            </a:r>
            <a:endParaRPr lang="en-US" baseline="0" dirty="0" smtClean="0"/>
          </a:p>
        </p:txBody>
      </p:sp>
      <p:sp>
        <p:nvSpPr>
          <p:cNvPr id="4" name="Slide Number Placeholder 3"/>
          <p:cNvSpPr>
            <a:spLocks noGrp="1"/>
          </p:cNvSpPr>
          <p:nvPr>
            <p:ph type="sldNum" sz="quarter" idx="5"/>
          </p:nvPr>
        </p:nvSpPr>
        <p:spPr/>
        <p:txBody>
          <a:bodyPr/>
          <a:lstStyle/>
          <a:p>
            <a:pPr>
              <a:defRPr/>
            </a:pPr>
            <a:fld id="{F547040B-6402-4B79-B962-EE1529BEFEC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However, we cannot simply increase the </a:t>
            </a:r>
            <a:r>
              <a:rPr lang="en-US" baseline="0" dirty="0" err="1" smtClean="0"/>
              <a:t>bitline</a:t>
            </a:r>
            <a:r>
              <a:rPr lang="en-US" baseline="0" dirty="0" smtClean="0"/>
              <a:t> voltage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While increasing the </a:t>
            </a:r>
            <a:r>
              <a:rPr lang="en-US" baseline="0" dirty="0" err="1" smtClean="0"/>
              <a:t>bitline</a:t>
            </a:r>
            <a:r>
              <a:rPr lang="en-US" baseline="0" dirty="0" smtClean="0"/>
              <a:t> voltage enables lower latency, it also causes errors, called read disturb errors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10</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goal of this paper is to reduce PCM read latency.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have two low cost proposals to reduce the read latency of PCM</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First proposal called early read exploits the variability in PCM cells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Second proposal called turbo read uses a higher </a:t>
            </a:r>
            <a:r>
              <a:rPr lang="en-US" baseline="0" dirty="0" err="1" smtClean="0"/>
              <a:t>bitline</a:t>
            </a:r>
            <a:r>
              <a:rPr lang="en-US" baseline="0" dirty="0" smtClean="0"/>
              <a:t> voltage to read PCM cells</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11</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 look at our</a:t>
            </a:r>
            <a:r>
              <a:rPr lang="en-US" dirty="0" smtClean="0"/>
              <a:t> 1</a:t>
            </a:r>
            <a:r>
              <a:rPr lang="en-US" baseline="30000" dirty="0" smtClean="0"/>
              <a:t>st</a:t>
            </a:r>
            <a:r>
              <a:rPr lang="en-US" dirty="0" smtClean="0"/>
              <a:t> proposal</a:t>
            </a:r>
            <a:r>
              <a:rPr lang="en-US" baseline="0" dirty="0" smtClean="0"/>
              <a:t> is Early Read</a:t>
            </a:r>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12</a:t>
            </a:fld>
            <a:endParaRPr lang="en-US"/>
          </a:p>
        </p:txBody>
      </p:sp>
    </p:spTree>
    <p:extLst>
      <p:ext uri="{BB962C8B-B14F-4D97-AF65-F5344CB8AC3E}">
        <p14:creationId xmlns:p14="http://schemas.microsoft.com/office/powerpoint/2010/main" val="130511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Early Read is based on the observation that sensing time is determined by worst case resistance in the SET state.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can try to come up with a better than worst case read scheme where we can read earlier than the worst case and still have correct result in the common case.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Unfortunately this would mean that we get some errors sometimes. Note that these errors do not change the state of the cell, these are just sensing errors.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need a low cost solution to fix these errors.</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13</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“One can simply use ECC to correct errors”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Ideally we will have to reduce latency as much as possible, however this will result in a large number of errors, which means this will require stronger ECC</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However, a strong ECC will incur significant cost.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want to mitigate high error rate without paying a significant cost</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14</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insight that makes our solution low cost is that we do not need to correct errors using ECC, if we can detect errors, we can simply correct errors by retrying the line with normal latency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reads the line with a lower latency, such that most times we do not get an error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 getting an error, since these are sensing errors,  we don</a:t>
            </a:r>
            <a:r>
              <a:rPr lang="fr-FR" baseline="0" dirty="0" smtClean="0"/>
              <a:t>’</a:t>
            </a:r>
            <a:r>
              <a:rPr lang="en-US" baseline="0" dirty="0" smtClean="0"/>
              <a:t>t need to correct them</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only detect errors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Error correction can be performed easily, all you need to do is to detect and retry with normal latency.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Therefore to use a scheme like this, we need a memory system that has two latencies, short latency and long latency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Now the key question is how do you detect errors at low cost?</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15</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key insight that makes it possible to detect errors efficiently is that errors with early read are unidirectional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SET can be classified as RESET, but not the other way around.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fortunately,</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16</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is a code called </a:t>
            </a:r>
            <a:r>
              <a:rPr lang="en-US" baseline="0" dirty="0" err="1" smtClean="0"/>
              <a:t>berger</a:t>
            </a:r>
            <a:r>
              <a:rPr lang="en-US" baseline="0" dirty="0" smtClean="0"/>
              <a:t> code that can detect any number of unidirectional errors  at low cost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a 512 bit cache line, only additional 10 bits are needed for storing Berger Code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Berger code is space efficient and provides 100% guarantee of error detection.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Let me quickly explain how </a:t>
            </a:r>
            <a:r>
              <a:rPr lang="en-US" baseline="0" dirty="0" err="1" smtClean="0"/>
              <a:t>berger</a:t>
            </a:r>
            <a:r>
              <a:rPr lang="en-US" baseline="0" dirty="0" smtClean="0"/>
              <a:t> code works</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17</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Berger code is computed by adding the number of 1s in Data, inverting and storing them</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number of 1s in data are compared to the inverted value stored in </a:t>
            </a:r>
            <a:r>
              <a:rPr lang="en-US" baseline="0" dirty="0" err="1" smtClean="0"/>
              <a:t>berger</a:t>
            </a:r>
            <a:r>
              <a:rPr lang="en-US" baseline="0" dirty="0" smtClean="0"/>
              <a:t> code and errors are detected.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reason why </a:t>
            </a:r>
            <a:r>
              <a:rPr lang="en-US" baseline="0" dirty="0" err="1" smtClean="0"/>
              <a:t>berger</a:t>
            </a:r>
            <a:r>
              <a:rPr lang="en-US" baseline="0" dirty="0" smtClean="0"/>
              <a:t> code works is because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 a unidirectional error from 1 to 0. The number of 1s in the data will only go down. Similarly the value of </a:t>
            </a:r>
            <a:r>
              <a:rPr lang="en-US" baseline="0" dirty="0" err="1" smtClean="0"/>
              <a:t>berger</a:t>
            </a:r>
            <a:r>
              <a:rPr lang="en-US" baseline="0" dirty="0" smtClean="0"/>
              <a:t> code can either remain the same or go down.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Which means that the inverted value of </a:t>
            </a:r>
            <a:r>
              <a:rPr lang="en-US" baseline="0" dirty="0" err="1" smtClean="0"/>
              <a:t>berger</a:t>
            </a:r>
            <a:r>
              <a:rPr lang="en-US" baseline="0" dirty="0" smtClean="0"/>
              <a:t> code will remain the same or go up. The only point where these two values are same is when there is no error.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0" dirty="0" smtClean="0">
                <a:solidFill>
                  <a:prstClr val="black"/>
                </a:solidFill>
              </a:rPr>
              <a:t>Berger code provides guaranteed detection of all unidirectional errors</a:t>
            </a:r>
            <a:r>
              <a:rPr lang="en-US" sz="1200" kern="1200" baseline="0" dirty="0" smtClean="0">
                <a:solidFill>
                  <a:schemeClr val="tx1"/>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rPr>
              <a:t>So what ER does is that it reads early, detects potential errors using </a:t>
            </a:r>
            <a:r>
              <a:rPr lang="en-US" sz="1200" kern="1200" baseline="0" dirty="0" err="1" smtClean="0">
                <a:solidFill>
                  <a:schemeClr val="tx1"/>
                </a:solidFill>
              </a:rPr>
              <a:t>berger</a:t>
            </a:r>
            <a:r>
              <a:rPr lang="en-US" sz="1200" kern="1200" baseline="0" dirty="0" smtClean="0">
                <a:solidFill>
                  <a:schemeClr val="tx1"/>
                </a:solidFill>
              </a:rPr>
              <a:t> code and retries in case of an error.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rPr>
              <a:t>We do not want the probability of retry to be high, </a:t>
            </a:r>
            <a:r>
              <a:rPr lang="en-US" sz="1200" kern="1200" baseline="0" dirty="0" err="1" smtClean="0">
                <a:solidFill>
                  <a:schemeClr val="tx1"/>
                </a:solidFill>
              </a:rPr>
              <a:t>infact</a:t>
            </a:r>
            <a:r>
              <a:rPr lang="en-US" sz="1200" kern="1200" baseline="0" dirty="0" smtClean="0">
                <a:solidFill>
                  <a:schemeClr val="tx1"/>
                </a:solidFill>
              </a:rPr>
              <a:t> we do not what this to be higher than 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rPr>
              <a:t>So what is the target resistance that can keep the probability of retry to be less than 1%</a:t>
            </a:r>
            <a:endParaRPr lang="en-US" sz="1200" kern="0" dirty="0" smtClean="0">
              <a:solidFill>
                <a:prstClr val="black"/>
              </a:solidFill>
            </a:endParaRP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18</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graph shows the raw BER for different value of </a:t>
            </a:r>
            <a:r>
              <a:rPr lang="en-US" baseline="0" dirty="0" err="1" smtClean="0"/>
              <a:t>rsense</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the baseline </a:t>
            </a:r>
            <a:r>
              <a:rPr lang="en-US" baseline="0" dirty="0" err="1" smtClean="0"/>
              <a:t>rsense</a:t>
            </a:r>
            <a:r>
              <a:rPr lang="en-US" baseline="0" dirty="0" smtClean="0"/>
              <a:t> is of 10Kohm, we reduce </a:t>
            </a:r>
            <a:r>
              <a:rPr lang="en-US" baseline="0" dirty="0" err="1" smtClean="0"/>
              <a:t>rsense</a:t>
            </a:r>
            <a:r>
              <a:rPr lang="en-US" baseline="0" dirty="0" smtClean="0"/>
              <a:t> from 10Kohm</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 7Kohm, the </a:t>
            </a:r>
            <a:r>
              <a:rPr lang="en-US" baseline="0" dirty="0" err="1" smtClean="0"/>
              <a:t>ber</a:t>
            </a:r>
            <a:r>
              <a:rPr lang="en-US" baseline="0" dirty="0" smtClean="0"/>
              <a:t> increases from 10^-16 to 10^-5</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Since the cache line has 512 bits, at BER of 10^-5, we get a probability of retry &lt; 0.5%</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we use this </a:t>
            </a:r>
            <a:r>
              <a:rPr lang="en-US" baseline="0" dirty="0" err="1" smtClean="0"/>
              <a:t>rsense</a:t>
            </a:r>
            <a:r>
              <a:rPr lang="en-US" baseline="0" dirty="0" smtClean="0"/>
              <a:t> we reduce the sensing time from 69ns in the baseline to 48ns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Overall, we get a 25% reduction in read latency using early read</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19</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PCM promises higher density and better scalability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However PCM systems have several key challenges which prior works have tried to address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limited endurance of PCM systems was addressed by Wear leveling, Error Correction and Graceful degradation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High write latency of PCM was addressed by </a:t>
            </a:r>
            <a:r>
              <a:rPr lang="en-US" baseline="0" dirty="0" err="1" smtClean="0"/>
              <a:t>PreSET</a:t>
            </a:r>
            <a:r>
              <a:rPr lang="en-US" baseline="0" dirty="0" smtClean="0"/>
              <a:t>, Write cancellation and Write Pausing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PCM read latency continues to be a problem, prior work has proposed using a hybrid memory system that consists of a DRAM cache and PCM.</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However misses from DRAM cache still take longer latency to be serviced from PCM. Our analysis shows that even for a hybrid memory system, PCM read latency continues to be a bottleneck.</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goal of this work is to overcome the high read latency of PCM systems</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look at our second proposal TR which increases</a:t>
            </a:r>
            <a:r>
              <a:rPr lang="en-US" baseline="0" dirty="0" smtClean="0"/>
              <a:t> </a:t>
            </a:r>
            <a:r>
              <a:rPr lang="en-US" baseline="0" dirty="0" err="1" smtClean="0"/>
              <a:t>bitline</a:t>
            </a:r>
            <a:r>
              <a:rPr lang="en-US" baseline="0" dirty="0" smtClean="0"/>
              <a:t> voltage and does not require bimodal read latency</a:t>
            </a:r>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20</a:t>
            </a:fld>
            <a:endParaRPr lang="en-US"/>
          </a:p>
        </p:txBody>
      </p:sp>
    </p:spTree>
    <p:extLst>
      <p:ext uri="{BB962C8B-B14F-4D97-AF65-F5344CB8AC3E}">
        <p14:creationId xmlns:p14="http://schemas.microsoft.com/office/powerpoint/2010/main" val="1305111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PCM writes data by passing current through the cells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PCM also reads data by passing current through the cells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Then why </a:t>
            </a:r>
            <a:r>
              <a:rPr lang="en-US" baseline="0" dirty="0" err="1" smtClean="0"/>
              <a:t>doesn</a:t>
            </a:r>
            <a:r>
              <a:rPr lang="fr-FR" baseline="0" dirty="0" smtClean="0"/>
              <a:t>’</a:t>
            </a:r>
            <a:r>
              <a:rPr lang="en-US" baseline="0" dirty="0" smtClean="0"/>
              <a:t>t reads become writes? This is because the read current is kept to be much lesser than the write current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we can increase the read current slightly, we can get lower latency, but this may accidently cause some bits to flip. A phenomenon which is called as read disturb.</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Thus, a higher </a:t>
            </a:r>
            <a:r>
              <a:rPr lang="en-US" baseline="0" dirty="0" err="1" smtClean="0"/>
              <a:t>bitline</a:t>
            </a:r>
            <a:r>
              <a:rPr lang="en-US" baseline="0" dirty="0" smtClean="0"/>
              <a:t> voltage causes read disturb</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21</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Let us look at read disturb more closely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we increase the </a:t>
            </a:r>
            <a:r>
              <a:rPr lang="en-US" baseline="0" dirty="0" err="1" smtClean="0"/>
              <a:t>bitline</a:t>
            </a:r>
            <a:r>
              <a:rPr lang="en-US" baseline="0" dirty="0" smtClean="0"/>
              <a:t> voltage, and PCM cells are read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state of PCM cells may directly be affected even if the correct value is sensed.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Which means it will give an error the next time the cell is written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Thus, unlike early read which causes only sensing errors, reading with higher current cause the state of the cell to flip, so retry based mechanism will not work.</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22</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Let us look at how we can correct read disturb errors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Read disturb causes incorrect value to be read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Read disturb can be corrected using error correcting codes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Correcting read disturb with ECC allows low latency read</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23</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2</a:t>
            </a:r>
            <a:r>
              <a:rPr lang="en-US" baseline="30000" dirty="0" smtClean="0"/>
              <a:t>nd</a:t>
            </a:r>
            <a:r>
              <a:rPr lang="en-US" baseline="0" dirty="0" smtClean="0"/>
              <a:t> solution turbo read reads with a higher </a:t>
            </a:r>
            <a:r>
              <a:rPr lang="en-US" baseline="0" dirty="0" err="1" smtClean="0"/>
              <a:t>btline</a:t>
            </a:r>
            <a:r>
              <a:rPr lang="en-US" baseline="0" dirty="0" smtClean="0"/>
              <a:t> voltage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there are read disturb errors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It uses the ECC associated with the line to correct these errors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Thus turbo read simply reads with a higher </a:t>
            </a:r>
            <a:r>
              <a:rPr lang="en-US" baseline="0" dirty="0" err="1" smtClean="0"/>
              <a:t>bitline</a:t>
            </a:r>
            <a:r>
              <a:rPr lang="en-US" baseline="0" dirty="0" smtClean="0"/>
              <a:t> voltage and uses ECC to correct read disturb errors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next step is to determine how much read disturb error rate can be tolerate</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24</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Systems</a:t>
            </a:r>
            <a:r>
              <a:rPr lang="en-US" sz="1200" kern="1200" baseline="0" dirty="0" smtClean="0">
                <a:solidFill>
                  <a:schemeClr val="tx1"/>
                </a:solidFill>
                <a:latin typeface="+mn-lt"/>
                <a:ea typeface="+mn-ea"/>
                <a:cs typeface="+mn-cs"/>
              </a:rPr>
              <a:t> are typically designed for failure rate &lt; </a:t>
            </a:r>
            <a:r>
              <a:rPr lang="en-US" sz="1200" kern="1200" dirty="0" smtClean="0">
                <a:solidFill>
                  <a:schemeClr val="tx1"/>
                </a:solidFill>
                <a:latin typeface="+mn-lt"/>
                <a:ea typeface="+mn-ea"/>
                <a:cs typeface="+mn-cs"/>
              </a:rPr>
              <a:t>10^-16 and we need to</a:t>
            </a:r>
          </a:p>
          <a:p>
            <a:r>
              <a:rPr lang="en-US" sz="1200" kern="1200" dirty="0" smtClean="0">
                <a:solidFill>
                  <a:schemeClr val="tx1"/>
                </a:solidFill>
                <a:latin typeface="+mn-lt"/>
                <a:ea typeface="+mn-ea"/>
                <a:cs typeface="+mn-cs"/>
              </a:rPr>
              <a:t>see what we can fix within a small storage budget of say DECTED.  </a:t>
            </a:r>
          </a:p>
          <a:p>
            <a:r>
              <a:rPr lang="en-US" sz="1200" kern="1200" dirty="0" smtClean="0">
                <a:solidFill>
                  <a:schemeClr val="tx1"/>
                </a:solidFill>
                <a:latin typeface="+mn-lt"/>
                <a:ea typeface="+mn-ea"/>
                <a:cs typeface="+mn-cs"/>
              </a:rPr>
              <a:t>We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will not be able to correct 3 bit errors, so what is raw BER we can</a:t>
            </a:r>
          </a:p>
          <a:p>
            <a:r>
              <a:rPr lang="en-US" sz="1200" kern="1200" dirty="0" smtClean="0">
                <a:solidFill>
                  <a:schemeClr val="tx1"/>
                </a:solidFill>
                <a:latin typeface="+mn-lt"/>
                <a:ea typeface="+mn-ea"/>
                <a:cs typeface="+mn-cs"/>
              </a:rPr>
              <a:t>tolerate with</a:t>
            </a:r>
            <a:r>
              <a:rPr lang="en-US" sz="1200" kern="1200" baseline="0" dirty="0" smtClean="0">
                <a:solidFill>
                  <a:schemeClr val="tx1"/>
                </a:solidFill>
                <a:latin typeface="+mn-lt"/>
                <a:ea typeface="+mn-ea"/>
                <a:cs typeface="+mn-cs"/>
              </a:rPr>
              <a:t> DECTED</a:t>
            </a:r>
            <a:r>
              <a:rPr lang="en-US" sz="1200" kern="1200" dirty="0" smtClean="0">
                <a:solidFill>
                  <a:schemeClr val="tx1"/>
                </a:solidFill>
                <a:latin typeface="+mn-lt"/>
                <a:ea typeface="+mn-ea"/>
                <a:cs typeface="+mn-cs"/>
              </a:rPr>
              <a:t> so that system BER is less than 10^-16?</a:t>
            </a:r>
          </a:p>
          <a:p>
            <a:r>
              <a:rPr lang="en-US" sz="1200" kern="1200" dirty="0" smtClean="0">
                <a:solidFill>
                  <a:schemeClr val="tx1"/>
                </a:solidFill>
                <a:latin typeface="+mn-lt"/>
                <a:ea typeface="+mn-ea"/>
                <a:cs typeface="+mn-cs"/>
              </a:rPr>
              <a:t>And</a:t>
            </a:r>
            <a:r>
              <a:rPr lang="en-US" sz="1200" kern="1200" baseline="0" dirty="0" smtClean="0">
                <a:solidFill>
                  <a:schemeClr val="tx1"/>
                </a:solidFill>
                <a:latin typeface="+mn-lt"/>
                <a:ea typeface="+mn-ea"/>
                <a:cs typeface="+mn-cs"/>
              </a:rPr>
              <a:t> this </a:t>
            </a:r>
            <a:r>
              <a:rPr lang="en-US" sz="1200" kern="1200" dirty="0" smtClean="0">
                <a:solidFill>
                  <a:schemeClr val="tx1"/>
                </a:solidFill>
                <a:latin typeface="+mn-lt"/>
                <a:ea typeface="+mn-ea"/>
                <a:cs typeface="+mn-cs"/>
              </a:rPr>
              <a:t>is what gives us a read disturb BER of 10^-9, </a:t>
            </a:r>
          </a:p>
          <a:p>
            <a:r>
              <a:rPr lang="en-US" sz="1200" kern="1200" dirty="0" smtClean="0">
                <a:solidFill>
                  <a:schemeClr val="tx1"/>
                </a:solidFill>
                <a:latin typeface="+mn-lt"/>
                <a:ea typeface="+mn-ea"/>
                <a:cs typeface="+mn-cs"/>
              </a:rPr>
              <a:t>So</a:t>
            </a:r>
            <a:r>
              <a:rPr lang="en-US" sz="1200" kern="1200" baseline="0" dirty="0" smtClean="0">
                <a:solidFill>
                  <a:schemeClr val="tx1"/>
                </a:solidFill>
                <a:latin typeface="+mn-lt"/>
                <a:ea typeface="+mn-ea"/>
                <a:cs typeface="+mn-cs"/>
              </a:rPr>
              <a:t> we</a:t>
            </a:r>
            <a:r>
              <a:rPr lang="en-US" sz="1200" kern="1200" dirty="0" smtClean="0">
                <a:solidFill>
                  <a:schemeClr val="tx1"/>
                </a:solidFill>
                <a:latin typeface="+mn-lt"/>
                <a:ea typeface="+mn-ea"/>
                <a:cs typeface="+mn-cs"/>
              </a:rPr>
              <a:t> will increase the </a:t>
            </a:r>
            <a:r>
              <a:rPr lang="en-US" sz="1200" kern="1200" dirty="0" err="1" smtClean="0">
                <a:solidFill>
                  <a:schemeClr val="tx1"/>
                </a:solidFill>
                <a:latin typeface="+mn-lt"/>
                <a:ea typeface="+mn-ea"/>
                <a:cs typeface="+mn-cs"/>
              </a:rPr>
              <a:t>bitline</a:t>
            </a:r>
            <a:r>
              <a:rPr lang="en-US" sz="1200" kern="1200" baseline="0" dirty="0" smtClean="0">
                <a:solidFill>
                  <a:schemeClr val="tx1"/>
                </a:solidFill>
                <a:latin typeface="+mn-lt"/>
                <a:ea typeface="+mn-ea"/>
                <a:cs typeface="+mn-cs"/>
              </a:rPr>
              <a:t> voltage</a:t>
            </a:r>
            <a:r>
              <a:rPr lang="en-US" sz="1200" kern="1200" dirty="0" smtClean="0">
                <a:solidFill>
                  <a:schemeClr val="tx1"/>
                </a:solidFill>
                <a:latin typeface="+mn-lt"/>
                <a:ea typeface="+mn-ea"/>
                <a:cs typeface="+mn-cs"/>
              </a:rPr>
              <a:t> such</a:t>
            </a:r>
          </a:p>
          <a:p>
            <a:r>
              <a:rPr lang="en-US" sz="1200" kern="1200" dirty="0" smtClean="0">
                <a:solidFill>
                  <a:schemeClr val="tx1"/>
                </a:solidFill>
                <a:latin typeface="+mn-lt"/>
                <a:ea typeface="+mn-ea"/>
                <a:cs typeface="+mn-cs"/>
              </a:rPr>
              <a:t>that target BER from read disturb will be no more than 10^-9</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ECC can fix errors in the line being read, but turbo read may cause errors in neighboring lines of the same row that are not read for a long time.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have come up with a scheme probabilistic row scrub that can fix these errors.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25</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also combine ER and TR</a:t>
            </a:r>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26</a:t>
            </a:fld>
            <a:endParaRPr lang="en-US"/>
          </a:p>
        </p:txBody>
      </p:sp>
    </p:spTree>
    <p:extLst>
      <p:ext uri="{BB962C8B-B14F-4D97-AF65-F5344CB8AC3E}">
        <p14:creationId xmlns:p14="http://schemas.microsoft.com/office/powerpoint/2010/main" val="1305111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ER and TR are combined synergistically to get the better of both worlds</a:t>
            </a:r>
          </a:p>
          <a:p>
            <a:r>
              <a:rPr lang="en-US" baseline="0" dirty="0" smtClean="0"/>
              <a:t>ER requires provisioning of bimodal read latency</a:t>
            </a:r>
          </a:p>
          <a:p>
            <a:r>
              <a:rPr lang="en-US" baseline="0" dirty="0" smtClean="0"/>
              <a:t>The read latency for no error is lower than read latency for reading an erroneous line</a:t>
            </a:r>
          </a:p>
          <a:p>
            <a:r>
              <a:rPr lang="en-US" baseline="0" dirty="0" smtClean="0"/>
              <a:t>On the other hand, turbo read requires only a single latency memory system</a:t>
            </a:r>
          </a:p>
          <a:p>
            <a:r>
              <a:rPr lang="en-US" baseline="0" dirty="0" smtClean="0"/>
              <a:t>Thus ER and TR can be combined to get benefits of both without provisioning bimodal latency</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27</a:t>
            </a:fld>
            <a:endParaRPr lang="en-US"/>
          </a:p>
        </p:txBody>
      </p:sp>
    </p:spTree>
    <p:extLst>
      <p:ext uri="{BB962C8B-B14F-4D97-AF65-F5344CB8AC3E}">
        <p14:creationId xmlns:p14="http://schemas.microsoft.com/office/powerpoint/2010/main" val="1337572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we need to address some challenges while combining ER and TR</a:t>
            </a:r>
          </a:p>
          <a:p>
            <a:r>
              <a:rPr lang="en-US" baseline="0" dirty="0" smtClean="0"/>
              <a:t>ER causes sensing errors, that can use error detection codes</a:t>
            </a:r>
          </a:p>
          <a:p>
            <a:r>
              <a:rPr lang="en-US" baseline="0" dirty="0" smtClean="0"/>
              <a:t>TR causes Cell errors that require error </a:t>
            </a:r>
            <a:r>
              <a:rPr lang="en-US" baseline="0" dirty="0" err="1" smtClean="0"/>
              <a:t>corerction</a:t>
            </a:r>
            <a:r>
              <a:rPr lang="en-US" baseline="0" dirty="0" smtClean="0"/>
              <a:t> codes</a:t>
            </a:r>
          </a:p>
          <a:p>
            <a:r>
              <a:rPr lang="en-US" baseline="0" dirty="0" smtClean="0"/>
              <a:t>Thus an Early turbo read will have PCM cell errors and require error correcting codes</a:t>
            </a:r>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28</a:t>
            </a:fld>
            <a:endParaRPr lang="en-US"/>
          </a:p>
        </p:txBody>
      </p:sp>
    </p:spTree>
    <p:extLst>
      <p:ext uri="{BB962C8B-B14F-4D97-AF65-F5344CB8AC3E}">
        <p14:creationId xmlns:p14="http://schemas.microsoft.com/office/powerpoint/2010/main" val="1337572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Early+Turbo</a:t>
            </a:r>
            <a:r>
              <a:rPr lang="en-US" baseline="0" dirty="0" smtClean="0"/>
              <a:t> read reads with a higher </a:t>
            </a:r>
            <a:r>
              <a:rPr lang="en-US" baseline="0" dirty="0" err="1" smtClean="0"/>
              <a:t>bitline</a:t>
            </a:r>
            <a:r>
              <a:rPr lang="en-US" baseline="0" dirty="0" smtClean="0"/>
              <a:t> voltage and senses data early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might result in a combination of read disturb and sensing errors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It uses the ECC associated with the line to correct these errors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Thus </a:t>
            </a:r>
            <a:r>
              <a:rPr lang="en-US" baseline="0" dirty="0" err="1" smtClean="0"/>
              <a:t>Early+turbo</a:t>
            </a:r>
            <a:r>
              <a:rPr lang="en-US" baseline="0" dirty="0" smtClean="0"/>
              <a:t> reads with a higher </a:t>
            </a:r>
            <a:r>
              <a:rPr lang="en-US" baseline="0" dirty="0" err="1" smtClean="0"/>
              <a:t>bitline</a:t>
            </a:r>
            <a:r>
              <a:rPr lang="en-US" baseline="0" dirty="0" smtClean="0"/>
              <a:t> voltage and also senses early, using ECC to correct read disturb errors and sensing errors</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29</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me tell you how read works in PCM</a:t>
            </a:r>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a:t>
            </a:fld>
            <a:endParaRPr lang="en-US"/>
          </a:p>
        </p:txBody>
      </p:sp>
    </p:spTree>
    <p:extLst>
      <p:ext uri="{BB962C8B-B14F-4D97-AF65-F5344CB8AC3E}">
        <p14:creationId xmlns:p14="http://schemas.microsoft.com/office/powerpoint/2010/main" val="1305111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fact that we can have both sensing errors and read disturb errors</a:t>
            </a:r>
            <a:r>
              <a:rPr lang="en-US" baseline="0" dirty="0" smtClean="0"/>
              <a:t> and we are using ECC to correct them means that we cannot be as aggressive.</a:t>
            </a:r>
          </a:p>
          <a:p>
            <a:r>
              <a:rPr lang="en-US" baseline="0" dirty="0" smtClean="0"/>
              <a:t>We cannot tolerate a BER of 10^-5, we need to lower it close to 10^-9.</a:t>
            </a:r>
            <a:endParaRPr lang="en-US" dirty="0" smtClean="0"/>
          </a:p>
          <a:p>
            <a:r>
              <a:rPr lang="en-US" baseline="0" dirty="0" smtClean="0"/>
              <a:t>So for the combination, ER targets only BER of 2x10^-9 and not 10^-5.</a:t>
            </a:r>
          </a:p>
          <a:p>
            <a:r>
              <a:rPr lang="en-US" baseline="0" dirty="0" smtClean="0"/>
              <a:t>We use DECTED to mitigate errors such that the system Failure Rate is below 10-19</a:t>
            </a:r>
          </a:p>
          <a:p>
            <a:r>
              <a:rPr lang="en-US" baseline="0" dirty="0" smtClean="0"/>
              <a:t>and the sensing latency to a fixed 45ns</a:t>
            </a:r>
          </a:p>
          <a:p>
            <a:r>
              <a:rPr lang="en-US" baseline="0" dirty="0" smtClean="0"/>
              <a:t>We show that ETR can reduce read latency by 30%</a:t>
            </a:r>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30</a:t>
            </a:fld>
            <a:endParaRPr lang="en-US"/>
          </a:p>
        </p:txBody>
      </p:sp>
    </p:spTree>
    <p:extLst>
      <p:ext uri="{BB962C8B-B14F-4D97-AF65-F5344CB8AC3E}">
        <p14:creationId xmlns:p14="http://schemas.microsoft.com/office/powerpoint/2010/main" val="1337572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 look at the key results</a:t>
            </a:r>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31</a:t>
            </a:fld>
            <a:endParaRPr lang="en-US"/>
          </a:p>
        </p:txBody>
      </p:sp>
    </p:spTree>
    <p:extLst>
      <p:ext uri="{BB962C8B-B14F-4D97-AF65-F5344CB8AC3E}">
        <p14:creationId xmlns:p14="http://schemas.microsoft.com/office/powerpoint/2010/main" val="1305111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an 8</a:t>
            </a:r>
            <a:r>
              <a:rPr lang="en-US" baseline="0" dirty="0" smtClean="0"/>
              <a:t> core system operating at 3Ghz</a:t>
            </a:r>
          </a:p>
          <a:p>
            <a:r>
              <a:rPr lang="en-US" baseline="0" dirty="0" smtClean="0"/>
              <a:t>We use a hybrid memory system with a DRAM cache of 128MB at 15ns latency</a:t>
            </a:r>
          </a:p>
          <a:p>
            <a:endParaRPr lang="en-US" baseline="0" dirty="0" smtClean="0"/>
          </a:p>
          <a:p>
            <a:r>
              <a:rPr lang="en-US" baseline="0" dirty="0" smtClean="0"/>
              <a:t>The PCM system has 4 channels at 8GB per channel.</a:t>
            </a:r>
          </a:p>
          <a:p>
            <a:r>
              <a:rPr lang="en-US" baseline="0" dirty="0" smtClean="0"/>
              <a:t>Its read latency is 80ns and write latency is 250ns, modeled after from a recently published industry prototype chip</a:t>
            </a:r>
          </a:p>
          <a:p>
            <a:r>
              <a:rPr lang="en-US" baseline="0" dirty="0" smtClean="0"/>
              <a:t>We use spec benchmarks that have a read MPKI of &gt; 1 out of the DRAM cache</a:t>
            </a:r>
          </a:p>
          <a:p>
            <a:r>
              <a:rPr lang="en-US" baseline="0" dirty="0" smtClean="0"/>
              <a:t>We execute these benchmarks in rate</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32</a:t>
            </a:fld>
            <a:endParaRPr lang="en-US"/>
          </a:p>
        </p:txBody>
      </p:sp>
    </p:spTree>
    <p:extLst>
      <p:ext uri="{BB962C8B-B14F-4D97-AF65-F5344CB8AC3E}">
        <p14:creationId xmlns:p14="http://schemas.microsoft.com/office/powerpoint/2010/main" val="3591308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graphs show the speedup for early read,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y axis is speedup, and the X axis represents the benchmarks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ER provides a speedup of </a:t>
            </a:r>
            <a:r>
              <a:rPr lang="en-US" baseline="0" dirty="0" err="1" smtClean="0"/>
              <a:t>upto</a:t>
            </a:r>
            <a:r>
              <a:rPr lang="en-US" baseline="0" dirty="0" smtClean="0"/>
              <a:t> 26% for some benchmarks and 18% on an average</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33</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Turbo read provides a speedup of </a:t>
            </a:r>
            <a:r>
              <a:rPr lang="en-US" baseline="0" dirty="0" err="1" smtClean="0"/>
              <a:t>upto</a:t>
            </a:r>
            <a:r>
              <a:rPr lang="en-US" baseline="0" dirty="0" smtClean="0"/>
              <a:t> 12% and 9% on a average</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34</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combination of early and turbo read can provide a speedup of </a:t>
            </a:r>
            <a:r>
              <a:rPr lang="en-US" baseline="0" dirty="0" err="1" smtClean="0"/>
              <a:t>upto</a:t>
            </a:r>
            <a:r>
              <a:rPr lang="en-US" baseline="0" dirty="0" smtClean="0"/>
              <a:t> 31%.</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proposals improve performance by </a:t>
            </a:r>
            <a:r>
              <a:rPr lang="en-US" baseline="0" dirty="0" err="1" smtClean="0"/>
              <a:t>upto</a:t>
            </a:r>
            <a:r>
              <a:rPr lang="en-US" baseline="0" dirty="0" smtClean="0"/>
              <a:t> 21% on an average</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35</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y axis is normalized to baseline.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graphs show the memory energy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ER senses data early, it requires 7% lower energy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TR uses higher current, it consumes 4% higher energy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However the combination of ER and TR consumes almost similar current to that of the baseline.</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36</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graphs shows the System EDP.</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EDP follows a trend similar to energy, as the execution time is also reduced proportionately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proposals reduce EDP by 28%</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37</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a:t>
            </a:r>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38</a:t>
            </a:fld>
            <a:endParaRPr lang="en-US"/>
          </a:p>
        </p:txBody>
      </p:sp>
    </p:spTree>
    <p:extLst>
      <p:ext uri="{BB962C8B-B14F-4D97-AF65-F5344CB8AC3E}">
        <p14:creationId xmlns:p14="http://schemas.microsoft.com/office/powerpoint/2010/main" val="1305111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address the goal to reduce the read latency of PCM</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propose 2 low cost solutions to reduce read latency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1</a:t>
            </a:r>
            <a:r>
              <a:rPr lang="en-US" baseline="30000" dirty="0" smtClean="0"/>
              <a:t>st</a:t>
            </a:r>
            <a:r>
              <a:rPr lang="en-US" baseline="0" dirty="0" smtClean="0"/>
              <a:t> solution ER uses better that worst case sensing and uses </a:t>
            </a:r>
            <a:r>
              <a:rPr lang="en-US" baseline="0" dirty="0" err="1" smtClean="0"/>
              <a:t>berger</a:t>
            </a:r>
            <a:r>
              <a:rPr lang="en-US" baseline="0" dirty="0" smtClean="0"/>
              <a:t> codes to detect errors and retry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2</a:t>
            </a:r>
            <a:r>
              <a:rPr lang="en-US" baseline="30000" dirty="0" smtClean="0"/>
              <a:t>nd</a:t>
            </a:r>
            <a:r>
              <a:rPr lang="en-US" baseline="0" dirty="0" smtClean="0"/>
              <a:t> solution TR reads with a higher current and fixes read disturb errors with ECC</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proposed solutions reduce read latency by 30%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improve performance by 21% and reduce EDP by 25%</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39</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 understand more on read latency let us look at how PCM stores data</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PCM devices store data in low and high resistance states.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These states correspond to the SET and RESET resistance state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These cell states are compared to a reference resistance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Based on the comparison, in a single level PCM, these states correspond to binary 0 and 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Thus PCM stores binary values by varying the resistance of cells</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4</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40</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42</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43</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44</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Infact</a:t>
            </a:r>
            <a:r>
              <a:rPr lang="en-US" baseline="0" dirty="0" smtClean="0"/>
              <a:t> the problem of read latency in PCM becomes even worse due to scaling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PCM stores values by varying its resistance. A higher resistance will result in higher read latency.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Since resistance can be described by the formula.</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With technology scaling, length of PCM devices will reduce. The area of PCM devices will reduce even further and the resistance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of PCM devices will increase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Infact</a:t>
            </a:r>
            <a:r>
              <a:rPr lang="en-US" baseline="0" dirty="0" smtClean="0"/>
              <a:t> prototype PCM devices published in ISSCC from 2007 to 2012 shows this trend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Therefore the read latency of PCM will increase even further with technology scaling.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Now there are several solutions that try to address PCM latency by reducing write latency.</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45</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However the key insight is that reducing read latency matters the most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Write requests are off the critical path and can be buffered, paused or cancelled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Let us look at this stream of memory requests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can conclude that a low read latency memory system will improve performance directly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 understand the read process better let us look at how data is stored in PCM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46</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47</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48</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Reading from a PCM cell is a 3 step process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t>
            </a:r>
            <a:r>
              <a:rPr lang="en-US" baseline="0" dirty="0" err="1" smtClean="0"/>
              <a:t>bitlines</a:t>
            </a:r>
            <a:r>
              <a:rPr lang="en-US" baseline="0" dirty="0" smtClean="0"/>
              <a:t> are precharged to a higher voltage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t>
            </a:r>
            <a:r>
              <a:rPr lang="en-US" baseline="0" dirty="0" err="1" smtClean="0"/>
              <a:t>wordlines</a:t>
            </a:r>
            <a:r>
              <a:rPr lang="en-US" baseline="0" dirty="0" smtClean="0"/>
              <a:t> are enabled selecting a row of PCM cells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causes the precharged voltage to discharge through PCM Cells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rate of discharge is determined by the resistance of the cell and the </a:t>
            </a:r>
            <a:r>
              <a:rPr lang="en-US" baseline="0" dirty="0" err="1" smtClean="0"/>
              <a:t>bitline</a:t>
            </a:r>
            <a:r>
              <a:rPr lang="en-US" baseline="0" dirty="0" smtClean="0"/>
              <a:t> capacitance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After some time the value is sensed by enabling the sense amplifier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discharging time determines the sensing time for PCM</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5</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 differentiate between set and reset states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After a fixed amount of time, the discharged voltage is compared against a reference voltage and the value is sensed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Due to this capacitive discharge, sensing time dominates the read operation</a:t>
            </a:r>
          </a:p>
          <a:p>
            <a:r>
              <a:rPr lang="en-US" dirty="0" smtClean="0"/>
              <a:t>Furthermore,</a:t>
            </a:r>
            <a:r>
              <a:rPr lang="en-US" baseline="0" dirty="0" smtClean="0"/>
              <a:t> PCM cells show a huge variation</a:t>
            </a:r>
            <a:endParaRPr lang="en-US" dirty="0" smtClean="0"/>
          </a:p>
          <a:p>
            <a:r>
              <a:rPr lang="en-US" baseline="0" dirty="0" smtClean="0"/>
              <a:t>Due to this, the worst case cells, say A and B are compared to the reference voltage</a:t>
            </a:r>
          </a:p>
          <a:p>
            <a:r>
              <a:rPr lang="en-US" baseline="0" dirty="0" smtClean="0"/>
              <a:t>Thus sensing time for PCM is determined by the worst case cells</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6</a:t>
            </a:fld>
            <a:endParaRPr lang="en-US"/>
          </a:p>
        </p:txBody>
      </p:sp>
    </p:spTree>
    <p:extLst>
      <p:ext uri="{BB962C8B-B14F-4D97-AF65-F5344CB8AC3E}">
        <p14:creationId xmlns:p14="http://schemas.microsoft.com/office/powerpoint/2010/main" val="382337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can reduce read latency by sensing data earlier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lower sensing point corresponds to a lower resistance and this low resistance takes lower RC time to discharge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Thus we can lower the sensing time by lowering the RC time</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7</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Unfortunately, we cannot naively sense earlier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Sensing values that correspond to lower resistances causes errors while detecting higher resistances</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8</a:t>
            </a:fld>
            <a:endParaRPr lang="en-US"/>
          </a:p>
        </p:txBody>
      </p:sp>
    </p:spTree>
    <p:extLst>
      <p:ext uri="{BB962C8B-B14F-4D97-AF65-F5344CB8AC3E}">
        <p14:creationId xmlns:p14="http://schemas.microsoft.com/office/powerpoint/2010/main" val="87536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can also reduce read latency by applying a higher </a:t>
            </a:r>
            <a:r>
              <a:rPr lang="en-US" baseline="0" dirty="0" err="1" smtClean="0"/>
              <a:t>bitline</a:t>
            </a:r>
            <a:r>
              <a:rPr lang="en-US" baseline="0" dirty="0" smtClean="0"/>
              <a:t> voltage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higher voltage results in higher current and enables us to read with low latency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Thus we can increase </a:t>
            </a:r>
            <a:r>
              <a:rPr lang="en-US" baseline="0" dirty="0" err="1" smtClean="0"/>
              <a:t>bitline</a:t>
            </a:r>
            <a:r>
              <a:rPr lang="en-US" baseline="0" dirty="0" smtClean="0"/>
              <a:t> voltage and reduce sensing time</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9</a:t>
            </a:fld>
            <a:endParaRPr lang="en-US"/>
          </a:p>
        </p:txBody>
      </p:sp>
    </p:spTree>
    <p:extLst>
      <p:ext uri="{BB962C8B-B14F-4D97-AF65-F5344CB8AC3E}">
        <p14:creationId xmlns:p14="http://schemas.microsoft.com/office/powerpoint/2010/main" val="875367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DBCBD0-F33A-4628-90B8-D36EA6D69098}" type="datetime1">
              <a:rPr lang="en-US"/>
              <a:pPr>
                <a:defRPr/>
              </a:pPr>
              <a:t>2/28/15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16B1B4-6C5D-4A6D-85DF-26D42C35BB0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B9DBBF9-7281-47D4-A125-C6BF74F7A3E3}" type="datetime1">
              <a:rPr lang="en-US"/>
              <a:pPr>
                <a:defRPr/>
              </a:pPr>
              <a:t>2/28/15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79C4A3-7C41-4E28-8F32-577A7C60EE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8E2B9D-13EA-44D2-99BD-6D7D0DB86841}" type="datetime1">
              <a:rPr lang="en-US"/>
              <a:pPr>
                <a:defRPr/>
              </a:pPr>
              <a:t>2/28/15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90D260-4A9A-4FCD-A8A0-307707DEBFB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5588" y="198438"/>
            <a:ext cx="8382000" cy="487362"/>
          </a:xfrm>
        </p:spPr>
        <p:txBody>
          <a:bodyPr/>
          <a:lstStyle/>
          <a:p>
            <a:r>
              <a:rPr lang="en-US"/>
              <a:t>Click to edit Master title style</a:t>
            </a:r>
          </a:p>
        </p:txBody>
      </p:sp>
      <p:sp>
        <p:nvSpPr>
          <p:cNvPr id="3" name="Text Placeholder 2"/>
          <p:cNvSpPr>
            <a:spLocks noGrp="1"/>
          </p:cNvSpPr>
          <p:nvPr>
            <p:ph type="body" sz="half" idx="1"/>
          </p:nvPr>
        </p:nvSpPr>
        <p:spPr>
          <a:xfrm>
            <a:off x="242888" y="1200150"/>
            <a:ext cx="411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10088" y="1200150"/>
            <a:ext cx="411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B9F6EA3-C331-4161-893A-CB0590B9F2B5}" type="datetime1">
              <a:rPr lang="en-US"/>
              <a:pPr>
                <a:defRPr/>
              </a:pPr>
              <a:t>2/28/15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D34EE2-C9F0-4CF3-8F53-7E6DF6E685A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5588" y="198438"/>
            <a:ext cx="8382000" cy="487362"/>
          </a:xfrm>
        </p:spPr>
        <p:txBody>
          <a:bodyPr/>
          <a:lstStyle/>
          <a:p>
            <a:r>
              <a:rPr lang="en-US"/>
              <a:t>Click to edit Master title style</a:t>
            </a:r>
          </a:p>
        </p:txBody>
      </p:sp>
      <p:sp>
        <p:nvSpPr>
          <p:cNvPr id="3" name="Table Placeholder 2"/>
          <p:cNvSpPr>
            <a:spLocks noGrp="1"/>
          </p:cNvSpPr>
          <p:nvPr>
            <p:ph type="tbl" idx="1"/>
          </p:nvPr>
        </p:nvSpPr>
        <p:spPr>
          <a:xfrm>
            <a:off x="242888" y="1200150"/>
            <a:ext cx="8382000" cy="48307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9DDFB9BB-FC6E-44D9-85E2-91E5B91996FD}" type="datetime1">
              <a:rPr lang="en-US"/>
              <a:pPr>
                <a:defRPr/>
              </a:pPr>
              <a:t>2/28/15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A1877A-DD76-4425-8652-4E9BEC80A8F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20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13B52F0-807A-4259-88CB-A20F69970E09}" type="datetime1">
              <a:rPr lang="en-US"/>
              <a:pPr>
                <a:defRPr/>
              </a:pPr>
              <a:t>2/28/15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B9E78F-ABFD-44CE-894E-3D6432B5FC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C362A3-58C5-4B0D-B395-D60154DEDFA9}" type="datetime1">
              <a:rPr lang="en-US"/>
              <a:pPr>
                <a:defRPr/>
              </a:pPr>
              <a:t>2/28/15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8E8EAD-C4DA-453E-9645-C39812C2F5F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2F995589-5714-499A-9340-80E56382CFDB}" type="datetime1">
              <a:rPr lang="en-US"/>
              <a:pPr>
                <a:defRPr/>
              </a:pPr>
              <a:t>2/28/15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D178019-C439-4E91-AEA9-062C206F8E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74661CE-025E-4FE4-A078-B593B29E9633}" type="datetime1">
              <a:rPr lang="en-US"/>
              <a:pPr>
                <a:defRPr/>
              </a:pPr>
              <a:t>2/28/15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F74D1573-B15C-41F6-92EC-42E92EACD1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8B5847D4-7B36-42B6-8486-6FB8BD009DB8}" type="datetime1">
              <a:rPr lang="en-US"/>
              <a:pPr>
                <a:defRPr/>
              </a:pPr>
              <a:t>2/28/15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87023B-23F5-493D-B9A9-81572D4BE9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21DB64BF-3F00-40AE-BA2F-455D9BDEA9E0}" type="datetime1">
              <a:rPr lang="en-US"/>
              <a:pPr>
                <a:defRPr/>
              </a:pPr>
              <a:t>2/28/15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357F76-E3B9-4530-8F0B-32A8D79C76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4BD27A35-1557-433D-AADD-DC9BD11F3FC2}" type="datetime1">
              <a:rPr lang="en-US"/>
              <a:pPr>
                <a:defRPr/>
              </a:pPr>
              <a:t>2/28/15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9A72A5C-574C-4FDC-8875-D388019D28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498B23BC-8E5F-491C-A71D-9295891A6C55}" type="datetime1">
              <a:rPr lang="en-US"/>
              <a:pPr>
                <a:defRPr/>
              </a:pPr>
              <a:t>2/28/15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AD087C8-15B0-4D93-BF8A-041D6E515E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650" y="198438"/>
            <a:ext cx="8382000" cy="4873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42888" y="1192213"/>
            <a:ext cx="8382000" cy="4830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CF7B610-748B-40C8-8712-3DD50C0D0D8D}" type="datetime1">
              <a:rPr lang="en-US"/>
              <a:pPr>
                <a:defRPr/>
              </a:pPr>
              <a:t>2/28/15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924675" y="6356350"/>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defRPr>
            </a:lvl1pPr>
          </a:lstStyle>
          <a:p>
            <a:pPr>
              <a:defRPr/>
            </a:pPr>
            <a:fld id="{01C27C2B-153F-4146-A338-7D125BBF24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83" r:id="rId2"/>
    <p:sldLayoutId id="2147483670"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9" r:id="rId12"/>
    <p:sldLayoutId id="2147483668" r:id="rId13"/>
  </p:sldLayoutIdLst>
  <p:hf hdr="0" ftr="0" dt="0"/>
  <p:txStyles>
    <p:titleStyle>
      <a:lvl1pPr algn="l" rtl="0" eaLnBrk="0" fontAlgn="base" hangingPunct="0">
        <a:spcBef>
          <a:spcPct val="0"/>
        </a:spcBef>
        <a:spcAft>
          <a:spcPct val="0"/>
        </a:spcAft>
        <a:defRPr sz="3200" b="1" kern="1200" cap="all">
          <a:solidFill>
            <a:schemeClr val="tx1"/>
          </a:solidFill>
          <a:effectLst>
            <a:outerShdw blurRad="50800" dist="25400" dir="2700000" algn="tl">
              <a:srgbClr val="000000">
                <a:alpha val="24000"/>
              </a:srgbClr>
            </a:outerShdw>
          </a:effectLst>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chart" Target="../charts/char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2" descr="C:\Documents and Settings\bnovak3\Desktop\09C2003-P30-055.jpg"/>
          <p:cNvPicPr>
            <a:picLocks noChangeAspect="1" noChangeArrowheads="1"/>
          </p:cNvPicPr>
          <p:nvPr/>
        </p:nvPicPr>
        <p:blipFill>
          <a:blip r:embed="rId3" cstate="print"/>
          <a:srcRect l="9425" r="14624"/>
          <a:stretch>
            <a:fillRect/>
          </a:stretch>
        </p:blipFill>
        <p:spPr bwMode="auto">
          <a:xfrm>
            <a:off x="564506" y="2548470"/>
            <a:ext cx="2182491" cy="4309530"/>
          </a:xfrm>
          <a:prstGeom prst="rect">
            <a:avLst/>
          </a:prstGeom>
          <a:noFill/>
          <a:ln w="9525">
            <a:noFill/>
            <a:miter lim="800000"/>
            <a:headEnd/>
            <a:tailEnd/>
          </a:ln>
        </p:spPr>
      </p:pic>
      <p:pic>
        <p:nvPicPr>
          <p:cNvPr id="29703" name="Picture 3" descr="m:\GT Power Point\GT 2\goldbar2.png"/>
          <p:cNvPicPr>
            <a:picLocks noChangeAspect="1" noChangeArrowheads="1"/>
          </p:cNvPicPr>
          <p:nvPr/>
        </p:nvPicPr>
        <p:blipFill>
          <a:blip r:embed="rId4" cstate="print"/>
          <a:srcRect t="6250" r="6097"/>
          <a:stretch>
            <a:fillRect/>
          </a:stretch>
        </p:blipFill>
        <p:spPr bwMode="auto">
          <a:xfrm>
            <a:off x="3150403" y="0"/>
            <a:ext cx="184150" cy="6858000"/>
          </a:xfrm>
          <a:prstGeom prst="rect">
            <a:avLst/>
          </a:prstGeom>
          <a:noFill/>
          <a:ln w="9525">
            <a:noFill/>
            <a:miter lim="800000"/>
            <a:headEnd/>
            <a:tailEnd/>
          </a:ln>
        </p:spPr>
      </p:pic>
      <p:pic>
        <p:nvPicPr>
          <p:cNvPr id="2" name="Picture 1" descr="Georgia-Institute-of-Technology-black+12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2648" y="5927304"/>
            <a:ext cx="3568714" cy="823133"/>
          </a:xfrm>
          <a:prstGeom prst="rect">
            <a:avLst/>
          </a:prstGeom>
        </p:spPr>
      </p:pic>
      <p:sp>
        <p:nvSpPr>
          <p:cNvPr id="15" name="Rectangle 2"/>
          <p:cNvSpPr>
            <a:spLocks noGrp="1" noChangeArrowheads="1"/>
          </p:cNvSpPr>
          <p:nvPr>
            <p:ph type="ctrTitle"/>
          </p:nvPr>
        </p:nvSpPr>
        <p:spPr>
          <a:xfrm>
            <a:off x="195180" y="375780"/>
            <a:ext cx="8797057" cy="2163512"/>
          </a:xfrm>
          <a:prstGeom prst="rect">
            <a:avLst/>
          </a:prstGeom>
          <a:solidFill>
            <a:srgbClr val="FFFFFF">
              <a:lumMod val="85000"/>
            </a:srgbClr>
          </a:solidFill>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400" b="0" i="0" u="none" strike="noStrike" kern="0" cap="none" spc="0" normalizeH="0" baseline="0" noProof="0" dirty="0" smtClean="0">
                <a:ln>
                  <a:noFill/>
                </a:ln>
                <a:solidFill>
                  <a:sysClr val="windowText" lastClr="000000"/>
                </a:solidFill>
                <a:effectLst/>
                <a:uLnTx/>
                <a:uFillTx/>
                <a:latin typeface="Arial"/>
                <a:ea typeface="ＭＳ Ｐゴシック" pitchFamily="34" charset="-128"/>
                <a:cs typeface="Arial"/>
              </a:rPr>
              <a:t>Reducing</a:t>
            </a:r>
            <a:r>
              <a:rPr kumimoji="0" lang="en-US" altLang="en-US" sz="4400" b="0" i="0" u="none" strike="noStrike" kern="0" cap="none" spc="0" normalizeH="0" noProof="0" dirty="0" smtClean="0">
                <a:ln>
                  <a:noFill/>
                </a:ln>
                <a:solidFill>
                  <a:sysClr val="windowText" lastClr="000000"/>
                </a:solidFill>
                <a:effectLst/>
                <a:uLnTx/>
                <a:uFillTx/>
                <a:latin typeface="Arial"/>
                <a:ea typeface="ＭＳ Ｐゴシック" pitchFamily="34" charset="-128"/>
                <a:cs typeface="Arial"/>
              </a:rPr>
              <a:t> Read Latency </a:t>
            </a:r>
            <a:br>
              <a:rPr kumimoji="0" lang="en-US" altLang="en-US" sz="4400" b="0" i="0" u="none" strike="noStrike" kern="0" cap="none" spc="0" normalizeH="0" noProof="0" dirty="0" smtClean="0">
                <a:ln>
                  <a:noFill/>
                </a:ln>
                <a:solidFill>
                  <a:sysClr val="windowText" lastClr="000000"/>
                </a:solidFill>
                <a:effectLst/>
                <a:uLnTx/>
                <a:uFillTx/>
                <a:latin typeface="Arial"/>
                <a:ea typeface="ＭＳ Ｐゴシック" pitchFamily="34" charset="-128"/>
                <a:cs typeface="Arial"/>
              </a:rPr>
            </a:br>
            <a:r>
              <a:rPr kumimoji="0" lang="en-US" altLang="en-US" sz="4400" b="0" i="0" u="none" strike="noStrike" kern="0" cap="none" spc="0" normalizeH="0" noProof="0" dirty="0" smtClean="0">
                <a:ln>
                  <a:noFill/>
                </a:ln>
                <a:solidFill>
                  <a:sysClr val="windowText" lastClr="000000"/>
                </a:solidFill>
                <a:effectLst/>
                <a:uLnTx/>
                <a:uFillTx/>
                <a:latin typeface="Arial"/>
                <a:ea typeface="ＭＳ Ｐゴシック" pitchFamily="34" charset="-128"/>
                <a:cs typeface="Arial"/>
              </a:rPr>
              <a:t>of Phase Change Memory via Early Read and Turbo Read</a:t>
            </a:r>
            <a:endParaRPr kumimoji="0" lang="en-US" altLang="en-US" sz="4400" b="0" i="0" u="none" strike="noStrike" kern="0" cap="none" spc="0" normalizeH="0" baseline="0" noProof="0" dirty="0" smtClean="0">
              <a:ln>
                <a:noFill/>
              </a:ln>
              <a:solidFill>
                <a:sysClr val="windowText" lastClr="000000"/>
              </a:solidFill>
              <a:effectLst/>
              <a:uLnTx/>
              <a:uFillTx/>
              <a:latin typeface="Arial"/>
              <a:ea typeface="ＭＳ Ｐゴシック" pitchFamily="34" charset="-128"/>
              <a:cs typeface="Arial"/>
            </a:endParaRPr>
          </a:p>
        </p:txBody>
      </p:sp>
      <p:sp>
        <p:nvSpPr>
          <p:cNvPr id="16" name="Rectangle 3"/>
          <p:cNvSpPr>
            <a:spLocks noGrp="1" noChangeArrowheads="1"/>
          </p:cNvSpPr>
          <p:nvPr>
            <p:ph type="subTitle" idx="1"/>
          </p:nvPr>
        </p:nvSpPr>
        <p:spPr>
          <a:xfrm>
            <a:off x="3605213" y="2742980"/>
            <a:ext cx="4654550" cy="1016000"/>
          </a:xfrm>
        </p:spPr>
        <p:txBody>
          <a:bodyPr/>
          <a:lstStyle/>
          <a:p>
            <a:pPr eaLnBrk="1" hangingPunct="1"/>
            <a:r>
              <a:rPr lang="en-US" altLang="en-US" sz="1800" i="1" dirty="0" smtClean="0">
                <a:latin typeface="Arial"/>
                <a:ea typeface="ＭＳ Ｐゴシック" pitchFamily="34" charset="-128"/>
                <a:cs typeface="Arial"/>
              </a:rPr>
              <a:t>Feb 9</a:t>
            </a:r>
            <a:r>
              <a:rPr lang="en-US" altLang="en-US" sz="1800" i="1" baseline="30000" dirty="0" smtClean="0">
                <a:latin typeface="Arial"/>
                <a:ea typeface="ＭＳ Ｐゴシック" pitchFamily="34" charset="-128"/>
                <a:cs typeface="Arial"/>
              </a:rPr>
              <a:t>th</a:t>
            </a:r>
            <a:r>
              <a:rPr lang="en-US" altLang="en-US" sz="1800" i="1" dirty="0" smtClean="0">
                <a:latin typeface="Arial"/>
                <a:ea typeface="ＭＳ Ｐゴシック" pitchFamily="34" charset="-128"/>
                <a:cs typeface="Arial"/>
              </a:rPr>
              <a:t> 2015</a:t>
            </a:r>
          </a:p>
          <a:p>
            <a:pPr eaLnBrk="1" hangingPunct="1"/>
            <a:r>
              <a:rPr lang="en-US" altLang="en-US" sz="1800" i="1" dirty="0" smtClean="0">
                <a:latin typeface="Arial"/>
                <a:ea typeface="ＭＳ Ｐゴシック" pitchFamily="34" charset="-128"/>
                <a:cs typeface="Arial"/>
              </a:rPr>
              <a:t>HPCA-21 San Francisco, USA</a:t>
            </a:r>
          </a:p>
        </p:txBody>
      </p:sp>
      <p:sp>
        <p:nvSpPr>
          <p:cNvPr id="17" name="Subtitle 2"/>
          <p:cNvSpPr txBox="1">
            <a:spLocks/>
          </p:cNvSpPr>
          <p:nvPr/>
        </p:nvSpPr>
        <p:spPr bwMode="auto">
          <a:xfrm>
            <a:off x="3615274" y="3627534"/>
            <a:ext cx="5246503" cy="1960468"/>
          </a:xfrm>
          <a:prstGeom prst="rect">
            <a:avLst/>
          </a:prstGeom>
          <a:solidFill>
            <a:srgbClr val="FFFFFF">
              <a:lumMod val="75000"/>
              <a:alpha val="36000"/>
            </a:srgbClr>
          </a:solidFill>
          <a:ln>
            <a:noFill/>
          </a:ln>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FontTx/>
              <a:buNone/>
              <a:defRPr sz="2200">
                <a:solidFill>
                  <a:schemeClr val="accent2"/>
                </a:solidFill>
                <a:latin typeface="+mj-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Char char="–"/>
              <a:defRPr sz="2600">
                <a:solidFill>
                  <a:schemeClr val="bg1"/>
                </a:solidFill>
                <a:latin typeface="+mj-lt"/>
                <a:ea typeface="ＭＳ Ｐゴシック" charset="0"/>
              </a:defRPr>
            </a:lvl2pPr>
            <a:lvl3pPr marL="1143000" indent="-228600" algn="l" rtl="0" eaLnBrk="0" fontAlgn="base" hangingPunct="0">
              <a:spcBef>
                <a:spcPct val="20000"/>
              </a:spcBef>
              <a:spcAft>
                <a:spcPct val="0"/>
              </a:spcAft>
              <a:buClr>
                <a:schemeClr val="accent1"/>
              </a:buClr>
              <a:buChar char="•"/>
              <a:defRPr sz="2400">
                <a:solidFill>
                  <a:schemeClr val="bg1"/>
                </a:solidFill>
                <a:latin typeface="+mj-lt"/>
                <a:ea typeface="ＭＳ Ｐゴシック" charset="0"/>
              </a:defRPr>
            </a:lvl3pPr>
            <a:lvl4pPr marL="1600200" indent="-228600" algn="l" rtl="0" eaLnBrk="0" fontAlgn="base" hangingPunct="0">
              <a:spcBef>
                <a:spcPct val="20000"/>
              </a:spcBef>
              <a:spcAft>
                <a:spcPct val="0"/>
              </a:spcAft>
              <a:buClr>
                <a:schemeClr val="accent1"/>
              </a:buClr>
              <a:buChar char="–"/>
              <a:defRPr sz="2200">
                <a:solidFill>
                  <a:schemeClr val="bg1"/>
                </a:solidFill>
                <a:latin typeface="+mj-lt"/>
                <a:ea typeface="ＭＳ Ｐゴシック" charset="0"/>
              </a:defRPr>
            </a:lvl4pPr>
            <a:lvl5pPr marL="2057400" indent="-228600" algn="l" rtl="0" eaLnBrk="0" fontAlgn="base" hangingPunct="0">
              <a:spcBef>
                <a:spcPct val="20000"/>
              </a:spcBef>
              <a:spcAft>
                <a:spcPct val="0"/>
              </a:spcAft>
              <a:buClr>
                <a:schemeClr val="accent1"/>
              </a:buClr>
              <a:buChar char="»"/>
              <a:defRPr sz="2000">
                <a:solidFill>
                  <a:schemeClr val="bg1"/>
                </a:solidFill>
                <a:latin typeface="+mj-lt"/>
                <a:ea typeface="ＭＳ Ｐゴシック" charset="0"/>
              </a:defRPr>
            </a:lvl5pPr>
            <a:lvl6pPr marL="2514600" indent="-228600" algn="l" rtl="0" fontAlgn="base">
              <a:spcBef>
                <a:spcPct val="20000"/>
              </a:spcBef>
              <a:spcAft>
                <a:spcPct val="0"/>
              </a:spcAft>
              <a:buClr>
                <a:schemeClr val="accent1"/>
              </a:buClr>
              <a:buChar char="»"/>
              <a:defRPr sz="2000">
                <a:solidFill>
                  <a:schemeClr val="bg1"/>
                </a:solidFill>
                <a:latin typeface="+mn-lt"/>
              </a:defRPr>
            </a:lvl6pPr>
            <a:lvl7pPr marL="2971800" indent="-228600" algn="l" rtl="0" fontAlgn="base">
              <a:spcBef>
                <a:spcPct val="20000"/>
              </a:spcBef>
              <a:spcAft>
                <a:spcPct val="0"/>
              </a:spcAft>
              <a:buClr>
                <a:schemeClr val="accent1"/>
              </a:buClr>
              <a:buChar char="»"/>
              <a:defRPr sz="2000">
                <a:solidFill>
                  <a:schemeClr val="bg1"/>
                </a:solidFill>
                <a:latin typeface="+mn-lt"/>
              </a:defRPr>
            </a:lvl7pPr>
            <a:lvl8pPr marL="3429000" indent="-228600" algn="l" rtl="0" fontAlgn="base">
              <a:spcBef>
                <a:spcPct val="20000"/>
              </a:spcBef>
              <a:spcAft>
                <a:spcPct val="0"/>
              </a:spcAft>
              <a:buClr>
                <a:schemeClr val="accent1"/>
              </a:buClr>
              <a:buChar char="»"/>
              <a:defRPr sz="2000">
                <a:solidFill>
                  <a:schemeClr val="bg1"/>
                </a:solidFill>
                <a:latin typeface="+mn-lt"/>
              </a:defRPr>
            </a:lvl8pPr>
            <a:lvl9pPr marL="3886200" indent="-228600" algn="l" rtl="0" fontAlgn="base">
              <a:spcBef>
                <a:spcPct val="20000"/>
              </a:spcBef>
              <a:spcAft>
                <a:spcPct val="0"/>
              </a:spcAft>
              <a:buClr>
                <a:schemeClr val="accent1"/>
              </a:buClr>
              <a:buChar char="»"/>
              <a:defRPr sz="2000">
                <a:solidFill>
                  <a:schemeClr val="bg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EEB211"/>
              </a:buClr>
              <a:buSzTx/>
              <a:buFontTx/>
              <a:buNone/>
              <a:tabLst/>
              <a:defRPr/>
            </a:pPr>
            <a:r>
              <a:rPr kumimoji="0" lang="en-US" sz="2600" b="0" i="1" u="none" strike="noStrike" kern="0" cap="none" spc="0" normalizeH="0" baseline="0" noProof="0" dirty="0" err="1" smtClean="0">
                <a:ln>
                  <a:noFill/>
                </a:ln>
                <a:solidFill>
                  <a:srgbClr val="000000"/>
                </a:solidFill>
                <a:effectLst/>
                <a:uLnTx/>
                <a:uFillTx/>
                <a:latin typeface="Arial"/>
                <a:cs typeface="Arial"/>
              </a:rPr>
              <a:t>Prashant</a:t>
            </a:r>
            <a:r>
              <a:rPr kumimoji="0" lang="en-US" sz="2600" b="0" i="1" u="none" strike="noStrike" kern="0" cap="none" spc="0" normalizeH="0" baseline="0" noProof="0" dirty="0" smtClean="0">
                <a:ln>
                  <a:noFill/>
                </a:ln>
                <a:solidFill>
                  <a:srgbClr val="000000"/>
                </a:solidFill>
                <a:effectLst/>
                <a:uLnTx/>
                <a:uFillTx/>
                <a:latin typeface="Arial"/>
                <a:cs typeface="Arial"/>
              </a:rPr>
              <a:t> Nair</a:t>
            </a:r>
            <a:r>
              <a:rPr kumimoji="0" lang="en-US" sz="2600" b="0" i="1" u="none" strike="noStrike" kern="0" cap="none" spc="0" normalizeH="0" noProof="0" dirty="0" smtClean="0">
                <a:ln>
                  <a:noFill/>
                </a:ln>
                <a:solidFill>
                  <a:srgbClr val="000000"/>
                </a:solidFill>
                <a:effectLst/>
                <a:uLnTx/>
                <a:uFillTx/>
                <a:latin typeface="Arial"/>
                <a:cs typeface="Arial"/>
              </a:rPr>
              <a:t> -</a:t>
            </a:r>
            <a:r>
              <a:rPr kumimoji="0" lang="en-US" sz="2600" b="0" i="1" u="none" strike="noStrike" kern="0" cap="none" spc="0" normalizeH="0" baseline="0" noProof="0" dirty="0" smtClean="0">
                <a:ln>
                  <a:noFill/>
                </a:ln>
                <a:solidFill>
                  <a:srgbClr val="000000"/>
                </a:solidFill>
                <a:effectLst/>
                <a:uLnTx/>
                <a:uFillTx/>
                <a:latin typeface="Arial"/>
                <a:cs typeface="Arial"/>
              </a:rPr>
              <a:t> Georgia Tech</a:t>
            </a:r>
          </a:p>
          <a:p>
            <a:pPr marL="0" marR="0" lvl="0" indent="0" algn="l" defTabSz="914400" rtl="0" eaLnBrk="0" fontAlgn="base" latinLnBrk="0" hangingPunct="0">
              <a:lnSpc>
                <a:spcPct val="100000"/>
              </a:lnSpc>
              <a:spcBef>
                <a:spcPct val="20000"/>
              </a:spcBef>
              <a:spcAft>
                <a:spcPct val="0"/>
              </a:spcAft>
              <a:buClr>
                <a:srgbClr val="EEB211"/>
              </a:buClr>
              <a:buSzTx/>
              <a:buFontTx/>
              <a:buNone/>
              <a:tabLst/>
              <a:defRPr/>
            </a:pPr>
            <a:r>
              <a:rPr kumimoji="0" lang="en-US" sz="2600" b="0" i="1" u="none" strike="noStrike" kern="0" cap="none" spc="0" normalizeH="0" baseline="0" noProof="0" dirty="0" smtClean="0">
                <a:ln>
                  <a:noFill/>
                </a:ln>
                <a:solidFill>
                  <a:srgbClr val="000000"/>
                </a:solidFill>
                <a:effectLst/>
                <a:uLnTx/>
                <a:uFillTx/>
                <a:latin typeface="Arial"/>
                <a:cs typeface="Arial"/>
              </a:rPr>
              <a:t>Chia</a:t>
            </a:r>
            <a:r>
              <a:rPr lang="en-US" sz="2600" i="1" kern="0" dirty="0">
                <a:solidFill>
                  <a:srgbClr val="000000"/>
                </a:solidFill>
                <a:latin typeface="Arial"/>
                <a:cs typeface="Arial"/>
              </a:rPr>
              <a:t>c</a:t>
            </a:r>
            <a:r>
              <a:rPr kumimoji="0" lang="en-US" sz="2600" b="0" i="1" u="none" strike="noStrike" kern="0" cap="none" spc="0" normalizeH="0" noProof="0" dirty="0" smtClean="0">
                <a:ln>
                  <a:noFill/>
                </a:ln>
                <a:solidFill>
                  <a:srgbClr val="000000"/>
                </a:solidFill>
                <a:effectLst/>
                <a:uLnTx/>
                <a:uFillTx/>
                <a:latin typeface="Arial"/>
                <a:cs typeface="Arial"/>
              </a:rPr>
              <a:t>hen Chou </a:t>
            </a:r>
            <a:r>
              <a:rPr kumimoji="0" lang="en-US" sz="2600" b="0" i="1" u="none" strike="noStrike" kern="0" cap="none" spc="0" normalizeH="0" baseline="0" noProof="0" dirty="0" smtClean="0">
                <a:ln>
                  <a:noFill/>
                </a:ln>
                <a:solidFill>
                  <a:srgbClr val="000000"/>
                </a:solidFill>
                <a:effectLst/>
                <a:uLnTx/>
                <a:uFillTx/>
                <a:latin typeface="Arial"/>
                <a:cs typeface="Arial"/>
              </a:rPr>
              <a:t>-</a:t>
            </a:r>
            <a:r>
              <a:rPr kumimoji="0" lang="en-US" sz="2600" b="0" i="1" u="none" strike="noStrike" kern="0" cap="none" spc="0" normalizeH="0" noProof="0" dirty="0" smtClean="0">
                <a:ln>
                  <a:noFill/>
                </a:ln>
                <a:solidFill>
                  <a:srgbClr val="000000"/>
                </a:solidFill>
                <a:effectLst/>
                <a:uLnTx/>
                <a:uFillTx/>
                <a:latin typeface="Arial"/>
                <a:cs typeface="Arial"/>
              </a:rPr>
              <a:t> Georgia Tech</a:t>
            </a:r>
          </a:p>
          <a:p>
            <a:pPr marL="0" marR="0" lvl="0" indent="0" algn="l" defTabSz="914400" rtl="0" eaLnBrk="0" fontAlgn="base" latinLnBrk="0" hangingPunct="0">
              <a:lnSpc>
                <a:spcPct val="100000"/>
              </a:lnSpc>
              <a:spcBef>
                <a:spcPct val="20000"/>
              </a:spcBef>
              <a:spcAft>
                <a:spcPct val="0"/>
              </a:spcAft>
              <a:buClr>
                <a:srgbClr val="EEB211"/>
              </a:buClr>
              <a:buSzTx/>
              <a:buFontTx/>
              <a:buNone/>
              <a:tabLst/>
              <a:defRPr/>
            </a:pPr>
            <a:r>
              <a:rPr lang="en-US" sz="2600" i="1" kern="0" noProof="0" dirty="0" err="1" smtClean="0">
                <a:solidFill>
                  <a:srgbClr val="000000"/>
                </a:solidFill>
                <a:latin typeface="Arial"/>
                <a:cs typeface="Arial"/>
              </a:rPr>
              <a:t>Bipin</a:t>
            </a:r>
            <a:r>
              <a:rPr lang="en-US" sz="2600" i="1" kern="0" noProof="0" dirty="0" smtClean="0">
                <a:solidFill>
                  <a:srgbClr val="000000"/>
                </a:solidFill>
                <a:latin typeface="Arial"/>
                <a:cs typeface="Arial"/>
              </a:rPr>
              <a:t> </a:t>
            </a:r>
            <a:r>
              <a:rPr lang="en-US" sz="2600" i="1" kern="0" noProof="0" dirty="0" err="1" smtClean="0">
                <a:solidFill>
                  <a:srgbClr val="000000"/>
                </a:solidFill>
                <a:latin typeface="Arial"/>
                <a:cs typeface="Arial"/>
              </a:rPr>
              <a:t>Rajendran</a:t>
            </a:r>
            <a:r>
              <a:rPr lang="en-US" sz="2600" i="1" kern="0" noProof="0" dirty="0" smtClean="0">
                <a:solidFill>
                  <a:srgbClr val="000000"/>
                </a:solidFill>
                <a:latin typeface="Arial"/>
                <a:cs typeface="Arial"/>
              </a:rPr>
              <a:t> – IIT Bombay</a:t>
            </a:r>
            <a:endParaRPr kumimoji="0" lang="en-US" sz="2600" b="0" i="1" u="none" strike="noStrike" kern="0" cap="none" spc="0" normalizeH="0" noProof="0" dirty="0" smtClean="0">
              <a:ln>
                <a:noFill/>
              </a:ln>
              <a:solidFill>
                <a:srgbClr val="000000"/>
              </a:solidFill>
              <a:effectLst/>
              <a:uLnTx/>
              <a:uFillTx/>
              <a:latin typeface="Arial"/>
              <a:cs typeface="Arial"/>
            </a:endParaRPr>
          </a:p>
          <a:p>
            <a:pPr marL="0" marR="0" lvl="0" indent="0" algn="l" defTabSz="914400" rtl="0" eaLnBrk="0" fontAlgn="base" latinLnBrk="0" hangingPunct="0">
              <a:lnSpc>
                <a:spcPct val="100000"/>
              </a:lnSpc>
              <a:spcBef>
                <a:spcPct val="20000"/>
              </a:spcBef>
              <a:spcAft>
                <a:spcPct val="0"/>
              </a:spcAft>
              <a:buClr>
                <a:srgbClr val="EEB211"/>
              </a:buClr>
              <a:buSzTx/>
              <a:buFontTx/>
              <a:buNone/>
              <a:tabLst/>
              <a:defRPr/>
            </a:pPr>
            <a:r>
              <a:rPr kumimoji="0" lang="en-US" sz="2600" b="0" i="1" u="none" strike="noStrike" kern="0" cap="none" spc="0" normalizeH="0" baseline="0" noProof="0" dirty="0" smtClean="0">
                <a:ln>
                  <a:noFill/>
                </a:ln>
                <a:solidFill>
                  <a:srgbClr val="000000"/>
                </a:solidFill>
                <a:effectLst/>
                <a:uLnTx/>
                <a:uFillTx/>
                <a:latin typeface="Arial"/>
                <a:cs typeface="Arial"/>
              </a:rPr>
              <a:t>Moinuddin </a:t>
            </a:r>
            <a:r>
              <a:rPr kumimoji="0" lang="en-US" sz="2600" b="0" i="1" u="none" strike="noStrike" kern="0" cap="none" spc="0" normalizeH="0" baseline="0" noProof="0" dirty="0" err="1" smtClean="0">
                <a:ln>
                  <a:noFill/>
                </a:ln>
                <a:solidFill>
                  <a:srgbClr val="000000"/>
                </a:solidFill>
                <a:effectLst/>
                <a:uLnTx/>
                <a:uFillTx/>
                <a:latin typeface="Arial"/>
                <a:cs typeface="Arial"/>
              </a:rPr>
              <a:t>Qureshi</a:t>
            </a:r>
            <a:r>
              <a:rPr kumimoji="0" lang="en-US" sz="2600" b="0" i="1" u="none" strike="noStrike" kern="0" cap="none" spc="0" normalizeH="0" baseline="0" noProof="0" dirty="0" smtClean="0">
                <a:ln>
                  <a:noFill/>
                </a:ln>
                <a:solidFill>
                  <a:srgbClr val="000000"/>
                </a:solidFill>
                <a:effectLst/>
                <a:uLnTx/>
                <a:uFillTx/>
                <a:latin typeface="Arial"/>
                <a:cs typeface="Arial"/>
              </a:rPr>
              <a:t> - Georgia Tech</a:t>
            </a:r>
          </a:p>
        </p:txBody>
      </p:sp>
      <p:pic>
        <p:nvPicPr>
          <p:cNvPr id="3" name="Picture 2"/>
          <p:cNvPicPr>
            <a:picLocks noChangeAspect="1"/>
          </p:cNvPicPr>
          <p:nvPr/>
        </p:nvPicPr>
        <p:blipFill>
          <a:blip r:embed="rId6"/>
          <a:stretch>
            <a:fillRect/>
          </a:stretch>
        </p:blipFill>
        <p:spPr>
          <a:xfrm>
            <a:off x="7845201" y="5771445"/>
            <a:ext cx="1079931" cy="10583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10</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EFFECT OF HIGH BITLINE VOLTAGE</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10</a:t>
            </a:fld>
            <a:endParaRPr lang="en-US" sz="1200" b="1">
              <a:solidFill>
                <a:schemeClr val="tx1">
                  <a:tint val="75000"/>
                </a:schemeClr>
              </a:solidFill>
              <a:latin typeface="+mn-lt"/>
            </a:endParaRPr>
          </a:p>
        </p:txBody>
      </p:sp>
      <p:sp>
        <p:nvSpPr>
          <p:cNvPr id="3" name="Content Placeholder 2"/>
          <p:cNvSpPr>
            <a:spLocks noGrp="1"/>
          </p:cNvSpPr>
          <p:nvPr>
            <p:ph idx="1"/>
          </p:nvPr>
        </p:nvSpPr>
        <p:spPr>
          <a:xfrm>
            <a:off x="226179" y="1399406"/>
            <a:ext cx="8590668" cy="3986565"/>
          </a:xfrm>
        </p:spPr>
        <p:txBody>
          <a:bodyPr/>
          <a:lstStyle/>
          <a:p>
            <a:endParaRPr lang="en-US" sz="2800" dirty="0">
              <a:latin typeface="Arial"/>
              <a:cs typeface="Arial"/>
            </a:endParaRPr>
          </a:p>
          <a:p>
            <a:endParaRPr lang="en-US" sz="2800" dirty="0" smtClean="0">
              <a:latin typeface="Arial"/>
              <a:cs typeface="Arial"/>
            </a:endParaRPr>
          </a:p>
          <a:p>
            <a:pPr marL="0" indent="0">
              <a:buNone/>
            </a:pPr>
            <a:endParaRPr lang="en-US" sz="2800" dirty="0" smtClean="0">
              <a:latin typeface="Arial"/>
              <a:cs typeface="Arial"/>
            </a:endParaRPr>
          </a:p>
          <a:p>
            <a:endParaRPr lang="en-US" sz="2800" dirty="0" smtClean="0">
              <a:latin typeface="Arial"/>
              <a:cs typeface="Arial"/>
            </a:endParaRPr>
          </a:p>
        </p:txBody>
      </p:sp>
      <p:sp>
        <p:nvSpPr>
          <p:cNvPr id="38" name="Rounded Rectangle 37"/>
          <p:cNvSpPr/>
          <p:nvPr/>
        </p:nvSpPr>
        <p:spPr>
          <a:xfrm>
            <a:off x="5146372" y="2256054"/>
            <a:ext cx="3776234" cy="2824251"/>
          </a:xfrm>
          <a:prstGeom prst="round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5094606" y="2324655"/>
            <a:ext cx="3811292" cy="2780177"/>
            <a:chOff x="5144733" y="2224397"/>
            <a:chExt cx="3811292" cy="2780177"/>
          </a:xfrm>
        </p:grpSpPr>
        <p:grpSp>
          <p:nvGrpSpPr>
            <p:cNvPr id="40" name="Group 39"/>
            <p:cNvGrpSpPr/>
            <p:nvPr/>
          </p:nvGrpSpPr>
          <p:grpSpPr>
            <a:xfrm>
              <a:off x="5769073" y="2424718"/>
              <a:ext cx="3186952" cy="2579856"/>
              <a:chOff x="5702237" y="2424718"/>
              <a:chExt cx="3186952" cy="2579856"/>
            </a:xfrm>
          </p:grpSpPr>
          <p:grpSp>
            <p:nvGrpSpPr>
              <p:cNvPr id="42" name="Group 41"/>
              <p:cNvGrpSpPr/>
              <p:nvPr/>
            </p:nvGrpSpPr>
            <p:grpSpPr>
              <a:xfrm>
                <a:off x="5702237" y="2424718"/>
                <a:ext cx="3186952" cy="1916814"/>
                <a:chOff x="7456681" y="1623582"/>
                <a:chExt cx="4797629" cy="2504162"/>
              </a:xfrm>
            </p:grpSpPr>
            <p:cxnSp>
              <p:nvCxnSpPr>
                <p:cNvPr id="44" name="Straight Arrow Connector 43"/>
                <p:cNvCxnSpPr/>
                <p:nvPr/>
              </p:nvCxnSpPr>
              <p:spPr>
                <a:xfrm flipV="1">
                  <a:off x="7456681" y="1752578"/>
                  <a:ext cx="11759" cy="2375166"/>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7456681" y="4115986"/>
                  <a:ext cx="4797629" cy="11758"/>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46" name="Freeform 45"/>
                <p:cNvSpPr/>
                <p:nvPr/>
              </p:nvSpPr>
              <p:spPr>
                <a:xfrm>
                  <a:off x="7821212" y="2250336"/>
                  <a:ext cx="1469860" cy="1559936"/>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a:off x="10101968" y="2528621"/>
                  <a:ext cx="1705503" cy="1257677"/>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TextBox 47"/>
                <p:cNvSpPr txBox="1"/>
                <p:nvPr/>
              </p:nvSpPr>
              <p:spPr>
                <a:xfrm>
                  <a:off x="8012933" y="1623582"/>
                  <a:ext cx="1424163" cy="643337"/>
                </a:xfrm>
                <a:prstGeom prst="rect">
                  <a:avLst/>
                </a:prstGeom>
                <a:noFill/>
              </p:spPr>
              <p:txBody>
                <a:bodyPr wrap="square" rtlCol="0">
                  <a:spAutoFit/>
                </a:bodyPr>
                <a:lstStyle/>
                <a:p>
                  <a:r>
                    <a:rPr lang="en-US" sz="2600" dirty="0" smtClean="0">
                      <a:solidFill>
                        <a:srgbClr val="FF0000"/>
                      </a:solidFill>
                    </a:rPr>
                    <a:t>SET</a:t>
                  </a:r>
                  <a:endParaRPr lang="en-US" sz="2600" dirty="0">
                    <a:solidFill>
                      <a:srgbClr val="FF0000"/>
                    </a:solidFill>
                  </a:endParaRPr>
                </a:p>
              </p:txBody>
            </p:sp>
            <p:sp>
              <p:nvSpPr>
                <p:cNvPr id="49" name="TextBox 48"/>
                <p:cNvSpPr txBox="1"/>
                <p:nvPr/>
              </p:nvSpPr>
              <p:spPr>
                <a:xfrm>
                  <a:off x="9965323" y="1775950"/>
                  <a:ext cx="2037448" cy="643337"/>
                </a:xfrm>
                <a:prstGeom prst="rect">
                  <a:avLst/>
                </a:prstGeom>
                <a:noFill/>
              </p:spPr>
              <p:txBody>
                <a:bodyPr wrap="square" rtlCol="0">
                  <a:spAutoFit/>
                </a:bodyPr>
                <a:lstStyle/>
                <a:p>
                  <a:r>
                    <a:rPr lang="en-US" sz="2600" dirty="0" smtClean="0">
                      <a:solidFill>
                        <a:srgbClr val="008000"/>
                      </a:solidFill>
                    </a:rPr>
                    <a:t>RESET</a:t>
                  </a:r>
                  <a:endParaRPr lang="en-US" sz="2600" dirty="0">
                    <a:solidFill>
                      <a:srgbClr val="008000"/>
                    </a:solidFill>
                  </a:endParaRPr>
                </a:p>
              </p:txBody>
            </p:sp>
          </p:grpSp>
          <p:sp>
            <p:nvSpPr>
              <p:cNvPr id="43" name="TextBox 42"/>
              <p:cNvSpPr txBox="1"/>
              <p:nvPr/>
            </p:nvSpPr>
            <p:spPr>
              <a:xfrm>
                <a:off x="6265875" y="4512131"/>
                <a:ext cx="1834043" cy="492443"/>
              </a:xfrm>
              <a:prstGeom prst="rect">
                <a:avLst/>
              </a:prstGeom>
              <a:noFill/>
            </p:spPr>
            <p:txBody>
              <a:bodyPr wrap="none" rtlCol="0">
                <a:spAutoFit/>
              </a:bodyPr>
              <a:lstStyle/>
              <a:p>
                <a:r>
                  <a:rPr lang="en-US" sz="2600" dirty="0" smtClean="0"/>
                  <a:t>Resistance</a:t>
                </a:r>
                <a:endParaRPr lang="en-US" sz="2600" dirty="0"/>
              </a:p>
            </p:txBody>
          </p:sp>
        </p:grpSp>
        <p:sp>
          <p:nvSpPr>
            <p:cNvPr id="41" name="TextBox 40"/>
            <p:cNvSpPr txBox="1"/>
            <p:nvPr/>
          </p:nvSpPr>
          <p:spPr>
            <a:xfrm rot="16200000">
              <a:off x="4344340" y="3024790"/>
              <a:ext cx="2093229" cy="492443"/>
            </a:xfrm>
            <a:prstGeom prst="rect">
              <a:avLst/>
            </a:prstGeom>
            <a:noFill/>
          </p:spPr>
          <p:txBody>
            <a:bodyPr wrap="none" rtlCol="0">
              <a:spAutoFit/>
            </a:bodyPr>
            <a:lstStyle/>
            <a:p>
              <a:r>
                <a:rPr lang="en-US" sz="2600" dirty="0" smtClean="0"/>
                <a:t>Prob. Of Cell</a:t>
              </a:r>
              <a:endParaRPr lang="en-US" sz="2600" dirty="0"/>
            </a:p>
          </p:txBody>
        </p:sp>
      </p:grpSp>
      <p:sp>
        <p:nvSpPr>
          <p:cNvPr id="50" name="Freeform 49"/>
          <p:cNvSpPr/>
          <p:nvPr/>
        </p:nvSpPr>
        <p:spPr>
          <a:xfrm>
            <a:off x="5965113" y="3032250"/>
            <a:ext cx="969122" cy="1169808"/>
          </a:xfrm>
          <a:custGeom>
            <a:avLst/>
            <a:gdLst>
              <a:gd name="connsiteX0" fmla="*/ 0 w 969122"/>
              <a:gd name="connsiteY0" fmla="*/ 1169808 h 1169808"/>
              <a:gd name="connsiteX1" fmla="*/ 200508 w 969122"/>
              <a:gd name="connsiteY1" fmla="*/ 367654 h 1169808"/>
              <a:gd name="connsiteX2" fmla="*/ 401016 w 969122"/>
              <a:gd name="connsiteY2" fmla="*/ 0 h 1169808"/>
              <a:gd name="connsiteX3" fmla="*/ 401016 w 969122"/>
              <a:gd name="connsiteY3" fmla="*/ 0 h 1169808"/>
              <a:gd name="connsiteX4" fmla="*/ 401016 w 969122"/>
              <a:gd name="connsiteY4" fmla="*/ 0 h 1169808"/>
              <a:gd name="connsiteX5" fmla="*/ 551397 w 969122"/>
              <a:gd name="connsiteY5" fmla="*/ 0 h 1169808"/>
              <a:gd name="connsiteX6" fmla="*/ 785323 w 969122"/>
              <a:gd name="connsiteY6" fmla="*/ 518058 h 1169808"/>
              <a:gd name="connsiteX7" fmla="*/ 969122 w 969122"/>
              <a:gd name="connsiteY7" fmla="*/ 1153096 h 1169808"/>
              <a:gd name="connsiteX8" fmla="*/ 0 w 969122"/>
              <a:gd name="connsiteY8" fmla="*/ 1169808 h 116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122" h="1169808">
                <a:moveTo>
                  <a:pt x="0" y="1169808"/>
                </a:moveTo>
                <a:lnTo>
                  <a:pt x="200508" y="367654"/>
                </a:lnTo>
                <a:lnTo>
                  <a:pt x="401016" y="0"/>
                </a:lnTo>
                <a:lnTo>
                  <a:pt x="401016" y="0"/>
                </a:lnTo>
                <a:lnTo>
                  <a:pt x="401016" y="0"/>
                </a:lnTo>
                <a:lnTo>
                  <a:pt x="551397" y="0"/>
                </a:lnTo>
                <a:lnTo>
                  <a:pt x="785323" y="518058"/>
                </a:lnTo>
                <a:lnTo>
                  <a:pt x="969122" y="1153096"/>
                </a:lnTo>
                <a:lnTo>
                  <a:pt x="0" y="1169808"/>
                </a:lnTo>
                <a:close/>
              </a:path>
            </a:pathLst>
          </a:custGeom>
          <a:solidFill>
            <a:srgbClr val="FF3A06"/>
          </a:solidFill>
          <a:ln>
            <a:solidFill>
              <a:srgbClr val="FF3A0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reeform 50"/>
          <p:cNvSpPr/>
          <p:nvPr/>
        </p:nvSpPr>
        <p:spPr>
          <a:xfrm>
            <a:off x="7452214" y="3208605"/>
            <a:ext cx="1169630" cy="969269"/>
          </a:xfrm>
          <a:custGeom>
            <a:avLst/>
            <a:gdLst>
              <a:gd name="connsiteX0" fmla="*/ 50127 w 1169630"/>
              <a:gd name="connsiteY0" fmla="*/ 935847 h 935847"/>
              <a:gd name="connsiteX1" fmla="*/ 150381 w 1169630"/>
              <a:gd name="connsiteY1" fmla="*/ 584904 h 935847"/>
              <a:gd name="connsiteX2" fmla="*/ 284053 w 1169630"/>
              <a:gd name="connsiteY2" fmla="*/ 334231 h 935847"/>
              <a:gd name="connsiteX3" fmla="*/ 484561 w 1169630"/>
              <a:gd name="connsiteY3" fmla="*/ 50135 h 935847"/>
              <a:gd name="connsiteX4" fmla="*/ 484561 w 1169630"/>
              <a:gd name="connsiteY4" fmla="*/ 50135 h 935847"/>
              <a:gd name="connsiteX5" fmla="*/ 634942 w 1169630"/>
              <a:gd name="connsiteY5" fmla="*/ 0 h 935847"/>
              <a:gd name="connsiteX6" fmla="*/ 902286 w 1169630"/>
              <a:gd name="connsiteY6" fmla="*/ 350943 h 935847"/>
              <a:gd name="connsiteX7" fmla="*/ 1086085 w 1169630"/>
              <a:gd name="connsiteY7" fmla="*/ 701885 h 935847"/>
              <a:gd name="connsiteX8" fmla="*/ 1169630 w 1169630"/>
              <a:gd name="connsiteY8" fmla="*/ 935847 h 935847"/>
              <a:gd name="connsiteX9" fmla="*/ 0 w 1169630"/>
              <a:gd name="connsiteY9" fmla="*/ 935847 h 935847"/>
              <a:gd name="connsiteX10" fmla="*/ 50127 w 1169630"/>
              <a:gd name="connsiteY10" fmla="*/ 935847 h 93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630" h="935847">
                <a:moveTo>
                  <a:pt x="50127" y="935847"/>
                </a:moveTo>
                <a:lnTo>
                  <a:pt x="150381" y="584904"/>
                </a:lnTo>
                <a:lnTo>
                  <a:pt x="284053" y="334231"/>
                </a:lnTo>
                <a:lnTo>
                  <a:pt x="484561" y="50135"/>
                </a:lnTo>
                <a:lnTo>
                  <a:pt x="484561" y="50135"/>
                </a:lnTo>
                <a:lnTo>
                  <a:pt x="634942" y="0"/>
                </a:lnTo>
                <a:lnTo>
                  <a:pt x="902286" y="350943"/>
                </a:lnTo>
                <a:lnTo>
                  <a:pt x="1086085" y="701885"/>
                </a:lnTo>
                <a:lnTo>
                  <a:pt x="1169630" y="935847"/>
                </a:lnTo>
                <a:lnTo>
                  <a:pt x="0" y="935847"/>
                </a:lnTo>
                <a:lnTo>
                  <a:pt x="50127" y="935847"/>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5" name="Group 54"/>
          <p:cNvGrpSpPr/>
          <p:nvPr/>
        </p:nvGrpSpPr>
        <p:grpSpPr>
          <a:xfrm>
            <a:off x="6738470" y="1704578"/>
            <a:ext cx="1415521" cy="1854981"/>
            <a:chOff x="6800564" y="1704578"/>
            <a:chExt cx="1453682" cy="1854981"/>
          </a:xfrm>
        </p:grpSpPr>
        <p:sp>
          <p:nvSpPr>
            <p:cNvPr id="53" name="Freeform 52"/>
            <p:cNvSpPr/>
            <p:nvPr/>
          </p:nvSpPr>
          <p:spPr>
            <a:xfrm>
              <a:off x="6833981" y="3241854"/>
              <a:ext cx="1420265" cy="317705"/>
            </a:xfrm>
            <a:custGeom>
              <a:avLst/>
              <a:gdLst>
                <a:gd name="connsiteX0" fmla="*/ 1420265 w 1420265"/>
                <a:gd name="connsiteY0" fmla="*/ 317705 h 317705"/>
                <a:gd name="connsiteX1" fmla="*/ 735196 w 1420265"/>
                <a:gd name="connsiteY1" fmla="*/ 186 h 317705"/>
                <a:gd name="connsiteX2" fmla="*/ 0 w 1420265"/>
                <a:gd name="connsiteY2" fmla="*/ 267570 h 317705"/>
              </a:gdLst>
              <a:ahLst/>
              <a:cxnLst>
                <a:cxn ang="0">
                  <a:pos x="connsiteX0" y="connsiteY0"/>
                </a:cxn>
                <a:cxn ang="0">
                  <a:pos x="connsiteX1" y="connsiteY1"/>
                </a:cxn>
                <a:cxn ang="0">
                  <a:pos x="connsiteX2" y="connsiteY2"/>
                </a:cxn>
              </a:cxnLst>
              <a:rect l="l" t="t" r="r" b="b"/>
              <a:pathLst>
                <a:path w="1420265" h="317705">
                  <a:moveTo>
                    <a:pt x="1420265" y="317705"/>
                  </a:moveTo>
                  <a:cubicBezTo>
                    <a:pt x="1196086" y="163123"/>
                    <a:pt x="971907" y="8542"/>
                    <a:pt x="735196" y="186"/>
                  </a:cubicBezTo>
                  <a:cubicBezTo>
                    <a:pt x="498485" y="-8170"/>
                    <a:pt x="0" y="267570"/>
                    <a:pt x="0" y="267570"/>
                  </a:cubicBezTo>
                </a:path>
              </a:pathLst>
            </a:custGeom>
            <a:ln w="88900">
              <a:solidFill>
                <a:srgbClr val="FF0000"/>
              </a:solidFill>
              <a:headEnd type="none"/>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6800564" y="1704578"/>
              <a:ext cx="1119502" cy="492443"/>
            </a:xfrm>
            <a:prstGeom prst="rect">
              <a:avLst/>
            </a:prstGeom>
            <a:noFill/>
            <a:ln>
              <a:solidFill>
                <a:schemeClr val="tx1"/>
              </a:solidFill>
            </a:ln>
          </p:spPr>
          <p:txBody>
            <a:bodyPr wrap="square" rtlCol="0">
              <a:spAutoFit/>
            </a:bodyPr>
            <a:lstStyle/>
            <a:p>
              <a:r>
                <a:rPr lang="en-US" sz="2600" i="1" dirty="0" smtClean="0"/>
                <a:t>Errors</a:t>
              </a:r>
              <a:endParaRPr lang="en-US" sz="2600" i="1" dirty="0"/>
            </a:p>
          </p:txBody>
        </p:sp>
      </p:grpSp>
      <p:sp>
        <p:nvSpPr>
          <p:cNvPr id="56" name="Rectangle 55"/>
          <p:cNvSpPr/>
          <p:nvPr/>
        </p:nvSpPr>
        <p:spPr>
          <a:xfrm>
            <a:off x="1403556" y="5958513"/>
            <a:ext cx="6722258" cy="492443"/>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smtClean="0">
                <a:solidFill>
                  <a:prstClr val="black"/>
                </a:solidFill>
              </a:rPr>
              <a:t> Increasing </a:t>
            </a:r>
            <a:r>
              <a:rPr lang="en-US" sz="2600" kern="0" dirty="0" err="1" smtClean="0">
                <a:solidFill>
                  <a:prstClr val="black"/>
                </a:solidFill>
              </a:rPr>
              <a:t>bitline</a:t>
            </a:r>
            <a:r>
              <a:rPr lang="en-US" sz="2600" kern="0" dirty="0" smtClean="0">
                <a:solidFill>
                  <a:prstClr val="black"/>
                </a:solidFill>
              </a:rPr>
              <a:t> voltage causes errors</a:t>
            </a:r>
            <a:endParaRPr lang="en-US" sz="2600" kern="0" dirty="0">
              <a:solidFill>
                <a:prstClr val="black"/>
              </a:solidFill>
            </a:endParaRPr>
          </a:p>
        </p:txBody>
      </p:sp>
      <p:sp>
        <p:nvSpPr>
          <p:cNvPr id="52" name="Rounded Rectangle 51"/>
          <p:cNvSpPr/>
          <p:nvPr/>
        </p:nvSpPr>
        <p:spPr>
          <a:xfrm>
            <a:off x="287978" y="1346113"/>
            <a:ext cx="4478012" cy="3836534"/>
          </a:xfrm>
          <a:prstGeom prst="roundRect">
            <a:avLst>
              <a:gd name="adj" fmla="val 10277"/>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5" name="Group 84"/>
          <p:cNvGrpSpPr/>
          <p:nvPr/>
        </p:nvGrpSpPr>
        <p:grpSpPr>
          <a:xfrm>
            <a:off x="729528" y="1439325"/>
            <a:ext cx="3868061" cy="3651519"/>
            <a:chOff x="5071963" y="1315158"/>
            <a:chExt cx="3868061" cy="3651519"/>
          </a:xfrm>
        </p:grpSpPr>
        <p:cxnSp>
          <p:nvCxnSpPr>
            <p:cNvPr id="86" name="Straight Arrow Connector 85"/>
            <p:cNvCxnSpPr/>
            <p:nvPr/>
          </p:nvCxnSpPr>
          <p:spPr>
            <a:xfrm flipH="1" flipV="1">
              <a:off x="5071964" y="1315158"/>
              <a:ext cx="14933" cy="3047049"/>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5071963" y="4346986"/>
              <a:ext cx="3868061" cy="0"/>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5074621" y="4433691"/>
              <a:ext cx="862632" cy="532986"/>
            </a:xfrm>
            <a:prstGeom prst="rect">
              <a:avLst/>
            </a:prstGeom>
            <a:noFill/>
          </p:spPr>
          <p:txBody>
            <a:bodyPr wrap="none" rtlCol="0">
              <a:spAutoFit/>
            </a:bodyPr>
            <a:lstStyle/>
            <a:p>
              <a:r>
                <a:rPr lang="en-US" sz="2800" dirty="0" smtClean="0"/>
                <a:t>time</a:t>
              </a:r>
              <a:endParaRPr lang="en-US" sz="2800" dirty="0"/>
            </a:p>
          </p:txBody>
        </p:sp>
      </p:grpSp>
      <p:grpSp>
        <p:nvGrpSpPr>
          <p:cNvPr id="89" name="Group 88"/>
          <p:cNvGrpSpPr/>
          <p:nvPr/>
        </p:nvGrpSpPr>
        <p:grpSpPr>
          <a:xfrm>
            <a:off x="2930217" y="4585071"/>
            <a:ext cx="1449881" cy="523220"/>
            <a:chOff x="3195221" y="4223596"/>
            <a:chExt cx="1449881" cy="523220"/>
          </a:xfrm>
        </p:grpSpPr>
        <p:sp>
          <p:nvSpPr>
            <p:cNvPr id="90" name="Up Arrow 89"/>
            <p:cNvSpPr/>
            <p:nvPr/>
          </p:nvSpPr>
          <p:spPr>
            <a:xfrm>
              <a:off x="4394467" y="4261446"/>
              <a:ext cx="250635" cy="384363"/>
            </a:xfrm>
            <a:prstGeom prst="upArrow">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3195221" y="4223596"/>
              <a:ext cx="1202798" cy="523220"/>
            </a:xfrm>
            <a:prstGeom prst="rect">
              <a:avLst/>
            </a:prstGeom>
            <a:noFill/>
          </p:spPr>
          <p:txBody>
            <a:bodyPr wrap="none" rtlCol="0">
              <a:spAutoFit/>
            </a:bodyPr>
            <a:lstStyle/>
            <a:p>
              <a:r>
                <a:rPr lang="en-US" sz="2800" dirty="0" smtClean="0"/>
                <a:t>Sense</a:t>
              </a:r>
              <a:endParaRPr lang="en-US" sz="2800" dirty="0"/>
            </a:p>
          </p:txBody>
        </p:sp>
      </p:grpSp>
      <p:sp>
        <p:nvSpPr>
          <p:cNvPr id="92" name="TextBox 91"/>
          <p:cNvSpPr txBox="1"/>
          <p:nvPr/>
        </p:nvSpPr>
        <p:spPr>
          <a:xfrm>
            <a:off x="223159" y="2066218"/>
            <a:ext cx="649633" cy="532986"/>
          </a:xfrm>
          <a:prstGeom prst="rect">
            <a:avLst/>
          </a:prstGeom>
          <a:noFill/>
        </p:spPr>
        <p:txBody>
          <a:bodyPr wrap="square" rtlCol="0">
            <a:spAutoFit/>
          </a:bodyPr>
          <a:lstStyle/>
          <a:p>
            <a:r>
              <a:rPr lang="en-US" sz="2800" dirty="0" smtClean="0"/>
              <a:t>V</a:t>
            </a:r>
            <a:endParaRPr lang="en-US" sz="2800" baseline="-25000" dirty="0"/>
          </a:p>
        </p:txBody>
      </p:sp>
      <p:grpSp>
        <p:nvGrpSpPr>
          <p:cNvPr id="93" name="Group 92"/>
          <p:cNvGrpSpPr/>
          <p:nvPr/>
        </p:nvGrpSpPr>
        <p:grpSpPr>
          <a:xfrm>
            <a:off x="204431" y="1314569"/>
            <a:ext cx="4110298" cy="3091681"/>
            <a:chOff x="2023791" y="2206946"/>
            <a:chExt cx="4110298" cy="3091681"/>
          </a:xfrm>
        </p:grpSpPr>
        <p:grpSp>
          <p:nvGrpSpPr>
            <p:cNvPr id="94" name="Group 93"/>
            <p:cNvGrpSpPr/>
            <p:nvPr/>
          </p:nvGrpSpPr>
          <p:grpSpPr>
            <a:xfrm>
              <a:off x="2548829" y="2206946"/>
              <a:ext cx="3585260" cy="3091681"/>
              <a:chOff x="5071904" y="1091478"/>
              <a:chExt cx="3585260" cy="3091681"/>
            </a:xfrm>
          </p:grpSpPr>
          <p:sp>
            <p:nvSpPr>
              <p:cNvPr id="98" name="TextBox 97"/>
              <p:cNvSpPr txBox="1"/>
              <p:nvPr/>
            </p:nvSpPr>
            <p:spPr>
              <a:xfrm>
                <a:off x="6732657" y="3650174"/>
                <a:ext cx="876126" cy="532985"/>
              </a:xfrm>
              <a:prstGeom prst="rect">
                <a:avLst/>
              </a:prstGeom>
              <a:noFill/>
            </p:spPr>
            <p:txBody>
              <a:bodyPr wrap="square" rtlCol="0">
                <a:spAutoFit/>
              </a:bodyPr>
              <a:lstStyle/>
              <a:p>
                <a:r>
                  <a:rPr lang="en-US" sz="2800" dirty="0" smtClean="0">
                    <a:solidFill>
                      <a:srgbClr val="FF0000"/>
                    </a:solidFill>
                  </a:rPr>
                  <a:t>SET</a:t>
                </a:r>
                <a:endParaRPr lang="en-US" sz="2800" dirty="0">
                  <a:solidFill>
                    <a:srgbClr val="FF0000"/>
                  </a:solidFill>
                </a:endParaRPr>
              </a:p>
            </p:txBody>
          </p:sp>
          <p:sp>
            <p:nvSpPr>
              <p:cNvPr id="99" name="TextBox 98"/>
              <p:cNvSpPr txBox="1"/>
              <p:nvPr/>
            </p:nvSpPr>
            <p:spPr>
              <a:xfrm>
                <a:off x="6493271" y="1091478"/>
                <a:ext cx="1374715" cy="532985"/>
              </a:xfrm>
              <a:prstGeom prst="rect">
                <a:avLst/>
              </a:prstGeom>
              <a:noFill/>
            </p:spPr>
            <p:txBody>
              <a:bodyPr wrap="square" rtlCol="0">
                <a:spAutoFit/>
              </a:bodyPr>
              <a:lstStyle/>
              <a:p>
                <a:r>
                  <a:rPr lang="en-US" sz="2800" dirty="0" smtClean="0">
                    <a:solidFill>
                      <a:srgbClr val="008000"/>
                    </a:solidFill>
                  </a:rPr>
                  <a:t>RESET</a:t>
                </a:r>
                <a:endParaRPr lang="en-US" sz="2800" dirty="0">
                  <a:solidFill>
                    <a:srgbClr val="008000"/>
                  </a:solidFill>
                </a:endParaRPr>
              </a:p>
            </p:txBody>
          </p:sp>
          <p:grpSp>
            <p:nvGrpSpPr>
              <p:cNvPr id="100" name="Group 99"/>
              <p:cNvGrpSpPr/>
              <p:nvPr/>
            </p:nvGrpSpPr>
            <p:grpSpPr>
              <a:xfrm>
                <a:off x="5071904" y="1624049"/>
                <a:ext cx="3585260" cy="2152754"/>
                <a:chOff x="5071904" y="1841305"/>
                <a:chExt cx="3754459" cy="1837468"/>
              </a:xfrm>
            </p:grpSpPr>
            <p:sp>
              <p:nvSpPr>
                <p:cNvPr id="101" name="Freeform 100"/>
                <p:cNvSpPr/>
                <p:nvPr/>
              </p:nvSpPr>
              <p:spPr>
                <a:xfrm>
                  <a:off x="5071904" y="1856025"/>
                  <a:ext cx="3733649" cy="456602"/>
                </a:xfrm>
                <a:custGeom>
                  <a:avLst/>
                  <a:gdLst>
                    <a:gd name="connsiteX0" fmla="*/ 0 w 3735294"/>
                    <a:gd name="connsiteY0" fmla="*/ 0 h 448236"/>
                    <a:gd name="connsiteX1" fmla="*/ 1748118 w 3735294"/>
                    <a:gd name="connsiteY1" fmla="*/ 328706 h 448236"/>
                    <a:gd name="connsiteX2" fmla="*/ 3735294 w 3735294"/>
                    <a:gd name="connsiteY2" fmla="*/ 448236 h 448236"/>
                  </a:gdLst>
                  <a:ahLst/>
                  <a:cxnLst>
                    <a:cxn ang="0">
                      <a:pos x="connsiteX0" y="connsiteY0"/>
                    </a:cxn>
                    <a:cxn ang="0">
                      <a:pos x="connsiteX1" y="connsiteY1"/>
                    </a:cxn>
                    <a:cxn ang="0">
                      <a:pos x="connsiteX2" y="connsiteY2"/>
                    </a:cxn>
                  </a:cxnLst>
                  <a:rect l="l" t="t" r="r" b="b"/>
                  <a:pathLst>
                    <a:path w="3735294" h="448236">
                      <a:moveTo>
                        <a:pt x="0" y="0"/>
                      </a:moveTo>
                      <a:cubicBezTo>
                        <a:pt x="562784" y="127000"/>
                        <a:pt x="1125569" y="254000"/>
                        <a:pt x="1748118" y="328706"/>
                      </a:cubicBezTo>
                      <a:cubicBezTo>
                        <a:pt x="2370667" y="403412"/>
                        <a:pt x="3735294" y="448236"/>
                        <a:pt x="3735294" y="448236"/>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Freeform 101"/>
                <p:cNvSpPr/>
                <p:nvPr/>
              </p:nvSpPr>
              <p:spPr>
                <a:xfrm>
                  <a:off x="5071904" y="1896678"/>
                  <a:ext cx="3733649" cy="1339364"/>
                </a:xfrm>
                <a:custGeom>
                  <a:avLst/>
                  <a:gdLst>
                    <a:gd name="connsiteX0" fmla="*/ 0 w 3735294"/>
                    <a:gd name="connsiteY0" fmla="*/ 0 h 1314824"/>
                    <a:gd name="connsiteX1" fmla="*/ 1404470 w 3735294"/>
                    <a:gd name="connsiteY1" fmla="*/ 1016000 h 1314824"/>
                    <a:gd name="connsiteX2" fmla="*/ 3735294 w 3735294"/>
                    <a:gd name="connsiteY2" fmla="*/ 1314824 h 1314824"/>
                  </a:gdLst>
                  <a:ahLst/>
                  <a:cxnLst>
                    <a:cxn ang="0">
                      <a:pos x="connsiteX0" y="connsiteY0"/>
                    </a:cxn>
                    <a:cxn ang="0">
                      <a:pos x="connsiteX1" y="connsiteY1"/>
                    </a:cxn>
                    <a:cxn ang="0">
                      <a:pos x="connsiteX2" y="connsiteY2"/>
                    </a:cxn>
                  </a:cxnLst>
                  <a:rect l="l" t="t" r="r" b="b"/>
                  <a:pathLst>
                    <a:path w="3735294" h="1314824">
                      <a:moveTo>
                        <a:pt x="0" y="0"/>
                      </a:moveTo>
                      <a:cubicBezTo>
                        <a:pt x="390960" y="398431"/>
                        <a:pt x="781921" y="796863"/>
                        <a:pt x="1404470" y="1016000"/>
                      </a:cubicBezTo>
                      <a:cubicBezTo>
                        <a:pt x="2027019" y="1235137"/>
                        <a:pt x="3735294" y="1314824"/>
                        <a:pt x="3735294" y="1314824"/>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03" name="Group 102"/>
                <p:cNvGrpSpPr/>
                <p:nvPr/>
              </p:nvGrpSpPr>
              <p:grpSpPr>
                <a:xfrm>
                  <a:off x="5090633" y="1841305"/>
                  <a:ext cx="3733738" cy="1837468"/>
                  <a:chOff x="759338" y="1872737"/>
                  <a:chExt cx="3735383" cy="1803802"/>
                </a:xfrm>
              </p:grpSpPr>
              <p:sp>
                <p:nvSpPr>
                  <p:cNvPr id="106" name="Freeform 105"/>
                  <p:cNvSpPr/>
                  <p:nvPr/>
                </p:nvSpPr>
                <p:spPr>
                  <a:xfrm>
                    <a:off x="792756" y="1989721"/>
                    <a:ext cx="3701965" cy="1686818"/>
                  </a:xfrm>
                  <a:custGeom>
                    <a:avLst/>
                    <a:gdLst>
                      <a:gd name="connsiteX0" fmla="*/ 0 w 3735294"/>
                      <a:gd name="connsiteY0" fmla="*/ 0 h 1314824"/>
                      <a:gd name="connsiteX1" fmla="*/ 1404470 w 3735294"/>
                      <a:gd name="connsiteY1" fmla="*/ 1016000 h 1314824"/>
                      <a:gd name="connsiteX2" fmla="*/ 3735294 w 3735294"/>
                      <a:gd name="connsiteY2" fmla="*/ 1314824 h 1314824"/>
                    </a:gdLst>
                    <a:ahLst/>
                    <a:cxnLst>
                      <a:cxn ang="0">
                        <a:pos x="connsiteX0" y="connsiteY0"/>
                      </a:cxn>
                      <a:cxn ang="0">
                        <a:pos x="connsiteX1" y="connsiteY1"/>
                      </a:cxn>
                      <a:cxn ang="0">
                        <a:pos x="connsiteX2" y="connsiteY2"/>
                      </a:cxn>
                    </a:cxnLst>
                    <a:rect l="l" t="t" r="r" b="b"/>
                    <a:pathLst>
                      <a:path w="3735294" h="1314824">
                        <a:moveTo>
                          <a:pt x="0" y="0"/>
                        </a:moveTo>
                        <a:cubicBezTo>
                          <a:pt x="390960" y="398431"/>
                          <a:pt x="781921" y="796863"/>
                          <a:pt x="1404470" y="1016000"/>
                        </a:cubicBezTo>
                        <a:cubicBezTo>
                          <a:pt x="2027019" y="1235137"/>
                          <a:pt x="3735294" y="1314824"/>
                          <a:pt x="3735294" y="1314824"/>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Freeform 106"/>
                  <p:cNvSpPr/>
                  <p:nvPr/>
                </p:nvSpPr>
                <p:spPr>
                  <a:xfrm>
                    <a:off x="759338" y="1872737"/>
                    <a:ext cx="3735294" cy="266341"/>
                  </a:xfrm>
                  <a:custGeom>
                    <a:avLst/>
                    <a:gdLst>
                      <a:gd name="connsiteX0" fmla="*/ 0 w 3735294"/>
                      <a:gd name="connsiteY0" fmla="*/ 0 h 448236"/>
                      <a:gd name="connsiteX1" fmla="*/ 1748118 w 3735294"/>
                      <a:gd name="connsiteY1" fmla="*/ 328706 h 448236"/>
                      <a:gd name="connsiteX2" fmla="*/ 3735294 w 3735294"/>
                      <a:gd name="connsiteY2" fmla="*/ 448236 h 448236"/>
                    </a:gdLst>
                    <a:ahLst/>
                    <a:cxnLst>
                      <a:cxn ang="0">
                        <a:pos x="connsiteX0" y="connsiteY0"/>
                      </a:cxn>
                      <a:cxn ang="0">
                        <a:pos x="connsiteX1" y="connsiteY1"/>
                      </a:cxn>
                      <a:cxn ang="0">
                        <a:pos x="connsiteX2" y="connsiteY2"/>
                      </a:cxn>
                    </a:cxnLst>
                    <a:rect l="l" t="t" r="r" b="b"/>
                    <a:pathLst>
                      <a:path w="3735294" h="448236">
                        <a:moveTo>
                          <a:pt x="0" y="0"/>
                        </a:moveTo>
                        <a:cubicBezTo>
                          <a:pt x="562784" y="127000"/>
                          <a:pt x="1125569" y="254000"/>
                          <a:pt x="1748118" y="328706"/>
                        </a:cubicBezTo>
                        <a:cubicBezTo>
                          <a:pt x="2370667" y="403412"/>
                          <a:pt x="3735294" y="448236"/>
                          <a:pt x="3735294" y="448236"/>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4" name="Freeform 103"/>
                <p:cNvSpPr/>
                <p:nvPr/>
              </p:nvSpPr>
              <p:spPr>
                <a:xfrm>
                  <a:off x="5094355" y="1945046"/>
                  <a:ext cx="3732008" cy="1719367"/>
                </a:xfrm>
                <a:custGeom>
                  <a:avLst/>
                  <a:gdLst>
                    <a:gd name="connsiteX0" fmla="*/ 0 w 3659271"/>
                    <a:gd name="connsiteY0" fmla="*/ 0 h 1637731"/>
                    <a:gd name="connsiteX1" fmla="*/ 785323 w 3659271"/>
                    <a:gd name="connsiteY1" fmla="*/ 902423 h 1637731"/>
                    <a:gd name="connsiteX2" fmla="*/ 1420265 w 3659271"/>
                    <a:gd name="connsiteY2" fmla="*/ 1303500 h 1637731"/>
                    <a:gd name="connsiteX3" fmla="*/ 2406096 w 3659271"/>
                    <a:gd name="connsiteY3" fmla="*/ 1520750 h 1637731"/>
                    <a:gd name="connsiteX4" fmla="*/ 3659271 w 3659271"/>
                    <a:gd name="connsiteY4" fmla="*/ 1637731 h 1637731"/>
                    <a:gd name="connsiteX5" fmla="*/ 3642562 w 3659271"/>
                    <a:gd name="connsiteY5" fmla="*/ 1186520 h 1637731"/>
                    <a:gd name="connsiteX6" fmla="*/ 2355969 w 3659271"/>
                    <a:gd name="connsiteY6" fmla="*/ 1119673 h 1637731"/>
                    <a:gd name="connsiteX7" fmla="*/ 1470392 w 3659271"/>
                    <a:gd name="connsiteY7" fmla="*/ 952558 h 1637731"/>
                    <a:gd name="connsiteX8" fmla="*/ 1002540 w 3659271"/>
                    <a:gd name="connsiteY8" fmla="*/ 752019 h 1637731"/>
                    <a:gd name="connsiteX9" fmla="*/ 434434 w 3659271"/>
                    <a:gd name="connsiteY9" fmla="*/ 367654 h 1637731"/>
                    <a:gd name="connsiteX10" fmla="*/ 0 w 3659271"/>
                    <a:gd name="connsiteY10" fmla="*/ 0 h 16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9271" h="1637731">
                      <a:moveTo>
                        <a:pt x="0" y="0"/>
                      </a:moveTo>
                      <a:lnTo>
                        <a:pt x="785323" y="902423"/>
                      </a:lnTo>
                      <a:lnTo>
                        <a:pt x="1420265" y="1303500"/>
                      </a:lnTo>
                      <a:lnTo>
                        <a:pt x="2406096" y="1520750"/>
                      </a:lnTo>
                      <a:lnTo>
                        <a:pt x="3659271" y="1637731"/>
                      </a:lnTo>
                      <a:lnTo>
                        <a:pt x="3642562" y="1186520"/>
                      </a:lnTo>
                      <a:lnTo>
                        <a:pt x="2355969" y="1119673"/>
                      </a:lnTo>
                      <a:lnTo>
                        <a:pt x="1470392" y="952558"/>
                      </a:lnTo>
                      <a:lnTo>
                        <a:pt x="1002540" y="752019"/>
                      </a:lnTo>
                      <a:lnTo>
                        <a:pt x="434434" y="367654"/>
                      </a:lnTo>
                      <a:lnTo>
                        <a:pt x="0" y="0"/>
                      </a:lnTo>
                      <a:close/>
                    </a:path>
                  </a:pathLst>
                </a:cu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Freeform 104"/>
                <p:cNvSpPr/>
                <p:nvPr/>
              </p:nvSpPr>
              <p:spPr>
                <a:xfrm>
                  <a:off x="5161170" y="1881363"/>
                  <a:ext cx="3657659" cy="476656"/>
                </a:xfrm>
                <a:custGeom>
                  <a:avLst/>
                  <a:gdLst>
                    <a:gd name="connsiteX0" fmla="*/ 0 w 3609144"/>
                    <a:gd name="connsiteY0" fmla="*/ 0 h 451212"/>
                    <a:gd name="connsiteX1" fmla="*/ 1086085 w 3609144"/>
                    <a:gd name="connsiteY1" fmla="*/ 250673 h 451212"/>
                    <a:gd name="connsiteX2" fmla="*/ 2205588 w 3609144"/>
                    <a:gd name="connsiteY2" fmla="*/ 401077 h 451212"/>
                    <a:gd name="connsiteX3" fmla="*/ 3609144 w 3609144"/>
                    <a:gd name="connsiteY3" fmla="*/ 451212 h 451212"/>
                    <a:gd name="connsiteX4" fmla="*/ 3609144 w 3609144"/>
                    <a:gd name="connsiteY4" fmla="*/ 183827 h 451212"/>
                    <a:gd name="connsiteX5" fmla="*/ 1771154 w 3609144"/>
                    <a:gd name="connsiteY5" fmla="*/ 150404 h 451212"/>
                    <a:gd name="connsiteX6" fmla="*/ 1203048 w 3609144"/>
                    <a:gd name="connsiteY6" fmla="*/ 100269 h 451212"/>
                    <a:gd name="connsiteX7" fmla="*/ 66836 w 3609144"/>
                    <a:gd name="connsiteY7" fmla="*/ 16712 h 451212"/>
                    <a:gd name="connsiteX8" fmla="*/ 0 w 3609144"/>
                    <a:gd name="connsiteY8" fmla="*/ 0 h 4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9144" h="451212">
                      <a:moveTo>
                        <a:pt x="0" y="0"/>
                      </a:moveTo>
                      <a:lnTo>
                        <a:pt x="1086085" y="250673"/>
                      </a:lnTo>
                      <a:lnTo>
                        <a:pt x="2205588" y="401077"/>
                      </a:lnTo>
                      <a:lnTo>
                        <a:pt x="3609144" y="451212"/>
                      </a:lnTo>
                      <a:lnTo>
                        <a:pt x="3609144" y="183827"/>
                      </a:lnTo>
                      <a:lnTo>
                        <a:pt x="1771154" y="150404"/>
                      </a:lnTo>
                      <a:lnTo>
                        <a:pt x="1203048" y="100269"/>
                      </a:lnTo>
                      <a:lnTo>
                        <a:pt x="66836" y="16712"/>
                      </a:lnTo>
                      <a:lnTo>
                        <a:pt x="0" y="0"/>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5" name="Group 94"/>
            <p:cNvGrpSpPr/>
            <p:nvPr/>
          </p:nvGrpSpPr>
          <p:grpSpPr>
            <a:xfrm>
              <a:off x="2023791" y="2504031"/>
              <a:ext cx="649633" cy="852801"/>
              <a:chOff x="2023791" y="2504031"/>
              <a:chExt cx="649633" cy="852801"/>
            </a:xfrm>
          </p:grpSpPr>
          <p:sp>
            <p:nvSpPr>
              <p:cNvPr id="96" name="TextBox 95"/>
              <p:cNvSpPr txBox="1"/>
              <p:nvPr/>
            </p:nvSpPr>
            <p:spPr>
              <a:xfrm>
                <a:off x="2023791" y="2504031"/>
                <a:ext cx="649633" cy="532986"/>
              </a:xfrm>
              <a:prstGeom prst="rect">
                <a:avLst/>
              </a:prstGeom>
              <a:noFill/>
            </p:spPr>
            <p:txBody>
              <a:bodyPr wrap="square" rtlCol="0">
                <a:spAutoFit/>
              </a:bodyPr>
              <a:lstStyle/>
              <a:p>
                <a:r>
                  <a:rPr lang="en-US" sz="2800" dirty="0" smtClean="0"/>
                  <a:t>V*</a:t>
                </a:r>
                <a:endParaRPr lang="en-US" sz="2800" baseline="-25000" dirty="0"/>
              </a:p>
            </p:txBody>
          </p:sp>
          <p:sp>
            <p:nvSpPr>
              <p:cNvPr id="97" name="Up Arrow 96"/>
              <p:cNvSpPr/>
              <p:nvPr/>
            </p:nvSpPr>
            <p:spPr>
              <a:xfrm>
                <a:off x="2124046" y="2972469"/>
                <a:ext cx="250635" cy="384363"/>
              </a:xfrm>
              <a:prstGeom prst="upArrow">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8" name="Group 107"/>
          <p:cNvGrpSpPr/>
          <p:nvPr/>
        </p:nvGrpSpPr>
        <p:grpSpPr>
          <a:xfrm>
            <a:off x="740565" y="2244713"/>
            <a:ext cx="3730624" cy="1811835"/>
            <a:chOff x="-2451896" y="2467807"/>
            <a:chExt cx="3730624" cy="1811835"/>
          </a:xfrm>
        </p:grpSpPr>
        <p:sp>
          <p:nvSpPr>
            <p:cNvPr id="109" name="Freeform 108"/>
            <p:cNvSpPr/>
            <p:nvPr/>
          </p:nvSpPr>
          <p:spPr>
            <a:xfrm>
              <a:off x="-2435280" y="2560275"/>
              <a:ext cx="3714008" cy="1719367"/>
            </a:xfrm>
            <a:custGeom>
              <a:avLst/>
              <a:gdLst>
                <a:gd name="connsiteX0" fmla="*/ 0 w 3659271"/>
                <a:gd name="connsiteY0" fmla="*/ 0 h 1637731"/>
                <a:gd name="connsiteX1" fmla="*/ 785323 w 3659271"/>
                <a:gd name="connsiteY1" fmla="*/ 902423 h 1637731"/>
                <a:gd name="connsiteX2" fmla="*/ 1420265 w 3659271"/>
                <a:gd name="connsiteY2" fmla="*/ 1303500 h 1637731"/>
                <a:gd name="connsiteX3" fmla="*/ 2406096 w 3659271"/>
                <a:gd name="connsiteY3" fmla="*/ 1520750 h 1637731"/>
                <a:gd name="connsiteX4" fmla="*/ 3659271 w 3659271"/>
                <a:gd name="connsiteY4" fmla="*/ 1637731 h 1637731"/>
                <a:gd name="connsiteX5" fmla="*/ 3642562 w 3659271"/>
                <a:gd name="connsiteY5" fmla="*/ 1186520 h 1637731"/>
                <a:gd name="connsiteX6" fmla="*/ 2355969 w 3659271"/>
                <a:gd name="connsiteY6" fmla="*/ 1119673 h 1637731"/>
                <a:gd name="connsiteX7" fmla="*/ 1470392 w 3659271"/>
                <a:gd name="connsiteY7" fmla="*/ 952558 h 1637731"/>
                <a:gd name="connsiteX8" fmla="*/ 1002540 w 3659271"/>
                <a:gd name="connsiteY8" fmla="*/ 752019 h 1637731"/>
                <a:gd name="connsiteX9" fmla="*/ 434434 w 3659271"/>
                <a:gd name="connsiteY9" fmla="*/ 367654 h 1637731"/>
                <a:gd name="connsiteX10" fmla="*/ 0 w 3659271"/>
                <a:gd name="connsiteY10" fmla="*/ 0 h 16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9271" h="1637731">
                  <a:moveTo>
                    <a:pt x="0" y="0"/>
                  </a:moveTo>
                  <a:lnTo>
                    <a:pt x="785323" y="902423"/>
                  </a:lnTo>
                  <a:lnTo>
                    <a:pt x="1420265" y="1303500"/>
                  </a:lnTo>
                  <a:lnTo>
                    <a:pt x="2406096" y="1520750"/>
                  </a:lnTo>
                  <a:lnTo>
                    <a:pt x="3659271" y="1637731"/>
                  </a:lnTo>
                  <a:lnTo>
                    <a:pt x="3642562" y="1186520"/>
                  </a:lnTo>
                  <a:lnTo>
                    <a:pt x="2355969" y="1119673"/>
                  </a:lnTo>
                  <a:lnTo>
                    <a:pt x="1470392" y="952558"/>
                  </a:lnTo>
                  <a:lnTo>
                    <a:pt x="1002540" y="752019"/>
                  </a:lnTo>
                  <a:lnTo>
                    <a:pt x="434434" y="367654"/>
                  </a:lnTo>
                  <a:lnTo>
                    <a:pt x="0" y="0"/>
                  </a:lnTo>
                  <a:close/>
                </a:path>
              </a:pathLst>
            </a:cu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Freeform 109"/>
            <p:cNvSpPr/>
            <p:nvPr/>
          </p:nvSpPr>
          <p:spPr>
            <a:xfrm>
              <a:off x="-2451896" y="2467807"/>
              <a:ext cx="3719922" cy="476656"/>
            </a:xfrm>
            <a:custGeom>
              <a:avLst/>
              <a:gdLst>
                <a:gd name="connsiteX0" fmla="*/ 0 w 3609144"/>
                <a:gd name="connsiteY0" fmla="*/ 0 h 451212"/>
                <a:gd name="connsiteX1" fmla="*/ 1086085 w 3609144"/>
                <a:gd name="connsiteY1" fmla="*/ 250673 h 451212"/>
                <a:gd name="connsiteX2" fmla="*/ 2205588 w 3609144"/>
                <a:gd name="connsiteY2" fmla="*/ 401077 h 451212"/>
                <a:gd name="connsiteX3" fmla="*/ 3609144 w 3609144"/>
                <a:gd name="connsiteY3" fmla="*/ 451212 h 451212"/>
                <a:gd name="connsiteX4" fmla="*/ 3609144 w 3609144"/>
                <a:gd name="connsiteY4" fmla="*/ 183827 h 451212"/>
                <a:gd name="connsiteX5" fmla="*/ 1771154 w 3609144"/>
                <a:gd name="connsiteY5" fmla="*/ 150404 h 451212"/>
                <a:gd name="connsiteX6" fmla="*/ 1203048 w 3609144"/>
                <a:gd name="connsiteY6" fmla="*/ 100269 h 451212"/>
                <a:gd name="connsiteX7" fmla="*/ 66836 w 3609144"/>
                <a:gd name="connsiteY7" fmla="*/ 16712 h 451212"/>
                <a:gd name="connsiteX8" fmla="*/ 0 w 3609144"/>
                <a:gd name="connsiteY8" fmla="*/ 0 h 4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9144" h="451212">
                  <a:moveTo>
                    <a:pt x="0" y="0"/>
                  </a:moveTo>
                  <a:lnTo>
                    <a:pt x="1086085" y="250673"/>
                  </a:lnTo>
                  <a:lnTo>
                    <a:pt x="2205588" y="401077"/>
                  </a:lnTo>
                  <a:lnTo>
                    <a:pt x="3609144" y="451212"/>
                  </a:lnTo>
                  <a:lnTo>
                    <a:pt x="3609144" y="183827"/>
                  </a:lnTo>
                  <a:lnTo>
                    <a:pt x="1771154" y="150404"/>
                  </a:lnTo>
                  <a:lnTo>
                    <a:pt x="1203048" y="100269"/>
                  </a:lnTo>
                  <a:lnTo>
                    <a:pt x="66836" y="16712"/>
                  </a:lnTo>
                  <a:lnTo>
                    <a:pt x="0" y="0"/>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552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8"/>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5.0321E-7 -8.97317E-7 L -0.14263 -0.00231 " pathEditMode="relative" rAng="0" ptsTypes="AA">
                                      <p:cBhvr>
                                        <p:cTn id="15" dur="2000" fill="hold"/>
                                        <p:tgtEl>
                                          <p:spTgt spid="89"/>
                                        </p:tgtEl>
                                        <p:attrNameLst>
                                          <p:attrName>ppt_x</p:attrName>
                                          <p:attrName>ppt_y</p:attrName>
                                        </p:attrNameLst>
                                      </p:cBhvr>
                                      <p:rCtr x="-7132" y="-116"/>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11</a:t>
            </a:fld>
            <a:endParaRPr lang="en-US"/>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11</a:t>
            </a:fld>
            <a:endParaRPr lang="en-US" sz="1200" b="1">
              <a:solidFill>
                <a:schemeClr val="tx1">
                  <a:tint val="75000"/>
                </a:schemeClr>
              </a:solidFill>
              <a:latin typeface="+mn-lt"/>
            </a:endParaRPr>
          </a:p>
        </p:txBody>
      </p:sp>
      <p:sp>
        <p:nvSpPr>
          <p:cNvPr id="17" name="Rectangle 16"/>
          <p:cNvSpPr/>
          <p:nvPr/>
        </p:nvSpPr>
        <p:spPr>
          <a:xfrm>
            <a:off x="446258" y="3029194"/>
            <a:ext cx="8371630" cy="1292662"/>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smtClean="0">
                <a:solidFill>
                  <a:prstClr val="black"/>
                </a:solidFill>
                <a:latin typeface="Arial"/>
                <a:cs typeface="Arial"/>
              </a:rPr>
              <a:t>Reduce read </a:t>
            </a:r>
            <a:r>
              <a:rPr lang="en-US" sz="2600" kern="0" dirty="0">
                <a:solidFill>
                  <a:prstClr val="black"/>
                </a:solidFill>
                <a:latin typeface="Arial"/>
                <a:cs typeface="Arial"/>
              </a:rPr>
              <a:t>l</a:t>
            </a:r>
            <a:r>
              <a:rPr lang="en-US" sz="2600" kern="0" dirty="0" smtClean="0">
                <a:solidFill>
                  <a:prstClr val="black"/>
                </a:solidFill>
                <a:latin typeface="Arial"/>
                <a:cs typeface="Arial"/>
              </a:rPr>
              <a:t>atency by</a:t>
            </a:r>
          </a:p>
          <a:p>
            <a:pPr marL="514350" indent="-514350" fontAlgn="auto">
              <a:spcBef>
                <a:spcPts val="0"/>
              </a:spcBef>
              <a:spcAft>
                <a:spcPts val="0"/>
              </a:spcAft>
              <a:buAutoNum type="arabicPeriod"/>
              <a:defRPr/>
            </a:pPr>
            <a:r>
              <a:rPr lang="en-US" sz="2600" kern="0" dirty="0" smtClean="0">
                <a:solidFill>
                  <a:prstClr val="black"/>
                </a:solidFill>
                <a:latin typeface="Arial"/>
                <a:cs typeface="Arial"/>
              </a:rPr>
              <a:t>Exploiting variability in PCM cells </a:t>
            </a:r>
            <a:r>
              <a:rPr lang="en-US" sz="2600" kern="0" dirty="0" smtClean="0">
                <a:solidFill>
                  <a:prstClr val="black"/>
                </a:solidFill>
                <a:latin typeface="Arial"/>
                <a:ea typeface="Wingdings"/>
                <a:cs typeface="Arial"/>
                <a:sym typeface="Wingdings"/>
              </a:rPr>
              <a:t> Early Read</a:t>
            </a:r>
            <a:endParaRPr lang="en-US" sz="2600" kern="0" dirty="0" smtClean="0">
              <a:solidFill>
                <a:prstClr val="black"/>
              </a:solidFill>
              <a:latin typeface="Arial"/>
              <a:cs typeface="Arial"/>
            </a:endParaRPr>
          </a:p>
          <a:p>
            <a:pPr marL="514350" indent="-514350" fontAlgn="auto">
              <a:spcBef>
                <a:spcPts val="0"/>
              </a:spcBef>
              <a:spcAft>
                <a:spcPts val="0"/>
              </a:spcAft>
              <a:buAutoNum type="arabicPeriod"/>
              <a:defRPr/>
            </a:pPr>
            <a:r>
              <a:rPr lang="en-US" sz="2600" kern="0" dirty="0">
                <a:solidFill>
                  <a:prstClr val="black"/>
                </a:solidFill>
                <a:latin typeface="Arial"/>
                <a:cs typeface="Arial"/>
              </a:rPr>
              <a:t>H</a:t>
            </a:r>
            <a:r>
              <a:rPr lang="en-US" sz="2600" kern="0" dirty="0" smtClean="0">
                <a:solidFill>
                  <a:prstClr val="black"/>
                </a:solidFill>
                <a:latin typeface="Arial"/>
                <a:cs typeface="Arial"/>
              </a:rPr>
              <a:t>igher voltage to read PCM cells </a:t>
            </a:r>
            <a:r>
              <a:rPr lang="en-US" sz="2600" kern="0" dirty="0" smtClean="0">
                <a:solidFill>
                  <a:prstClr val="black"/>
                </a:solidFill>
                <a:latin typeface="Arial"/>
                <a:ea typeface="Wingdings"/>
                <a:cs typeface="Arial"/>
                <a:sym typeface="Wingdings"/>
              </a:rPr>
              <a:t> Turbo Read</a:t>
            </a:r>
            <a:endParaRPr lang="en-US" sz="2600" kern="0" dirty="0">
              <a:solidFill>
                <a:prstClr val="black"/>
              </a:solidFill>
              <a:latin typeface="Arial"/>
              <a:cs typeface="Arial"/>
            </a:endParaRPr>
          </a:p>
        </p:txBody>
      </p:sp>
      <p:sp>
        <p:nvSpPr>
          <p:cNvPr id="11" name="Title 1"/>
          <p:cNvSpPr>
            <a:spLocks noGrp="1"/>
          </p:cNvSpPr>
          <p:nvPr>
            <p:ph type="title"/>
          </p:nvPr>
        </p:nvSpPr>
        <p:spPr>
          <a:xfrm>
            <a:off x="2547760" y="170216"/>
            <a:ext cx="3717572" cy="487362"/>
          </a:xfrm>
        </p:spPr>
        <p:txBody>
          <a:bodyPr wrap="square" numCol="1" anchorCtr="0" compatLnSpc="1">
            <a:prstTxWarp prst="textNoShape">
              <a:avLst/>
            </a:prstTxWarp>
          </a:bodyPr>
          <a:lstStyle/>
          <a:p>
            <a:pPr algn="ctr" eaLnBrk="1" hangingPunct="1">
              <a:defRPr/>
            </a:pPr>
            <a:r>
              <a:rPr lang="en-US" cap="none" dirty="0" smtClean="0">
                <a:effectLst>
                  <a:outerShdw blurRad="38100" dist="38100" dir="2700000" algn="tl">
                    <a:srgbClr val="C0C0C0"/>
                  </a:outerShdw>
                </a:effectLst>
                <a:latin typeface="Arial"/>
                <a:cs typeface="Arial"/>
              </a:rPr>
              <a:t>GOAL</a:t>
            </a:r>
          </a:p>
        </p:txBody>
      </p:sp>
    </p:spTree>
    <p:extLst>
      <p:ext uri="{BB962C8B-B14F-4D97-AF65-F5344CB8AC3E}">
        <p14:creationId xmlns:p14="http://schemas.microsoft.com/office/powerpoint/2010/main" val="10084806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Outline</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12</a:t>
            </a:fld>
            <a:endParaRPr lang="en-US"/>
          </a:p>
        </p:txBody>
      </p:sp>
      <p:sp>
        <p:nvSpPr>
          <p:cNvPr id="5" name="Content Placeholder 2"/>
          <p:cNvSpPr>
            <a:spLocks noGrp="1"/>
          </p:cNvSpPr>
          <p:nvPr>
            <p:ph idx="1"/>
          </p:nvPr>
        </p:nvSpPr>
        <p:spPr>
          <a:xfrm>
            <a:off x="228600" y="1371599"/>
            <a:ext cx="8610600" cy="5032127"/>
          </a:xfrm>
        </p:spPr>
        <p:txBody>
          <a:bodyPr>
            <a:noAutofit/>
          </a:bodyPr>
          <a:lstStyle/>
          <a:p>
            <a:pPr>
              <a:lnSpc>
                <a:spcPct val="150000"/>
              </a:lnSpc>
            </a:pPr>
            <a:r>
              <a:rPr lang="en-US" sz="2800" dirty="0" smtClean="0">
                <a:solidFill>
                  <a:srgbClr val="BFBFBF"/>
                </a:solidFill>
                <a:latin typeface="Arial"/>
                <a:cs typeface="Arial"/>
              </a:rPr>
              <a:t>Background</a:t>
            </a:r>
          </a:p>
          <a:p>
            <a:pPr>
              <a:lnSpc>
                <a:spcPct val="150000"/>
              </a:lnSpc>
            </a:pPr>
            <a:r>
              <a:rPr lang="en-US" sz="2800" dirty="0" smtClean="0">
                <a:solidFill>
                  <a:schemeClr val="tx1">
                    <a:lumMod val="65000"/>
                  </a:schemeClr>
                </a:solidFill>
                <a:latin typeface="Arial"/>
                <a:cs typeface="Arial"/>
              </a:rPr>
              <a:t>Early Read</a:t>
            </a:r>
          </a:p>
          <a:p>
            <a:pPr>
              <a:lnSpc>
                <a:spcPct val="150000"/>
              </a:lnSpc>
            </a:pPr>
            <a:r>
              <a:rPr lang="en-US" sz="2800" dirty="0">
                <a:solidFill>
                  <a:srgbClr val="BFBFBF"/>
                </a:solidFill>
                <a:latin typeface="Arial"/>
                <a:cs typeface="Arial"/>
              </a:rPr>
              <a:t>Turbo </a:t>
            </a:r>
            <a:r>
              <a:rPr lang="en-US" sz="2800" dirty="0" smtClean="0">
                <a:solidFill>
                  <a:srgbClr val="BFBFBF"/>
                </a:solidFill>
                <a:latin typeface="Arial"/>
                <a:cs typeface="Arial"/>
              </a:rPr>
              <a:t>Read</a:t>
            </a:r>
          </a:p>
          <a:p>
            <a:pPr>
              <a:lnSpc>
                <a:spcPct val="150000"/>
              </a:lnSpc>
            </a:pPr>
            <a:r>
              <a:rPr lang="en-US" sz="2800" dirty="0" err="1" smtClean="0">
                <a:solidFill>
                  <a:srgbClr val="BFBFBF"/>
                </a:solidFill>
                <a:latin typeface="Arial"/>
                <a:cs typeface="Arial"/>
              </a:rPr>
              <a:t>Early+Turbo</a:t>
            </a:r>
            <a:r>
              <a:rPr lang="en-US" sz="2800" dirty="0" smtClean="0">
                <a:solidFill>
                  <a:srgbClr val="BFBFBF"/>
                </a:solidFill>
                <a:latin typeface="Arial"/>
                <a:cs typeface="Arial"/>
              </a:rPr>
              <a:t> Read</a:t>
            </a:r>
            <a:endParaRPr lang="en-US" sz="2800" dirty="0">
              <a:solidFill>
                <a:srgbClr val="BFBFBF"/>
              </a:solidFill>
              <a:latin typeface="Arial"/>
              <a:cs typeface="Arial"/>
            </a:endParaRPr>
          </a:p>
          <a:p>
            <a:pPr>
              <a:lnSpc>
                <a:spcPct val="150000"/>
              </a:lnSpc>
            </a:pPr>
            <a:r>
              <a:rPr lang="en-US" sz="2800" dirty="0" smtClean="0">
                <a:solidFill>
                  <a:srgbClr val="BFBFBF"/>
                </a:solidFill>
                <a:latin typeface="Arial"/>
                <a:cs typeface="Arial"/>
              </a:rPr>
              <a:t>Results</a:t>
            </a:r>
          </a:p>
          <a:p>
            <a:pPr>
              <a:lnSpc>
                <a:spcPct val="150000"/>
              </a:lnSpc>
            </a:pPr>
            <a:r>
              <a:rPr lang="en-US" sz="2800" dirty="0" smtClean="0">
                <a:solidFill>
                  <a:srgbClr val="BFBFBF"/>
                </a:solidFill>
                <a:latin typeface="Arial"/>
                <a:cs typeface="Arial"/>
              </a:rPr>
              <a:t>Summary</a:t>
            </a:r>
            <a:endParaRPr lang="en-US" sz="2800" dirty="0">
              <a:solidFill>
                <a:srgbClr val="BFBFBF"/>
              </a:solidFill>
              <a:latin typeface="Arial"/>
              <a:cs typeface="Arial"/>
            </a:endParaRPr>
          </a:p>
        </p:txBody>
      </p:sp>
      <p:sp>
        <p:nvSpPr>
          <p:cNvPr id="6" name="Up Arrow 5"/>
          <p:cNvSpPr/>
          <p:nvPr/>
        </p:nvSpPr>
        <p:spPr>
          <a:xfrm rot="16200000">
            <a:off x="2567056" y="2391650"/>
            <a:ext cx="381000" cy="304800"/>
          </a:xfrm>
          <a:prstGeom prst="upArrow">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32951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13</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SENSING EARLY: OBSERVATION</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13</a:t>
            </a:fld>
            <a:endParaRPr lang="en-US" sz="1200" b="1">
              <a:solidFill>
                <a:schemeClr val="tx1">
                  <a:tint val="75000"/>
                </a:schemeClr>
              </a:solidFill>
              <a:latin typeface="+mn-lt"/>
            </a:endParaRPr>
          </a:p>
        </p:txBody>
      </p:sp>
      <p:sp>
        <p:nvSpPr>
          <p:cNvPr id="28" name="Rounded Rectangle 27"/>
          <p:cNvSpPr/>
          <p:nvPr/>
        </p:nvSpPr>
        <p:spPr>
          <a:xfrm>
            <a:off x="350890" y="1136387"/>
            <a:ext cx="4478012" cy="4445271"/>
          </a:xfrm>
          <a:prstGeom prst="roundRect">
            <a:avLst>
              <a:gd name="adj" fmla="val 10277"/>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16963" y="5724549"/>
            <a:ext cx="8438045" cy="892552"/>
          </a:xfrm>
          <a:prstGeom prst="rect">
            <a:avLst/>
          </a:prstGeom>
          <a:solidFill>
            <a:srgbClr val="BBCFE6"/>
          </a:solidFill>
          <a:ln w="38100" cmpd="sng">
            <a:solidFill>
              <a:srgbClr val="FF6600"/>
            </a:solidFill>
          </a:ln>
        </p:spPr>
        <p:txBody>
          <a:bodyPr wrap="square">
            <a:spAutoFit/>
          </a:bodyPr>
          <a:lstStyle/>
          <a:p>
            <a:pPr marL="514350" indent="-514350" fontAlgn="auto">
              <a:spcBef>
                <a:spcPts val="0"/>
              </a:spcBef>
              <a:spcAft>
                <a:spcPts val="0"/>
              </a:spcAft>
              <a:buAutoNum type="arabicPeriod"/>
              <a:defRPr/>
            </a:pPr>
            <a:r>
              <a:rPr lang="en-US" sz="2600" kern="0" dirty="0" smtClean="0">
                <a:solidFill>
                  <a:prstClr val="black"/>
                </a:solidFill>
              </a:rPr>
              <a:t>Sensing early causes errors in sense amplifiers</a:t>
            </a:r>
          </a:p>
          <a:p>
            <a:pPr marL="514350" indent="-514350" fontAlgn="auto">
              <a:spcBef>
                <a:spcPts val="0"/>
              </a:spcBef>
              <a:spcAft>
                <a:spcPts val="0"/>
              </a:spcAft>
              <a:buAutoNum type="arabicPeriod"/>
              <a:defRPr/>
            </a:pPr>
            <a:r>
              <a:rPr lang="en-US" sz="2600" kern="0" dirty="0" smtClean="0">
                <a:solidFill>
                  <a:prstClr val="black"/>
                </a:solidFill>
              </a:rPr>
              <a:t>The cells in PCM substrate have no error</a:t>
            </a:r>
          </a:p>
        </p:txBody>
      </p:sp>
      <p:sp>
        <p:nvSpPr>
          <p:cNvPr id="32" name="Freeform 31"/>
          <p:cNvSpPr/>
          <p:nvPr/>
        </p:nvSpPr>
        <p:spPr>
          <a:xfrm>
            <a:off x="875926" y="1971017"/>
            <a:ext cx="3733649" cy="456602"/>
          </a:xfrm>
          <a:custGeom>
            <a:avLst/>
            <a:gdLst>
              <a:gd name="connsiteX0" fmla="*/ 0 w 3735294"/>
              <a:gd name="connsiteY0" fmla="*/ 0 h 448236"/>
              <a:gd name="connsiteX1" fmla="*/ 1748118 w 3735294"/>
              <a:gd name="connsiteY1" fmla="*/ 328706 h 448236"/>
              <a:gd name="connsiteX2" fmla="*/ 3735294 w 3735294"/>
              <a:gd name="connsiteY2" fmla="*/ 448236 h 448236"/>
            </a:gdLst>
            <a:ahLst/>
            <a:cxnLst>
              <a:cxn ang="0">
                <a:pos x="connsiteX0" y="connsiteY0"/>
              </a:cxn>
              <a:cxn ang="0">
                <a:pos x="connsiteX1" y="connsiteY1"/>
              </a:cxn>
              <a:cxn ang="0">
                <a:pos x="connsiteX2" y="connsiteY2"/>
              </a:cxn>
            </a:cxnLst>
            <a:rect l="l" t="t" r="r" b="b"/>
            <a:pathLst>
              <a:path w="3735294" h="448236">
                <a:moveTo>
                  <a:pt x="0" y="0"/>
                </a:moveTo>
                <a:cubicBezTo>
                  <a:pt x="562784" y="127000"/>
                  <a:pt x="1125569" y="254000"/>
                  <a:pt x="1748118" y="328706"/>
                </a:cubicBezTo>
                <a:cubicBezTo>
                  <a:pt x="2370667" y="403412"/>
                  <a:pt x="3735294" y="448236"/>
                  <a:pt x="3735294" y="448236"/>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875926" y="1971017"/>
            <a:ext cx="3733649" cy="1339364"/>
          </a:xfrm>
          <a:custGeom>
            <a:avLst/>
            <a:gdLst>
              <a:gd name="connsiteX0" fmla="*/ 0 w 3735294"/>
              <a:gd name="connsiteY0" fmla="*/ 0 h 1314824"/>
              <a:gd name="connsiteX1" fmla="*/ 1404470 w 3735294"/>
              <a:gd name="connsiteY1" fmla="*/ 1016000 h 1314824"/>
              <a:gd name="connsiteX2" fmla="*/ 3735294 w 3735294"/>
              <a:gd name="connsiteY2" fmla="*/ 1314824 h 1314824"/>
            </a:gdLst>
            <a:ahLst/>
            <a:cxnLst>
              <a:cxn ang="0">
                <a:pos x="connsiteX0" y="connsiteY0"/>
              </a:cxn>
              <a:cxn ang="0">
                <a:pos x="connsiteX1" y="connsiteY1"/>
              </a:cxn>
              <a:cxn ang="0">
                <a:pos x="connsiteX2" y="connsiteY2"/>
              </a:cxn>
            </a:cxnLst>
            <a:rect l="l" t="t" r="r" b="b"/>
            <a:pathLst>
              <a:path w="3735294" h="1314824">
                <a:moveTo>
                  <a:pt x="0" y="0"/>
                </a:moveTo>
                <a:cubicBezTo>
                  <a:pt x="390960" y="398431"/>
                  <a:pt x="781921" y="796863"/>
                  <a:pt x="1404470" y="1016000"/>
                </a:cubicBezTo>
                <a:cubicBezTo>
                  <a:pt x="2027019" y="1235137"/>
                  <a:pt x="3735294" y="1314824"/>
                  <a:pt x="3735294" y="1314824"/>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5" name="Group 34"/>
          <p:cNvGrpSpPr/>
          <p:nvPr/>
        </p:nvGrpSpPr>
        <p:grpSpPr>
          <a:xfrm>
            <a:off x="334179" y="1229606"/>
            <a:ext cx="4409867" cy="3634357"/>
            <a:chOff x="683126" y="1864663"/>
            <a:chExt cx="4411810" cy="3567767"/>
          </a:xfrm>
        </p:grpSpPr>
        <p:cxnSp>
          <p:nvCxnSpPr>
            <p:cNvPr id="36" name="Straight Arrow Connector 35"/>
            <p:cNvCxnSpPr/>
            <p:nvPr/>
          </p:nvCxnSpPr>
          <p:spPr>
            <a:xfrm flipH="1" flipV="1">
              <a:off x="1225172" y="1864663"/>
              <a:ext cx="14940" cy="2991220"/>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1225171" y="4840941"/>
              <a:ext cx="3869765" cy="0"/>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83126" y="2346868"/>
              <a:ext cx="877042" cy="523220"/>
            </a:xfrm>
            <a:prstGeom prst="rect">
              <a:avLst/>
            </a:prstGeom>
            <a:noFill/>
          </p:spPr>
          <p:txBody>
            <a:bodyPr wrap="square" rtlCol="0">
              <a:spAutoFit/>
            </a:bodyPr>
            <a:lstStyle/>
            <a:p>
              <a:r>
                <a:rPr lang="en-US" sz="2800" dirty="0" smtClean="0"/>
                <a:t>V</a:t>
              </a:r>
              <a:endParaRPr lang="en-US" sz="2800" baseline="-25000" dirty="0"/>
            </a:p>
          </p:txBody>
        </p:sp>
        <p:sp>
          <p:nvSpPr>
            <p:cNvPr id="39" name="TextBox 38"/>
            <p:cNvSpPr txBox="1"/>
            <p:nvPr/>
          </p:nvSpPr>
          <p:spPr>
            <a:xfrm>
              <a:off x="1287549" y="4909210"/>
              <a:ext cx="863012" cy="523220"/>
            </a:xfrm>
            <a:prstGeom prst="rect">
              <a:avLst/>
            </a:prstGeom>
            <a:noFill/>
          </p:spPr>
          <p:txBody>
            <a:bodyPr wrap="none" rtlCol="0">
              <a:spAutoFit/>
            </a:bodyPr>
            <a:lstStyle/>
            <a:p>
              <a:r>
                <a:rPr lang="en-US" sz="2800" dirty="0" smtClean="0"/>
                <a:t>time</a:t>
              </a:r>
              <a:endParaRPr lang="en-US" sz="2800" dirty="0"/>
            </a:p>
          </p:txBody>
        </p:sp>
      </p:grpSp>
      <p:sp>
        <p:nvSpPr>
          <p:cNvPr id="40" name="TextBox 39"/>
          <p:cNvSpPr txBox="1"/>
          <p:nvPr/>
        </p:nvSpPr>
        <p:spPr>
          <a:xfrm>
            <a:off x="2536679" y="3765166"/>
            <a:ext cx="876126" cy="532985"/>
          </a:xfrm>
          <a:prstGeom prst="rect">
            <a:avLst/>
          </a:prstGeom>
          <a:noFill/>
        </p:spPr>
        <p:txBody>
          <a:bodyPr wrap="square" rtlCol="0">
            <a:spAutoFit/>
          </a:bodyPr>
          <a:lstStyle/>
          <a:p>
            <a:r>
              <a:rPr lang="en-US" sz="2800" dirty="0" smtClean="0">
                <a:solidFill>
                  <a:srgbClr val="FF0000"/>
                </a:solidFill>
              </a:rPr>
              <a:t>SET</a:t>
            </a:r>
            <a:endParaRPr lang="en-US" sz="2800" dirty="0">
              <a:solidFill>
                <a:srgbClr val="FF0000"/>
              </a:solidFill>
            </a:endParaRPr>
          </a:p>
        </p:txBody>
      </p:sp>
      <p:sp>
        <p:nvSpPr>
          <p:cNvPr id="41" name="TextBox 40"/>
          <p:cNvSpPr txBox="1"/>
          <p:nvPr/>
        </p:nvSpPr>
        <p:spPr>
          <a:xfrm>
            <a:off x="2297293" y="1106198"/>
            <a:ext cx="1374715" cy="532985"/>
          </a:xfrm>
          <a:prstGeom prst="rect">
            <a:avLst/>
          </a:prstGeom>
          <a:noFill/>
        </p:spPr>
        <p:txBody>
          <a:bodyPr wrap="square" rtlCol="0">
            <a:spAutoFit/>
          </a:bodyPr>
          <a:lstStyle/>
          <a:p>
            <a:r>
              <a:rPr lang="en-US" sz="2800" dirty="0" smtClean="0">
                <a:solidFill>
                  <a:srgbClr val="008000"/>
                </a:solidFill>
              </a:rPr>
              <a:t>RESET</a:t>
            </a:r>
            <a:endParaRPr lang="en-US" sz="2800" dirty="0">
              <a:solidFill>
                <a:srgbClr val="008000"/>
              </a:solidFill>
            </a:endParaRPr>
          </a:p>
        </p:txBody>
      </p:sp>
      <p:grpSp>
        <p:nvGrpSpPr>
          <p:cNvPr id="45" name="Group 44"/>
          <p:cNvGrpSpPr/>
          <p:nvPr/>
        </p:nvGrpSpPr>
        <p:grpSpPr>
          <a:xfrm>
            <a:off x="894655" y="1956297"/>
            <a:ext cx="3733738" cy="1837468"/>
            <a:chOff x="759338" y="1872737"/>
            <a:chExt cx="3735383" cy="1803802"/>
          </a:xfrm>
        </p:grpSpPr>
        <p:sp>
          <p:nvSpPr>
            <p:cNvPr id="46" name="Freeform 45"/>
            <p:cNvSpPr/>
            <p:nvPr/>
          </p:nvSpPr>
          <p:spPr>
            <a:xfrm>
              <a:off x="792756" y="1989721"/>
              <a:ext cx="3701965" cy="1686818"/>
            </a:xfrm>
            <a:custGeom>
              <a:avLst/>
              <a:gdLst>
                <a:gd name="connsiteX0" fmla="*/ 0 w 3735294"/>
                <a:gd name="connsiteY0" fmla="*/ 0 h 1314824"/>
                <a:gd name="connsiteX1" fmla="*/ 1404470 w 3735294"/>
                <a:gd name="connsiteY1" fmla="*/ 1016000 h 1314824"/>
                <a:gd name="connsiteX2" fmla="*/ 3735294 w 3735294"/>
                <a:gd name="connsiteY2" fmla="*/ 1314824 h 1314824"/>
              </a:gdLst>
              <a:ahLst/>
              <a:cxnLst>
                <a:cxn ang="0">
                  <a:pos x="connsiteX0" y="connsiteY0"/>
                </a:cxn>
                <a:cxn ang="0">
                  <a:pos x="connsiteX1" y="connsiteY1"/>
                </a:cxn>
                <a:cxn ang="0">
                  <a:pos x="connsiteX2" y="connsiteY2"/>
                </a:cxn>
              </a:cxnLst>
              <a:rect l="l" t="t" r="r" b="b"/>
              <a:pathLst>
                <a:path w="3735294" h="1314824">
                  <a:moveTo>
                    <a:pt x="0" y="0"/>
                  </a:moveTo>
                  <a:cubicBezTo>
                    <a:pt x="390960" y="398431"/>
                    <a:pt x="781921" y="796863"/>
                    <a:pt x="1404470" y="1016000"/>
                  </a:cubicBezTo>
                  <a:cubicBezTo>
                    <a:pt x="2027019" y="1235137"/>
                    <a:pt x="3735294" y="1314824"/>
                    <a:pt x="3735294" y="1314824"/>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a:off x="759338" y="1872737"/>
              <a:ext cx="3735294" cy="266341"/>
            </a:xfrm>
            <a:custGeom>
              <a:avLst/>
              <a:gdLst>
                <a:gd name="connsiteX0" fmla="*/ 0 w 3735294"/>
                <a:gd name="connsiteY0" fmla="*/ 0 h 448236"/>
                <a:gd name="connsiteX1" fmla="*/ 1748118 w 3735294"/>
                <a:gd name="connsiteY1" fmla="*/ 328706 h 448236"/>
                <a:gd name="connsiteX2" fmla="*/ 3735294 w 3735294"/>
                <a:gd name="connsiteY2" fmla="*/ 448236 h 448236"/>
              </a:gdLst>
              <a:ahLst/>
              <a:cxnLst>
                <a:cxn ang="0">
                  <a:pos x="connsiteX0" y="connsiteY0"/>
                </a:cxn>
                <a:cxn ang="0">
                  <a:pos x="connsiteX1" y="connsiteY1"/>
                </a:cxn>
                <a:cxn ang="0">
                  <a:pos x="connsiteX2" y="connsiteY2"/>
                </a:cxn>
              </a:cxnLst>
              <a:rect l="l" t="t" r="r" b="b"/>
              <a:pathLst>
                <a:path w="3735294" h="448236">
                  <a:moveTo>
                    <a:pt x="0" y="0"/>
                  </a:moveTo>
                  <a:cubicBezTo>
                    <a:pt x="562784" y="127000"/>
                    <a:pt x="1125569" y="254000"/>
                    <a:pt x="1748118" y="328706"/>
                  </a:cubicBezTo>
                  <a:cubicBezTo>
                    <a:pt x="2370667" y="403412"/>
                    <a:pt x="3735294" y="448236"/>
                    <a:pt x="3735294" y="448236"/>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8" name="Freeform 47"/>
          <p:cNvSpPr/>
          <p:nvPr/>
        </p:nvSpPr>
        <p:spPr>
          <a:xfrm>
            <a:off x="903920" y="2055521"/>
            <a:ext cx="3707764" cy="1719367"/>
          </a:xfrm>
          <a:custGeom>
            <a:avLst/>
            <a:gdLst>
              <a:gd name="connsiteX0" fmla="*/ 0 w 3659271"/>
              <a:gd name="connsiteY0" fmla="*/ 0 h 1637731"/>
              <a:gd name="connsiteX1" fmla="*/ 785323 w 3659271"/>
              <a:gd name="connsiteY1" fmla="*/ 902423 h 1637731"/>
              <a:gd name="connsiteX2" fmla="*/ 1420265 w 3659271"/>
              <a:gd name="connsiteY2" fmla="*/ 1303500 h 1637731"/>
              <a:gd name="connsiteX3" fmla="*/ 2406096 w 3659271"/>
              <a:gd name="connsiteY3" fmla="*/ 1520750 h 1637731"/>
              <a:gd name="connsiteX4" fmla="*/ 3659271 w 3659271"/>
              <a:gd name="connsiteY4" fmla="*/ 1637731 h 1637731"/>
              <a:gd name="connsiteX5" fmla="*/ 3642562 w 3659271"/>
              <a:gd name="connsiteY5" fmla="*/ 1186520 h 1637731"/>
              <a:gd name="connsiteX6" fmla="*/ 2355969 w 3659271"/>
              <a:gd name="connsiteY6" fmla="*/ 1119673 h 1637731"/>
              <a:gd name="connsiteX7" fmla="*/ 1470392 w 3659271"/>
              <a:gd name="connsiteY7" fmla="*/ 952558 h 1637731"/>
              <a:gd name="connsiteX8" fmla="*/ 1002540 w 3659271"/>
              <a:gd name="connsiteY8" fmla="*/ 752019 h 1637731"/>
              <a:gd name="connsiteX9" fmla="*/ 434434 w 3659271"/>
              <a:gd name="connsiteY9" fmla="*/ 367654 h 1637731"/>
              <a:gd name="connsiteX10" fmla="*/ 0 w 3659271"/>
              <a:gd name="connsiteY10" fmla="*/ 0 h 16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9271" h="1637731">
                <a:moveTo>
                  <a:pt x="0" y="0"/>
                </a:moveTo>
                <a:lnTo>
                  <a:pt x="785323" y="902423"/>
                </a:lnTo>
                <a:lnTo>
                  <a:pt x="1420265" y="1303500"/>
                </a:lnTo>
                <a:lnTo>
                  <a:pt x="2406096" y="1520750"/>
                </a:lnTo>
                <a:lnTo>
                  <a:pt x="3659271" y="1637731"/>
                </a:lnTo>
                <a:lnTo>
                  <a:pt x="3642562" y="1186520"/>
                </a:lnTo>
                <a:lnTo>
                  <a:pt x="2355969" y="1119673"/>
                </a:lnTo>
                <a:lnTo>
                  <a:pt x="1470392" y="952558"/>
                </a:lnTo>
                <a:lnTo>
                  <a:pt x="1002540" y="752019"/>
                </a:lnTo>
                <a:lnTo>
                  <a:pt x="434434" y="367654"/>
                </a:lnTo>
                <a:lnTo>
                  <a:pt x="0" y="0"/>
                </a:lnTo>
                <a:close/>
              </a:path>
            </a:pathLst>
          </a:cu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reeform 48"/>
          <p:cNvSpPr/>
          <p:nvPr/>
        </p:nvSpPr>
        <p:spPr>
          <a:xfrm>
            <a:off x="970734" y="2005389"/>
            <a:ext cx="3657659" cy="476656"/>
          </a:xfrm>
          <a:custGeom>
            <a:avLst/>
            <a:gdLst>
              <a:gd name="connsiteX0" fmla="*/ 0 w 3609144"/>
              <a:gd name="connsiteY0" fmla="*/ 0 h 451212"/>
              <a:gd name="connsiteX1" fmla="*/ 1086085 w 3609144"/>
              <a:gd name="connsiteY1" fmla="*/ 250673 h 451212"/>
              <a:gd name="connsiteX2" fmla="*/ 2205588 w 3609144"/>
              <a:gd name="connsiteY2" fmla="*/ 401077 h 451212"/>
              <a:gd name="connsiteX3" fmla="*/ 3609144 w 3609144"/>
              <a:gd name="connsiteY3" fmla="*/ 451212 h 451212"/>
              <a:gd name="connsiteX4" fmla="*/ 3609144 w 3609144"/>
              <a:gd name="connsiteY4" fmla="*/ 183827 h 451212"/>
              <a:gd name="connsiteX5" fmla="*/ 1771154 w 3609144"/>
              <a:gd name="connsiteY5" fmla="*/ 150404 h 451212"/>
              <a:gd name="connsiteX6" fmla="*/ 1203048 w 3609144"/>
              <a:gd name="connsiteY6" fmla="*/ 100269 h 451212"/>
              <a:gd name="connsiteX7" fmla="*/ 66836 w 3609144"/>
              <a:gd name="connsiteY7" fmla="*/ 16712 h 451212"/>
              <a:gd name="connsiteX8" fmla="*/ 0 w 3609144"/>
              <a:gd name="connsiteY8" fmla="*/ 0 h 4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9144" h="451212">
                <a:moveTo>
                  <a:pt x="0" y="0"/>
                </a:moveTo>
                <a:lnTo>
                  <a:pt x="1086085" y="250673"/>
                </a:lnTo>
                <a:lnTo>
                  <a:pt x="2205588" y="401077"/>
                </a:lnTo>
                <a:lnTo>
                  <a:pt x="3609144" y="451212"/>
                </a:lnTo>
                <a:lnTo>
                  <a:pt x="3609144" y="183827"/>
                </a:lnTo>
                <a:lnTo>
                  <a:pt x="1771154" y="150404"/>
                </a:lnTo>
                <a:lnTo>
                  <a:pt x="1203048" y="100269"/>
                </a:lnTo>
                <a:lnTo>
                  <a:pt x="66836" y="16712"/>
                </a:lnTo>
                <a:lnTo>
                  <a:pt x="0" y="0"/>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3145330" y="4358190"/>
            <a:ext cx="1467044" cy="523220"/>
            <a:chOff x="3178058" y="4223596"/>
            <a:chExt cx="1467044" cy="523220"/>
          </a:xfrm>
        </p:grpSpPr>
        <p:sp>
          <p:nvSpPr>
            <p:cNvPr id="51" name="Up Arrow 50"/>
            <p:cNvSpPr/>
            <p:nvPr/>
          </p:nvSpPr>
          <p:spPr>
            <a:xfrm>
              <a:off x="4394467" y="4261446"/>
              <a:ext cx="250635" cy="384363"/>
            </a:xfrm>
            <a:prstGeom prst="upArrow">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3178058" y="4223596"/>
              <a:ext cx="1202798" cy="523220"/>
            </a:xfrm>
            <a:prstGeom prst="rect">
              <a:avLst/>
            </a:prstGeom>
            <a:noFill/>
          </p:spPr>
          <p:txBody>
            <a:bodyPr wrap="none" rtlCol="0">
              <a:spAutoFit/>
            </a:bodyPr>
            <a:lstStyle/>
            <a:p>
              <a:r>
                <a:rPr lang="en-US" sz="2800" dirty="0" smtClean="0"/>
                <a:t>Sense</a:t>
              </a:r>
              <a:endParaRPr lang="en-US" sz="2800" dirty="0"/>
            </a:p>
          </p:txBody>
        </p:sp>
      </p:grpSp>
      <p:sp>
        <p:nvSpPr>
          <p:cNvPr id="53" name="TextBox 52"/>
          <p:cNvSpPr txBox="1"/>
          <p:nvPr/>
        </p:nvSpPr>
        <p:spPr>
          <a:xfrm>
            <a:off x="1690118" y="4984088"/>
            <a:ext cx="1982359" cy="492443"/>
          </a:xfrm>
          <a:prstGeom prst="rect">
            <a:avLst/>
          </a:prstGeom>
          <a:noFill/>
        </p:spPr>
        <p:txBody>
          <a:bodyPr wrap="none" rtlCol="0">
            <a:spAutoFit/>
          </a:bodyPr>
          <a:lstStyle/>
          <a:p>
            <a:r>
              <a:rPr lang="en-US" sz="2600" dirty="0" smtClean="0">
                <a:latin typeface="Arial"/>
                <a:cs typeface="Arial"/>
              </a:rPr>
              <a:t>Sense Early</a:t>
            </a:r>
            <a:endParaRPr lang="en-US" sz="2600" dirty="0">
              <a:latin typeface="Arial"/>
              <a:cs typeface="Arial"/>
            </a:endParaRPr>
          </a:p>
        </p:txBody>
      </p:sp>
      <p:sp>
        <p:nvSpPr>
          <p:cNvPr id="7" name="Rectangle 6"/>
          <p:cNvSpPr/>
          <p:nvPr/>
        </p:nvSpPr>
        <p:spPr>
          <a:xfrm>
            <a:off x="5630933" y="1303500"/>
            <a:ext cx="3124583"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432965" y="1353636"/>
            <a:ext cx="1759316" cy="492443"/>
          </a:xfrm>
          <a:prstGeom prst="rect">
            <a:avLst/>
          </a:prstGeom>
          <a:noFill/>
        </p:spPr>
        <p:txBody>
          <a:bodyPr wrap="none" rtlCol="0">
            <a:spAutoFit/>
          </a:bodyPr>
          <a:lstStyle/>
          <a:p>
            <a:r>
              <a:rPr lang="en-US" sz="2600" dirty="0" smtClean="0"/>
              <a:t>PCM Cells</a:t>
            </a:r>
            <a:endParaRPr lang="en-US" sz="2600" dirty="0"/>
          </a:p>
        </p:txBody>
      </p:sp>
      <p:sp>
        <p:nvSpPr>
          <p:cNvPr id="120" name="Freeform 119"/>
          <p:cNvSpPr/>
          <p:nvPr/>
        </p:nvSpPr>
        <p:spPr>
          <a:xfrm>
            <a:off x="3257224" y="3176965"/>
            <a:ext cx="1353429" cy="284096"/>
          </a:xfrm>
          <a:custGeom>
            <a:avLst/>
            <a:gdLst>
              <a:gd name="connsiteX0" fmla="*/ 0 w 1353429"/>
              <a:gd name="connsiteY0" fmla="*/ 0 h 284096"/>
              <a:gd name="connsiteX1" fmla="*/ 0 w 1353429"/>
              <a:gd name="connsiteY1" fmla="*/ 0 h 284096"/>
              <a:gd name="connsiteX2" fmla="*/ 1353429 w 1353429"/>
              <a:gd name="connsiteY2" fmla="*/ 284096 h 284096"/>
              <a:gd name="connsiteX3" fmla="*/ 1353429 w 1353429"/>
              <a:gd name="connsiteY3" fmla="*/ 66846 h 284096"/>
              <a:gd name="connsiteX4" fmla="*/ 0 w 1353429"/>
              <a:gd name="connsiteY4" fmla="*/ 0 h 28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429" h="284096">
                <a:moveTo>
                  <a:pt x="0" y="0"/>
                </a:moveTo>
                <a:lnTo>
                  <a:pt x="0" y="0"/>
                </a:lnTo>
                <a:lnTo>
                  <a:pt x="1353429" y="284096"/>
                </a:lnTo>
                <a:lnTo>
                  <a:pt x="1353429" y="66846"/>
                </a:lnTo>
                <a:lnTo>
                  <a:pt x="0" y="0"/>
                </a:lnTo>
                <a:close/>
              </a:path>
            </a:pathLst>
          </a:custGeom>
          <a:solidFill>
            <a:srgbClr val="0000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a:off x="7196254" y="453182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7482837" y="453182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7769420" y="453182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8056003" y="453182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8342582" y="453182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5763339" y="453182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6049922" y="453182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6336505" y="453182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6623088" y="453182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6909671" y="453182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5898277" y="5180577"/>
            <a:ext cx="2667930" cy="492443"/>
          </a:xfrm>
          <a:prstGeom prst="rect">
            <a:avLst/>
          </a:prstGeom>
          <a:noFill/>
        </p:spPr>
        <p:txBody>
          <a:bodyPr wrap="none" rtlCol="0">
            <a:spAutoFit/>
          </a:bodyPr>
          <a:lstStyle/>
          <a:p>
            <a:r>
              <a:rPr lang="en-US" sz="2600" dirty="0" smtClean="0"/>
              <a:t>Sense Amplifiers</a:t>
            </a:r>
            <a:endParaRPr lang="en-US" sz="2600" dirty="0"/>
          </a:p>
        </p:txBody>
      </p:sp>
      <p:cxnSp>
        <p:nvCxnSpPr>
          <p:cNvPr id="134" name="Straight Connector 133"/>
          <p:cNvCxnSpPr/>
          <p:nvPr/>
        </p:nvCxnSpPr>
        <p:spPr>
          <a:xfrm flipH="1">
            <a:off x="5860543" y="2323160"/>
            <a:ext cx="37456" cy="2200933"/>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6146615" y="232216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a:off x="6449396" y="232216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6735468" y="232216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7021540" y="232216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7307612" y="232216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H="1">
            <a:off x="7593684" y="232216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7896465" y="232216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a:off x="8182537" y="232216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H="1">
            <a:off x="8468609" y="232216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5635980" y="1888404"/>
            <a:ext cx="3107874" cy="551481"/>
            <a:chOff x="5647642" y="1888404"/>
            <a:chExt cx="3107874" cy="551481"/>
          </a:xfrm>
        </p:grpSpPr>
        <p:sp>
          <p:nvSpPr>
            <p:cNvPr id="19" name="Rounded Rectangle 18"/>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635980" y="2492016"/>
            <a:ext cx="3107874" cy="551481"/>
            <a:chOff x="5630933" y="1888404"/>
            <a:chExt cx="3107874" cy="551481"/>
          </a:xfrm>
        </p:grpSpPr>
        <p:sp>
          <p:nvSpPr>
            <p:cNvPr id="85" name="Rounded Rectangle 84"/>
            <p:cNvSpPr/>
            <p:nvPr/>
          </p:nvSpPr>
          <p:spPr>
            <a:xfrm>
              <a:off x="5630933"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5635980" y="3095628"/>
            <a:ext cx="3107874" cy="551481"/>
            <a:chOff x="5647642" y="1888404"/>
            <a:chExt cx="3107874" cy="551481"/>
          </a:xfrm>
        </p:grpSpPr>
        <p:sp>
          <p:nvSpPr>
            <p:cNvPr id="97" name="Rounded Rectangle 96"/>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5635980" y="3699241"/>
            <a:ext cx="3107874" cy="551481"/>
            <a:chOff x="5647642" y="1888404"/>
            <a:chExt cx="3107874" cy="551481"/>
          </a:xfrm>
        </p:grpSpPr>
        <p:sp>
          <p:nvSpPr>
            <p:cNvPr id="109" name="Rounded Rectangle 108"/>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5761041" y="2587648"/>
            <a:ext cx="2884600" cy="334231"/>
            <a:chOff x="9502826" y="2173128"/>
            <a:chExt cx="2884600" cy="334231"/>
          </a:xfrm>
        </p:grpSpPr>
        <p:sp>
          <p:nvSpPr>
            <p:cNvPr id="147" name="Oval 146"/>
            <p:cNvSpPr/>
            <p:nvPr/>
          </p:nvSpPr>
          <p:spPr>
            <a:xfrm>
              <a:off x="106586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103696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100807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97917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95028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12103373"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118144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115254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112365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109475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5764186" y="4528853"/>
            <a:ext cx="2863297" cy="484635"/>
            <a:chOff x="9881076" y="3518407"/>
            <a:chExt cx="2863297" cy="484635"/>
          </a:xfrm>
        </p:grpSpPr>
        <p:sp>
          <p:nvSpPr>
            <p:cNvPr id="158" name="Rectangle 157"/>
            <p:cNvSpPr/>
            <p:nvPr/>
          </p:nvSpPr>
          <p:spPr>
            <a:xfrm>
              <a:off x="11313991"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11600574"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11887157"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12173740"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9881076"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1246031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1016765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10454242"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10740825"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11027408"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5" name="Rectangle 144"/>
          <p:cNvSpPr/>
          <p:nvPr/>
        </p:nvSpPr>
        <p:spPr>
          <a:xfrm>
            <a:off x="5739384" y="4507073"/>
            <a:ext cx="2880926" cy="54088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4138706" y="3221317"/>
            <a:ext cx="3275107" cy="1706283"/>
            <a:chOff x="4213413" y="3236258"/>
            <a:chExt cx="3140636" cy="1706283"/>
          </a:xfrm>
        </p:grpSpPr>
        <p:grpSp>
          <p:nvGrpSpPr>
            <p:cNvPr id="169" name="Group 168"/>
            <p:cNvGrpSpPr/>
            <p:nvPr/>
          </p:nvGrpSpPr>
          <p:grpSpPr>
            <a:xfrm>
              <a:off x="7231530" y="4640730"/>
              <a:ext cx="122519" cy="298824"/>
              <a:chOff x="8172824" y="-663388"/>
              <a:chExt cx="122519" cy="298824"/>
            </a:xfrm>
          </p:grpSpPr>
          <p:cxnSp>
            <p:nvCxnSpPr>
              <p:cNvPr id="170" name="Straight Connector 169"/>
              <p:cNvCxnSpPr/>
              <p:nvPr/>
            </p:nvCxnSpPr>
            <p:spPr>
              <a:xfrm>
                <a:off x="8172824" y="-663388"/>
                <a:ext cx="119529"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H="1">
                <a:off x="8175814" y="-663388"/>
                <a:ext cx="119529"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172" name="Group 171"/>
            <p:cNvGrpSpPr/>
            <p:nvPr/>
          </p:nvGrpSpPr>
          <p:grpSpPr>
            <a:xfrm>
              <a:off x="6950636" y="4643717"/>
              <a:ext cx="122519" cy="298824"/>
              <a:chOff x="8172824" y="-663388"/>
              <a:chExt cx="122519" cy="298824"/>
            </a:xfrm>
          </p:grpSpPr>
          <p:cxnSp>
            <p:nvCxnSpPr>
              <p:cNvPr id="173" name="Straight Connector 172"/>
              <p:cNvCxnSpPr/>
              <p:nvPr/>
            </p:nvCxnSpPr>
            <p:spPr>
              <a:xfrm>
                <a:off x="8172824" y="-663388"/>
                <a:ext cx="119529"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H="1">
                <a:off x="8175814" y="-663388"/>
                <a:ext cx="119529"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175" name="Group 174"/>
            <p:cNvGrpSpPr/>
            <p:nvPr/>
          </p:nvGrpSpPr>
          <p:grpSpPr>
            <a:xfrm>
              <a:off x="4213413" y="3236258"/>
              <a:ext cx="149411" cy="155389"/>
              <a:chOff x="8172824" y="-663388"/>
              <a:chExt cx="122519" cy="298824"/>
            </a:xfrm>
          </p:grpSpPr>
          <p:cxnSp>
            <p:nvCxnSpPr>
              <p:cNvPr id="176" name="Straight Connector 175"/>
              <p:cNvCxnSpPr/>
              <p:nvPr/>
            </p:nvCxnSpPr>
            <p:spPr>
              <a:xfrm>
                <a:off x="8172824" y="-663388"/>
                <a:ext cx="119529"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8175814" y="-663388"/>
                <a:ext cx="119529"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178" name="Group 177"/>
            <p:cNvGrpSpPr/>
            <p:nvPr/>
          </p:nvGrpSpPr>
          <p:grpSpPr>
            <a:xfrm>
              <a:off x="4425577" y="3269130"/>
              <a:ext cx="149411" cy="155389"/>
              <a:chOff x="8172824" y="-663388"/>
              <a:chExt cx="122519" cy="298824"/>
            </a:xfrm>
          </p:grpSpPr>
          <p:cxnSp>
            <p:nvCxnSpPr>
              <p:cNvPr id="179" name="Straight Connector 178"/>
              <p:cNvCxnSpPr/>
              <p:nvPr/>
            </p:nvCxnSpPr>
            <p:spPr>
              <a:xfrm>
                <a:off x="8172824" y="-663388"/>
                <a:ext cx="119529"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H="1">
                <a:off x="8175814" y="-663388"/>
                <a:ext cx="119529"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703585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6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1.15738E-6 2.0259E-6 L -0.1409 2.0259E-6 " pathEditMode="relative" rAng="0" ptsTypes="AA">
                                      <p:cBhvr>
                                        <p:cTn id="24" dur="2000" fill="hold"/>
                                        <p:tgtEl>
                                          <p:spTgt spid="50"/>
                                        </p:tgtEl>
                                        <p:attrNameLst>
                                          <p:attrName>ppt_x</p:attrName>
                                          <p:attrName>ppt_y</p:attrName>
                                        </p:attrNameLst>
                                      </p:cBhvr>
                                      <p:rCtr x="-7045" y="0"/>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70224" y="4179527"/>
            <a:ext cx="3168728" cy="715082"/>
          </a:xfrm>
          <a:prstGeom prst="round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14</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ECC TO CORRECT LATCHING ERRORS</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14</a:t>
            </a:fld>
            <a:endParaRPr lang="en-US" sz="1200" b="1">
              <a:solidFill>
                <a:schemeClr val="tx1">
                  <a:tint val="75000"/>
                </a:schemeClr>
              </a:solidFill>
              <a:latin typeface="+mn-lt"/>
            </a:endParaRPr>
          </a:p>
        </p:txBody>
      </p:sp>
      <p:sp>
        <p:nvSpPr>
          <p:cNvPr id="31" name="Rectangle 30"/>
          <p:cNvSpPr/>
          <p:nvPr/>
        </p:nvSpPr>
        <p:spPr>
          <a:xfrm>
            <a:off x="1690455" y="5958800"/>
            <a:ext cx="6342246" cy="492443"/>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smtClean="0">
                <a:solidFill>
                  <a:prstClr val="black"/>
                </a:solidFill>
              </a:rPr>
              <a:t>Strong ECC </a:t>
            </a:r>
            <a:r>
              <a:rPr lang="en-US" sz="2600" kern="0" dirty="0" smtClean="0">
                <a:solidFill>
                  <a:prstClr val="black"/>
                </a:solidFill>
                <a:latin typeface="Wingdings"/>
                <a:ea typeface="Wingdings"/>
                <a:cs typeface="Wingdings"/>
                <a:sym typeface="Wingdings"/>
              </a:rPr>
              <a:t></a:t>
            </a:r>
            <a:r>
              <a:rPr lang="en-US" sz="2600" kern="0" dirty="0" smtClean="0">
                <a:solidFill>
                  <a:prstClr val="black"/>
                </a:solidFill>
              </a:rPr>
              <a:t> </a:t>
            </a:r>
            <a:r>
              <a:rPr lang="en-US" sz="2600" kern="0" dirty="0">
                <a:solidFill>
                  <a:prstClr val="black"/>
                </a:solidFill>
              </a:rPr>
              <a:t>H</a:t>
            </a:r>
            <a:r>
              <a:rPr lang="en-US" sz="2600" kern="0" dirty="0" smtClean="0">
                <a:solidFill>
                  <a:prstClr val="black"/>
                </a:solidFill>
              </a:rPr>
              <a:t>uge area overheads</a:t>
            </a:r>
          </a:p>
        </p:txBody>
      </p:sp>
      <p:sp>
        <p:nvSpPr>
          <p:cNvPr id="7" name="Rectangle 6"/>
          <p:cNvSpPr/>
          <p:nvPr/>
        </p:nvSpPr>
        <p:spPr>
          <a:xfrm>
            <a:off x="1722422" y="1056920"/>
            <a:ext cx="3124583"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524454" y="1107056"/>
            <a:ext cx="1759316" cy="492443"/>
          </a:xfrm>
          <a:prstGeom prst="rect">
            <a:avLst/>
          </a:prstGeom>
          <a:noFill/>
        </p:spPr>
        <p:txBody>
          <a:bodyPr wrap="none" rtlCol="0">
            <a:spAutoFit/>
          </a:bodyPr>
          <a:lstStyle/>
          <a:p>
            <a:r>
              <a:rPr lang="en-US" sz="2600" dirty="0" smtClean="0"/>
              <a:t>PCM Cells</a:t>
            </a:r>
            <a:endParaRPr lang="en-US" sz="2600" dirty="0"/>
          </a:p>
        </p:txBody>
      </p:sp>
      <p:sp>
        <p:nvSpPr>
          <p:cNvPr id="122" name="Rectangle 121"/>
          <p:cNvSpPr/>
          <p:nvPr/>
        </p:nvSpPr>
        <p:spPr>
          <a:xfrm>
            <a:off x="3287743" y="428524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3574326" y="428524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3860909" y="428524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4147492" y="428524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4438739" y="428524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1854828" y="428524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2141411" y="428524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2427994" y="428524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2714577" y="428524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3001160" y="428524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1965107" y="4835365"/>
            <a:ext cx="2667930" cy="492443"/>
          </a:xfrm>
          <a:prstGeom prst="rect">
            <a:avLst/>
          </a:prstGeom>
          <a:noFill/>
        </p:spPr>
        <p:txBody>
          <a:bodyPr wrap="none" rtlCol="0">
            <a:spAutoFit/>
          </a:bodyPr>
          <a:lstStyle/>
          <a:p>
            <a:r>
              <a:rPr lang="en-US" sz="2600" dirty="0" smtClean="0"/>
              <a:t>Sense Amplifiers</a:t>
            </a:r>
            <a:endParaRPr lang="en-US" sz="2600" dirty="0"/>
          </a:p>
        </p:txBody>
      </p:sp>
      <p:cxnSp>
        <p:nvCxnSpPr>
          <p:cNvPr id="134" name="Straight Connector 133"/>
          <p:cNvCxnSpPr/>
          <p:nvPr/>
        </p:nvCxnSpPr>
        <p:spPr>
          <a:xfrm flipH="1">
            <a:off x="1952032" y="2076580"/>
            <a:ext cx="37456" cy="2200933"/>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2238104" y="207558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a:off x="2540885" y="207558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2826957" y="207558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3113029" y="207558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3399101" y="207558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H="1">
            <a:off x="3685173" y="207558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3987954" y="207558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a:off x="4274026" y="207558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H="1">
            <a:off x="4558298" y="207558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1727469" y="1641824"/>
            <a:ext cx="3107874" cy="551481"/>
            <a:chOff x="5647642" y="1888404"/>
            <a:chExt cx="3107874" cy="551481"/>
          </a:xfrm>
        </p:grpSpPr>
        <p:sp>
          <p:nvSpPr>
            <p:cNvPr id="19" name="Rounded Rectangle 18"/>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1727469" y="2245436"/>
            <a:ext cx="3107874" cy="551481"/>
            <a:chOff x="5630933" y="1888404"/>
            <a:chExt cx="3107874" cy="551481"/>
          </a:xfrm>
        </p:grpSpPr>
        <p:sp>
          <p:nvSpPr>
            <p:cNvPr id="85" name="Rounded Rectangle 84"/>
            <p:cNvSpPr/>
            <p:nvPr/>
          </p:nvSpPr>
          <p:spPr>
            <a:xfrm>
              <a:off x="5630933"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1727469" y="2849048"/>
            <a:ext cx="3107874" cy="551481"/>
            <a:chOff x="5647642" y="1888404"/>
            <a:chExt cx="3107874" cy="551481"/>
          </a:xfrm>
        </p:grpSpPr>
        <p:sp>
          <p:nvSpPr>
            <p:cNvPr id="97" name="Rounded Rectangle 96"/>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1727469" y="3452661"/>
            <a:ext cx="3107874" cy="551481"/>
            <a:chOff x="5647642" y="1888404"/>
            <a:chExt cx="3107874" cy="551481"/>
          </a:xfrm>
        </p:grpSpPr>
        <p:sp>
          <p:nvSpPr>
            <p:cNvPr id="109" name="Rounded Rectangle 108"/>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1852530" y="2341068"/>
            <a:ext cx="2884600" cy="334231"/>
            <a:chOff x="9502826" y="2173128"/>
            <a:chExt cx="2884600" cy="334231"/>
          </a:xfrm>
        </p:grpSpPr>
        <p:sp>
          <p:nvSpPr>
            <p:cNvPr id="147" name="Oval 146"/>
            <p:cNvSpPr/>
            <p:nvPr/>
          </p:nvSpPr>
          <p:spPr>
            <a:xfrm>
              <a:off x="106586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103696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100807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97917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95028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12103373"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118144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115254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112365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109475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1855675" y="4282273"/>
            <a:ext cx="2863297" cy="484635"/>
            <a:chOff x="9881076" y="3518407"/>
            <a:chExt cx="2863297" cy="484635"/>
          </a:xfrm>
        </p:grpSpPr>
        <p:sp>
          <p:nvSpPr>
            <p:cNvPr id="158" name="Rectangle 157"/>
            <p:cNvSpPr/>
            <p:nvPr/>
          </p:nvSpPr>
          <p:spPr>
            <a:xfrm>
              <a:off x="11313991"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11600574"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11887157"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12173740"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9881076"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1246031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1016765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10454242"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10740825"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11027408"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5" name="Rectangle 144"/>
          <p:cNvSpPr/>
          <p:nvPr/>
        </p:nvSpPr>
        <p:spPr>
          <a:xfrm>
            <a:off x="1830873" y="4260493"/>
            <a:ext cx="2880926" cy="54088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3084621" y="4379209"/>
            <a:ext cx="420686" cy="301811"/>
            <a:chOff x="6950636" y="4640730"/>
            <a:chExt cx="403413" cy="301811"/>
          </a:xfrm>
        </p:grpSpPr>
        <p:grpSp>
          <p:nvGrpSpPr>
            <p:cNvPr id="169" name="Group 168"/>
            <p:cNvGrpSpPr/>
            <p:nvPr/>
          </p:nvGrpSpPr>
          <p:grpSpPr>
            <a:xfrm>
              <a:off x="7231530" y="4640730"/>
              <a:ext cx="122519" cy="298824"/>
              <a:chOff x="8172824" y="-663388"/>
              <a:chExt cx="122519" cy="298824"/>
            </a:xfrm>
          </p:grpSpPr>
          <p:cxnSp>
            <p:nvCxnSpPr>
              <p:cNvPr id="170" name="Straight Connector 169"/>
              <p:cNvCxnSpPr/>
              <p:nvPr/>
            </p:nvCxnSpPr>
            <p:spPr>
              <a:xfrm>
                <a:off x="8172824" y="-663388"/>
                <a:ext cx="119529"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H="1">
                <a:off x="8175814" y="-663388"/>
                <a:ext cx="119529"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172" name="Group 171"/>
            <p:cNvGrpSpPr/>
            <p:nvPr/>
          </p:nvGrpSpPr>
          <p:grpSpPr>
            <a:xfrm>
              <a:off x="6950636" y="4643717"/>
              <a:ext cx="122519" cy="298824"/>
              <a:chOff x="8172824" y="-663388"/>
              <a:chExt cx="122519" cy="298824"/>
            </a:xfrm>
          </p:grpSpPr>
          <p:cxnSp>
            <p:nvCxnSpPr>
              <p:cNvPr id="173" name="Straight Connector 172"/>
              <p:cNvCxnSpPr/>
              <p:nvPr/>
            </p:nvCxnSpPr>
            <p:spPr>
              <a:xfrm>
                <a:off x="8172824" y="-663388"/>
                <a:ext cx="119529"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H="1">
                <a:off x="8175814" y="-663388"/>
                <a:ext cx="119529"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grpSp>
        <p:nvGrpSpPr>
          <p:cNvPr id="146" name="Group 145"/>
          <p:cNvGrpSpPr/>
          <p:nvPr/>
        </p:nvGrpSpPr>
        <p:grpSpPr>
          <a:xfrm>
            <a:off x="4838149" y="1058916"/>
            <a:ext cx="822778" cy="3723931"/>
            <a:chOff x="8172721" y="1305496"/>
            <a:chExt cx="822778" cy="3723931"/>
          </a:xfrm>
        </p:grpSpPr>
        <p:sp>
          <p:nvSpPr>
            <p:cNvPr id="183" name="Rectangle 182"/>
            <p:cNvSpPr/>
            <p:nvPr/>
          </p:nvSpPr>
          <p:spPr>
            <a:xfrm>
              <a:off x="8172721" y="1305496"/>
              <a:ext cx="816722"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1" name="Straight Connector 180"/>
            <p:cNvCxnSpPr/>
            <p:nvPr/>
          </p:nvCxnSpPr>
          <p:spPr>
            <a:xfrm flipH="1">
              <a:off x="8706573" y="233613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flipH="1">
              <a:off x="8437210" y="233613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8189429" y="1873688"/>
              <a:ext cx="800013" cy="551481"/>
              <a:chOff x="8172720" y="1890400"/>
              <a:chExt cx="800013" cy="551481"/>
            </a:xfrm>
          </p:grpSpPr>
          <p:sp>
            <p:nvSpPr>
              <p:cNvPr id="203" name="Rounded Rectangle 202"/>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8191448" y="2477312"/>
              <a:ext cx="800013" cy="551481"/>
              <a:chOff x="8172720" y="1890400"/>
              <a:chExt cx="800013" cy="551481"/>
            </a:xfrm>
          </p:grpSpPr>
          <p:sp>
            <p:nvSpPr>
              <p:cNvPr id="198" name="Rounded Rectangle 197"/>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8193467" y="3097648"/>
              <a:ext cx="800013" cy="551481"/>
              <a:chOff x="8172720" y="1890400"/>
              <a:chExt cx="800013" cy="551481"/>
            </a:xfrm>
          </p:grpSpPr>
          <p:sp>
            <p:nvSpPr>
              <p:cNvPr id="195" name="Rounded Rectangle 194"/>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8195486" y="3717984"/>
              <a:ext cx="800013" cy="551481"/>
              <a:chOff x="8172720" y="1890400"/>
              <a:chExt cx="800013" cy="551481"/>
            </a:xfrm>
          </p:grpSpPr>
          <p:sp>
            <p:nvSpPr>
              <p:cNvPr id="192" name="Rounded Rectangle 191"/>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8" name="Rectangle 187"/>
            <p:cNvSpPr/>
            <p:nvPr/>
          </p:nvSpPr>
          <p:spPr>
            <a:xfrm>
              <a:off x="8285088" y="4542796"/>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8571160" y="4544792"/>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8617249" y="2585554"/>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8318506" y="2587550"/>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6" name="TextBox 205"/>
          <p:cNvSpPr txBox="1"/>
          <p:nvPr/>
        </p:nvSpPr>
        <p:spPr>
          <a:xfrm>
            <a:off x="4817708" y="4815160"/>
            <a:ext cx="888635" cy="492443"/>
          </a:xfrm>
          <a:prstGeom prst="rect">
            <a:avLst/>
          </a:prstGeom>
          <a:noFill/>
        </p:spPr>
        <p:txBody>
          <a:bodyPr wrap="none" rtlCol="0">
            <a:spAutoFit/>
          </a:bodyPr>
          <a:lstStyle/>
          <a:p>
            <a:r>
              <a:rPr lang="en-US" sz="2600" dirty="0" smtClean="0"/>
              <a:t>ECC</a:t>
            </a:r>
            <a:endParaRPr lang="en-US" sz="2600" dirty="0"/>
          </a:p>
        </p:txBody>
      </p:sp>
      <p:grpSp>
        <p:nvGrpSpPr>
          <p:cNvPr id="207" name="Group 206"/>
          <p:cNvGrpSpPr/>
          <p:nvPr/>
        </p:nvGrpSpPr>
        <p:grpSpPr>
          <a:xfrm>
            <a:off x="5644392" y="1058916"/>
            <a:ext cx="822778" cy="3723931"/>
            <a:chOff x="8172721" y="1305496"/>
            <a:chExt cx="822778" cy="3723931"/>
          </a:xfrm>
        </p:grpSpPr>
        <p:sp>
          <p:nvSpPr>
            <p:cNvPr id="210" name="Rectangle 209"/>
            <p:cNvSpPr/>
            <p:nvPr/>
          </p:nvSpPr>
          <p:spPr>
            <a:xfrm>
              <a:off x="8172721" y="1305496"/>
              <a:ext cx="816722"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8" name="Straight Connector 207"/>
            <p:cNvCxnSpPr/>
            <p:nvPr/>
          </p:nvCxnSpPr>
          <p:spPr>
            <a:xfrm flipH="1">
              <a:off x="8706573" y="233613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flipH="1">
              <a:off x="8437210" y="233613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211" name="Group 210"/>
            <p:cNvGrpSpPr/>
            <p:nvPr/>
          </p:nvGrpSpPr>
          <p:grpSpPr>
            <a:xfrm>
              <a:off x="8189429" y="1873688"/>
              <a:ext cx="800013" cy="551481"/>
              <a:chOff x="8172720" y="1890400"/>
              <a:chExt cx="800013" cy="551481"/>
            </a:xfrm>
          </p:grpSpPr>
          <p:sp>
            <p:nvSpPr>
              <p:cNvPr id="228" name="Rounded Rectangle 227"/>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8191448" y="2477312"/>
              <a:ext cx="800013" cy="551481"/>
              <a:chOff x="8172720" y="1890400"/>
              <a:chExt cx="800013" cy="551481"/>
            </a:xfrm>
          </p:grpSpPr>
          <p:sp>
            <p:nvSpPr>
              <p:cNvPr id="225" name="Rounded Rectangle 224"/>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8193467" y="3097648"/>
              <a:ext cx="800013" cy="551481"/>
              <a:chOff x="8172720" y="1890400"/>
              <a:chExt cx="800013" cy="551481"/>
            </a:xfrm>
          </p:grpSpPr>
          <p:sp>
            <p:nvSpPr>
              <p:cNvPr id="222" name="Rounded Rectangle 221"/>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8195486" y="3717984"/>
              <a:ext cx="800013" cy="551481"/>
              <a:chOff x="8172720" y="1890400"/>
              <a:chExt cx="800013" cy="551481"/>
            </a:xfrm>
          </p:grpSpPr>
          <p:sp>
            <p:nvSpPr>
              <p:cNvPr id="219" name="Rounded Rectangle 218"/>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5" name="Rectangle 214"/>
            <p:cNvSpPr/>
            <p:nvPr/>
          </p:nvSpPr>
          <p:spPr>
            <a:xfrm>
              <a:off x="8285088" y="4542796"/>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a:off x="8571160" y="4544792"/>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8617249" y="2585554"/>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8318506" y="2587550"/>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6450635" y="1058916"/>
            <a:ext cx="822778" cy="3723931"/>
            <a:chOff x="8172721" y="1305496"/>
            <a:chExt cx="822778" cy="3723931"/>
          </a:xfrm>
        </p:grpSpPr>
        <p:sp>
          <p:nvSpPr>
            <p:cNvPr id="234" name="Rectangle 233"/>
            <p:cNvSpPr/>
            <p:nvPr/>
          </p:nvSpPr>
          <p:spPr>
            <a:xfrm>
              <a:off x="8172721" y="1305496"/>
              <a:ext cx="816722"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2" name="Straight Connector 231"/>
            <p:cNvCxnSpPr/>
            <p:nvPr/>
          </p:nvCxnSpPr>
          <p:spPr>
            <a:xfrm flipH="1">
              <a:off x="8706573" y="233613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flipH="1">
              <a:off x="8437210" y="233613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235" name="Group 234"/>
            <p:cNvGrpSpPr/>
            <p:nvPr/>
          </p:nvGrpSpPr>
          <p:grpSpPr>
            <a:xfrm>
              <a:off x="8189429" y="1873688"/>
              <a:ext cx="800013" cy="551481"/>
              <a:chOff x="8172720" y="1890400"/>
              <a:chExt cx="800013" cy="551481"/>
            </a:xfrm>
          </p:grpSpPr>
          <p:sp>
            <p:nvSpPr>
              <p:cNvPr id="252" name="Rounded Rectangle 251"/>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8191448" y="2477312"/>
              <a:ext cx="800013" cy="551481"/>
              <a:chOff x="8172720" y="1890400"/>
              <a:chExt cx="800013" cy="551481"/>
            </a:xfrm>
          </p:grpSpPr>
          <p:sp>
            <p:nvSpPr>
              <p:cNvPr id="249" name="Rounded Rectangle 248"/>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8193467" y="3097648"/>
              <a:ext cx="800013" cy="551481"/>
              <a:chOff x="8172720" y="1890400"/>
              <a:chExt cx="800013" cy="551481"/>
            </a:xfrm>
          </p:grpSpPr>
          <p:sp>
            <p:nvSpPr>
              <p:cNvPr id="246" name="Rounded Rectangle 245"/>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8195486" y="3717984"/>
              <a:ext cx="800013" cy="551481"/>
              <a:chOff x="8172720" y="1890400"/>
              <a:chExt cx="800013" cy="551481"/>
            </a:xfrm>
          </p:grpSpPr>
          <p:sp>
            <p:nvSpPr>
              <p:cNvPr id="243" name="Rounded Rectangle 242"/>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9" name="Rectangle 238"/>
            <p:cNvSpPr/>
            <p:nvPr/>
          </p:nvSpPr>
          <p:spPr>
            <a:xfrm>
              <a:off x="8285088" y="4542796"/>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p:cNvSpPr/>
            <p:nvPr/>
          </p:nvSpPr>
          <p:spPr>
            <a:xfrm>
              <a:off x="8571160" y="4544792"/>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8617249" y="2585554"/>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8318506" y="2587550"/>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7256880" y="1058916"/>
            <a:ext cx="822778" cy="3723931"/>
            <a:chOff x="8172721" y="1305496"/>
            <a:chExt cx="822778" cy="3723931"/>
          </a:xfrm>
        </p:grpSpPr>
        <p:sp>
          <p:nvSpPr>
            <p:cNvPr id="258" name="Rectangle 257"/>
            <p:cNvSpPr/>
            <p:nvPr/>
          </p:nvSpPr>
          <p:spPr>
            <a:xfrm>
              <a:off x="8172721" y="1305496"/>
              <a:ext cx="816722"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6" name="Straight Connector 255"/>
            <p:cNvCxnSpPr/>
            <p:nvPr/>
          </p:nvCxnSpPr>
          <p:spPr>
            <a:xfrm flipH="1">
              <a:off x="8706573" y="233613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flipH="1">
              <a:off x="8437210" y="233613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259" name="Group 258"/>
            <p:cNvGrpSpPr/>
            <p:nvPr/>
          </p:nvGrpSpPr>
          <p:grpSpPr>
            <a:xfrm>
              <a:off x="8189429" y="1873688"/>
              <a:ext cx="800013" cy="551481"/>
              <a:chOff x="8172720" y="1890400"/>
              <a:chExt cx="800013" cy="551481"/>
            </a:xfrm>
          </p:grpSpPr>
          <p:sp>
            <p:nvSpPr>
              <p:cNvPr id="276" name="Rounded Rectangle 275"/>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0" name="Group 259"/>
            <p:cNvGrpSpPr/>
            <p:nvPr/>
          </p:nvGrpSpPr>
          <p:grpSpPr>
            <a:xfrm>
              <a:off x="8191448" y="2477312"/>
              <a:ext cx="800013" cy="551481"/>
              <a:chOff x="8172720" y="1890400"/>
              <a:chExt cx="800013" cy="551481"/>
            </a:xfrm>
          </p:grpSpPr>
          <p:sp>
            <p:nvSpPr>
              <p:cNvPr id="273" name="Rounded Rectangle 272"/>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1" name="Group 260"/>
            <p:cNvGrpSpPr/>
            <p:nvPr/>
          </p:nvGrpSpPr>
          <p:grpSpPr>
            <a:xfrm>
              <a:off x="8193467" y="3097648"/>
              <a:ext cx="800013" cy="551481"/>
              <a:chOff x="8172720" y="1890400"/>
              <a:chExt cx="800013" cy="551481"/>
            </a:xfrm>
          </p:grpSpPr>
          <p:sp>
            <p:nvSpPr>
              <p:cNvPr id="270" name="Rounded Rectangle 269"/>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2" name="Group 261"/>
            <p:cNvGrpSpPr/>
            <p:nvPr/>
          </p:nvGrpSpPr>
          <p:grpSpPr>
            <a:xfrm>
              <a:off x="8195486" y="3717984"/>
              <a:ext cx="800013" cy="551481"/>
              <a:chOff x="8172720" y="1890400"/>
              <a:chExt cx="800013" cy="551481"/>
            </a:xfrm>
          </p:grpSpPr>
          <p:sp>
            <p:nvSpPr>
              <p:cNvPr id="267" name="Rounded Rectangle 266"/>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3" name="Rectangle 262"/>
            <p:cNvSpPr/>
            <p:nvPr/>
          </p:nvSpPr>
          <p:spPr>
            <a:xfrm>
              <a:off x="8285088" y="4542796"/>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8571160" y="4544792"/>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8617249" y="2585554"/>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8318506" y="2587550"/>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9" name="TextBox 278"/>
          <p:cNvSpPr txBox="1"/>
          <p:nvPr/>
        </p:nvSpPr>
        <p:spPr>
          <a:xfrm>
            <a:off x="6092109" y="4807283"/>
            <a:ext cx="888635" cy="492443"/>
          </a:xfrm>
          <a:prstGeom prst="rect">
            <a:avLst/>
          </a:prstGeom>
          <a:noFill/>
        </p:spPr>
        <p:txBody>
          <a:bodyPr wrap="none" rtlCol="0">
            <a:spAutoFit/>
          </a:bodyPr>
          <a:lstStyle/>
          <a:p>
            <a:r>
              <a:rPr lang="en-US" sz="2600" dirty="0" smtClean="0"/>
              <a:t>ECC</a:t>
            </a:r>
            <a:endParaRPr lang="en-US" sz="2600" dirty="0"/>
          </a:p>
        </p:txBody>
      </p:sp>
      <p:grpSp>
        <p:nvGrpSpPr>
          <p:cNvPr id="3" name="Group 2"/>
          <p:cNvGrpSpPr/>
          <p:nvPr/>
        </p:nvGrpSpPr>
        <p:grpSpPr>
          <a:xfrm>
            <a:off x="3936406" y="4383661"/>
            <a:ext cx="127765" cy="298824"/>
            <a:chOff x="9016235" y="3138433"/>
            <a:chExt cx="127765" cy="298824"/>
          </a:xfrm>
        </p:grpSpPr>
        <p:cxnSp>
          <p:nvCxnSpPr>
            <p:cNvPr id="280" name="Straight Connector 279"/>
            <p:cNvCxnSpPr/>
            <p:nvPr/>
          </p:nvCxnSpPr>
          <p:spPr>
            <a:xfrm>
              <a:off x="9016235"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flipH="1">
              <a:off x="9019353"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282" name="Group 281"/>
          <p:cNvGrpSpPr/>
          <p:nvPr/>
        </p:nvGrpSpPr>
        <p:grpSpPr>
          <a:xfrm>
            <a:off x="2485948" y="4375784"/>
            <a:ext cx="127765" cy="298824"/>
            <a:chOff x="9016235" y="3138433"/>
            <a:chExt cx="127765" cy="298824"/>
          </a:xfrm>
        </p:grpSpPr>
        <p:cxnSp>
          <p:nvCxnSpPr>
            <p:cNvPr id="283" name="Straight Connector 282"/>
            <p:cNvCxnSpPr/>
            <p:nvPr/>
          </p:nvCxnSpPr>
          <p:spPr>
            <a:xfrm>
              <a:off x="9016235"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flipH="1">
              <a:off x="9019353"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285" name="Group 284"/>
          <p:cNvGrpSpPr/>
          <p:nvPr/>
        </p:nvGrpSpPr>
        <p:grpSpPr>
          <a:xfrm>
            <a:off x="4487799" y="4380236"/>
            <a:ext cx="127765" cy="298824"/>
            <a:chOff x="9016235" y="3138433"/>
            <a:chExt cx="127765" cy="298824"/>
          </a:xfrm>
        </p:grpSpPr>
        <p:cxnSp>
          <p:nvCxnSpPr>
            <p:cNvPr id="286" name="Straight Connector 285"/>
            <p:cNvCxnSpPr/>
            <p:nvPr/>
          </p:nvCxnSpPr>
          <p:spPr>
            <a:xfrm>
              <a:off x="9016235"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flipH="1">
              <a:off x="9019353"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411930" y="5375439"/>
            <a:ext cx="8732069" cy="492443"/>
          </a:xfrm>
          <a:prstGeom prst="rect">
            <a:avLst/>
          </a:prstGeom>
          <a:noFill/>
        </p:spPr>
        <p:txBody>
          <a:bodyPr wrap="square" rtlCol="0">
            <a:spAutoFit/>
          </a:bodyPr>
          <a:lstStyle/>
          <a:p>
            <a:r>
              <a:rPr lang="en-US" sz="2600" dirty="0" smtClean="0">
                <a:latin typeface="Arial"/>
                <a:cs typeface="Arial"/>
              </a:rPr>
              <a:t>Lower sensing time </a:t>
            </a:r>
            <a:r>
              <a:rPr lang="en-US" sz="2600" dirty="0" smtClean="0">
                <a:latin typeface="Arial"/>
                <a:ea typeface="Wingdings"/>
                <a:cs typeface="Arial"/>
                <a:sym typeface="Wingdings"/>
              </a:rPr>
              <a:t> </a:t>
            </a:r>
            <a:r>
              <a:rPr lang="en-US" sz="2600" dirty="0" smtClean="0">
                <a:latin typeface="Arial"/>
                <a:cs typeface="Arial"/>
                <a:sym typeface="Wingdings"/>
              </a:rPr>
              <a:t>more errors</a:t>
            </a:r>
            <a:r>
              <a:rPr lang="en-US" sz="2600" dirty="0" smtClean="0">
                <a:latin typeface="Arial"/>
                <a:cs typeface="Arial"/>
              </a:rPr>
              <a:t> </a:t>
            </a:r>
            <a:r>
              <a:rPr lang="en-US" sz="2600" dirty="0" smtClean="0">
                <a:latin typeface="Arial"/>
                <a:ea typeface="Wingdings"/>
                <a:cs typeface="Arial"/>
                <a:sym typeface="Wingdings"/>
              </a:rPr>
              <a:t></a:t>
            </a:r>
            <a:r>
              <a:rPr lang="en-US" sz="2600" dirty="0">
                <a:latin typeface="Arial"/>
                <a:cs typeface="Arial"/>
                <a:sym typeface="Wingdings"/>
              </a:rPr>
              <a:t> </a:t>
            </a:r>
            <a:r>
              <a:rPr lang="en-US" sz="2600" dirty="0" smtClean="0">
                <a:latin typeface="Arial"/>
                <a:cs typeface="Arial"/>
                <a:sym typeface="Wingdings"/>
              </a:rPr>
              <a:t>stronger ECC</a:t>
            </a:r>
            <a:endParaRPr lang="en-US" sz="2600" dirty="0">
              <a:latin typeface="Arial"/>
              <a:cs typeface="Arial"/>
            </a:endParaRPr>
          </a:p>
        </p:txBody>
      </p:sp>
    </p:spTree>
    <p:extLst>
      <p:ext uri="{BB962C8B-B14F-4D97-AF65-F5344CB8AC3E}">
        <p14:creationId xmlns:p14="http://schemas.microsoft.com/office/powerpoint/2010/main" val="4256292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0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206" grpId="0"/>
      <p:bldP spid="279"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15</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INSIGHT: USE RETRY FOR CORRECTION</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15</a:t>
            </a:fld>
            <a:endParaRPr lang="en-US" sz="1200" b="1">
              <a:solidFill>
                <a:schemeClr val="tx1">
                  <a:tint val="75000"/>
                </a:schemeClr>
              </a:solidFill>
              <a:latin typeface="+mn-lt"/>
            </a:endParaRPr>
          </a:p>
        </p:txBody>
      </p:sp>
      <p:sp>
        <p:nvSpPr>
          <p:cNvPr id="31" name="Rectangle 30"/>
          <p:cNvSpPr/>
          <p:nvPr/>
        </p:nvSpPr>
        <p:spPr>
          <a:xfrm>
            <a:off x="687293" y="5770369"/>
            <a:ext cx="7751091" cy="892552"/>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a:solidFill>
                  <a:prstClr val="black"/>
                </a:solidFill>
              </a:rPr>
              <a:t> </a:t>
            </a:r>
            <a:r>
              <a:rPr lang="en-US" sz="2600" kern="0" dirty="0" smtClean="0">
                <a:solidFill>
                  <a:prstClr val="black"/>
                </a:solidFill>
              </a:rPr>
              <a:t>Early Read </a:t>
            </a:r>
            <a:r>
              <a:rPr lang="en-US" sz="2600" kern="0" dirty="0" smtClean="0">
                <a:solidFill>
                  <a:prstClr val="black"/>
                </a:solidFill>
                <a:latin typeface="Wingdings"/>
                <a:ea typeface="Wingdings"/>
                <a:cs typeface="Wingdings"/>
                <a:sym typeface="Wingdings"/>
              </a:rPr>
              <a:t></a:t>
            </a:r>
            <a:r>
              <a:rPr lang="en-US" sz="2600" kern="0" dirty="0">
                <a:solidFill>
                  <a:prstClr val="black"/>
                </a:solidFill>
                <a:sym typeface="Wingdings"/>
              </a:rPr>
              <a:t> </a:t>
            </a:r>
            <a:r>
              <a:rPr lang="en-US" sz="2600" kern="0" dirty="0" smtClean="0">
                <a:solidFill>
                  <a:prstClr val="black"/>
                </a:solidFill>
              </a:rPr>
              <a:t>detect and retry to read correctly at lower latency</a:t>
            </a:r>
          </a:p>
        </p:txBody>
      </p:sp>
      <p:sp>
        <p:nvSpPr>
          <p:cNvPr id="7" name="Rectangle 6"/>
          <p:cNvSpPr/>
          <p:nvPr/>
        </p:nvSpPr>
        <p:spPr>
          <a:xfrm>
            <a:off x="4913765" y="1303500"/>
            <a:ext cx="3124583"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715797" y="1353636"/>
            <a:ext cx="1759316" cy="492443"/>
          </a:xfrm>
          <a:prstGeom prst="rect">
            <a:avLst/>
          </a:prstGeom>
          <a:noFill/>
        </p:spPr>
        <p:txBody>
          <a:bodyPr wrap="none" rtlCol="0">
            <a:spAutoFit/>
          </a:bodyPr>
          <a:lstStyle/>
          <a:p>
            <a:r>
              <a:rPr lang="en-US" sz="2600" dirty="0" smtClean="0"/>
              <a:t>PCM Cells</a:t>
            </a:r>
            <a:endParaRPr lang="en-US" sz="2600" dirty="0"/>
          </a:p>
        </p:txBody>
      </p:sp>
      <p:sp>
        <p:nvSpPr>
          <p:cNvPr id="122" name="Rectangle 121"/>
          <p:cNvSpPr/>
          <p:nvPr/>
        </p:nvSpPr>
        <p:spPr>
          <a:xfrm>
            <a:off x="6434263" y="454080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6720846" y="454080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7007429" y="454080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7294012" y="454080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7580591" y="454080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5001348" y="454080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5287931" y="454080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5574514" y="454080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5861097" y="454080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6147680" y="454080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5181109" y="5180577"/>
            <a:ext cx="2667930" cy="492443"/>
          </a:xfrm>
          <a:prstGeom prst="rect">
            <a:avLst/>
          </a:prstGeom>
          <a:noFill/>
        </p:spPr>
        <p:txBody>
          <a:bodyPr wrap="none" rtlCol="0">
            <a:spAutoFit/>
          </a:bodyPr>
          <a:lstStyle/>
          <a:p>
            <a:r>
              <a:rPr lang="en-US" sz="2600" dirty="0" smtClean="0"/>
              <a:t>Sense Amplifiers</a:t>
            </a:r>
            <a:endParaRPr lang="en-US" sz="2600" dirty="0"/>
          </a:p>
        </p:txBody>
      </p:sp>
      <p:cxnSp>
        <p:nvCxnSpPr>
          <p:cNvPr id="134" name="Straight Connector 133"/>
          <p:cNvCxnSpPr/>
          <p:nvPr/>
        </p:nvCxnSpPr>
        <p:spPr>
          <a:xfrm flipH="1">
            <a:off x="5143375" y="2330889"/>
            <a:ext cx="37456" cy="2209916"/>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5433160" y="2338873"/>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a:off x="5722945" y="2338873"/>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6012730" y="2338873"/>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6302515" y="2338873"/>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6592300" y="2338873"/>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H="1">
            <a:off x="6882085" y="2338873"/>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7171870" y="2338873"/>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a:off x="7461655" y="2338873"/>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H="1">
            <a:off x="7751441" y="2338873"/>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4918812" y="1888404"/>
            <a:ext cx="3107874" cy="551481"/>
            <a:chOff x="5647642" y="1888404"/>
            <a:chExt cx="3107874" cy="551481"/>
          </a:xfrm>
        </p:grpSpPr>
        <p:sp>
          <p:nvSpPr>
            <p:cNvPr id="19" name="Rounded Rectangle 18"/>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918812" y="2492016"/>
            <a:ext cx="3107874" cy="551481"/>
            <a:chOff x="5630933" y="1888404"/>
            <a:chExt cx="3107874" cy="551481"/>
          </a:xfrm>
        </p:grpSpPr>
        <p:sp>
          <p:nvSpPr>
            <p:cNvPr id="85" name="Rounded Rectangle 84"/>
            <p:cNvSpPr/>
            <p:nvPr/>
          </p:nvSpPr>
          <p:spPr>
            <a:xfrm>
              <a:off x="5630933"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4918812" y="3095629"/>
            <a:ext cx="3107874" cy="551481"/>
            <a:chOff x="5647642" y="1888404"/>
            <a:chExt cx="3107874" cy="551481"/>
          </a:xfrm>
        </p:grpSpPr>
        <p:sp>
          <p:nvSpPr>
            <p:cNvPr id="97" name="Rounded Rectangle 96"/>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4918812" y="3699241"/>
            <a:ext cx="3107874" cy="551481"/>
            <a:chOff x="5647642" y="1888404"/>
            <a:chExt cx="3107874" cy="551481"/>
          </a:xfrm>
        </p:grpSpPr>
        <p:sp>
          <p:nvSpPr>
            <p:cNvPr id="109" name="Rounded Rectangle 108"/>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5040816" y="2584738"/>
            <a:ext cx="2884600" cy="334231"/>
            <a:chOff x="9502826" y="2173128"/>
            <a:chExt cx="2884600" cy="334231"/>
          </a:xfrm>
        </p:grpSpPr>
        <p:sp>
          <p:nvSpPr>
            <p:cNvPr id="147" name="Oval 146"/>
            <p:cNvSpPr/>
            <p:nvPr/>
          </p:nvSpPr>
          <p:spPr>
            <a:xfrm>
              <a:off x="106586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103696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100807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97917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95028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12103373"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118144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115254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112365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109475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a:xfrm>
            <a:off x="200508" y="1334031"/>
            <a:ext cx="4595609" cy="2492990"/>
          </a:xfrm>
          <a:prstGeom prst="rect">
            <a:avLst/>
          </a:prstGeom>
          <a:noFill/>
        </p:spPr>
        <p:txBody>
          <a:bodyPr wrap="square" rtlCol="0">
            <a:spAutoFit/>
          </a:bodyPr>
          <a:lstStyle/>
          <a:p>
            <a:pPr marL="514350" indent="-514350">
              <a:buAutoNum type="arabicPeriod"/>
            </a:pPr>
            <a:r>
              <a:rPr lang="en-US" sz="2600" dirty="0" smtClean="0"/>
              <a:t>Sense </a:t>
            </a:r>
            <a:r>
              <a:rPr lang="en-US" sz="2600" dirty="0"/>
              <a:t>D</a:t>
            </a:r>
            <a:r>
              <a:rPr lang="en-US" sz="2600" dirty="0" smtClean="0"/>
              <a:t>ata Early</a:t>
            </a:r>
          </a:p>
          <a:p>
            <a:pPr marL="514350" indent="-514350">
              <a:buAutoNum type="arabicPeriod"/>
            </a:pPr>
            <a:r>
              <a:rPr lang="en-US" sz="2600" dirty="0" smtClean="0"/>
              <a:t>Read Line</a:t>
            </a:r>
          </a:p>
          <a:p>
            <a:pPr marL="514350" indent="-514350">
              <a:buAutoNum type="arabicPeriod"/>
            </a:pPr>
            <a:r>
              <a:rPr lang="en-US" sz="2600" strike="sngStrike" dirty="0" smtClean="0"/>
              <a:t>Correct errors</a:t>
            </a:r>
          </a:p>
          <a:p>
            <a:pPr marL="514350" indent="-514350">
              <a:buAutoNum type="arabicPeriod"/>
            </a:pPr>
            <a:r>
              <a:rPr lang="en-US" sz="2600" dirty="0" smtClean="0"/>
              <a:t>Detect errors</a:t>
            </a:r>
          </a:p>
          <a:p>
            <a:pPr marL="514350" indent="-514350">
              <a:buAutoNum type="arabicPeriod"/>
            </a:pPr>
            <a:r>
              <a:rPr lang="en-US" sz="2600" dirty="0" smtClean="0"/>
              <a:t>Retry with normal latency on error detection</a:t>
            </a:r>
            <a:endParaRPr lang="en-US" sz="2600" dirty="0"/>
          </a:p>
        </p:txBody>
      </p:sp>
      <p:sp>
        <p:nvSpPr>
          <p:cNvPr id="133" name="Rectangle 132"/>
          <p:cNvSpPr/>
          <p:nvPr/>
        </p:nvSpPr>
        <p:spPr>
          <a:xfrm>
            <a:off x="4996953" y="4512404"/>
            <a:ext cx="2880926" cy="54088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Left Arrow 3"/>
          <p:cNvSpPr/>
          <p:nvPr/>
        </p:nvSpPr>
        <p:spPr>
          <a:xfrm>
            <a:off x="4019176" y="4597370"/>
            <a:ext cx="956526" cy="409355"/>
          </a:xfrm>
          <a:prstGeom prst="leftArrow">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8048759" y="1303500"/>
            <a:ext cx="816722"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flipH="1">
            <a:off x="8582611" y="2334140"/>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8313248" y="2334140"/>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160" name="Group 159"/>
          <p:cNvGrpSpPr/>
          <p:nvPr/>
        </p:nvGrpSpPr>
        <p:grpSpPr>
          <a:xfrm>
            <a:off x="8065467" y="1871692"/>
            <a:ext cx="800013" cy="551481"/>
            <a:chOff x="8172720" y="1890400"/>
            <a:chExt cx="800013" cy="551481"/>
          </a:xfrm>
        </p:grpSpPr>
        <p:sp>
          <p:nvSpPr>
            <p:cNvPr id="188" name="Rounded Rectangle 187"/>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8067486" y="2475316"/>
            <a:ext cx="800013" cy="551481"/>
            <a:chOff x="8172720" y="1890400"/>
            <a:chExt cx="800013" cy="551481"/>
          </a:xfrm>
        </p:grpSpPr>
        <p:sp>
          <p:nvSpPr>
            <p:cNvPr id="185" name="Rounded Rectangle 184"/>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8069505" y="3095652"/>
            <a:ext cx="800013" cy="551481"/>
            <a:chOff x="8172720" y="1890400"/>
            <a:chExt cx="800013" cy="551481"/>
          </a:xfrm>
        </p:grpSpPr>
        <p:sp>
          <p:nvSpPr>
            <p:cNvPr id="182" name="Rounded Rectangle 181"/>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8071524" y="3715988"/>
            <a:ext cx="800013" cy="551481"/>
            <a:chOff x="8172720" y="1890400"/>
            <a:chExt cx="800013" cy="551481"/>
          </a:xfrm>
        </p:grpSpPr>
        <p:sp>
          <p:nvSpPr>
            <p:cNvPr id="168" name="Rounded Rectangle 167"/>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8596502"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8297759" y="1997656"/>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6" name="Oval 165"/>
          <p:cNvSpPr/>
          <p:nvPr/>
        </p:nvSpPr>
        <p:spPr>
          <a:xfrm>
            <a:off x="8493287" y="258355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8194544" y="2585554"/>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149412" y="4437528"/>
            <a:ext cx="3854823" cy="1075764"/>
          </a:xfrm>
          <a:prstGeom prst="round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12320" y="5020232"/>
            <a:ext cx="2929007" cy="492443"/>
          </a:xfrm>
          <a:prstGeom prst="rect">
            <a:avLst/>
          </a:prstGeom>
          <a:noFill/>
        </p:spPr>
        <p:txBody>
          <a:bodyPr wrap="none" rtlCol="0">
            <a:spAutoFit/>
          </a:bodyPr>
          <a:lstStyle/>
          <a:p>
            <a:pPr algn="ctr"/>
            <a:r>
              <a:rPr lang="en-US" sz="2600" dirty="0" smtClean="0"/>
              <a:t>Memory Controller</a:t>
            </a:r>
            <a:endParaRPr lang="en-US" sz="2600" dirty="0"/>
          </a:p>
        </p:txBody>
      </p:sp>
      <p:grpSp>
        <p:nvGrpSpPr>
          <p:cNvPr id="191" name="Group 190"/>
          <p:cNvGrpSpPr/>
          <p:nvPr/>
        </p:nvGrpSpPr>
        <p:grpSpPr>
          <a:xfrm>
            <a:off x="8179055" y="4543788"/>
            <a:ext cx="570126" cy="486631"/>
            <a:chOff x="8161126" y="4540800"/>
            <a:chExt cx="570126" cy="486631"/>
          </a:xfrm>
          <a:solidFill>
            <a:schemeClr val="bg1"/>
          </a:solidFill>
        </p:grpSpPr>
        <p:sp>
          <p:nvSpPr>
            <p:cNvPr id="192" name="Rectangle 191"/>
            <p:cNvSpPr/>
            <p:nvPr/>
          </p:nvSpPr>
          <p:spPr>
            <a:xfrm>
              <a:off x="8161126" y="4540800"/>
              <a:ext cx="284054" cy="48463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8447198" y="4542796"/>
              <a:ext cx="284054" cy="48463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ounded Rectangle 12"/>
          <p:cNvSpPr/>
          <p:nvPr/>
        </p:nvSpPr>
        <p:spPr>
          <a:xfrm>
            <a:off x="1075770" y="4452470"/>
            <a:ext cx="627529" cy="657411"/>
          </a:xfrm>
          <a:prstGeom prst="round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5006385" y="4542977"/>
            <a:ext cx="3742798" cy="486631"/>
            <a:chOff x="5006385" y="5215330"/>
            <a:chExt cx="3742798" cy="486631"/>
          </a:xfrm>
        </p:grpSpPr>
        <p:grpSp>
          <p:nvGrpSpPr>
            <p:cNvPr id="12" name="Group 11"/>
            <p:cNvGrpSpPr/>
            <p:nvPr/>
          </p:nvGrpSpPr>
          <p:grpSpPr>
            <a:xfrm>
              <a:off x="5006385" y="5216328"/>
              <a:ext cx="2863297" cy="484635"/>
              <a:chOff x="9772621" y="3302053"/>
              <a:chExt cx="2863297" cy="484635"/>
            </a:xfrm>
          </p:grpSpPr>
          <p:grpSp>
            <p:nvGrpSpPr>
              <p:cNvPr id="145" name="Group 144"/>
              <p:cNvGrpSpPr/>
              <p:nvPr/>
            </p:nvGrpSpPr>
            <p:grpSpPr>
              <a:xfrm>
                <a:off x="9772621" y="3302053"/>
                <a:ext cx="2863297" cy="484635"/>
                <a:chOff x="9881076" y="3518407"/>
                <a:chExt cx="2863297" cy="484635"/>
              </a:xfrm>
            </p:grpSpPr>
            <p:sp>
              <p:nvSpPr>
                <p:cNvPr id="146" name="Rectangle 145"/>
                <p:cNvSpPr/>
                <p:nvPr/>
              </p:nvSpPr>
              <p:spPr>
                <a:xfrm>
                  <a:off x="11313991"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11600574"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11887157"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12173740"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1246031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9881076"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1016765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10454242"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10740825"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11027408" y="3518407"/>
                  <a:ext cx="284054" cy="484635"/>
                </a:xfrm>
                <a:prstGeom prst="rect">
                  <a:avLst/>
                </a:prstGeom>
                <a:solidFill>
                  <a:srgbClr val="008000"/>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10706583" y="3401620"/>
                <a:ext cx="127765" cy="298824"/>
                <a:chOff x="9016235" y="3138433"/>
                <a:chExt cx="127765" cy="298824"/>
              </a:xfrm>
            </p:grpSpPr>
            <p:cxnSp>
              <p:nvCxnSpPr>
                <p:cNvPr id="209" name="Straight Connector 208"/>
                <p:cNvCxnSpPr/>
                <p:nvPr/>
              </p:nvCxnSpPr>
              <p:spPr>
                <a:xfrm>
                  <a:off x="9016235"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flipH="1">
                  <a:off x="9019353"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211" name="Group 210"/>
              <p:cNvGrpSpPr/>
              <p:nvPr/>
            </p:nvGrpSpPr>
            <p:grpSpPr>
              <a:xfrm>
                <a:off x="11008393" y="3401620"/>
                <a:ext cx="127765" cy="298824"/>
                <a:chOff x="9016235" y="3138433"/>
                <a:chExt cx="127765" cy="298824"/>
              </a:xfrm>
            </p:grpSpPr>
            <p:cxnSp>
              <p:nvCxnSpPr>
                <p:cNvPr id="212" name="Straight Connector 211"/>
                <p:cNvCxnSpPr/>
                <p:nvPr/>
              </p:nvCxnSpPr>
              <p:spPr>
                <a:xfrm>
                  <a:off x="9016235"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flipH="1">
                  <a:off x="9019353"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grpSp>
          <p:nvGrpSpPr>
            <p:cNvPr id="214" name="Group 213"/>
            <p:cNvGrpSpPr/>
            <p:nvPr/>
          </p:nvGrpSpPr>
          <p:grpSpPr>
            <a:xfrm>
              <a:off x="8179057" y="5215330"/>
              <a:ext cx="570126" cy="486631"/>
              <a:chOff x="8161126" y="4540800"/>
              <a:chExt cx="570126" cy="486631"/>
            </a:xfrm>
          </p:grpSpPr>
          <p:sp>
            <p:nvSpPr>
              <p:cNvPr id="215" name="Rectangle 214"/>
              <p:cNvSpPr/>
              <p:nvPr/>
            </p:nvSpPr>
            <p:spPr>
              <a:xfrm>
                <a:off x="8161126" y="4540800"/>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a:off x="8447198" y="4542796"/>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 name="Group 14"/>
          <p:cNvGrpSpPr/>
          <p:nvPr/>
        </p:nvGrpSpPr>
        <p:grpSpPr>
          <a:xfrm>
            <a:off x="5001949" y="4536050"/>
            <a:ext cx="3744244" cy="491382"/>
            <a:chOff x="5001949" y="4536050"/>
            <a:chExt cx="3744244" cy="491382"/>
          </a:xfrm>
        </p:grpSpPr>
        <p:grpSp>
          <p:nvGrpSpPr>
            <p:cNvPr id="8" name="Group 7"/>
            <p:cNvGrpSpPr/>
            <p:nvPr/>
          </p:nvGrpSpPr>
          <p:grpSpPr>
            <a:xfrm>
              <a:off x="8176067" y="4540801"/>
              <a:ext cx="570126" cy="486631"/>
              <a:chOff x="8161126" y="4540800"/>
              <a:chExt cx="570126" cy="486631"/>
            </a:xfrm>
          </p:grpSpPr>
          <p:sp>
            <p:nvSpPr>
              <p:cNvPr id="164" name="Rectangle 163"/>
              <p:cNvSpPr/>
              <p:nvPr/>
            </p:nvSpPr>
            <p:spPr>
              <a:xfrm>
                <a:off x="8161126" y="4540800"/>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8447198" y="4542796"/>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5001949" y="4536050"/>
              <a:ext cx="2863297" cy="484635"/>
              <a:chOff x="5001949" y="4536050"/>
              <a:chExt cx="2863297" cy="484635"/>
            </a:xfrm>
          </p:grpSpPr>
          <p:grpSp>
            <p:nvGrpSpPr>
              <p:cNvPr id="135" name="Group 134"/>
              <p:cNvGrpSpPr/>
              <p:nvPr/>
            </p:nvGrpSpPr>
            <p:grpSpPr>
              <a:xfrm>
                <a:off x="5001949" y="4536050"/>
                <a:ext cx="2863297" cy="484635"/>
                <a:chOff x="9881076" y="3518407"/>
                <a:chExt cx="2863297" cy="484635"/>
              </a:xfrm>
            </p:grpSpPr>
            <p:sp>
              <p:nvSpPr>
                <p:cNvPr id="179" name="Rectangle 178"/>
                <p:cNvSpPr/>
                <p:nvPr/>
              </p:nvSpPr>
              <p:spPr>
                <a:xfrm>
                  <a:off x="11313991"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p:nvPr/>
              </p:nvSpPr>
              <p:spPr>
                <a:xfrm>
                  <a:off x="11600574"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a:off x="11887157"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12173740"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1246031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9881076"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1016765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10454242"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10740825"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p:cNvSpPr/>
                <p:nvPr/>
              </p:nvSpPr>
              <p:spPr>
                <a:xfrm>
                  <a:off x="11027408" y="3518407"/>
                  <a:ext cx="284054" cy="484635"/>
                </a:xfrm>
                <a:prstGeom prst="rect">
                  <a:avLst/>
                </a:prstGeom>
                <a:solidFill>
                  <a:srgbClr val="008000"/>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7360" y="4638749"/>
                <a:ext cx="127765" cy="298824"/>
                <a:chOff x="9016235" y="3138433"/>
                <a:chExt cx="127765" cy="298824"/>
              </a:xfrm>
            </p:grpSpPr>
            <p:cxnSp>
              <p:nvCxnSpPr>
                <p:cNvPr id="196" name="Straight Connector 195"/>
                <p:cNvCxnSpPr/>
                <p:nvPr/>
              </p:nvCxnSpPr>
              <p:spPr>
                <a:xfrm>
                  <a:off x="9016235"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flipH="1">
                  <a:off x="9019353"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198" name="Group 197"/>
              <p:cNvGrpSpPr/>
              <p:nvPr/>
            </p:nvGrpSpPr>
            <p:grpSpPr>
              <a:xfrm>
                <a:off x="6239170" y="4638749"/>
                <a:ext cx="127765" cy="298824"/>
                <a:chOff x="9016235" y="3138433"/>
                <a:chExt cx="127765" cy="298824"/>
              </a:xfrm>
            </p:grpSpPr>
            <p:cxnSp>
              <p:nvCxnSpPr>
                <p:cNvPr id="206" name="Straight Connector 205"/>
                <p:cNvCxnSpPr/>
                <p:nvPr/>
              </p:nvCxnSpPr>
              <p:spPr>
                <a:xfrm>
                  <a:off x="9016235"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flipH="1">
                  <a:off x="9019353"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grpSp>
      <p:grpSp>
        <p:nvGrpSpPr>
          <p:cNvPr id="217" name="Group 216"/>
          <p:cNvGrpSpPr/>
          <p:nvPr/>
        </p:nvGrpSpPr>
        <p:grpSpPr>
          <a:xfrm>
            <a:off x="5009374" y="4545966"/>
            <a:ext cx="3742798" cy="486631"/>
            <a:chOff x="5006385" y="5215330"/>
            <a:chExt cx="3742798" cy="486631"/>
          </a:xfrm>
        </p:grpSpPr>
        <p:grpSp>
          <p:nvGrpSpPr>
            <p:cNvPr id="222" name="Group 221"/>
            <p:cNvGrpSpPr/>
            <p:nvPr/>
          </p:nvGrpSpPr>
          <p:grpSpPr>
            <a:xfrm>
              <a:off x="5006385" y="5216328"/>
              <a:ext cx="2863297" cy="484635"/>
              <a:chOff x="9881076" y="3518407"/>
              <a:chExt cx="2863297" cy="484635"/>
            </a:xfrm>
          </p:grpSpPr>
          <p:sp>
            <p:nvSpPr>
              <p:cNvPr id="229" name="Rectangle 228"/>
              <p:cNvSpPr/>
              <p:nvPr/>
            </p:nvSpPr>
            <p:spPr>
              <a:xfrm>
                <a:off x="11313991"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a:off x="11600574"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11887157"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a:off x="12173740"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p:cNvSpPr/>
              <p:nvPr/>
            </p:nvSpPr>
            <p:spPr>
              <a:xfrm>
                <a:off x="1246031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9881076"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p:cNvSpPr/>
              <p:nvPr/>
            </p:nvSpPr>
            <p:spPr>
              <a:xfrm>
                <a:off x="1016765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p:cNvSpPr/>
              <p:nvPr/>
            </p:nvSpPr>
            <p:spPr>
              <a:xfrm>
                <a:off x="10454242"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10740825"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p:cNvSpPr/>
              <p:nvPr/>
            </p:nvSpPr>
            <p:spPr>
              <a:xfrm>
                <a:off x="11027408" y="3518407"/>
                <a:ext cx="284054" cy="484635"/>
              </a:xfrm>
              <a:prstGeom prst="rect">
                <a:avLst/>
              </a:prstGeom>
              <a:solidFill>
                <a:srgbClr val="008000"/>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8179057" y="5215330"/>
              <a:ext cx="570126" cy="486631"/>
              <a:chOff x="8161126" y="4540800"/>
              <a:chExt cx="570126" cy="486631"/>
            </a:xfrm>
          </p:grpSpPr>
          <p:sp>
            <p:nvSpPr>
              <p:cNvPr id="220" name="Rectangle 219"/>
              <p:cNvSpPr/>
              <p:nvPr/>
            </p:nvSpPr>
            <p:spPr>
              <a:xfrm>
                <a:off x="8161126" y="4540800"/>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a:off x="8447198" y="4542796"/>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45013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3.88889E-6 -2.22222E-6 L -0.52448 0.00185 " pathEditMode="relative" rAng="0" ptsTypes="AA">
                                      <p:cBhvr>
                                        <p:cTn id="11" dur="2000" fill="hold"/>
                                        <p:tgtEl>
                                          <p:spTgt spid="15"/>
                                        </p:tgtEl>
                                        <p:attrNameLst>
                                          <p:attrName>ppt_x</p:attrName>
                                          <p:attrName>ppt_y</p:attrName>
                                        </p:attrNameLst>
                                      </p:cBhvr>
                                      <p:rCtr x="-26233" y="93"/>
                                    </p:animMotion>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6"/>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5"/>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3"/>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217"/>
                                        </p:tgtEl>
                                        <p:attrNameLst>
                                          <p:attrName>style.visibility</p:attrName>
                                        </p:attrNameLst>
                                      </p:cBhvr>
                                      <p:to>
                                        <p:strVal val="visible"/>
                                      </p:to>
                                    </p:set>
                                    <p:animEffect transition="in" filter="fade">
                                      <p:cBhvr>
                                        <p:cTn id="40" dur="500"/>
                                        <p:tgtEl>
                                          <p:spTgt spid="217"/>
                                        </p:tgtEl>
                                      </p:cBhvr>
                                    </p:animEffect>
                                  </p:childTnLst>
                                </p:cTn>
                              </p:par>
                              <p:par>
                                <p:cTn id="41" presetID="0" presetClass="path" presetSubtype="0" accel="50000" decel="50000" fill="hold" nodeType="withEffect">
                                  <p:stCondLst>
                                    <p:cond delay="0"/>
                                  </p:stCondLst>
                                  <p:childTnLst>
                                    <p:animMotion origin="layout" path="M 3.05556E-6 2.22222E-6 L -0.52292 2.22222E-6 " pathEditMode="relative" ptsTypes="AA">
                                      <p:cBhvr>
                                        <p:cTn id="42" dur="2000" fill="hold"/>
                                        <p:tgtEl>
                                          <p:spTgt spid="217"/>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ounded Rectangle 123"/>
          <p:cNvSpPr/>
          <p:nvPr/>
        </p:nvSpPr>
        <p:spPr>
          <a:xfrm>
            <a:off x="517980" y="1119675"/>
            <a:ext cx="4478012" cy="4445271"/>
          </a:xfrm>
          <a:prstGeom prst="roundRect">
            <a:avLst>
              <a:gd name="adj" fmla="val 10277"/>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491" y="1192213"/>
            <a:ext cx="8630355" cy="4830762"/>
          </a:xfrm>
        </p:spPr>
        <p:txBody>
          <a:bodyPr/>
          <a:lstStyle/>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smtClean="0">
              <a:latin typeface="Arial"/>
              <a:cs typeface="Arial"/>
            </a:endParaRPr>
          </a:p>
          <a:p>
            <a:pPr marL="0" indent="0">
              <a:buNone/>
            </a:pPr>
            <a:endParaRPr lang="en-US" sz="2800" dirty="0" smtClean="0">
              <a:latin typeface="Arial"/>
              <a:cs typeface="Arial"/>
            </a:endParaRPr>
          </a:p>
          <a:p>
            <a:pPr marL="457200" lvl="1" indent="0">
              <a:buNone/>
            </a:pPr>
            <a:endParaRPr lang="en-US" sz="2400" dirty="0">
              <a:latin typeface="Arial"/>
              <a:cs typeface="Arial"/>
            </a:endParaRPr>
          </a:p>
          <a:p>
            <a:pPr lvl="1"/>
            <a:endParaRPr lang="en-US" sz="2400" dirty="0" smtClean="0">
              <a:latin typeface="Arial"/>
              <a:cs typeface="Arial"/>
            </a:endParaRPr>
          </a:p>
          <a:p>
            <a:endParaRPr lang="en-US" sz="2800" dirty="0">
              <a:latin typeface="Arial"/>
              <a:cs typeface="Arial"/>
            </a:endParaRPr>
          </a:p>
          <a:p>
            <a:endParaRPr lang="en-US" sz="2800" dirty="0" smtClean="0">
              <a:latin typeface="Arial"/>
              <a:cs typeface="Arial"/>
            </a:endParaRPr>
          </a:p>
          <a:p>
            <a:pPr marL="0" indent="0">
              <a:buNone/>
            </a:pPr>
            <a:endParaRPr lang="en-US" sz="2800" dirty="0" smtClean="0">
              <a:latin typeface="Arial"/>
              <a:cs typeface="Arial"/>
            </a:endParaRPr>
          </a:p>
          <a:p>
            <a:endParaRPr lang="en-US" sz="2800" dirty="0" smtClean="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16</a:t>
            </a:fld>
            <a:endParaRPr lang="en-US"/>
          </a:p>
        </p:txBody>
      </p:sp>
      <p:sp>
        <p:nvSpPr>
          <p:cNvPr id="2" name="Title 1"/>
          <p:cNvSpPr>
            <a:spLocks noGrp="1"/>
          </p:cNvSpPr>
          <p:nvPr>
            <p:ph type="title"/>
          </p:nvPr>
        </p:nvSpPr>
        <p:spPr>
          <a:xfrm>
            <a:off x="0" y="198438"/>
            <a:ext cx="9144000" cy="487362"/>
          </a:xfrm>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INSIGHT: ERRORS ARE UNIDIRECTIONAL</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16</a:t>
            </a:fld>
            <a:endParaRPr lang="en-US" sz="1200" b="1">
              <a:solidFill>
                <a:schemeClr val="tx1">
                  <a:tint val="75000"/>
                </a:schemeClr>
              </a:solidFill>
              <a:latin typeface="+mn-lt"/>
            </a:endParaRPr>
          </a:p>
        </p:txBody>
      </p:sp>
      <p:sp>
        <p:nvSpPr>
          <p:cNvPr id="57" name="Freeform 56"/>
          <p:cNvSpPr/>
          <p:nvPr/>
        </p:nvSpPr>
        <p:spPr>
          <a:xfrm>
            <a:off x="1026307" y="1954305"/>
            <a:ext cx="3733649" cy="456602"/>
          </a:xfrm>
          <a:custGeom>
            <a:avLst/>
            <a:gdLst>
              <a:gd name="connsiteX0" fmla="*/ 0 w 3735294"/>
              <a:gd name="connsiteY0" fmla="*/ 0 h 448236"/>
              <a:gd name="connsiteX1" fmla="*/ 1748118 w 3735294"/>
              <a:gd name="connsiteY1" fmla="*/ 328706 h 448236"/>
              <a:gd name="connsiteX2" fmla="*/ 3735294 w 3735294"/>
              <a:gd name="connsiteY2" fmla="*/ 448236 h 448236"/>
            </a:gdLst>
            <a:ahLst/>
            <a:cxnLst>
              <a:cxn ang="0">
                <a:pos x="connsiteX0" y="connsiteY0"/>
              </a:cxn>
              <a:cxn ang="0">
                <a:pos x="connsiteX1" y="connsiteY1"/>
              </a:cxn>
              <a:cxn ang="0">
                <a:pos x="connsiteX2" y="connsiteY2"/>
              </a:cxn>
            </a:cxnLst>
            <a:rect l="l" t="t" r="r" b="b"/>
            <a:pathLst>
              <a:path w="3735294" h="448236">
                <a:moveTo>
                  <a:pt x="0" y="0"/>
                </a:moveTo>
                <a:cubicBezTo>
                  <a:pt x="562784" y="127000"/>
                  <a:pt x="1125569" y="254000"/>
                  <a:pt x="1748118" y="328706"/>
                </a:cubicBezTo>
                <a:cubicBezTo>
                  <a:pt x="2370667" y="403412"/>
                  <a:pt x="3735294" y="448236"/>
                  <a:pt x="3735294" y="448236"/>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1026307" y="1954305"/>
            <a:ext cx="3733649" cy="1339364"/>
          </a:xfrm>
          <a:custGeom>
            <a:avLst/>
            <a:gdLst>
              <a:gd name="connsiteX0" fmla="*/ 0 w 3735294"/>
              <a:gd name="connsiteY0" fmla="*/ 0 h 1314824"/>
              <a:gd name="connsiteX1" fmla="*/ 1404470 w 3735294"/>
              <a:gd name="connsiteY1" fmla="*/ 1016000 h 1314824"/>
              <a:gd name="connsiteX2" fmla="*/ 3735294 w 3735294"/>
              <a:gd name="connsiteY2" fmla="*/ 1314824 h 1314824"/>
            </a:gdLst>
            <a:ahLst/>
            <a:cxnLst>
              <a:cxn ang="0">
                <a:pos x="connsiteX0" y="connsiteY0"/>
              </a:cxn>
              <a:cxn ang="0">
                <a:pos x="connsiteX1" y="connsiteY1"/>
              </a:cxn>
              <a:cxn ang="0">
                <a:pos x="connsiteX2" y="connsiteY2"/>
              </a:cxn>
            </a:cxnLst>
            <a:rect l="l" t="t" r="r" b="b"/>
            <a:pathLst>
              <a:path w="3735294" h="1314824">
                <a:moveTo>
                  <a:pt x="0" y="0"/>
                </a:moveTo>
                <a:cubicBezTo>
                  <a:pt x="390960" y="398431"/>
                  <a:pt x="781921" y="796863"/>
                  <a:pt x="1404470" y="1016000"/>
                </a:cubicBezTo>
                <a:cubicBezTo>
                  <a:pt x="2027019" y="1235137"/>
                  <a:pt x="3735294" y="1314824"/>
                  <a:pt x="3735294" y="1314824"/>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0" name="Group 59"/>
          <p:cNvGrpSpPr/>
          <p:nvPr/>
        </p:nvGrpSpPr>
        <p:grpSpPr>
          <a:xfrm>
            <a:off x="484560" y="1212894"/>
            <a:ext cx="4409867" cy="3600035"/>
            <a:chOff x="683126" y="1864663"/>
            <a:chExt cx="4411810" cy="3534074"/>
          </a:xfrm>
        </p:grpSpPr>
        <p:cxnSp>
          <p:nvCxnSpPr>
            <p:cNvPr id="61" name="Straight Arrow Connector 60"/>
            <p:cNvCxnSpPr/>
            <p:nvPr/>
          </p:nvCxnSpPr>
          <p:spPr>
            <a:xfrm flipH="1" flipV="1">
              <a:off x="1225172" y="1864663"/>
              <a:ext cx="14940" cy="2991220"/>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1225171" y="4840941"/>
              <a:ext cx="3869765" cy="0"/>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83126" y="2346868"/>
              <a:ext cx="877042" cy="523220"/>
            </a:xfrm>
            <a:prstGeom prst="rect">
              <a:avLst/>
            </a:prstGeom>
            <a:noFill/>
          </p:spPr>
          <p:txBody>
            <a:bodyPr wrap="square" rtlCol="0">
              <a:spAutoFit/>
            </a:bodyPr>
            <a:lstStyle/>
            <a:p>
              <a:r>
                <a:rPr lang="en-US" sz="2800" dirty="0" smtClean="0"/>
                <a:t>V</a:t>
              </a:r>
              <a:endParaRPr lang="en-US" sz="2800" baseline="-25000" dirty="0"/>
            </a:p>
          </p:txBody>
        </p:sp>
        <p:sp>
          <p:nvSpPr>
            <p:cNvPr id="64" name="TextBox 63"/>
            <p:cNvSpPr txBox="1"/>
            <p:nvPr/>
          </p:nvSpPr>
          <p:spPr>
            <a:xfrm>
              <a:off x="4198471" y="4875517"/>
              <a:ext cx="863012" cy="523220"/>
            </a:xfrm>
            <a:prstGeom prst="rect">
              <a:avLst/>
            </a:prstGeom>
            <a:noFill/>
          </p:spPr>
          <p:txBody>
            <a:bodyPr wrap="none" rtlCol="0">
              <a:spAutoFit/>
            </a:bodyPr>
            <a:lstStyle/>
            <a:p>
              <a:r>
                <a:rPr lang="en-US" sz="2800" dirty="0" smtClean="0"/>
                <a:t>time</a:t>
              </a:r>
              <a:endParaRPr lang="en-US" sz="2800" dirty="0"/>
            </a:p>
          </p:txBody>
        </p:sp>
      </p:grpSp>
      <p:sp>
        <p:nvSpPr>
          <p:cNvPr id="65" name="TextBox 64"/>
          <p:cNvSpPr txBox="1"/>
          <p:nvPr/>
        </p:nvSpPr>
        <p:spPr>
          <a:xfrm>
            <a:off x="2687060" y="3748454"/>
            <a:ext cx="876126" cy="532985"/>
          </a:xfrm>
          <a:prstGeom prst="rect">
            <a:avLst/>
          </a:prstGeom>
          <a:noFill/>
        </p:spPr>
        <p:txBody>
          <a:bodyPr wrap="square" rtlCol="0">
            <a:spAutoFit/>
          </a:bodyPr>
          <a:lstStyle/>
          <a:p>
            <a:r>
              <a:rPr lang="en-US" sz="2800" dirty="0" smtClean="0">
                <a:solidFill>
                  <a:srgbClr val="FF0000"/>
                </a:solidFill>
              </a:rPr>
              <a:t>SET</a:t>
            </a:r>
            <a:endParaRPr lang="en-US" sz="2800" dirty="0">
              <a:solidFill>
                <a:srgbClr val="FF0000"/>
              </a:solidFill>
            </a:endParaRPr>
          </a:p>
        </p:txBody>
      </p:sp>
      <p:sp>
        <p:nvSpPr>
          <p:cNvPr id="66" name="TextBox 65"/>
          <p:cNvSpPr txBox="1"/>
          <p:nvPr/>
        </p:nvSpPr>
        <p:spPr>
          <a:xfrm>
            <a:off x="2447674" y="1089486"/>
            <a:ext cx="1374715" cy="532985"/>
          </a:xfrm>
          <a:prstGeom prst="rect">
            <a:avLst/>
          </a:prstGeom>
          <a:noFill/>
        </p:spPr>
        <p:txBody>
          <a:bodyPr wrap="square" rtlCol="0">
            <a:spAutoFit/>
          </a:bodyPr>
          <a:lstStyle/>
          <a:p>
            <a:r>
              <a:rPr lang="en-US" sz="2800" dirty="0" smtClean="0">
                <a:solidFill>
                  <a:srgbClr val="008000"/>
                </a:solidFill>
              </a:rPr>
              <a:t>RESET</a:t>
            </a:r>
            <a:endParaRPr lang="en-US" sz="2800" dirty="0">
              <a:solidFill>
                <a:srgbClr val="008000"/>
              </a:solidFill>
            </a:endParaRPr>
          </a:p>
        </p:txBody>
      </p:sp>
      <p:grpSp>
        <p:nvGrpSpPr>
          <p:cNvPr id="75" name="Group 74"/>
          <p:cNvGrpSpPr/>
          <p:nvPr/>
        </p:nvGrpSpPr>
        <p:grpSpPr>
          <a:xfrm>
            <a:off x="1040114" y="1905131"/>
            <a:ext cx="3733738" cy="1837468"/>
            <a:chOff x="759338" y="1872737"/>
            <a:chExt cx="3735383" cy="1803802"/>
          </a:xfrm>
        </p:grpSpPr>
        <p:sp>
          <p:nvSpPr>
            <p:cNvPr id="76" name="Freeform 75"/>
            <p:cNvSpPr/>
            <p:nvPr/>
          </p:nvSpPr>
          <p:spPr>
            <a:xfrm>
              <a:off x="792756" y="1989721"/>
              <a:ext cx="3701965" cy="1686818"/>
            </a:xfrm>
            <a:custGeom>
              <a:avLst/>
              <a:gdLst>
                <a:gd name="connsiteX0" fmla="*/ 0 w 3735294"/>
                <a:gd name="connsiteY0" fmla="*/ 0 h 1314824"/>
                <a:gd name="connsiteX1" fmla="*/ 1404470 w 3735294"/>
                <a:gd name="connsiteY1" fmla="*/ 1016000 h 1314824"/>
                <a:gd name="connsiteX2" fmla="*/ 3735294 w 3735294"/>
                <a:gd name="connsiteY2" fmla="*/ 1314824 h 1314824"/>
              </a:gdLst>
              <a:ahLst/>
              <a:cxnLst>
                <a:cxn ang="0">
                  <a:pos x="connsiteX0" y="connsiteY0"/>
                </a:cxn>
                <a:cxn ang="0">
                  <a:pos x="connsiteX1" y="connsiteY1"/>
                </a:cxn>
                <a:cxn ang="0">
                  <a:pos x="connsiteX2" y="connsiteY2"/>
                </a:cxn>
              </a:cxnLst>
              <a:rect l="l" t="t" r="r" b="b"/>
              <a:pathLst>
                <a:path w="3735294" h="1314824">
                  <a:moveTo>
                    <a:pt x="0" y="0"/>
                  </a:moveTo>
                  <a:cubicBezTo>
                    <a:pt x="390960" y="398431"/>
                    <a:pt x="781921" y="796863"/>
                    <a:pt x="1404470" y="1016000"/>
                  </a:cubicBezTo>
                  <a:cubicBezTo>
                    <a:pt x="2027019" y="1235137"/>
                    <a:pt x="3735294" y="1314824"/>
                    <a:pt x="3735294" y="1314824"/>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a:off x="759338" y="1872737"/>
              <a:ext cx="3735294" cy="266341"/>
            </a:xfrm>
            <a:custGeom>
              <a:avLst/>
              <a:gdLst>
                <a:gd name="connsiteX0" fmla="*/ 0 w 3735294"/>
                <a:gd name="connsiteY0" fmla="*/ 0 h 448236"/>
                <a:gd name="connsiteX1" fmla="*/ 1748118 w 3735294"/>
                <a:gd name="connsiteY1" fmla="*/ 328706 h 448236"/>
                <a:gd name="connsiteX2" fmla="*/ 3735294 w 3735294"/>
                <a:gd name="connsiteY2" fmla="*/ 448236 h 448236"/>
              </a:gdLst>
              <a:ahLst/>
              <a:cxnLst>
                <a:cxn ang="0">
                  <a:pos x="connsiteX0" y="connsiteY0"/>
                </a:cxn>
                <a:cxn ang="0">
                  <a:pos x="connsiteX1" y="connsiteY1"/>
                </a:cxn>
                <a:cxn ang="0">
                  <a:pos x="connsiteX2" y="connsiteY2"/>
                </a:cxn>
              </a:cxnLst>
              <a:rect l="l" t="t" r="r" b="b"/>
              <a:pathLst>
                <a:path w="3735294" h="448236">
                  <a:moveTo>
                    <a:pt x="0" y="0"/>
                  </a:moveTo>
                  <a:cubicBezTo>
                    <a:pt x="562784" y="127000"/>
                    <a:pt x="1125569" y="254000"/>
                    <a:pt x="1748118" y="328706"/>
                  </a:cubicBezTo>
                  <a:cubicBezTo>
                    <a:pt x="2370667" y="403412"/>
                    <a:pt x="3735294" y="448236"/>
                    <a:pt x="3735294" y="448236"/>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8" name="Freeform 77"/>
          <p:cNvSpPr/>
          <p:nvPr/>
        </p:nvSpPr>
        <p:spPr>
          <a:xfrm>
            <a:off x="1059223" y="2028965"/>
            <a:ext cx="3707764" cy="1719367"/>
          </a:xfrm>
          <a:custGeom>
            <a:avLst/>
            <a:gdLst>
              <a:gd name="connsiteX0" fmla="*/ 0 w 3659271"/>
              <a:gd name="connsiteY0" fmla="*/ 0 h 1637731"/>
              <a:gd name="connsiteX1" fmla="*/ 785323 w 3659271"/>
              <a:gd name="connsiteY1" fmla="*/ 902423 h 1637731"/>
              <a:gd name="connsiteX2" fmla="*/ 1420265 w 3659271"/>
              <a:gd name="connsiteY2" fmla="*/ 1303500 h 1637731"/>
              <a:gd name="connsiteX3" fmla="*/ 2406096 w 3659271"/>
              <a:gd name="connsiteY3" fmla="*/ 1520750 h 1637731"/>
              <a:gd name="connsiteX4" fmla="*/ 3659271 w 3659271"/>
              <a:gd name="connsiteY4" fmla="*/ 1637731 h 1637731"/>
              <a:gd name="connsiteX5" fmla="*/ 3642562 w 3659271"/>
              <a:gd name="connsiteY5" fmla="*/ 1186520 h 1637731"/>
              <a:gd name="connsiteX6" fmla="*/ 2355969 w 3659271"/>
              <a:gd name="connsiteY6" fmla="*/ 1119673 h 1637731"/>
              <a:gd name="connsiteX7" fmla="*/ 1470392 w 3659271"/>
              <a:gd name="connsiteY7" fmla="*/ 952558 h 1637731"/>
              <a:gd name="connsiteX8" fmla="*/ 1002540 w 3659271"/>
              <a:gd name="connsiteY8" fmla="*/ 752019 h 1637731"/>
              <a:gd name="connsiteX9" fmla="*/ 434434 w 3659271"/>
              <a:gd name="connsiteY9" fmla="*/ 367654 h 1637731"/>
              <a:gd name="connsiteX10" fmla="*/ 0 w 3659271"/>
              <a:gd name="connsiteY10" fmla="*/ 0 h 16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9271" h="1637731">
                <a:moveTo>
                  <a:pt x="0" y="0"/>
                </a:moveTo>
                <a:lnTo>
                  <a:pt x="785323" y="902423"/>
                </a:lnTo>
                <a:lnTo>
                  <a:pt x="1420265" y="1303500"/>
                </a:lnTo>
                <a:lnTo>
                  <a:pt x="2406096" y="1520750"/>
                </a:lnTo>
                <a:lnTo>
                  <a:pt x="3659271" y="1637731"/>
                </a:lnTo>
                <a:lnTo>
                  <a:pt x="3642562" y="1186520"/>
                </a:lnTo>
                <a:lnTo>
                  <a:pt x="2355969" y="1119673"/>
                </a:lnTo>
                <a:lnTo>
                  <a:pt x="1470392" y="952558"/>
                </a:lnTo>
                <a:lnTo>
                  <a:pt x="1002540" y="752019"/>
                </a:lnTo>
                <a:lnTo>
                  <a:pt x="434434" y="367654"/>
                </a:lnTo>
                <a:lnTo>
                  <a:pt x="0" y="0"/>
                </a:lnTo>
                <a:close/>
              </a:path>
            </a:pathLst>
          </a:cu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Freeform 78"/>
          <p:cNvSpPr/>
          <p:nvPr/>
        </p:nvSpPr>
        <p:spPr>
          <a:xfrm>
            <a:off x="1111271" y="1939457"/>
            <a:ext cx="3657659" cy="476656"/>
          </a:xfrm>
          <a:custGeom>
            <a:avLst/>
            <a:gdLst>
              <a:gd name="connsiteX0" fmla="*/ 0 w 3609144"/>
              <a:gd name="connsiteY0" fmla="*/ 0 h 451212"/>
              <a:gd name="connsiteX1" fmla="*/ 1086085 w 3609144"/>
              <a:gd name="connsiteY1" fmla="*/ 250673 h 451212"/>
              <a:gd name="connsiteX2" fmla="*/ 2205588 w 3609144"/>
              <a:gd name="connsiteY2" fmla="*/ 401077 h 451212"/>
              <a:gd name="connsiteX3" fmla="*/ 3609144 w 3609144"/>
              <a:gd name="connsiteY3" fmla="*/ 451212 h 451212"/>
              <a:gd name="connsiteX4" fmla="*/ 3609144 w 3609144"/>
              <a:gd name="connsiteY4" fmla="*/ 183827 h 451212"/>
              <a:gd name="connsiteX5" fmla="*/ 1771154 w 3609144"/>
              <a:gd name="connsiteY5" fmla="*/ 150404 h 451212"/>
              <a:gd name="connsiteX6" fmla="*/ 1203048 w 3609144"/>
              <a:gd name="connsiteY6" fmla="*/ 100269 h 451212"/>
              <a:gd name="connsiteX7" fmla="*/ 66836 w 3609144"/>
              <a:gd name="connsiteY7" fmla="*/ 16712 h 451212"/>
              <a:gd name="connsiteX8" fmla="*/ 0 w 3609144"/>
              <a:gd name="connsiteY8" fmla="*/ 0 h 4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9144" h="451212">
                <a:moveTo>
                  <a:pt x="0" y="0"/>
                </a:moveTo>
                <a:lnTo>
                  <a:pt x="1086085" y="250673"/>
                </a:lnTo>
                <a:lnTo>
                  <a:pt x="2205588" y="401077"/>
                </a:lnTo>
                <a:lnTo>
                  <a:pt x="3609144" y="451212"/>
                </a:lnTo>
                <a:lnTo>
                  <a:pt x="3609144" y="183827"/>
                </a:lnTo>
                <a:lnTo>
                  <a:pt x="1771154" y="150404"/>
                </a:lnTo>
                <a:lnTo>
                  <a:pt x="1203048" y="100269"/>
                </a:lnTo>
                <a:lnTo>
                  <a:pt x="66836" y="16712"/>
                </a:lnTo>
                <a:lnTo>
                  <a:pt x="0" y="0"/>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6" name="Group 85"/>
          <p:cNvGrpSpPr/>
          <p:nvPr/>
        </p:nvGrpSpPr>
        <p:grpSpPr>
          <a:xfrm>
            <a:off x="2008428" y="4307156"/>
            <a:ext cx="1467044" cy="523220"/>
            <a:chOff x="3178058" y="4223596"/>
            <a:chExt cx="1467044" cy="523220"/>
          </a:xfrm>
        </p:grpSpPr>
        <p:sp>
          <p:nvSpPr>
            <p:cNvPr id="87" name="Up Arrow 86"/>
            <p:cNvSpPr/>
            <p:nvPr/>
          </p:nvSpPr>
          <p:spPr>
            <a:xfrm>
              <a:off x="4394467" y="4261446"/>
              <a:ext cx="250635" cy="384363"/>
            </a:xfrm>
            <a:prstGeom prst="upArrow">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3178058" y="4223596"/>
              <a:ext cx="1202798" cy="523220"/>
            </a:xfrm>
            <a:prstGeom prst="rect">
              <a:avLst/>
            </a:prstGeom>
            <a:noFill/>
          </p:spPr>
          <p:txBody>
            <a:bodyPr wrap="none" rtlCol="0">
              <a:spAutoFit/>
            </a:bodyPr>
            <a:lstStyle/>
            <a:p>
              <a:r>
                <a:rPr lang="en-US" sz="2800" dirty="0" smtClean="0"/>
                <a:t>Sense</a:t>
              </a:r>
              <a:endParaRPr lang="en-US" sz="2800" dirty="0"/>
            </a:p>
          </p:txBody>
        </p:sp>
      </p:grpSp>
      <p:sp>
        <p:nvSpPr>
          <p:cNvPr id="126" name="TextBox 125"/>
          <p:cNvSpPr txBox="1"/>
          <p:nvPr/>
        </p:nvSpPr>
        <p:spPr>
          <a:xfrm>
            <a:off x="1668861" y="4950214"/>
            <a:ext cx="2186190" cy="492443"/>
          </a:xfrm>
          <a:prstGeom prst="rect">
            <a:avLst/>
          </a:prstGeom>
          <a:noFill/>
        </p:spPr>
        <p:txBody>
          <a:bodyPr wrap="none" rtlCol="0">
            <a:spAutoFit/>
          </a:bodyPr>
          <a:lstStyle/>
          <a:p>
            <a:r>
              <a:rPr lang="en-US" sz="2600" dirty="0" smtClean="0">
                <a:latin typeface="Arial"/>
                <a:cs typeface="Arial"/>
              </a:rPr>
              <a:t>Sense Earlier</a:t>
            </a:r>
            <a:endParaRPr lang="en-US" sz="2600" dirty="0">
              <a:latin typeface="Arial"/>
              <a:cs typeface="Arial"/>
            </a:endParaRPr>
          </a:p>
        </p:txBody>
      </p:sp>
      <p:sp>
        <p:nvSpPr>
          <p:cNvPr id="67" name="Rounded Rectangle 66"/>
          <p:cNvSpPr/>
          <p:nvPr/>
        </p:nvSpPr>
        <p:spPr>
          <a:xfrm>
            <a:off x="5280044" y="2055524"/>
            <a:ext cx="3776234" cy="2824251"/>
          </a:xfrm>
          <a:prstGeom prst="round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8" name="Group 67"/>
          <p:cNvGrpSpPr/>
          <p:nvPr/>
        </p:nvGrpSpPr>
        <p:grpSpPr>
          <a:xfrm>
            <a:off x="5228278" y="2124125"/>
            <a:ext cx="3811292" cy="2780177"/>
            <a:chOff x="5144733" y="2224397"/>
            <a:chExt cx="3811292" cy="2780177"/>
          </a:xfrm>
        </p:grpSpPr>
        <p:grpSp>
          <p:nvGrpSpPr>
            <p:cNvPr id="71" name="Group 70"/>
            <p:cNvGrpSpPr/>
            <p:nvPr/>
          </p:nvGrpSpPr>
          <p:grpSpPr>
            <a:xfrm>
              <a:off x="5769073" y="2424718"/>
              <a:ext cx="3186952" cy="2579856"/>
              <a:chOff x="5702237" y="2424718"/>
              <a:chExt cx="3186952" cy="2579856"/>
            </a:xfrm>
          </p:grpSpPr>
          <p:grpSp>
            <p:nvGrpSpPr>
              <p:cNvPr id="73" name="Group 72"/>
              <p:cNvGrpSpPr/>
              <p:nvPr/>
            </p:nvGrpSpPr>
            <p:grpSpPr>
              <a:xfrm>
                <a:off x="5702237" y="2424718"/>
                <a:ext cx="3186952" cy="1916814"/>
                <a:chOff x="7456681" y="1623582"/>
                <a:chExt cx="4797629" cy="2504162"/>
              </a:xfrm>
            </p:grpSpPr>
            <p:cxnSp>
              <p:nvCxnSpPr>
                <p:cNvPr id="80" name="Straight Arrow Connector 79"/>
                <p:cNvCxnSpPr/>
                <p:nvPr/>
              </p:nvCxnSpPr>
              <p:spPr>
                <a:xfrm flipV="1">
                  <a:off x="7456681" y="1752578"/>
                  <a:ext cx="11759" cy="2375166"/>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7456681" y="4115986"/>
                  <a:ext cx="4797629" cy="11758"/>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82" name="Freeform 81"/>
                <p:cNvSpPr/>
                <p:nvPr/>
              </p:nvSpPr>
              <p:spPr>
                <a:xfrm>
                  <a:off x="7821212" y="2250336"/>
                  <a:ext cx="1469860" cy="1559936"/>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Freeform 82"/>
                <p:cNvSpPr/>
                <p:nvPr/>
              </p:nvSpPr>
              <p:spPr>
                <a:xfrm>
                  <a:off x="10101968" y="2528621"/>
                  <a:ext cx="1705503" cy="1257677"/>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TextBox 83"/>
                <p:cNvSpPr txBox="1"/>
                <p:nvPr/>
              </p:nvSpPr>
              <p:spPr>
                <a:xfrm>
                  <a:off x="8012933" y="1623582"/>
                  <a:ext cx="1424163" cy="643337"/>
                </a:xfrm>
                <a:prstGeom prst="rect">
                  <a:avLst/>
                </a:prstGeom>
                <a:noFill/>
              </p:spPr>
              <p:txBody>
                <a:bodyPr wrap="square" rtlCol="0">
                  <a:spAutoFit/>
                </a:bodyPr>
                <a:lstStyle/>
                <a:p>
                  <a:r>
                    <a:rPr lang="en-US" sz="2600" dirty="0" smtClean="0">
                      <a:solidFill>
                        <a:srgbClr val="FF0000"/>
                      </a:solidFill>
                    </a:rPr>
                    <a:t>SET</a:t>
                  </a:r>
                  <a:endParaRPr lang="en-US" sz="2600" dirty="0">
                    <a:solidFill>
                      <a:srgbClr val="FF0000"/>
                    </a:solidFill>
                  </a:endParaRPr>
                </a:p>
              </p:txBody>
            </p:sp>
            <p:sp>
              <p:nvSpPr>
                <p:cNvPr id="92" name="TextBox 91"/>
                <p:cNvSpPr txBox="1"/>
                <p:nvPr/>
              </p:nvSpPr>
              <p:spPr>
                <a:xfrm>
                  <a:off x="9965323" y="1775950"/>
                  <a:ext cx="2037448" cy="643337"/>
                </a:xfrm>
                <a:prstGeom prst="rect">
                  <a:avLst/>
                </a:prstGeom>
                <a:noFill/>
              </p:spPr>
              <p:txBody>
                <a:bodyPr wrap="square" rtlCol="0">
                  <a:spAutoFit/>
                </a:bodyPr>
                <a:lstStyle/>
                <a:p>
                  <a:r>
                    <a:rPr lang="en-US" sz="2600" dirty="0" smtClean="0">
                      <a:solidFill>
                        <a:srgbClr val="008000"/>
                      </a:solidFill>
                    </a:rPr>
                    <a:t>RESET</a:t>
                  </a:r>
                  <a:endParaRPr lang="en-US" sz="2600" dirty="0">
                    <a:solidFill>
                      <a:srgbClr val="008000"/>
                    </a:solidFill>
                  </a:endParaRPr>
                </a:p>
              </p:txBody>
            </p:sp>
          </p:grpSp>
          <p:sp>
            <p:nvSpPr>
              <p:cNvPr id="74" name="TextBox 73"/>
              <p:cNvSpPr txBox="1"/>
              <p:nvPr/>
            </p:nvSpPr>
            <p:spPr>
              <a:xfrm>
                <a:off x="6265875" y="4512131"/>
                <a:ext cx="1834043" cy="492443"/>
              </a:xfrm>
              <a:prstGeom prst="rect">
                <a:avLst/>
              </a:prstGeom>
              <a:noFill/>
            </p:spPr>
            <p:txBody>
              <a:bodyPr wrap="none" rtlCol="0">
                <a:spAutoFit/>
              </a:bodyPr>
              <a:lstStyle/>
              <a:p>
                <a:r>
                  <a:rPr lang="en-US" sz="2600" dirty="0" smtClean="0"/>
                  <a:t>Resistance</a:t>
                </a:r>
                <a:endParaRPr lang="en-US" sz="2600" dirty="0"/>
              </a:p>
            </p:txBody>
          </p:sp>
        </p:grpSp>
        <p:sp>
          <p:nvSpPr>
            <p:cNvPr id="72" name="TextBox 71"/>
            <p:cNvSpPr txBox="1"/>
            <p:nvPr/>
          </p:nvSpPr>
          <p:spPr>
            <a:xfrm rot="16200000">
              <a:off x="4344340" y="3024790"/>
              <a:ext cx="2093229" cy="492443"/>
            </a:xfrm>
            <a:prstGeom prst="rect">
              <a:avLst/>
            </a:prstGeom>
            <a:noFill/>
          </p:spPr>
          <p:txBody>
            <a:bodyPr wrap="none" rtlCol="0">
              <a:spAutoFit/>
            </a:bodyPr>
            <a:lstStyle/>
            <a:p>
              <a:r>
                <a:rPr lang="en-US" sz="2600" dirty="0" smtClean="0"/>
                <a:t>Prob. Of Cell</a:t>
              </a:r>
              <a:endParaRPr lang="en-US" sz="2600" dirty="0"/>
            </a:p>
          </p:txBody>
        </p:sp>
      </p:grpSp>
      <p:sp>
        <p:nvSpPr>
          <p:cNvPr id="109" name="Freeform 108"/>
          <p:cNvSpPr/>
          <p:nvPr/>
        </p:nvSpPr>
        <p:spPr>
          <a:xfrm>
            <a:off x="6098785" y="2824249"/>
            <a:ext cx="969122" cy="1169808"/>
          </a:xfrm>
          <a:custGeom>
            <a:avLst/>
            <a:gdLst>
              <a:gd name="connsiteX0" fmla="*/ 0 w 969122"/>
              <a:gd name="connsiteY0" fmla="*/ 1169808 h 1169808"/>
              <a:gd name="connsiteX1" fmla="*/ 200508 w 969122"/>
              <a:gd name="connsiteY1" fmla="*/ 367654 h 1169808"/>
              <a:gd name="connsiteX2" fmla="*/ 401016 w 969122"/>
              <a:gd name="connsiteY2" fmla="*/ 0 h 1169808"/>
              <a:gd name="connsiteX3" fmla="*/ 401016 w 969122"/>
              <a:gd name="connsiteY3" fmla="*/ 0 h 1169808"/>
              <a:gd name="connsiteX4" fmla="*/ 401016 w 969122"/>
              <a:gd name="connsiteY4" fmla="*/ 0 h 1169808"/>
              <a:gd name="connsiteX5" fmla="*/ 551397 w 969122"/>
              <a:gd name="connsiteY5" fmla="*/ 0 h 1169808"/>
              <a:gd name="connsiteX6" fmla="*/ 785323 w 969122"/>
              <a:gd name="connsiteY6" fmla="*/ 518058 h 1169808"/>
              <a:gd name="connsiteX7" fmla="*/ 969122 w 969122"/>
              <a:gd name="connsiteY7" fmla="*/ 1153096 h 1169808"/>
              <a:gd name="connsiteX8" fmla="*/ 0 w 969122"/>
              <a:gd name="connsiteY8" fmla="*/ 1169808 h 116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122" h="1169808">
                <a:moveTo>
                  <a:pt x="0" y="1169808"/>
                </a:moveTo>
                <a:lnTo>
                  <a:pt x="200508" y="367654"/>
                </a:lnTo>
                <a:lnTo>
                  <a:pt x="401016" y="0"/>
                </a:lnTo>
                <a:lnTo>
                  <a:pt x="401016" y="0"/>
                </a:lnTo>
                <a:lnTo>
                  <a:pt x="401016" y="0"/>
                </a:lnTo>
                <a:lnTo>
                  <a:pt x="551397" y="0"/>
                </a:lnTo>
                <a:lnTo>
                  <a:pt x="785323" y="518058"/>
                </a:lnTo>
                <a:lnTo>
                  <a:pt x="969122" y="1153096"/>
                </a:lnTo>
                <a:lnTo>
                  <a:pt x="0" y="1169808"/>
                </a:lnTo>
                <a:close/>
              </a:path>
            </a:pathLst>
          </a:custGeom>
          <a:solidFill>
            <a:srgbClr val="FF3A06"/>
          </a:solidFill>
          <a:ln>
            <a:solidFill>
              <a:srgbClr val="FF3A0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Freeform 109"/>
          <p:cNvSpPr/>
          <p:nvPr/>
        </p:nvSpPr>
        <p:spPr>
          <a:xfrm>
            <a:off x="7585886" y="3008075"/>
            <a:ext cx="1169630" cy="969269"/>
          </a:xfrm>
          <a:custGeom>
            <a:avLst/>
            <a:gdLst>
              <a:gd name="connsiteX0" fmla="*/ 50127 w 1169630"/>
              <a:gd name="connsiteY0" fmla="*/ 935847 h 935847"/>
              <a:gd name="connsiteX1" fmla="*/ 150381 w 1169630"/>
              <a:gd name="connsiteY1" fmla="*/ 584904 h 935847"/>
              <a:gd name="connsiteX2" fmla="*/ 284053 w 1169630"/>
              <a:gd name="connsiteY2" fmla="*/ 334231 h 935847"/>
              <a:gd name="connsiteX3" fmla="*/ 484561 w 1169630"/>
              <a:gd name="connsiteY3" fmla="*/ 50135 h 935847"/>
              <a:gd name="connsiteX4" fmla="*/ 484561 w 1169630"/>
              <a:gd name="connsiteY4" fmla="*/ 50135 h 935847"/>
              <a:gd name="connsiteX5" fmla="*/ 634942 w 1169630"/>
              <a:gd name="connsiteY5" fmla="*/ 0 h 935847"/>
              <a:gd name="connsiteX6" fmla="*/ 902286 w 1169630"/>
              <a:gd name="connsiteY6" fmla="*/ 350943 h 935847"/>
              <a:gd name="connsiteX7" fmla="*/ 1086085 w 1169630"/>
              <a:gd name="connsiteY7" fmla="*/ 701885 h 935847"/>
              <a:gd name="connsiteX8" fmla="*/ 1169630 w 1169630"/>
              <a:gd name="connsiteY8" fmla="*/ 935847 h 935847"/>
              <a:gd name="connsiteX9" fmla="*/ 0 w 1169630"/>
              <a:gd name="connsiteY9" fmla="*/ 935847 h 935847"/>
              <a:gd name="connsiteX10" fmla="*/ 50127 w 1169630"/>
              <a:gd name="connsiteY10" fmla="*/ 935847 h 93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630" h="935847">
                <a:moveTo>
                  <a:pt x="50127" y="935847"/>
                </a:moveTo>
                <a:lnTo>
                  <a:pt x="150381" y="584904"/>
                </a:lnTo>
                <a:lnTo>
                  <a:pt x="284053" y="334231"/>
                </a:lnTo>
                <a:lnTo>
                  <a:pt x="484561" y="50135"/>
                </a:lnTo>
                <a:lnTo>
                  <a:pt x="484561" y="50135"/>
                </a:lnTo>
                <a:lnTo>
                  <a:pt x="634942" y="0"/>
                </a:lnTo>
                <a:lnTo>
                  <a:pt x="902286" y="350943"/>
                </a:lnTo>
                <a:lnTo>
                  <a:pt x="1086085" y="701885"/>
                </a:lnTo>
                <a:lnTo>
                  <a:pt x="1169630" y="935847"/>
                </a:lnTo>
                <a:lnTo>
                  <a:pt x="0" y="935847"/>
                </a:lnTo>
                <a:lnTo>
                  <a:pt x="50127" y="935847"/>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3408636" y="3158483"/>
            <a:ext cx="3709398" cy="835576"/>
            <a:chOff x="3442054" y="3141771"/>
            <a:chExt cx="3709398" cy="835576"/>
          </a:xfrm>
        </p:grpSpPr>
        <p:sp>
          <p:nvSpPr>
            <p:cNvPr id="8" name="Freeform 7"/>
            <p:cNvSpPr/>
            <p:nvPr/>
          </p:nvSpPr>
          <p:spPr>
            <a:xfrm>
              <a:off x="3442054" y="3141771"/>
              <a:ext cx="1353429" cy="284096"/>
            </a:xfrm>
            <a:custGeom>
              <a:avLst/>
              <a:gdLst>
                <a:gd name="connsiteX0" fmla="*/ 0 w 1353429"/>
                <a:gd name="connsiteY0" fmla="*/ 0 h 284096"/>
                <a:gd name="connsiteX1" fmla="*/ 0 w 1353429"/>
                <a:gd name="connsiteY1" fmla="*/ 0 h 284096"/>
                <a:gd name="connsiteX2" fmla="*/ 1353429 w 1353429"/>
                <a:gd name="connsiteY2" fmla="*/ 284096 h 284096"/>
                <a:gd name="connsiteX3" fmla="*/ 1353429 w 1353429"/>
                <a:gd name="connsiteY3" fmla="*/ 66846 h 284096"/>
                <a:gd name="connsiteX4" fmla="*/ 0 w 1353429"/>
                <a:gd name="connsiteY4" fmla="*/ 0 h 28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429" h="284096">
                  <a:moveTo>
                    <a:pt x="0" y="0"/>
                  </a:moveTo>
                  <a:lnTo>
                    <a:pt x="0" y="0"/>
                  </a:lnTo>
                  <a:lnTo>
                    <a:pt x="1353429" y="284096"/>
                  </a:lnTo>
                  <a:lnTo>
                    <a:pt x="1353429" y="66846"/>
                  </a:lnTo>
                  <a:lnTo>
                    <a:pt x="0" y="0"/>
                  </a:lnTo>
                  <a:close/>
                </a:path>
              </a:pathLst>
            </a:custGeom>
            <a:solidFill>
              <a:srgbClr val="0000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6950944" y="3275462"/>
              <a:ext cx="200508" cy="701885"/>
            </a:xfrm>
            <a:custGeom>
              <a:avLst/>
              <a:gdLst>
                <a:gd name="connsiteX0" fmla="*/ 0 w 200508"/>
                <a:gd name="connsiteY0" fmla="*/ 0 h 701885"/>
                <a:gd name="connsiteX1" fmla="*/ 0 w 200508"/>
                <a:gd name="connsiteY1" fmla="*/ 701885 h 701885"/>
                <a:gd name="connsiteX2" fmla="*/ 200508 w 200508"/>
                <a:gd name="connsiteY2" fmla="*/ 685173 h 701885"/>
                <a:gd name="connsiteX3" fmla="*/ 0 w 200508"/>
                <a:gd name="connsiteY3" fmla="*/ 0 h 701885"/>
              </a:gdLst>
              <a:ahLst/>
              <a:cxnLst>
                <a:cxn ang="0">
                  <a:pos x="connsiteX0" y="connsiteY0"/>
                </a:cxn>
                <a:cxn ang="0">
                  <a:pos x="connsiteX1" y="connsiteY1"/>
                </a:cxn>
                <a:cxn ang="0">
                  <a:pos x="connsiteX2" y="connsiteY2"/>
                </a:cxn>
                <a:cxn ang="0">
                  <a:pos x="connsiteX3" y="connsiteY3"/>
                </a:cxn>
              </a:cxnLst>
              <a:rect l="l" t="t" r="r" b="b"/>
              <a:pathLst>
                <a:path w="200508" h="701885">
                  <a:moveTo>
                    <a:pt x="0" y="0"/>
                  </a:moveTo>
                  <a:lnTo>
                    <a:pt x="0" y="701885"/>
                  </a:lnTo>
                  <a:lnTo>
                    <a:pt x="200508" y="685173"/>
                  </a:lnTo>
                  <a:lnTo>
                    <a:pt x="0" y="0"/>
                  </a:lnTo>
                  <a:close/>
                </a:path>
              </a:pathLst>
            </a:cu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873034" y="1186520"/>
            <a:ext cx="1977656" cy="2559377"/>
            <a:chOff x="4873034" y="1186520"/>
            <a:chExt cx="1977656" cy="2559377"/>
          </a:xfrm>
        </p:grpSpPr>
        <p:sp>
          <p:nvSpPr>
            <p:cNvPr id="7" name="Notched Right Arrow 6"/>
            <p:cNvSpPr/>
            <p:nvPr/>
          </p:nvSpPr>
          <p:spPr>
            <a:xfrm rot="7858447">
              <a:off x="3997435" y="2350667"/>
              <a:ext cx="2085009" cy="333812"/>
            </a:xfrm>
            <a:prstGeom prst="notchedRight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Notched Right Arrow 48"/>
            <p:cNvSpPr/>
            <p:nvPr/>
          </p:nvSpPr>
          <p:spPr>
            <a:xfrm rot="4342662">
              <a:off x="5603518" y="2536487"/>
              <a:ext cx="2085009" cy="333812"/>
            </a:xfrm>
            <a:prstGeom prst="notchedRight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731188" y="1186520"/>
              <a:ext cx="1119502" cy="492443"/>
            </a:xfrm>
            <a:prstGeom prst="rect">
              <a:avLst/>
            </a:prstGeom>
            <a:noFill/>
            <a:ln>
              <a:solidFill>
                <a:schemeClr val="tx1"/>
              </a:solidFill>
            </a:ln>
          </p:spPr>
          <p:txBody>
            <a:bodyPr wrap="square" rtlCol="0">
              <a:spAutoFit/>
            </a:bodyPr>
            <a:lstStyle/>
            <a:p>
              <a:r>
                <a:rPr lang="en-US" sz="2600" i="1" dirty="0" smtClean="0"/>
                <a:t>Errors</a:t>
              </a:r>
              <a:endParaRPr lang="en-US" sz="2600" i="1" dirty="0"/>
            </a:p>
          </p:txBody>
        </p:sp>
      </p:grpSp>
      <p:grpSp>
        <p:nvGrpSpPr>
          <p:cNvPr id="51" name="Group 50"/>
          <p:cNvGrpSpPr/>
          <p:nvPr/>
        </p:nvGrpSpPr>
        <p:grpSpPr>
          <a:xfrm>
            <a:off x="3405948" y="3160480"/>
            <a:ext cx="3714320" cy="835576"/>
            <a:chOff x="3451898" y="3141771"/>
            <a:chExt cx="3714320" cy="835576"/>
          </a:xfrm>
          <a:solidFill>
            <a:srgbClr val="008000"/>
          </a:solidFill>
        </p:grpSpPr>
        <p:sp>
          <p:nvSpPr>
            <p:cNvPr id="52" name="Freeform 51"/>
            <p:cNvSpPr/>
            <p:nvPr/>
          </p:nvSpPr>
          <p:spPr>
            <a:xfrm>
              <a:off x="3451898" y="3141771"/>
              <a:ext cx="1353429" cy="284096"/>
            </a:xfrm>
            <a:custGeom>
              <a:avLst/>
              <a:gdLst>
                <a:gd name="connsiteX0" fmla="*/ 0 w 1353429"/>
                <a:gd name="connsiteY0" fmla="*/ 0 h 284096"/>
                <a:gd name="connsiteX1" fmla="*/ 0 w 1353429"/>
                <a:gd name="connsiteY1" fmla="*/ 0 h 284096"/>
                <a:gd name="connsiteX2" fmla="*/ 1353429 w 1353429"/>
                <a:gd name="connsiteY2" fmla="*/ 284096 h 284096"/>
                <a:gd name="connsiteX3" fmla="*/ 1353429 w 1353429"/>
                <a:gd name="connsiteY3" fmla="*/ 66846 h 284096"/>
                <a:gd name="connsiteX4" fmla="*/ 0 w 1353429"/>
                <a:gd name="connsiteY4" fmla="*/ 0 h 28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429" h="284096">
                  <a:moveTo>
                    <a:pt x="0" y="0"/>
                  </a:moveTo>
                  <a:lnTo>
                    <a:pt x="0" y="0"/>
                  </a:lnTo>
                  <a:lnTo>
                    <a:pt x="1353429" y="284096"/>
                  </a:lnTo>
                  <a:lnTo>
                    <a:pt x="1353429" y="66846"/>
                  </a:lnTo>
                  <a:lnTo>
                    <a:pt x="0" y="0"/>
                  </a:lnTo>
                  <a:close/>
                </a:path>
              </a:pathLst>
            </a:custGeom>
            <a:grp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reeform 52"/>
            <p:cNvSpPr/>
            <p:nvPr/>
          </p:nvSpPr>
          <p:spPr>
            <a:xfrm>
              <a:off x="6965710" y="3275462"/>
              <a:ext cx="200508" cy="701885"/>
            </a:xfrm>
            <a:custGeom>
              <a:avLst/>
              <a:gdLst>
                <a:gd name="connsiteX0" fmla="*/ 0 w 200508"/>
                <a:gd name="connsiteY0" fmla="*/ 0 h 701885"/>
                <a:gd name="connsiteX1" fmla="*/ 0 w 200508"/>
                <a:gd name="connsiteY1" fmla="*/ 701885 h 701885"/>
                <a:gd name="connsiteX2" fmla="*/ 200508 w 200508"/>
                <a:gd name="connsiteY2" fmla="*/ 685173 h 701885"/>
                <a:gd name="connsiteX3" fmla="*/ 0 w 200508"/>
                <a:gd name="connsiteY3" fmla="*/ 0 h 701885"/>
              </a:gdLst>
              <a:ahLst/>
              <a:cxnLst>
                <a:cxn ang="0">
                  <a:pos x="connsiteX0" y="connsiteY0"/>
                </a:cxn>
                <a:cxn ang="0">
                  <a:pos x="connsiteX1" y="connsiteY1"/>
                </a:cxn>
                <a:cxn ang="0">
                  <a:pos x="connsiteX2" y="connsiteY2"/>
                </a:cxn>
                <a:cxn ang="0">
                  <a:pos x="connsiteX3" y="connsiteY3"/>
                </a:cxn>
              </a:cxnLst>
              <a:rect l="l" t="t" r="r" b="b"/>
              <a:pathLst>
                <a:path w="200508" h="701885">
                  <a:moveTo>
                    <a:pt x="0" y="0"/>
                  </a:moveTo>
                  <a:lnTo>
                    <a:pt x="0" y="701885"/>
                  </a:lnTo>
                  <a:lnTo>
                    <a:pt x="200508" y="685173"/>
                  </a:lnTo>
                  <a:lnTo>
                    <a:pt x="0" y="0"/>
                  </a:lnTo>
                  <a:close/>
                </a:path>
              </a:pathLst>
            </a:custGeom>
            <a:grp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16963" y="3225329"/>
            <a:ext cx="8893364" cy="3075219"/>
            <a:chOff x="116963" y="3225329"/>
            <a:chExt cx="8893364" cy="3075219"/>
          </a:xfrm>
        </p:grpSpPr>
        <p:sp>
          <p:nvSpPr>
            <p:cNvPr id="17" name="Rectangle 16"/>
            <p:cNvSpPr/>
            <p:nvPr/>
          </p:nvSpPr>
          <p:spPr>
            <a:xfrm>
              <a:off x="116963" y="5808105"/>
              <a:ext cx="8893364" cy="492443"/>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smtClean="0">
                  <a:solidFill>
                    <a:prstClr val="black"/>
                  </a:solidFill>
                </a:rPr>
                <a:t>Sensing </a:t>
              </a:r>
              <a:r>
                <a:rPr lang="en-US" sz="2600" kern="0" dirty="0" err="1" smtClean="0">
                  <a:solidFill>
                    <a:prstClr val="black"/>
                  </a:solidFill>
                </a:rPr>
                <a:t>errors</a:t>
              </a:r>
              <a:r>
                <a:rPr lang="en-US" sz="2600" kern="0" dirty="0" err="1" smtClean="0">
                  <a:solidFill>
                    <a:prstClr val="black"/>
                  </a:solidFill>
                  <a:latin typeface="Wingdings"/>
                  <a:ea typeface="Wingdings"/>
                  <a:cs typeface="Wingdings"/>
                  <a:sym typeface="Wingdings"/>
                </a:rPr>
                <a:t></a:t>
              </a:r>
              <a:r>
                <a:rPr lang="en-US" sz="2600" kern="0" dirty="0" err="1" smtClean="0">
                  <a:solidFill>
                    <a:prstClr val="black"/>
                  </a:solidFill>
                </a:rPr>
                <a:t>Unidirectional</a:t>
              </a:r>
              <a:r>
                <a:rPr lang="en-US" sz="2600" kern="0" dirty="0" err="1" smtClean="0">
                  <a:solidFill>
                    <a:prstClr val="black"/>
                  </a:solidFill>
                  <a:latin typeface="Wingdings"/>
                  <a:ea typeface="Wingdings"/>
                  <a:cs typeface="Wingdings"/>
                  <a:sym typeface="Wingdings"/>
                </a:rPr>
                <a:t></a:t>
              </a:r>
              <a:r>
                <a:rPr lang="en-US" sz="2600" kern="0" dirty="0" err="1" smtClean="0">
                  <a:solidFill>
                    <a:prstClr val="black"/>
                  </a:solidFill>
                </a:rPr>
                <a:t>SET</a:t>
              </a:r>
              <a:r>
                <a:rPr lang="en-US" sz="2600" kern="0" dirty="0" smtClean="0">
                  <a:solidFill>
                    <a:prstClr val="black"/>
                  </a:solidFill>
                </a:rPr>
                <a:t> </a:t>
              </a:r>
              <a:r>
                <a:rPr lang="en-US" sz="2600" kern="0" dirty="0">
                  <a:solidFill>
                    <a:prstClr val="black"/>
                  </a:solidFill>
                </a:rPr>
                <a:t>c</a:t>
              </a:r>
              <a:r>
                <a:rPr lang="en-US" sz="2600" kern="0" dirty="0" smtClean="0">
                  <a:solidFill>
                    <a:prstClr val="black"/>
                  </a:solidFill>
                </a:rPr>
                <a:t>lassified as RESET</a:t>
              </a:r>
              <a:endParaRPr lang="en-US" sz="2600" kern="0" dirty="0">
                <a:solidFill>
                  <a:prstClr val="black"/>
                </a:solidFill>
              </a:endParaRPr>
            </a:p>
          </p:txBody>
        </p:sp>
        <p:sp>
          <p:nvSpPr>
            <p:cNvPr id="4" name="Freeform 3"/>
            <p:cNvSpPr/>
            <p:nvPr/>
          </p:nvSpPr>
          <p:spPr>
            <a:xfrm>
              <a:off x="6950945" y="3225329"/>
              <a:ext cx="868868" cy="384366"/>
            </a:xfrm>
            <a:custGeom>
              <a:avLst/>
              <a:gdLst>
                <a:gd name="connsiteX0" fmla="*/ 0 w 1086085"/>
                <a:gd name="connsiteY0" fmla="*/ 343481 h 343481"/>
                <a:gd name="connsiteX1" fmla="*/ 517979 w 1086085"/>
                <a:gd name="connsiteY1" fmla="*/ 9250 h 343481"/>
                <a:gd name="connsiteX2" fmla="*/ 1086085 w 1086085"/>
                <a:gd name="connsiteY2" fmla="*/ 126230 h 343481"/>
              </a:gdLst>
              <a:ahLst/>
              <a:cxnLst>
                <a:cxn ang="0">
                  <a:pos x="connsiteX0" y="connsiteY0"/>
                </a:cxn>
                <a:cxn ang="0">
                  <a:pos x="connsiteX1" y="connsiteY1"/>
                </a:cxn>
                <a:cxn ang="0">
                  <a:pos x="connsiteX2" y="connsiteY2"/>
                </a:cxn>
              </a:cxnLst>
              <a:rect l="l" t="t" r="r" b="b"/>
              <a:pathLst>
                <a:path w="1086085" h="343481">
                  <a:moveTo>
                    <a:pt x="0" y="343481"/>
                  </a:moveTo>
                  <a:cubicBezTo>
                    <a:pt x="168482" y="194470"/>
                    <a:pt x="336965" y="45459"/>
                    <a:pt x="517979" y="9250"/>
                  </a:cubicBezTo>
                  <a:cubicBezTo>
                    <a:pt x="698993" y="-26959"/>
                    <a:pt x="892539" y="49635"/>
                    <a:pt x="1086085" y="126230"/>
                  </a:cubicBezTo>
                </a:path>
              </a:pathLst>
            </a:custGeom>
            <a:ln w="63500">
              <a:solidFill>
                <a:srgbClr val="008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 name="Freeform 13"/>
          <p:cNvSpPr/>
          <p:nvPr/>
        </p:nvSpPr>
        <p:spPr>
          <a:xfrm>
            <a:off x="3675980" y="1520751"/>
            <a:ext cx="585502" cy="1621019"/>
          </a:xfrm>
          <a:custGeom>
            <a:avLst/>
            <a:gdLst>
              <a:gd name="connsiteX0" fmla="*/ 0 w 585502"/>
              <a:gd name="connsiteY0" fmla="*/ 0 h 1621019"/>
              <a:gd name="connsiteX1" fmla="*/ 501270 w 585502"/>
              <a:gd name="connsiteY1" fmla="*/ 701884 h 1621019"/>
              <a:gd name="connsiteX2" fmla="*/ 584815 w 585502"/>
              <a:gd name="connsiteY2" fmla="*/ 1621019 h 1621019"/>
            </a:gdLst>
            <a:ahLst/>
            <a:cxnLst>
              <a:cxn ang="0">
                <a:pos x="connsiteX0" y="connsiteY0"/>
              </a:cxn>
              <a:cxn ang="0">
                <a:pos x="connsiteX1" y="connsiteY1"/>
              </a:cxn>
              <a:cxn ang="0">
                <a:pos x="connsiteX2" y="connsiteY2"/>
              </a:cxn>
            </a:cxnLst>
            <a:rect l="l" t="t" r="r" b="b"/>
            <a:pathLst>
              <a:path w="585502" h="1621019">
                <a:moveTo>
                  <a:pt x="0" y="0"/>
                </a:moveTo>
                <a:cubicBezTo>
                  <a:pt x="201900" y="215857"/>
                  <a:pt x="403801" y="431714"/>
                  <a:pt x="501270" y="701884"/>
                </a:cubicBezTo>
                <a:cubicBezTo>
                  <a:pt x="598739" y="972054"/>
                  <a:pt x="584815" y="1621019"/>
                  <a:pt x="584815" y="1621019"/>
                </a:cubicBezTo>
              </a:path>
            </a:pathLst>
          </a:custGeom>
          <a:ln w="63500">
            <a:solidFill>
              <a:srgbClr val="008000"/>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62240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999" y="1192212"/>
            <a:ext cx="3903542" cy="3156268"/>
          </a:xfrm>
        </p:spPr>
        <p:txBody>
          <a:bodyPr/>
          <a:lstStyle/>
          <a:p>
            <a:r>
              <a:rPr lang="en-US" sz="2600" dirty="0" smtClean="0">
                <a:latin typeface="Arial"/>
                <a:cs typeface="Arial"/>
              </a:rPr>
              <a:t>All unidirectional errors can be detected using </a:t>
            </a:r>
            <a:r>
              <a:rPr lang="en-US" sz="2600" dirty="0">
                <a:latin typeface="Arial"/>
                <a:cs typeface="Arial"/>
              </a:rPr>
              <a:t>B</a:t>
            </a:r>
            <a:r>
              <a:rPr lang="en-US" sz="2600" dirty="0" smtClean="0">
                <a:latin typeface="Arial"/>
                <a:cs typeface="Arial"/>
              </a:rPr>
              <a:t>erger Code</a:t>
            </a:r>
          </a:p>
          <a:p>
            <a:endParaRPr lang="en-US" sz="2600" dirty="0" smtClean="0">
              <a:latin typeface="Arial"/>
              <a:cs typeface="Arial"/>
            </a:endParaRPr>
          </a:p>
          <a:p>
            <a:r>
              <a:rPr lang="en-US" sz="2600" dirty="0" smtClean="0">
                <a:latin typeface="Arial"/>
                <a:cs typeface="Arial"/>
              </a:rPr>
              <a:t>For a 512 bit cache line, only 10 bits are needed</a:t>
            </a:r>
          </a:p>
          <a:p>
            <a:endParaRPr lang="en-US" sz="2600" dirty="0" smtClean="0">
              <a:latin typeface="Arial"/>
              <a:cs typeface="Arial"/>
            </a:endParaRPr>
          </a:p>
          <a:p>
            <a:endParaRPr lang="en-US" sz="2800" dirty="0" smtClean="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17</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UNIDIRECTIONAL ERROR DETECTION</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17</a:t>
            </a:fld>
            <a:endParaRPr lang="en-US" sz="1200" b="1">
              <a:solidFill>
                <a:schemeClr val="tx1">
                  <a:tint val="75000"/>
                </a:schemeClr>
              </a:solidFill>
              <a:latin typeface="+mn-lt"/>
            </a:endParaRPr>
          </a:p>
        </p:txBody>
      </p:sp>
      <p:sp>
        <p:nvSpPr>
          <p:cNvPr id="17" name="Rectangle 16"/>
          <p:cNvSpPr/>
          <p:nvPr/>
        </p:nvSpPr>
        <p:spPr>
          <a:xfrm>
            <a:off x="379368" y="6001991"/>
            <a:ext cx="8296779" cy="492443"/>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smtClean="0">
                <a:solidFill>
                  <a:prstClr val="black"/>
                </a:solidFill>
              </a:rPr>
              <a:t>Berger Code</a:t>
            </a:r>
            <a:r>
              <a:rPr lang="en-US" sz="2600" kern="0" dirty="0" smtClean="0">
                <a:solidFill>
                  <a:prstClr val="black"/>
                </a:solidFill>
                <a:latin typeface="Arial"/>
                <a:ea typeface="Wingdings"/>
                <a:cs typeface="Arial"/>
                <a:sym typeface="Wingdings"/>
              </a:rPr>
              <a:t> detects unidirectional errors with low cost</a:t>
            </a:r>
            <a:endParaRPr lang="en-US" sz="2600" kern="0" dirty="0">
              <a:solidFill>
                <a:prstClr val="black"/>
              </a:solidFill>
            </a:endParaRPr>
          </a:p>
        </p:txBody>
      </p:sp>
      <p:sp>
        <p:nvSpPr>
          <p:cNvPr id="18" name="Rectangle 17"/>
          <p:cNvSpPr/>
          <p:nvPr/>
        </p:nvSpPr>
        <p:spPr>
          <a:xfrm>
            <a:off x="5046118" y="1303500"/>
            <a:ext cx="3124583"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848150" y="1353636"/>
            <a:ext cx="1759316" cy="492443"/>
          </a:xfrm>
          <a:prstGeom prst="rect">
            <a:avLst/>
          </a:prstGeom>
          <a:noFill/>
        </p:spPr>
        <p:txBody>
          <a:bodyPr wrap="none" rtlCol="0">
            <a:spAutoFit/>
          </a:bodyPr>
          <a:lstStyle/>
          <a:p>
            <a:r>
              <a:rPr lang="en-US" sz="2600" dirty="0" smtClean="0"/>
              <a:t>PCM Cells</a:t>
            </a:r>
            <a:endParaRPr lang="en-US" sz="2600" dirty="0"/>
          </a:p>
        </p:txBody>
      </p:sp>
      <p:sp>
        <p:nvSpPr>
          <p:cNvPr id="22" name="Rectangle 21"/>
          <p:cNvSpPr/>
          <p:nvPr/>
        </p:nvSpPr>
        <p:spPr>
          <a:xfrm>
            <a:off x="6566616" y="4535815"/>
            <a:ext cx="284054" cy="48463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53199" y="4535815"/>
            <a:ext cx="284054" cy="48463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139782" y="4535815"/>
            <a:ext cx="284054" cy="48463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426365" y="4535815"/>
            <a:ext cx="284054" cy="48463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712944" y="4535815"/>
            <a:ext cx="284054" cy="48463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133701" y="4535815"/>
            <a:ext cx="284054" cy="48463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420284" y="4535815"/>
            <a:ext cx="284054" cy="48463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706867" y="4535815"/>
            <a:ext cx="284054" cy="48463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993450" y="4535815"/>
            <a:ext cx="284054" cy="48463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80033" y="4535815"/>
            <a:ext cx="284054" cy="48463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4241948" y="5030169"/>
            <a:ext cx="2667930" cy="892552"/>
          </a:xfrm>
          <a:prstGeom prst="rect">
            <a:avLst/>
          </a:prstGeom>
          <a:noFill/>
        </p:spPr>
        <p:txBody>
          <a:bodyPr wrap="none" rtlCol="0">
            <a:spAutoFit/>
          </a:bodyPr>
          <a:lstStyle/>
          <a:p>
            <a:pPr algn="ctr"/>
            <a:r>
              <a:rPr lang="en-US" sz="2600" dirty="0" smtClean="0"/>
              <a:t>Sense Amplifiers </a:t>
            </a:r>
          </a:p>
          <a:p>
            <a:pPr algn="ctr"/>
            <a:r>
              <a:rPr lang="en-US" sz="2600" dirty="0" smtClean="0"/>
              <a:t>(512 bits)</a:t>
            </a:r>
            <a:endParaRPr lang="en-US" sz="2600" dirty="0"/>
          </a:p>
        </p:txBody>
      </p:sp>
      <p:cxnSp>
        <p:nvCxnSpPr>
          <p:cNvPr id="33" name="Straight Connector 32"/>
          <p:cNvCxnSpPr/>
          <p:nvPr/>
        </p:nvCxnSpPr>
        <p:spPr>
          <a:xfrm flipH="1">
            <a:off x="5275728" y="2320664"/>
            <a:ext cx="37456" cy="2204926"/>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5565513" y="2323658"/>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5855298" y="2323658"/>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6145083" y="2323658"/>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6434868" y="2323658"/>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6724653" y="2323658"/>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7014438" y="2323658"/>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7304223" y="2323658"/>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7594008" y="2323658"/>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7883794" y="2323658"/>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5062827" y="1888404"/>
            <a:ext cx="3107874" cy="551481"/>
            <a:chOff x="5647642" y="1888404"/>
            <a:chExt cx="3107874" cy="551481"/>
          </a:xfrm>
        </p:grpSpPr>
        <p:sp>
          <p:nvSpPr>
            <p:cNvPr id="44" name="Rounded Rectangle 43"/>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5064846" y="2492016"/>
            <a:ext cx="3107874" cy="551481"/>
            <a:chOff x="5630933" y="1888404"/>
            <a:chExt cx="3107874" cy="551481"/>
          </a:xfrm>
        </p:grpSpPr>
        <p:sp>
          <p:nvSpPr>
            <p:cNvPr id="56" name="Rounded Rectangle 55"/>
            <p:cNvSpPr/>
            <p:nvPr/>
          </p:nvSpPr>
          <p:spPr>
            <a:xfrm>
              <a:off x="5630933"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5066865" y="3095629"/>
            <a:ext cx="3107874" cy="551481"/>
            <a:chOff x="5647642" y="1888404"/>
            <a:chExt cx="3107874" cy="551481"/>
          </a:xfrm>
        </p:grpSpPr>
        <p:sp>
          <p:nvSpPr>
            <p:cNvPr id="68" name="Rounded Rectangle 67"/>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5035466" y="3699241"/>
            <a:ext cx="3107874" cy="551481"/>
            <a:chOff x="5647642" y="1888404"/>
            <a:chExt cx="3107874" cy="551481"/>
          </a:xfrm>
        </p:grpSpPr>
        <p:sp>
          <p:nvSpPr>
            <p:cNvPr id="80" name="Rounded Rectangle 79"/>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5183549" y="2590917"/>
            <a:ext cx="2884600" cy="334231"/>
            <a:chOff x="9502826" y="2173128"/>
            <a:chExt cx="2884600" cy="334231"/>
          </a:xfrm>
        </p:grpSpPr>
        <p:sp>
          <p:nvSpPr>
            <p:cNvPr id="92" name="Oval 91"/>
            <p:cNvSpPr/>
            <p:nvPr/>
          </p:nvSpPr>
          <p:spPr>
            <a:xfrm>
              <a:off x="106586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103696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100807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97917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95028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12103373"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118144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15254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12365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109475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275478" y="4539807"/>
            <a:ext cx="574721" cy="484635"/>
            <a:chOff x="748438" y="4854767"/>
            <a:chExt cx="574721" cy="484635"/>
          </a:xfrm>
        </p:grpSpPr>
        <p:sp>
          <p:nvSpPr>
            <p:cNvPr id="114" name="Rectangle 113"/>
            <p:cNvSpPr/>
            <p:nvPr/>
          </p:nvSpPr>
          <p:spPr>
            <a:xfrm>
              <a:off x="1039105" y="4854767"/>
              <a:ext cx="284054" cy="48463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748438" y="4854767"/>
              <a:ext cx="284054" cy="48463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8" name="TextBox 157"/>
          <p:cNvSpPr txBox="1"/>
          <p:nvPr/>
        </p:nvSpPr>
        <p:spPr>
          <a:xfrm>
            <a:off x="7046701" y="5032163"/>
            <a:ext cx="2075157" cy="892552"/>
          </a:xfrm>
          <a:prstGeom prst="rect">
            <a:avLst/>
          </a:prstGeom>
          <a:noFill/>
        </p:spPr>
        <p:txBody>
          <a:bodyPr wrap="none" rtlCol="0">
            <a:spAutoFit/>
          </a:bodyPr>
          <a:lstStyle/>
          <a:p>
            <a:pPr algn="ctr"/>
            <a:r>
              <a:rPr lang="en-US" sz="2600" dirty="0" smtClean="0"/>
              <a:t>Berger Code </a:t>
            </a:r>
          </a:p>
          <a:p>
            <a:pPr algn="ctr"/>
            <a:r>
              <a:rPr lang="en-US" sz="2600" dirty="0" smtClean="0"/>
              <a:t>(10 bits)</a:t>
            </a:r>
            <a:endParaRPr lang="en-US" sz="2600" dirty="0"/>
          </a:p>
        </p:txBody>
      </p:sp>
      <p:grpSp>
        <p:nvGrpSpPr>
          <p:cNvPr id="10" name="Group 9"/>
          <p:cNvGrpSpPr/>
          <p:nvPr/>
        </p:nvGrpSpPr>
        <p:grpSpPr>
          <a:xfrm>
            <a:off x="8172721" y="1305496"/>
            <a:ext cx="822778" cy="3723931"/>
            <a:chOff x="8172721" y="1305496"/>
            <a:chExt cx="822778" cy="3723931"/>
          </a:xfrm>
        </p:grpSpPr>
        <p:cxnSp>
          <p:nvCxnSpPr>
            <p:cNvPr id="162" name="Straight Connector 161"/>
            <p:cNvCxnSpPr/>
            <p:nvPr/>
          </p:nvCxnSpPr>
          <p:spPr>
            <a:xfrm flipH="1">
              <a:off x="8706573" y="233613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H="1">
              <a:off x="8437210" y="233613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a:off x="8172721" y="1305496"/>
              <a:ext cx="816722"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8189429" y="1873688"/>
              <a:ext cx="800013" cy="551481"/>
              <a:chOff x="8172720" y="1890400"/>
              <a:chExt cx="800013" cy="551481"/>
            </a:xfrm>
          </p:grpSpPr>
          <p:sp>
            <p:nvSpPr>
              <p:cNvPr id="145" name="Rounded Rectangle 144"/>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8191448" y="2477312"/>
              <a:ext cx="800013" cy="551481"/>
              <a:chOff x="8172720" y="1890400"/>
              <a:chExt cx="800013" cy="551481"/>
            </a:xfrm>
          </p:grpSpPr>
          <p:sp>
            <p:nvSpPr>
              <p:cNvPr id="147" name="Rounded Rectangle 146"/>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8193467" y="3097648"/>
              <a:ext cx="800013" cy="551481"/>
              <a:chOff x="8172720" y="1890400"/>
              <a:chExt cx="800013" cy="551481"/>
            </a:xfrm>
          </p:grpSpPr>
          <p:sp>
            <p:nvSpPr>
              <p:cNvPr id="151" name="Rounded Rectangle 150"/>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8195486" y="3717984"/>
              <a:ext cx="800013" cy="551481"/>
              <a:chOff x="8172720" y="1890400"/>
              <a:chExt cx="800013" cy="551481"/>
            </a:xfrm>
          </p:grpSpPr>
          <p:sp>
            <p:nvSpPr>
              <p:cNvPr id="155" name="Rounded Rectangle 154"/>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9" name="Rectangle 158"/>
            <p:cNvSpPr/>
            <p:nvPr/>
          </p:nvSpPr>
          <p:spPr>
            <a:xfrm>
              <a:off x="8285088" y="4542796"/>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8571160" y="4544792"/>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8617249" y="2585554"/>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8318506" y="2587550"/>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6367068" y="4650104"/>
            <a:ext cx="127765" cy="298824"/>
            <a:chOff x="9016235" y="3138433"/>
            <a:chExt cx="127765" cy="298824"/>
          </a:xfrm>
        </p:grpSpPr>
        <p:cxnSp>
          <p:nvCxnSpPr>
            <p:cNvPr id="129" name="Straight Connector 128"/>
            <p:cNvCxnSpPr/>
            <p:nvPr/>
          </p:nvCxnSpPr>
          <p:spPr>
            <a:xfrm>
              <a:off x="9016235"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a:off x="9019353"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131" name="Group 130"/>
          <p:cNvGrpSpPr/>
          <p:nvPr/>
        </p:nvGrpSpPr>
        <p:grpSpPr>
          <a:xfrm>
            <a:off x="6641388" y="4650104"/>
            <a:ext cx="127765" cy="298824"/>
            <a:chOff x="9016235" y="3138433"/>
            <a:chExt cx="127765" cy="298824"/>
          </a:xfrm>
        </p:grpSpPr>
        <p:cxnSp>
          <p:nvCxnSpPr>
            <p:cNvPr id="132" name="Straight Connector 131"/>
            <p:cNvCxnSpPr/>
            <p:nvPr/>
          </p:nvCxnSpPr>
          <p:spPr>
            <a:xfrm>
              <a:off x="9016235"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9019353" y="3138433"/>
              <a:ext cx="124647" cy="298824"/>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sp>
        <p:nvSpPr>
          <p:cNvPr id="135" name="Rectangle 134"/>
          <p:cNvSpPr/>
          <p:nvPr/>
        </p:nvSpPr>
        <p:spPr>
          <a:xfrm>
            <a:off x="5143033" y="4514493"/>
            <a:ext cx="2880926" cy="54088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4" name="Group 123"/>
          <p:cNvGrpSpPr/>
          <p:nvPr/>
        </p:nvGrpSpPr>
        <p:grpSpPr>
          <a:xfrm>
            <a:off x="2767144" y="4461981"/>
            <a:ext cx="3480287" cy="892552"/>
            <a:chOff x="6115353" y="4669379"/>
            <a:chExt cx="3293310" cy="819888"/>
          </a:xfrm>
        </p:grpSpPr>
        <p:sp>
          <p:nvSpPr>
            <p:cNvPr id="125" name="TextBox 124"/>
            <p:cNvSpPr txBox="1"/>
            <p:nvPr/>
          </p:nvSpPr>
          <p:spPr>
            <a:xfrm>
              <a:off x="6115353" y="4669379"/>
              <a:ext cx="1122603" cy="819888"/>
            </a:xfrm>
            <a:prstGeom prst="rect">
              <a:avLst/>
            </a:prstGeom>
            <a:solidFill>
              <a:srgbClr val="51A8FF"/>
            </a:solidFill>
          </p:spPr>
          <p:txBody>
            <a:bodyPr wrap="square" rtlCol="0">
              <a:spAutoFit/>
            </a:bodyPr>
            <a:lstStyle/>
            <a:p>
              <a:r>
                <a:rPr lang="en-US" sz="2600" i="1" dirty="0" smtClean="0"/>
                <a:t>Detect Errors</a:t>
              </a:r>
              <a:endParaRPr lang="en-US" sz="2600" i="1" dirty="0"/>
            </a:p>
          </p:txBody>
        </p:sp>
        <p:sp>
          <p:nvSpPr>
            <p:cNvPr id="126" name="Notched Right Arrow 125"/>
            <p:cNvSpPr/>
            <p:nvPr/>
          </p:nvSpPr>
          <p:spPr>
            <a:xfrm>
              <a:off x="7256009" y="4820563"/>
              <a:ext cx="2152654" cy="296879"/>
            </a:xfrm>
            <a:prstGeom prst="notchedRight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5165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304402" y="1681787"/>
            <a:ext cx="8588426" cy="3569506"/>
          </a:xfrm>
          <a:prstGeom prst="round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3581" y="1057618"/>
            <a:ext cx="8547108" cy="4830762"/>
          </a:xfrm>
        </p:spPr>
        <p:txBody>
          <a:bodyPr/>
          <a:lstStyle/>
          <a:p>
            <a:pPr marL="0" indent="0" algn="ctr">
              <a:buNone/>
            </a:pPr>
            <a:r>
              <a:rPr lang="en-US" sz="2600" dirty="0" smtClean="0">
                <a:latin typeface="Arial"/>
                <a:cs typeface="Arial"/>
              </a:rPr>
              <a:t>Sum the number of 1’s in data, invert and store</a:t>
            </a:r>
          </a:p>
          <a:p>
            <a:endParaRPr lang="en-US" sz="2600" dirty="0" smtClean="0">
              <a:latin typeface="Arial"/>
              <a:cs typeface="Arial"/>
              <a:sym typeface="Wingdings"/>
            </a:endParaRPr>
          </a:p>
          <a:p>
            <a:endParaRPr lang="en-US" sz="2600" dirty="0" smtClean="0">
              <a:latin typeface="Arial"/>
              <a:cs typeface="Arial"/>
              <a:sym typeface="Wingdings"/>
            </a:endParaRPr>
          </a:p>
          <a:p>
            <a:endParaRPr lang="en-US" sz="2600" dirty="0">
              <a:latin typeface="Arial"/>
              <a:cs typeface="Arial"/>
              <a:sym typeface="Wingdings"/>
            </a:endParaRPr>
          </a:p>
          <a:p>
            <a:endParaRPr lang="en-US" sz="2600" dirty="0" smtClean="0">
              <a:latin typeface="Arial"/>
              <a:cs typeface="Arial"/>
              <a:sym typeface="Wingdings"/>
            </a:endParaRPr>
          </a:p>
          <a:p>
            <a:endParaRPr lang="en-US" sz="2600" dirty="0">
              <a:latin typeface="Arial"/>
              <a:cs typeface="Arial"/>
              <a:sym typeface="Wingdings"/>
            </a:endParaRPr>
          </a:p>
          <a:p>
            <a:endParaRPr lang="en-US" sz="2600" dirty="0" smtClean="0">
              <a:latin typeface="Arial"/>
              <a:cs typeface="Arial"/>
              <a:sym typeface="Wingdings"/>
            </a:endParaRPr>
          </a:p>
          <a:p>
            <a:pPr marL="0" indent="0">
              <a:buNone/>
            </a:pPr>
            <a:endParaRPr lang="en-US" sz="2600" dirty="0" smtClean="0">
              <a:latin typeface="Arial"/>
              <a:cs typeface="Arial"/>
              <a:sym typeface="Wingdings"/>
            </a:endParaRPr>
          </a:p>
          <a:p>
            <a:endParaRPr lang="en-US" sz="2600" dirty="0" smtClean="0">
              <a:latin typeface="Arial"/>
              <a:cs typeface="Arial"/>
              <a:sym typeface="Wingdings"/>
            </a:endParaRPr>
          </a:p>
          <a:p>
            <a:endParaRPr lang="en-US" sz="2600" dirty="0">
              <a:latin typeface="Arial"/>
              <a:cs typeface="Arial"/>
              <a:sym typeface="Wingdings"/>
            </a:endParaRPr>
          </a:p>
          <a:p>
            <a:endParaRPr lang="en-US" sz="2600" dirty="0" smtClean="0">
              <a:latin typeface="Arial"/>
              <a:cs typeface="Arial"/>
              <a:sym typeface="Wingdings"/>
            </a:endParaRPr>
          </a:p>
          <a:p>
            <a:endParaRPr lang="en-US" sz="2600" dirty="0">
              <a:latin typeface="Arial"/>
              <a:cs typeface="Arial"/>
              <a:sym typeface="Wingdings"/>
            </a:endParaRPr>
          </a:p>
          <a:p>
            <a:endParaRPr lang="en-US" sz="2600" dirty="0" smtClean="0">
              <a:latin typeface="Arial"/>
              <a:cs typeface="Arial"/>
              <a:sym typeface="Wingdings"/>
            </a:endParaRPr>
          </a:p>
          <a:p>
            <a:endParaRPr lang="en-US" sz="2600" dirty="0">
              <a:latin typeface="Arial"/>
              <a:cs typeface="Arial"/>
            </a:endParaRPr>
          </a:p>
          <a:p>
            <a:pPr marL="0" indent="0" algn="ctr">
              <a:buNone/>
            </a:pPr>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pPr marL="457200" lvl="1" indent="0">
              <a:buNone/>
            </a:pPr>
            <a:endParaRPr lang="en-US" sz="2400" dirty="0" smtClean="0">
              <a:latin typeface="Arial"/>
              <a:cs typeface="Arial"/>
            </a:endParaRPr>
          </a:p>
          <a:p>
            <a:endParaRPr lang="en-US" sz="2800" dirty="0" smtClean="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18</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BERGER CODES: HOW AND WHY</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18</a:t>
            </a:fld>
            <a:endParaRPr lang="en-US" sz="1200" b="1">
              <a:solidFill>
                <a:schemeClr val="tx1">
                  <a:tint val="75000"/>
                </a:schemeClr>
              </a:solidFill>
              <a:latin typeface="+mn-lt"/>
            </a:endParaRPr>
          </a:p>
        </p:txBody>
      </p:sp>
      <p:sp>
        <p:nvSpPr>
          <p:cNvPr id="17" name="Rectangle 16"/>
          <p:cNvSpPr/>
          <p:nvPr/>
        </p:nvSpPr>
        <p:spPr>
          <a:xfrm>
            <a:off x="368688" y="5550792"/>
            <a:ext cx="8353035" cy="892552"/>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smtClean="0">
                <a:solidFill>
                  <a:prstClr val="black"/>
                </a:solidFill>
              </a:rPr>
              <a:t>Berger code provides guaranteed detection of all unidirectional errors</a:t>
            </a:r>
            <a:endParaRPr lang="en-US" sz="2600" kern="0" dirty="0">
              <a:solidFill>
                <a:prstClr val="black"/>
              </a:solidFill>
            </a:endParaRPr>
          </a:p>
        </p:txBody>
      </p:sp>
      <p:grpSp>
        <p:nvGrpSpPr>
          <p:cNvPr id="106" name="Group 105"/>
          <p:cNvGrpSpPr/>
          <p:nvPr/>
        </p:nvGrpSpPr>
        <p:grpSpPr>
          <a:xfrm>
            <a:off x="335266" y="2086509"/>
            <a:ext cx="8540400" cy="492443"/>
            <a:chOff x="362049" y="2086509"/>
            <a:chExt cx="8540400" cy="492443"/>
          </a:xfrm>
        </p:grpSpPr>
        <p:cxnSp>
          <p:nvCxnSpPr>
            <p:cNvPr id="7" name="Straight Connector 6"/>
            <p:cNvCxnSpPr/>
            <p:nvPr/>
          </p:nvCxnSpPr>
          <p:spPr>
            <a:xfrm flipV="1">
              <a:off x="1487960" y="2359806"/>
              <a:ext cx="1690016" cy="27404"/>
            </a:xfrm>
            <a:prstGeom prst="line">
              <a:avLst/>
            </a:prstGeom>
            <a:ln w="889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4922196" y="2372510"/>
              <a:ext cx="1685590" cy="1996"/>
            </a:xfrm>
            <a:prstGeom prst="line">
              <a:avLst/>
            </a:prstGeom>
            <a:ln w="88900">
              <a:solidFill>
                <a:srgbClr val="008000"/>
              </a:solidFill>
              <a:prstDash val="solid"/>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62049" y="2086509"/>
              <a:ext cx="970568" cy="492443"/>
            </a:xfrm>
            <a:prstGeom prst="rect">
              <a:avLst/>
            </a:prstGeom>
            <a:noFill/>
          </p:spPr>
          <p:txBody>
            <a:bodyPr wrap="none" rtlCol="0">
              <a:spAutoFit/>
            </a:bodyPr>
            <a:lstStyle/>
            <a:p>
              <a:r>
                <a:rPr lang="en-US" sz="2600" i="1" dirty="0" smtClean="0"/>
                <a:t>Data</a:t>
              </a:r>
              <a:endParaRPr lang="en-US" sz="2600" i="1" dirty="0"/>
            </a:p>
          </p:txBody>
        </p:sp>
        <p:sp>
          <p:nvSpPr>
            <p:cNvPr id="49" name="TextBox 48"/>
            <p:cNvSpPr txBox="1"/>
            <p:nvPr/>
          </p:nvSpPr>
          <p:spPr>
            <a:xfrm>
              <a:off x="6745684" y="2086509"/>
              <a:ext cx="2156765" cy="492443"/>
            </a:xfrm>
            <a:prstGeom prst="rect">
              <a:avLst/>
            </a:prstGeom>
            <a:noFill/>
          </p:spPr>
          <p:txBody>
            <a:bodyPr wrap="none" rtlCol="0">
              <a:spAutoFit/>
            </a:bodyPr>
            <a:lstStyle/>
            <a:p>
              <a:r>
                <a:rPr lang="en-US" sz="2600" i="1" dirty="0" smtClean="0"/>
                <a:t>Berger Code</a:t>
              </a:r>
              <a:endParaRPr lang="en-US" sz="2600" i="1" dirty="0"/>
            </a:p>
          </p:txBody>
        </p:sp>
      </p:grpSp>
      <p:grpSp>
        <p:nvGrpSpPr>
          <p:cNvPr id="63" name="Group 62"/>
          <p:cNvGrpSpPr/>
          <p:nvPr/>
        </p:nvGrpSpPr>
        <p:grpSpPr>
          <a:xfrm>
            <a:off x="2259712" y="1840841"/>
            <a:ext cx="3315344" cy="501519"/>
            <a:chOff x="2259712" y="1840841"/>
            <a:chExt cx="3315344" cy="501519"/>
          </a:xfrm>
        </p:grpSpPr>
        <p:grpSp>
          <p:nvGrpSpPr>
            <p:cNvPr id="61" name="Group 60"/>
            <p:cNvGrpSpPr/>
            <p:nvPr/>
          </p:nvGrpSpPr>
          <p:grpSpPr>
            <a:xfrm>
              <a:off x="2259712" y="1840841"/>
              <a:ext cx="1880345" cy="501519"/>
              <a:chOff x="2259712" y="1840841"/>
              <a:chExt cx="1880345" cy="501519"/>
            </a:xfrm>
          </p:grpSpPr>
          <p:cxnSp>
            <p:nvCxnSpPr>
              <p:cNvPr id="48" name="Straight Connector 47"/>
              <p:cNvCxnSpPr/>
              <p:nvPr/>
            </p:nvCxnSpPr>
            <p:spPr>
              <a:xfrm flipV="1">
                <a:off x="2276207" y="1995954"/>
                <a:ext cx="0" cy="346406"/>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3001953" y="1840841"/>
                <a:ext cx="412357" cy="336563"/>
              </a:xfrm>
              <a:prstGeom prst="ellipse">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Arial"/>
                    <a:cs typeface="Arial"/>
                  </a:rPr>
                  <a:t>+</a:t>
                </a:r>
                <a:endParaRPr lang="en-US" sz="2000" dirty="0">
                  <a:solidFill>
                    <a:schemeClr val="tx1"/>
                  </a:solidFill>
                  <a:latin typeface="Arial"/>
                  <a:cs typeface="Arial"/>
                </a:endParaRPr>
              </a:p>
            </p:txBody>
          </p:sp>
          <p:cxnSp>
            <p:nvCxnSpPr>
              <p:cNvPr id="51" name="Straight Connector 50"/>
              <p:cNvCxnSpPr>
                <a:endCxn id="53" idx="2"/>
              </p:cNvCxnSpPr>
              <p:nvPr/>
            </p:nvCxnSpPr>
            <p:spPr>
              <a:xfrm flipV="1">
                <a:off x="2259712" y="2009123"/>
                <a:ext cx="742241" cy="3327"/>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57" name="Right Triangle 56"/>
              <p:cNvSpPr/>
              <p:nvPr/>
            </p:nvSpPr>
            <p:spPr>
              <a:xfrm rot="13188510">
                <a:off x="3647290" y="1855452"/>
                <a:ext cx="280877" cy="318436"/>
              </a:xfrm>
              <a:prstGeom prst="rtTriangl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a:stCxn id="53" idx="6"/>
                <a:endCxn id="57" idx="5"/>
              </p:cNvCxnSpPr>
              <p:nvPr/>
            </p:nvCxnSpPr>
            <p:spPr>
              <a:xfrm>
                <a:off x="3414310" y="2009123"/>
                <a:ext cx="373418" cy="5547"/>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3991609" y="1913477"/>
                <a:ext cx="148448" cy="164955"/>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flipH="1">
              <a:off x="4144007" y="1979459"/>
              <a:ext cx="1431049" cy="350346"/>
              <a:chOff x="-1661968" y="2214336"/>
              <a:chExt cx="742241" cy="346406"/>
            </a:xfrm>
          </p:grpSpPr>
          <p:cxnSp>
            <p:nvCxnSpPr>
              <p:cNvPr id="65" name="Straight Connector 64"/>
              <p:cNvCxnSpPr/>
              <p:nvPr/>
            </p:nvCxnSpPr>
            <p:spPr>
              <a:xfrm flipV="1">
                <a:off x="-1654028" y="2214336"/>
                <a:ext cx="0" cy="346406"/>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1661968" y="2227505"/>
                <a:ext cx="742241" cy="3327"/>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grpSp>
      <p:grpSp>
        <p:nvGrpSpPr>
          <p:cNvPr id="105" name="Group 104"/>
          <p:cNvGrpSpPr/>
          <p:nvPr/>
        </p:nvGrpSpPr>
        <p:grpSpPr>
          <a:xfrm>
            <a:off x="2263666" y="2362789"/>
            <a:ext cx="3320182" cy="1132789"/>
            <a:chOff x="2263666" y="2362789"/>
            <a:chExt cx="3320182" cy="1132789"/>
          </a:xfrm>
        </p:grpSpPr>
        <p:grpSp>
          <p:nvGrpSpPr>
            <p:cNvPr id="64" name="Group 63"/>
            <p:cNvGrpSpPr/>
            <p:nvPr/>
          </p:nvGrpSpPr>
          <p:grpSpPr>
            <a:xfrm flipV="1">
              <a:off x="2263666" y="2362789"/>
              <a:ext cx="742241" cy="349732"/>
              <a:chOff x="2412112" y="2145028"/>
              <a:chExt cx="742241" cy="349732"/>
            </a:xfrm>
          </p:grpSpPr>
          <p:cxnSp>
            <p:nvCxnSpPr>
              <p:cNvPr id="69" name="Straight Connector 68"/>
              <p:cNvCxnSpPr/>
              <p:nvPr/>
            </p:nvCxnSpPr>
            <p:spPr>
              <a:xfrm flipV="1">
                <a:off x="2428607" y="2148354"/>
                <a:ext cx="0" cy="346406"/>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2412112" y="2145028"/>
                <a:ext cx="742241" cy="3327"/>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989413" y="2521081"/>
              <a:ext cx="412357" cy="336563"/>
            </a:xfrm>
            <a:prstGeom prst="ellipse">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Arial"/>
                  <a:cs typeface="Arial"/>
                </a:rPr>
                <a:t>+</a:t>
              </a:r>
              <a:endParaRPr lang="en-US" sz="2000" dirty="0">
                <a:solidFill>
                  <a:schemeClr val="tx1"/>
                </a:solidFill>
                <a:latin typeface="Arial"/>
                <a:cs typeface="Arial"/>
              </a:endParaRPr>
            </a:p>
          </p:txBody>
        </p:sp>
        <p:sp>
          <p:nvSpPr>
            <p:cNvPr id="73" name="Oval 72"/>
            <p:cNvSpPr/>
            <p:nvPr/>
          </p:nvSpPr>
          <p:spPr>
            <a:xfrm>
              <a:off x="3801583" y="2517313"/>
              <a:ext cx="412357" cy="336563"/>
            </a:xfrm>
            <a:prstGeom prst="ellipse">
              <a:avLst/>
            </a:prstGeom>
            <a:solidFill>
              <a:srgbClr val="FF3A0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Arial"/>
                  <a:cs typeface="Arial"/>
                </a:rPr>
                <a:t>=</a:t>
              </a:r>
            </a:p>
          </p:txBody>
        </p:sp>
        <p:cxnSp>
          <p:nvCxnSpPr>
            <p:cNvPr id="74" name="Straight Connector 73"/>
            <p:cNvCxnSpPr>
              <a:stCxn id="72" idx="6"/>
              <a:endCxn id="73" idx="2"/>
            </p:cNvCxnSpPr>
            <p:nvPr/>
          </p:nvCxnSpPr>
          <p:spPr>
            <a:xfrm flipV="1">
              <a:off x="3401770" y="2685595"/>
              <a:ext cx="399813" cy="3768"/>
            </a:xfrm>
            <a:prstGeom prst="line">
              <a:avLst/>
            </a:prstGeom>
            <a:ln>
              <a:solidFill>
                <a:schemeClr val="tx1"/>
              </a:solidFill>
              <a:prstDash val="solid"/>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flipH="1">
              <a:off x="4475952" y="2544485"/>
              <a:ext cx="492767" cy="318436"/>
              <a:chOff x="3799690" y="2007852"/>
              <a:chExt cx="492767" cy="318436"/>
            </a:xfrm>
          </p:grpSpPr>
          <p:sp>
            <p:nvSpPr>
              <p:cNvPr id="75" name="Right Triangle 74"/>
              <p:cNvSpPr/>
              <p:nvPr/>
            </p:nvSpPr>
            <p:spPr>
              <a:xfrm rot="13188510">
                <a:off x="3799690" y="2007852"/>
                <a:ext cx="280877" cy="318436"/>
              </a:xfrm>
              <a:prstGeom prst="rtTriangl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4144009" y="2065877"/>
                <a:ext cx="148448" cy="164955"/>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flipV="1">
              <a:off x="4825112" y="2418213"/>
              <a:ext cx="758736" cy="280424"/>
              <a:chOff x="4296407" y="2168101"/>
              <a:chExt cx="1431049" cy="205376"/>
            </a:xfrm>
          </p:grpSpPr>
          <p:cxnSp>
            <p:nvCxnSpPr>
              <p:cNvPr id="78" name="Straight Connector 77"/>
              <p:cNvCxnSpPr/>
              <p:nvPr/>
            </p:nvCxnSpPr>
            <p:spPr>
              <a:xfrm flipV="1">
                <a:off x="5696343" y="2168101"/>
                <a:ext cx="0" cy="205376"/>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flipV="1">
                <a:off x="4296407" y="2169339"/>
                <a:ext cx="1431049" cy="3365"/>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83" name="Straight Connector 82"/>
            <p:cNvCxnSpPr>
              <a:stCxn id="76" idx="6"/>
              <a:endCxn id="73" idx="6"/>
            </p:cNvCxnSpPr>
            <p:nvPr/>
          </p:nvCxnSpPr>
          <p:spPr>
            <a:xfrm flipH="1">
              <a:off x="4213940" y="2684988"/>
              <a:ext cx="262012" cy="607"/>
            </a:xfrm>
            <a:prstGeom prst="line">
              <a:avLst/>
            </a:prstGeom>
            <a:ln>
              <a:solidFill>
                <a:schemeClr val="tx1"/>
              </a:solidFill>
              <a:prstDash val="soli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018776" y="2845088"/>
              <a:ext cx="2253" cy="261748"/>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3858674" y="3126246"/>
              <a:ext cx="313044" cy="369332"/>
            </a:xfrm>
            <a:prstGeom prst="rect">
              <a:avLst/>
            </a:prstGeom>
            <a:noFill/>
          </p:spPr>
          <p:txBody>
            <a:bodyPr wrap="none" rtlCol="0">
              <a:spAutoFit/>
            </a:bodyPr>
            <a:lstStyle/>
            <a:p>
              <a:r>
                <a:rPr lang="en-US" dirty="0" smtClean="0"/>
                <a:t>?</a:t>
              </a:r>
              <a:endParaRPr lang="en-US" dirty="0"/>
            </a:p>
          </p:txBody>
        </p:sp>
      </p:grpSp>
      <p:grpSp>
        <p:nvGrpSpPr>
          <p:cNvPr id="109" name="Group 108"/>
          <p:cNvGrpSpPr/>
          <p:nvPr/>
        </p:nvGrpSpPr>
        <p:grpSpPr>
          <a:xfrm>
            <a:off x="335266" y="3766245"/>
            <a:ext cx="8540400" cy="492443"/>
            <a:chOff x="362049" y="2086509"/>
            <a:chExt cx="8540400" cy="492443"/>
          </a:xfrm>
        </p:grpSpPr>
        <p:cxnSp>
          <p:nvCxnSpPr>
            <p:cNvPr id="110" name="Straight Connector 109"/>
            <p:cNvCxnSpPr/>
            <p:nvPr/>
          </p:nvCxnSpPr>
          <p:spPr>
            <a:xfrm flipV="1">
              <a:off x="1487960" y="2359806"/>
              <a:ext cx="1690016" cy="27404"/>
            </a:xfrm>
            <a:prstGeom prst="line">
              <a:avLst/>
            </a:prstGeom>
            <a:ln w="889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4922196" y="2372510"/>
              <a:ext cx="1685590" cy="1996"/>
            </a:xfrm>
            <a:prstGeom prst="line">
              <a:avLst/>
            </a:prstGeom>
            <a:ln w="88900">
              <a:solidFill>
                <a:srgbClr val="008000"/>
              </a:solidFill>
              <a:prstDash val="solid"/>
            </a:ln>
            <a:effectLst/>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362049" y="2086509"/>
              <a:ext cx="970568" cy="492443"/>
            </a:xfrm>
            <a:prstGeom prst="rect">
              <a:avLst/>
            </a:prstGeom>
            <a:noFill/>
          </p:spPr>
          <p:txBody>
            <a:bodyPr wrap="none" rtlCol="0">
              <a:spAutoFit/>
            </a:bodyPr>
            <a:lstStyle/>
            <a:p>
              <a:r>
                <a:rPr lang="en-US" sz="2600" i="1" dirty="0" smtClean="0"/>
                <a:t>Data</a:t>
              </a:r>
              <a:endParaRPr lang="en-US" sz="2600" i="1" dirty="0"/>
            </a:p>
          </p:txBody>
        </p:sp>
        <p:sp>
          <p:nvSpPr>
            <p:cNvPr id="113" name="TextBox 112"/>
            <p:cNvSpPr txBox="1"/>
            <p:nvPr/>
          </p:nvSpPr>
          <p:spPr>
            <a:xfrm>
              <a:off x="6745684" y="2086509"/>
              <a:ext cx="2156765" cy="492443"/>
            </a:xfrm>
            <a:prstGeom prst="rect">
              <a:avLst/>
            </a:prstGeom>
            <a:noFill/>
          </p:spPr>
          <p:txBody>
            <a:bodyPr wrap="none" rtlCol="0">
              <a:spAutoFit/>
            </a:bodyPr>
            <a:lstStyle/>
            <a:p>
              <a:r>
                <a:rPr lang="en-US" sz="2600" i="1" dirty="0" smtClean="0"/>
                <a:t>Berger Code</a:t>
              </a:r>
              <a:endParaRPr lang="en-US" sz="2600" i="1" dirty="0"/>
            </a:p>
          </p:txBody>
        </p:sp>
      </p:grpSp>
      <p:sp>
        <p:nvSpPr>
          <p:cNvPr id="107" name="TextBox 106"/>
          <p:cNvSpPr txBox="1"/>
          <p:nvPr/>
        </p:nvSpPr>
        <p:spPr>
          <a:xfrm>
            <a:off x="360438" y="3174802"/>
            <a:ext cx="1800668" cy="492443"/>
          </a:xfrm>
          <a:prstGeom prst="rect">
            <a:avLst/>
          </a:prstGeom>
          <a:solidFill>
            <a:srgbClr val="FF0000"/>
          </a:solidFill>
        </p:spPr>
        <p:txBody>
          <a:bodyPr wrap="none" rtlCol="0">
            <a:spAutoFit/>
          </a:bodyPr>
          <a:lstStyle/>
          <a:p>
            <a:r>
              <a:rPr lang="en-US" sz="2600" dirty="0" smtClean="0"/>
              <a:t>1</a:t>
            </a:r>
            <a:r>
              <a:rPr lang="en-US" sz="2600" dirty="0" smtClean="0">
                <a:sym typeface="Wingdings"/>
              </a:rPr>
              <a:t> 0 error</a:t>
            </a:r>
            <a:endParaRPr lang="en-US" sz="2600" dirty="0"/>
          </a:p>
        </p:txBody>
      </p:sp>
      <p:grpSp>
        <p:nvGrpSpPr>
          <p:cNvPr id="119" name="Group 118"/>
          <p:cNvGrpSpPr/>
          <p:nvPr/>
        </p:nvGrpSpPr>
        <p:grpSpPr>
          <a:xfrm>
            <a:off x="593793" y="4074386"/>
            <a:ext cx="907184" cy="1006225"/>
            <a:chOff x="593793" y="4074386"/>
            <a:chExt cx="907184" cy="1006225"/>
          </a:xfrm>
        </p:grpSpPr>
        <p:sp>
          <p:nvSpPr>
            <p:cNvPr id="115" name="Freeform 114"/>
            <p:cNvSpPr/>
            <p:nvPr/>
          </p:nvSpPr>
          <p:spPr>
            <a:xfrm>
              <a:off x="593793" y="4437287"/>
              <a:ext cx="445346" cy="643324"/>
            </a:xfrm>
            <a:custGeom>
              <a:avLst/>
              <a:gdLst>
                <a:gd name="connsiteX0" fmla="*/ 887218 w 887218"/>
                <a:gd name="connsiteY0" fmla="*/ 0 h 1182864"/>
                <a:gd name="connsiteX1" fmla="*/ 191361 w 887218"/>
                <a:gd name="connsiteY1" fmla="*/ 504457 h 1182864"/>
                <a:gd name="connsiteX2" fmla="*/ 0 w 887218"/>
                <a:gd name="connsiteY2" fmla="*/ 1182864 h 1182864"/>
              </a:gdLst>
              <a:ahLst/>
              <a:cxnLst>
                <a:cxn ang="0">
                  <a:pos x="connsiteX0" y="connsiteY0"/>
                </a:cxn>
                <a:cxn ang="0">
                  <a:pos x="connsiteX1" y="connsiteY1"/>
                </a:cxn>
                <a:cxn ang="0">
                  <a:pos x="connsiteX2" y="connsiteY2"/>
                </a:cxn>
              </a:cxnLst>
              <a:rect l="l" t="t" r="r" b="b"/>
              <a:pathLst>
                <a:path w="887218" h="1182864">
                  <a:moveTo>
                    <a:pt x="887218" y="0"/>
                  </a:moveTo>
                  <a:cubicBezTo>
                    <a:pt x="613224" y="153656"/>
                    <a:pt x="339231" y="307313"/>
                    <a:pt x="191361" y="504457"/>
                  </a:cubicBezTo>
                  <a:cubicBezTo>
                    <a:pt x="43491" y="701601"/>
                    <a:pt x="0" y="1182864"/>
                    <a:pt x="0" y="1182864"/>
                  </a:cubicBezTo>
                </a:path>
              </a:pathLst>
            </a:custGeom>
            <a:ln w="889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Oval 115"/>
            <p:cNvSpPr/>
            <p:nvPr/>
          </p:nvSpPr>
          <p:spPr>
            <a:xfrm>
              <a:off x="1026594" y="4220131"/>
              <a:ext cx="412357" cy="336563"/>
            </a:xfrm>
            <a:prstGeom prst="ellipse">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Arial"/>
                  <a:cs typeface="Arial"/>
                </a:rPr>
                <a:t>+</a:t>
              </a:r>
              <a:endParaRPr lang="en-US" sz="2000" dirty="0">
                <a:solidFill>
                  <a:schemeClr val="tx1"/>
                </a:solidFill>
                <a:latin typeface="Arial"/>
                <a:cs typeface="Arial"/>
              </a:endParaRPr>
            </a:p>
          </p:txBody>
        </p:sp>
        <p:cxnSp>
          <p:nvCxnSpPr>
            <p:cNvPr id="114" name="Straight Connector 113"/>
            <p:cNvCxnSpPr/>
            <p:nvPr/>
          </p:nvCxnSpPr>
          <p:spPr>
            <a:xfrm flipV="1">
              <a:off x="1331737" y="4074386"/>
              <a:ext cx="169240" cy="178736"/>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20" name="Group 119"/>
          <p:cNvGrpSpPr/>
          <p:nvPr/>
        </p:nvGrpSpPr>
        <p:grpSpPr>
          <a:xfrm>
            <a:off x="4875766" y="4088198"/>
            <a:ext cx="1820900" cy="959422"/>
            <a:chOff x="4875766" y="4088198"/>
            <a:chExt cx="1820900" cy="959422"/>
          </a:xfrm>
        </p:grpSpPr>
        <p:grpSp>
          <p:nvGrpSpPr>
            <p:cNvPr id="124" name="Group 123"/>
            <p:cNvGrpSpPr/>
            <p:nvPr/>
          </p:nvGrpSpPr>
          <p:grpSpPr>
            <a:xfrm>
              <a:off x="4875766" y="4088198"/>
              <a:ext cx="1107896" cy="444708"/>
              <a:chOff x="4475952" y="2418213"/>
              <a:chExt cx="1107896" cy="444708"/>
            </a:xfrm>
          </p:grpSpPr>
          <p:grpSp>
            <p:nvGrpSpPr>
              <p:cNvPr id="129" name="Group 128"/>
              <p:cNvGrpSpPr/>
              <p:nvPr/>
            </p:nvGrpSpPr>
            <p:grpSpPr>
              <a:xfrm flipH="1">
                <a:off x="4475952" y="2544485"/>
                <a:ext cx="492767" cy="318436"/>
                <a:chOff x="3799690" y="2007852"/>
                <a:chExt cx="492767" cy="318436"/>
              </a:xfrm>
            </p:grpSpPr>
            <p:sp>
              <p:nvSpPr>
                <p:cNvPr id="136" name="Right Triangle 135"/>
                <p:cNvSpPr/>
                <p:nvPr/>
              </p:nvSpPr>
              <p:spPr>
                <a:xfrm rot="13188510">
                  <a:off x="3799690" y="2007852"/>
                  <a:ext cx="280877" cy="318436"/>
                </a:xfrm>
                <a:prstGeom prst="rtTriangl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4144009" y="2065877"/>
                  <a:ext cx="148448" cy="164955"/>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flipV="1">
                <a:off x="4825112" y="2418213"/>
                <a:ext cx="758736" cy="280424"/>
                <a:chOff x="4296407" y="2168101"/>
                <a:chExt cx="1431049" cy="205376"/>
              </a:xfrm>
            </p:grpSpPr>
            <p:cxnSp>
              <p:nvCxnSpPr>
                <p:cNvPr id="134" name="Straight Connector 133"/>
                <p:cNvCxnSpPr/>
                <p:nvPr/>
              </p:nvCxnSpPr>
              <p:spPr>
                <a:xfrm flipV="1">
                  <a:off x="5696343" y="2168101"/>
                  <a:ext cx="0" cy="205376"/>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H="1" flipV="1">
                  <a:off x="4296407" y="2169339"/>
                  <a:ext cx="1431049" cy="3365"/>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grpSp>
        <p:sp>
          <p:nvSpPr>
            <p:cNvPr id="140" name="Freeform 139"/>
            <p:cNvSpPr/>
            <p:nvPr/>
          </p:nvSpPr>
          <p:spPr>
            <a:xfrm flipH="1">
              <a:off x="5942474" y="4321588"/>
              <a:ext cx="754192" cy="726032"/>
            </a:xfrm>
            <a:custGeom>
              <a:avLst/>
              <a:gdLst>
                <a:gd name="connsiteX0" fmla="*/ 887218 w 887218"/>
                <a:gd name="connsiteY0" fmla="*/ 0 h 1182864"/>
                <a:gd name="connsiteX1" fmla="*/ 191361 w 887218"/>
                <a:gd name="connsiteY1" fmla="*/ 504457 h 1182864"/>
                <a:gd name="connsiteX2" fmla="*/ 0 w 887218"/>
                <a:gd name="connsiteY2" fmla="*/ 1182864 h 1182864"/>
              </a:gdLst>
              <a:ahLst/>
              <a:cxnLst>
                <a:cxn ang="0">
                  <a:pos x="connsiteX0" y="connsiteY0"/>
                </a:cxn>
                <a:cxn ang="0">
                  <a:pos x="connsiteX1" y="connsiteY1"/>
                </a:cxn>
                <a:cxn ang="0">
                  <a:pos x="connsiteX2" y="connsiteY2"/>
                </a:cxn>
              </a:cxnLst>
              <a:rect l="l" t="t" r="r" b="b"/>
              <a:pathLst>
                <a:path w="887218" h="1182864">
                  <a:moveTo>
                    <a:pt x="887218" y="0"/>
                  </a:moveTo>
                  <a:cubicBezTo>
                    <a:pt x="613224" y="153656"/>
                    <a:pt x="339231" y="307313"/>
                    <a:pt x="191361" y="504457"/>
                  </a:cubicBezTo>
                  <a:cubicBezTo>
                    <a:pt x="43491" y="701601"/>
                    <a:pt x="0" y="1182864"/>
                    <a:pt x="0" y="1182864"/>
                  </a:cubicBezTo>
                </a:path>
              </a:pathLst>
            </a:custGeom>
            <a:ln w="88900">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8000"/>
                </a:solidFill>
              </a:endParaRPr>
            </a:p>
          </p:txBody>
        </p:sp>
      </p:grpSp>
      <p:sp>
        <p:nvSpPr>
          <p:cNvPr id="141" name="Freeform 140"/>
          <p:cNvSpPr/>
          <p:nvPr/>
        </p:nvSpPr>
        <p:spPr>
          <a:xfrm flipV="1">
            <a:off x="4115565" y="3616222"/>
            <a:ext cx="754192" cy="726032"/>
          </a:xfrm>
          <a:custGeom>
            <a:avLst/>
            <a:gdLst>
              <a:gd name="connsiteX0" fmla="*/ 887218 w 887218"/>
              <a:gd name="connsiteY0" fmla="*/ 0 h 1182864"/>
              <a:gd name="connsiteX1" fmla="*/ 191361 w 887218"/>
              <a:gd name="connsiteY1" fmla="*/ 504457 h 1182864"/>
              <a:gd name="connsiteX2" fmla="*/ 0 w 887218"/>
              <a:gd name="connsiteY2" fmla="*/ 1182864 h 1182864"/>
            </a:gdLst>
            <a:ahLst/>
            <a:cxnLst>
              <a:cxn ang="0">
                <a:pos x="connsiteX0" y="connsiteY0"/>
              </a:cxn>
              <a:cxn ang="0">
                <a:pos x="connsiteX1" y="connsiteY1"/>
              </a:cxn>
              <a:cxn ang="0">
                <a:pos x="connsiteX2" y="connsiteY2"/>
              </a:cxn>
            </a:cxnLst>
            <a:rect l="l" t="t" r="r" b="b"/>
            <a:pathLst>
              <a:path w="887218" h="1182864">
                <a:moveTo>
                  <a:pt x="887218" y="0"/>
                </a:moveTo>
                <a:cubicBezTo>
                  <a:pt x="613224" y="153656"/>
                  <a:pt x="339231" y="307313"/>
                  <a:pt x="191361" y="504457"/>
                </a:cubicBezTo>
                <a:cubicBezTo>
                  <a:pt x="43491" y="701601"/>
                  <a:pt x="0" y="1182864"/>
                  <a:pt x="0" y="1182864"/>
                </a:cubicBezTo>
              </a:path>
            </a:pathLst>
          </a:custGeom>
          <a:ln w="889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8000"/>
              </a:solidFill>
            </a:endParaRPr>
          </a:p>
        </p:txBody>
      </p:sp>
    </p:spTree>
    <p:extLst>
      <p:ext uri="{BB962C8B-B14F-4D97-AF65-F5344CB8AC3E}">
        <p14:creationId xmlns:p14="http://schemas.microsoft.com/office/powerpoint/2010/main" val="25816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rcRect t="-7116" b="-7116"/>
          <a:stretch>
            <a:fillRect/>
          </a:stretch>
        </p:blipFill>
        <p:spPr>
          <a:xfrm>
            <a:off x="945493" y="776430"/>
            <a:ext cx="6505071" cy="3749040"/>
          </a:xfrm>
        </p:spPr>
      </p:pic>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19</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EARLY READ: DESIGN</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19</a:t>
            </a:fld>
            <a:endParaRPr lang="en-US" sz="1200" b="1">
              <a:solidFill>
                <a:schemeClr val="tx1">
                  <a:tint val="75000"/>
                </a:schemeClr>
              </a:solidFill>
              <a:latin typeface="+mn-lt"/>
            </a:endParaRPr>
          </a:p>
        </p:txBody>
      </p:sp>
      <p:sp>
        <p:nvSpPr>
          <p:cNvPr id="4" name="TextBox 3"/>
          <p:cNvSpPr txBox="1"/>
          <p:nvPr/>
        </p:nvSpPr>
        <p:spPr>
          <a:xfrm>
            <a:off x="534736" y="3418337"/>
            <a:ext cx="8032968" cy="2246769"/>
          </a:xfrm>
          <a:prstGeom prst="rect">
            <a:avLst/>
          </a:prstGeom>
          <a:noFill/>
        </p:spPr>
        <p:txBody>
          <a:bodyPr wrap="none" rtlCol="0">
            <a:spAutoFit/>
          </a:bodyPr>
          <a:lstStyle/>
          <a:p>
            <a:pPr marL="457200" indent="-457200">
              <a:buFont typeface="Arial"/>
              <a:buChar char="•"/>
            </a:pPr>
            <a:endParaRPr lang="en-US" sz="2800" dirty="0" smtClean="0"/>
          </a:p>
          <a:p>
            <a:pPr marL="457200" indent="-457200">
              <a:buFont typeface="Arial"/>
              <a:buChar char="•"/>
            </a:pPr>
            <a:endParaRPr lang="en-US" sz="2800" dirty="0"/>
          </a:p>
          <a:p>
            <a:pPr marL="457200" indent="-457200">
              <a:buFont typeface="Arial"/>
              <a:buChar char="•"/>
            </a:pPr>
            <a:r>
              <a:rPr lang="en-US" sz="2800" dirty="0" smtClean="0"/>
              <a:t>Early Read reduces </a:t>
            </a:r>
            <a:r>
              <a:rPr lang="en-US" sz="2800" dirty="0" err="1" smtClean="0"/>
              <a:t>R</a:t>
            </a:r>
            <a:r>
              <a:rPr lang="en-US" sz="2800" baseline="-25000" dirty="0" err="1" smtClean="0"/>
              <a:t>sense</a:t>
            </a:r>
            <a:r>
              <a:rPr lang="en-US" sz="2800" dirty="0" smtClean="0"/>
              <a:t> from 10KΩ to 7KΩ</a:t>
            </a:r>
          </a:p>
          <a:p>
            <a:pPr marL="457200" indent="-457200">
              <a:buFont typeface="Arial"/>
              <a:buChar char="•"/>
            </a:pPr>
            <a:r>
              <a:rPr lang="en-US" sz="2800" dirty="0" smtClean="0"/>
              <a:t>The BER increases from 10</a:t>
            </a:r>
            <a:r>
              <a:rPr lang="en-US" sz="2800" baseline="30000" dirty="0" smtClean="0"/>
              <a:t>-16 </a:t>
            </a:r>
            <a:r>
              <a:rPr lang="en-US" sz="2800" dirty="0" smtClean="0"/>
              <a:t>to 10</a:t>
            </a:r>
            <a:r>
              <a:rPr lang="en-US" sz="2800" baseline="30000" dirty="0" smtClean="0"/>
              <a:t>-5</a:t>
            </a:r>
          </a:p>
          <a:p>
            <a:pPr marL="457200" indent="-457200">
              <a:buFont typeface="Arial"/>
              <a:buChar char="•"/>
            </a:pPr>
            <a:r>
              <a:rPr lang="en-US" sz="2800" dirty="0" smtClean="0"/>
              <a:t>Detect using </a:t>
            </a:r>
            <a:r>
              <a:rPr lang="en-US" sz="2800" dirty="0"/>
              <a:t>B</a:t>
            </a:r>
            <a:r>
              <a:rPr lang="en-US" sz="2800" dirty="0" smtClean="0"/>
              <a:t>erger Code, retrying 0.5% times</a:t>
            </a:r>
          </a:p>
        </p:txBody>
      </p:sp>
      <p:sp>
        <p:nvSpPr>
          <p:cNvPr id="31" name="Rectangle 30"/>
          <p:cNvSpPr/>
          <p:nvPr/>
        </p:nvSpPr>
        <p:spPr>
          <a:xfrm>
            <a:off x="417919" y="5700921"/>
            <a:ext cx="8302485" cy="523220"/>
          </a:xfrm>
          <a:prstGeom prst="rect">
            <a:avLst/>
          </a:prstGeom>
          <a:solidFill>
            <a:srgbClr val="BBCFE6"/>
          </a:solidFill>
          <a:ln w="38100" cmpd="sng">
            <a:solidFill>
              <a:srgbClr val="FF6600"/>
            </a:solidFill>
          </a:ln>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kumimoji="0" lang="en-US" sz="2800" b="0" i="0" u="none" strike="noStrike" kern="0" cap="none" spc="0" normalizeH="0" baseline="0" noProof="0" dirty="0" smtClean="0">
                <a:ln>
                  <a:noFill/>
                </a:ln>
                <a:solidFill>
                  <a:prstClr val="black"/>
                </a:solidFill>
                <a:effectLst/>
                <a:uLnTx/>
                <a:uFillTx/>
              </a:rPr>
              <a:t>25% reduction</a:t>
            </a:r>
            <a:r>
              <a:rPr kumimoji="0" lang="en-US" sz="2800" b="0" i="0" u="none" strike="noStrike" kern="0" cap="none" spc="0" normalizeH="0" noProof="0" dirty="0" smtClean="0">
                <a:ln>
                  <a:noFill/>
                </a:ln>
                <a:solidFill>
                  <a:prstClr val="black"/>
                </a:solidFill>
                <a:effectLst/>
                <a:uLnTx/>
                <a:uFillTx/>
              </a:rPr>
              <a:t> in read </a:t>
            </a:r>
            <a:r>
              <a:rPr lang="en-US" sz="2800" kern="0" dirty="0">
                <a:solidFill>
                  <a:prstClr val="black"/>
                </a:solidFill>
              </a:rPr>
              <a:t>l</a:t>
            </a:r>
            <a:r>
              <a:rPr kumimoji="0" lang="en-US" sz="2800" b="0" i="0" u="none" strike="noStrike" kern="0" cap="none" spc="0" normalizeH="0" noProof="0" dirty="0" err="1" smtClean="0">
                <a:ln>
                  <a:noFill/>
                </a:ln>
                <a:solidFill>
                  <a:prstClr val="black"/>
                </a:solidFill>
                <a:effectLst/>
                <a:uLnTx/>
                <a:uFillTx/>
              </a:rPr>
              <a:t>atency</a:t>
            </a:r>
            <a:r>
              <a:rPr kumimoji="0" lang="en-US" sz="2800" b="0" i="0" u="none" strike="noStrike" kern="0" cap="none" spc="0" normalizeH="0" noProof="0" dirty="0" smtClean="0">
                <a:ln>
                  <a:noFill/>
                </a:ln>
                <a:solidFill>
                  <a:prstClr val="black"/>
                </a:solidFill>
                <a:effectLst/>
                <a:uLnTx/>
                <a:uFillTx/>
              </a:rPr>
              <a:t> using Early Read</a:t>
            </a:r>
            <a:endParaRPr kumimoji="0" lang="en-US" sz="2800" b="0" i="0" u="none" strike="noStrike" kern="0" cap="none" spc="0" normalizeH="0" baseline="0" noProof="0" dirty="0" smtClean="0">
              <a:ln>
                <a:noFill/>
              </a:ln>
              <a:solidFill>
                <a:prstClr val="black"/>
              </a:solidFill>
              <a:effectLst/>
              <a:uLnTx/>
              <a:uFillTx/>
            </a:endParaRPr>
          </a:p>
        </p:txBody>
      </p:sp>
      <p:grpSp>
        <p:nvGrpSpPr>
          <p:cNvPr id="11" name="Group 10"/>
          <p:cNvGrpSpPr/>
          <p:nvPr/>
        </p:nvGrpSpPr>
        <p:grpSpPr>
          <a:xfrm>
            <a:off x="6848191" y="1698959"/>
            <a:ext cx="1843207" cy="2315909"/>
            <a:chOff x="7036995" y="1887730"/>
            <a:chExt cx="1843207" cy="2315909"/>
          </a:xfrm>
        </p:grpSpPr>
        <p:sp>
          <p:nvSpPr>
            <p:cNvPr id="17" name="Rounded Rectangle 16"/>
            <p:cNvSpPr/>
            <p:nvPr/>
          </p:nvSpPr>
          <p:spPr>
            <a:xfrm>
              <a:off x="7036995" y="3869364"/>
              <a:ext cx="625342" cy="334275"/>
            </a:xfrm>
            <a:prstGeom prst="roundRect">
              <a:avLst/>
            </a:prstGeom>
            <a:noFill/>
            <a:ln w="41275">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7137008" y="1887730"/>
              <a:ext cx="1743194" cy="980302"/>
              <a:chOff x="7137008" y="1887730"/>
              <a:chExt cx="1743194" cy="980302"/>
            </a:xfrm>
          </p:grpSpPr>
          <p:sp>
            <p:nvSpPr>
              <p:cNvPr id="8" name="Rectangular Callout 7"/>
              <p:cNvSpPr/>
              <p:nvPr/>
            </p:nvSpPr>
            <p:spPr>
              <a:xfrm>
                <a:off x="7137008" y="1887730"/>
                <a:ext cx="1670899" cy="980302"/>
              </a:xfrm>
              <a:prstGeom prst="wedgeRectCallout">
                <a:avLst>
                  <a:gd name="adj1" fmla="val -41070"/>
                  <a:gd name="adj2" fmla="val 151152"/>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251706" y="1988674"/>
                <a:ext cx="1628496" cy="369332"/>
              </a:xfrm>
              <a:prstGeom prst="rect">
                <a:avLst/>
              </a:prstGeom>
              <a:noFill/>
            </p:spPr>
            <p:txBody>
              <a:bodyPr wrap="none" rtlCol="0">
                <a:spAutoFit/>
              </a:bodyPr>
              <a:lstStyle/>
              <a:p>
                <a:r>
                  <a:rPr lang="en-US" dirty="0" smtClean="0"/>
                  <a:t>Latency=69ns</a:t>
                </a:r>
                <a:endParaRPr lang="en-US" dirty="0"/>
              </a:p>
            </p:txBody>
          </p:sp>
          <p:sp>
            <p:nvSpPr>
              <p:cNvPr id="21" name="TextBox 20"/>
              <p:cNvSpPr txBox="1"/>
              <p:nvPr/>
            </p:nvSpPr>
            <p:spPr>
              <a:xfrm>
                <a:off x="7237016" y="2341618"/>
                <a:ext cx="1204589" cy="369332"/>
              </a:xfrm>
              <a:prstGeom prst="rect">
                <a:avLst/>
              </a:prstGeom>
              <a:noFill/>
            </p:spPr>
            <p:txBody>
              <a:bodyPr wrap="none" rtlCol="0">
                <a:spAutoFit/>
              </a:bodyPr>
              <a:lstStyle/>
              <a:p>
                <a:r>
                  <a:rPr lang="en-US" dirty="0" smtClean="0"/>
                  <a:t>Retry=0%</a:t>
                </a:r>
                <a:endParaRPr lang="en-US" dirty="0"/>
              </a:p>
            </p:txBody>
          </p:sp>
        </p:grpSp>
      </p:grpSp>
      <p:grpSp>
        <p:nvGrpSpPr>
          <p:cNvPr id="13" name="Group 12"/>
          <p:cNvGrpSpPr/>
          <p:nvPr/>
        </p:nvGrpSpPr>
        <p:grpSpPr>
          <a:xfrm>
            <a:off x="4391049" y="1367394"/>
            <a:ext cx="2473363" cy="2622598"/>
            <a:chOff x="4579853" y="1556165"/>
            <a:chExt cx="2473363" cy="2622598"/>
          </a:xfrm>
        </p:grpSpPr>
        <p:grpSp>
          <p:nvGrpSpPr>
            <p:cNvPr id="25" name="Group 24"/>
            <p:cNvGrpSpPr/>
            <p:nvPr/>
          </p:nvGrpSpPr>
          <p:grpSpPr>
            <a:xfrm>
              <a:off x="5382317" y="1556165"/>
              <a:ext cx="1670899" cy="980302"/>
              <a:chOff x="7218288" y="1938530"/>
              <a:chExt cx="1670899" cy="980302"/>
            </a:xfrm>
          </p:grpSpPr>
          <p:sp>
            <p:nvSpPr>
              <p:cNvPr id="26" name="Rectangular Callout 25"/>
              <p:cNvSpPr/>
              <p:nvPr/>
            </p:nvSpPr>
            <p:spPr>
              <a:xfrm>
                <a:off x="7218288" y="1938530"/>
                <a:ext cx="1670899" cy="980302"/>
              </a:xfrm>
              <a:prstGeom prst="wedgeRectCallout">
                <a:avLst>
                  <a:gd name="adj1" fmla="val -82070"/>
                  <a:gd name="adj2" fmla="val 38640"/>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251706" y="1988674"/>
                <a:ext cx="1628496" cy="369332"/>
              </a:xfrm>
              <a:prstGeom prst="rect">
                <a:avLst/>
              </a:prstGeom>
              <a:noFill/>
            </p:spPr>
            <p:txBody>
              <a:bodyPr wrap="none" rtlCol="0">
                <a:spAutoFit/>
              </a:bodyPr>
              <a:lstStyle/>
              <a:p>
                <a:r>
                  <a:rPr lang="en-US" dirty="0" smtClean="0"/>
                  <a:t>Latency=55ns</a:t>
                </a:r>
                <a:endParaRPr lang="en-US" dirty="0"/>
              </a:p>
            </p:txBody>
          </p:sp>
          <p:sp>
            <p:nvSpPr>
              <p:cNvPr id="33" name="TextBox 32"/>
              <p:cNvSpPr txBox="1"/>
              <p:nvPr/>
            </p:nvSpPr>
            <p:spPr>
              <a:xfrm>
                <a:off x="7237016" y="2341618"/>
                <a:ext cx="1204589" cy="369332"/>
              </a:xfrm>
              <a:prstGeom prst="rect">
                <a:avLst/>
              </a:prstGeom>
              <a:noFill/>
            </p:spPr>
            <p:txBody>
              <a:bodyPr wrap="none" rtlCol="0">
                <a:spAutoFit/>
              </a:bodyPr>
              <a:lstStyle/>
              <a:p>
                <a:r>
                  <a:rPr lang="en-US" dirty="0" smtClean="0"/>
                  <a:t>Retry=0%</a:t>
                </a:r>
                <a:endParaRPr lang="en-US" dirty="0"/>
              </a:p>
            </p:txBody>
          </p:sp>
        </p:grpSp>
        <p:sp>
          <p:nvSpPr>
            <p:cNvPr id="34" name="Rounded Rectangle 33"/>
            <p:cNvSpPr/>
            <p:nvPr/>
          </p:nvSpPr>
          <p:spPr>
            <a:xfrm>
              <a:off x="4579853" y="3844488"/>
              <a:ext cx="625342" cy="334275"/>
            </a:xfrm>
            <a:prstGeom prst="roundRect">
              <a:avLst/>
            </a:prstGeom>
            <a:noFill/>
            <a:ln w="41275">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3147700" y="1352678"/>
            <a:ext cx="2479912" cy="2639310"/>
            <a:chOff x="4590013" y="1539453"/>
            <a:chExt cx="2479912" cy="2639310"/>
          </a:xfrm>
        </p:grpSpPr>
        <p:grpSp>
          <p:nvGrpSpPr>
            <p:cNvPr id="36" name="Group 35"/>
            <p:cNvGrpSpPr/>
            <p:nvPr/>
          </p:nvGrpSpPr>
          <p:grpSpPr>
            <a:xfrm>
              <a:off x="5399026" y="1539453"/>
              <a:ext cx="1670899" cy="980302"/>
              <a:chOff x="7234997" y="1921818"/>
              <a:chExt cx="1670899" cy="980302"/>
            </a:xfrm>
          </p:grpSpPr>
          <p:sp>
            <p:nvSpPr>
              <p:cNvPr id="38" name="Rectangular Callout 37"/>
              <p:cNvSpPr/>
              <p:nvPr/>
            </p:nvSpPr>
            <p:spPr>
              <a:xfrm>
                <a:off x="7234997" y="1921818"/>
                <a:ext cx="1670899" cy="980302"/>
              </a:xfrm>
              <a:prstGeom prst="wedgeRectCallout">
                <a:avLst>
                  <a:gd name="adj1" fmla="val -82070"/>
                  <a:gd name="adj2" fmla="val -22730"/>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7251706" y="1988674"/>
                <a:ext cx="1628496" cy="369332"/>
              </a:xfrm>
              <a:prstGeom prst="rect">
                <a:avLst/>
              </a:prstGeom>
              <a:noFill/>
            </p:spPr>
            <p:txBody>
              <a:bodyPr wrap="none" rtlCol="0">
                <a:spAutoFit/>
              </a:bodyPr>
              <a:lstStyle/>
              <a:p>
                <a:r>
                  <a:rPr lang="en-US" dirty="0" smtClean="0"/>
                  <a:t>Latency=48ns</a:t>
                </a:r>
                <a:endParaRPr lang="en-US" dirty="0"/>
              </a:p>
            </p:txBody>
          </p:sp>
          <p:sp>
            <p:nvSpPr>
              <p:cNvPr id="40" name="TextBox 39"/>
              <p:cNvSpPr txBox="1"/>
              <p:nvPr/>
            </p:nvSpPr>
            <p:spPr>
              <a:xfrm>
                <a:off x="7237016" y="2341618"/>
                <a:ext cx="1397100" cy="369332"/>
              </a:xfrm>
              <a:prstGeom prst="rect">
                <a:avLst/>
              </a:prstGeom>
              <a:noFill/>
            </p:spPr>
            <p:txBody>
              <a:bodyPr wrap="none" rtlCol="0">
                <a:spAutoFit/>
              </a:bodyPr>
              <a:lstStyle/>
              <a:p>
                <a:r>
                  <a:rPr lang="en-US" dirty="0" smtClean="0"/>
                  <a:t>Retry=0.5%</a:t>
                </a:r>
                <a:endParaRPr lang="en-US" dirty="0"/>
              </a:p>
            </p:txBody>
          </p:sp>
        </p:grpSp>
        <p:sp>
          <p:nvSpPr>
            <p:cNvPr id="37" name="Rounded Rectangle 36"/>
            <p:cNvSpPr/>
            <p:nvPr/>
          </p:nvSpPr>
          <p:spPr>
            <a:xfrm>
              <a:off x="4590013" y="3844488"/>
              <a:ext cx="625342" cy="334275"/>
            </a:xfrm>
            <a:prstGeom prst="roundRect">
              <a:avLst/>
            </a:prstGeom>
            <a:noFill/>
            <a:ln w="41275">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7537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1748" name="Content Placeholder 2"/>
          <p:cNvSpPr>
            <a:spLocks noGrp="1"/>
          </p:cNvSpPr>
          <p:nvPr>
            <p:ph idx="1"/>
          </p:nvPr>
        </p:nvSpPr>
        <p:spPr>
          <a:xfrm>
            <a:off x="242888" y="964098"/>
            <a:ext cx="8601212" cy="5298342"/>
          </a:xfrm>
        </p:spPr>
        <p:txBody>
          <a:bodyPr/>
          <a:lstStyle/>
          <a:p>
            <a:pPr eaLnBrk="1" hangingPunct="1"/>
            <a:r>
              <a:rPr lang="en-US" sz="2600" dirty="0" smtClean="0">
                <a:latin typeface="Arial"/>
                <a:cs typeface="Arial"/>
              </a:rPr>
              <a:t>Phase Change Memory (PCM) promises higher density and better scalability</a:t>
            </a:r>
            <a:endParaRPr lang="en-US" sz="2600" dirty="0">
              <a:latin typeface="Arial"/>
              <a:cs typeface="Arial"/>
            </a:endParaRPr>
          </a:p>
          <a:p>
            <a:pPr marL="0" lvl="0" indent="0">
              <a:buNone/>
            </a:pPr>
            <a:r>
              <a:rPr lang="en-US" sz="2600" dirty="0" smtClean="0">
                <a:latin typeface="Arial"/>
                <a:cs typeface="Arial"/>
              </a:rPr>
              <a:t>Key Challenges:</a:t>
            </a:r>
          </a:p>
          <a:p>
            <a:r>
              <a:rPr lang="en-US" sz="2600" dirty="0" smtClean="0">
                <a:latin typeface="Arial"/>
                <a:cs typeface="Arial"/>
              </a:rPr>
              <a:t>Limited </a:t>
            </a:r>
            <a:r>
              <a:rPr lang="en-US" sz="2600" dirty="0">
                <a:latin typeface="Arial"/>
                <a:cs typeface="Arial"/>
              </a:rPr>
              <a:t>Endurance (10-100M writes/cell</a:t>
            </a:r>
            <a:r>
              <a:rPr lang="en-US" sz="2600" dirty="0" smtClean="0">
                <a:latin typeface="Arial"/>
                <a:cs typeface="Arial"/>
              </a:rPr>
              <a:t>)</a:t>
            </a:r>
          </a:p>
          <a:p>
            <a:pPr lvl="1"/>
            <a:r>
              <a:rPr lang="en-US" sz="2400" dirty="0" smtClean="0">
                <a:solidFill>
                  <a:srgbClr val="008000"/>
                </a:solidFill>
                <a:latin typeface="Arial"/>
                <a:cs typeface="Arial"/>
              </a:rPr>
              <a:t>Wear </a:t>
            </a:r>
            <a:r>
              <a:rPr lang="en-US" sz="2400" dirty="0">
                <a:solidFill>
                  <a:srgbClr val="008000"/>
                </a:solidFill>
                <a:latin typeface="Arial"/>
                <a:cs typeface="Arial"/>
              </a:rPr>
              <a:t>Leveling, Error correction, Graceful </a:t>
            </a:r>
            <a:r>
              <a:rPr lang="en-US" sz="2400" dirty="0" smtClean="0">
                <a:solidFill>
                  <a:srgbClr val="008000"/>
                </a:solidFill>
                <a:latin typeface="Arial"/>
                <a:cs typeface="Arial"/>
              </a:rPr>
              <a:t>degradation</a:t>
            </a:r>
          </a:p>
          <a:p>
            <a:r>
              <a:rPr lang="en-US" sz="2600" dirty="0">
                <a:latin typeface="Arial"/>
                <a:cs typeface="Arial"/>
              </a:rPr>
              <a:t>High Write Latency (4X-8X higher </a:t>
            </a:r>
            <a:r>
              <a:rPr lang="en-US" sz="2600" dirty="0" smtClean="0">
                <a:latin typeface="Arial"/>
                <a:cs typeface="Arial"/>
              </a:rPr>
              <a:t>than PCM read)</a:t>
            </a:r>
          </a:p>
          <a:p>
            <a:pPr lvl="1"/>
            <a:r>
              <a:rPr lang="en-US" sz="2400" dirty="0" err="1" smtClean="0">
                <a:solidFill>
                  <a:srgbClr val="008000"/>
                </a:solidFill>
                <a:latin typeface="Arial"/>
                <a:cs typeface="Arial"/>
              </a:rPr>
              <a:t>PreSET</a:t>
            </a:r>
            <a:r>
              <a:rPr lang="en-US" sz="2400" dirty="0" smtClean="0">
                <a:solidFill>
                  <a:srgbClr val="008000"/>
                </a:solidFill>
                <a:latin typeface="Arial"/>
                <a:cs typeface="Arial"/>
              </a:rPr>
              <a:t>, Write Cancellation, Write Pausing</a:t>
            </a:r>
            <a:endParaRPr lang="en-US" sz="2400" dirty="0">
              <a:solidFill>
                <a:srgbClr val="008000"/>
              </a:solidFill>
              <a:latin typeface="Arial"/>
              <a:cs typeface="Arial"/>
            </a:endParaRPr>
          </a:p>
          <a:p>
            <a:r>
              <a:rPr lang="en-US" sz="2600" dirty="0">
                <a:latin typeface="Arial"/>
                <a:cs typeface="Arial"/>
              </a:rPr>
              <a:t>High Read Latency </a:t>
            </a:r>
            <a:r>
              <a:rPr lang="en-US" sz="2600" dirty="0" smtClean="0">
                <a:latin typeface="Arial"/>
                <a:cs typeface="Arial"/>
              </a:rPr>
              <a:t>(2X </a:t>
            </a:r>
            <a:r>
              <a:rPr lang="en-US" sz="2600" dirty="0">
                <a:latin typeface="Arial"/>
                <a:cs typeface="Arial"/>
              </a:rPr>
              <a:t>of DRAM</a:t>
            </a:r>
            <a:r>
              <a:rPr lang="en-US" sz="2600" dirty="0" smtClean="0">
                <a:latin typeface="Arial"/>
                <a:cs typeface="Arial"/>
              </a:rPr>
              <a:t>)</a:t>
            </a:r>
          </a:p>
          <a:p>
            <a:pPr lvl="1"/>
            <a:r>
              <a:rPr lang="en-US" sz="2400" dirty="0" smtClean="0">
                <a:solidFill>
                  <a:srgbClr val="008000"/>
                </a:solidFill>
                <a:latin typeface="Arial"/>
                <a:cs typeface="Arial"/>
              </a:rPr>
              <a:t>Hybrid </a:t>
            </a:r>
            <a:r>
              <a:rPr lang="en-US" sz="2400" dirty="0">
                <a:solidFill>
                  <a:srgbClr val="008000"/>
                </a:solidFill>
                <a:latin typeface="Arial"/>
                <a:cs typeface="Arial"/>
              </a:rPr>
              <a:t>Memory, combining PCM and </a:t>
            </a:r>
            <a:r>
              <a:rPr lang="en-US" sz="2400" dirty="0" smtClean="0">
                <a:solidFill>
                  <a:srgbClr val="008000"/>
                </a:solidFill>
                <a:latin typeface="Arial"/>
                <a:cs typeface="Arial"/>
              </a:rPr>
              <a:t>DRAM</a:t>
            </a:r>
          </a:p>
          <a:p>
            <a:pPr eaLnBrk="1" hangingPunct="1"/>
            <a:endParaRPr lang="en-US" sz="2800" dirty="0" smtClean="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2</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INTRODUCTION TO PCM</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2</a:t>
            </a:fld>
            <a:endParaRPr lang="en-US" sz="1200" b="1">
              <a:solidFill>
                <a:schemeClr val="tx1">
                  <a:tint val="75000"/>
                </a:schemeClr>
              </a:solidFill>
              <a:latin typeface="+mn-lt"/>
            </a:endParaRPr>
          </a:p>
        </p:txBody>
      </p:sp>
      <p:sp>
        <p:nvSpPr>
          <p:cNvPr id="15" name="Rectangle 14"/>
          <p:cNvSpPr/>
          <p:nvPr/>
        </p:nvSpPr>
        <p:spPr>
          <a:xfrm>
            <a:off x="720879" y="6125732"/>
            <a:ext cx="7736894" cy="492443"/>
          </a:xfrm>
          <a:prstGeom prst="rect">
            <a:avLst/>
          </a:prstGeom>
          <a:solidFill>
            <a:srgbClr val="BBCFE6"/>
          </a:solidFill>
          <a:ln w="38100" cmpd="sng">
            <a:solidFill>
              <a:srgbClr val="FF66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kern="0" dirty="0" smtClean="0">
                <a:solidFill>
                  <a:prstClr val="black"/>
                </a:solidFill>
              </a:rPr>
              <a:t>Goal </a:t>
            </a:r>
            <a:r>
              <a:rPr lang="en-US" sz="2600" kern="0" dirty="0" smtClean="0">
                <a:solidFill>
                  <a:prstClr val="black"/>
                </a:solidFill>
                <a:latin typeface="Wingdings"/>
                <a:ea typeface="Wingdings"/>
                <a:cs typeface="Wingdings"/>
                <a:sym typeface="Wingdings"/>
              </a:rPr>
              <a:t></a:t>
            </a:r>
            <a:r>
              <a:rPr lang="en-US" sz="2600" kern="0" dirty="0" smtClean="0">
                <a:solidFill>
                  <a:prstClr val="black"/>
                </a:solidFill>
                <a:sym typeface="Wingdings"/>
              </a:rPr>
              <a:t> </a:t>
            </a:r>
            <a:r>
              <a:rPr lang="en-US" sz="2600" kern="0" dirty="0" smtClean="0">
                <a:solidFill>
                  <a:prstClr val="black"/>
                </a:solidFill>
              </a:rPr>
              <a:t>Reduce the high read latency of PCM</a:t>
            </a:r>
          </a:p>
        </p:txBody>
      </p:sp>
      <p:grpSp>
        <p:nvGrpSpPr>
          <p:cNvPr id="19" name="Group 18"/>
          <p:cNvGrpSpPr/>
          <p:nvPr/>
        </p:nvGrpSpPr>
        <p:grpSpPr>
          <a:xfrm>
            <a:off x="7137817" y="3880213"/>
            <a:ext cx="1798931" cy="2128244"/>
            <a:chOff x="7337160" y="3083355"/>
            <a:chExt cx="1735729" cy="2558417"/>
          </a:xfrm>
        </p:grpSpPr>
        <p:grpSp>
          <p:nvGrpSpPr>
            <p:cNvPr id="20" name="Group 19"/>
            <p:cNvGrpSpPr/>
            <p:nvPr/>
          </p:nvGrpSpPr>
          <p:grpSpPr>
            <a:xfrm>
              <a:off x="7337160" y="3083355"/>
              <a:ext cx="1728805" cy="2238739"/>
              <a:chOff x="7415194" y="3302536"/>
              <a:chExt cx="1728805" cy="2238739"/>
            </a:xfrm>
          </p:grpSpPr>
          <p:sp>
            <p:nvSpPr>
              <p:cNvPr id="22" name="Rectangle 21"/>
              <p:cNvSpPr/>
              <p:nvPr/>
            </p:nvSpPr>
            <p:spPr>
              <a:xfrm>
                <a:off x="7415194" y="3302536"/>
                <a:ext cx="1728805" cy="2238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8258880" y="3467405"/>
                <a:ext cx="832645" cy="1728225"/>
              </a:xfrm>
              <a:prstGeom prst="roundRect">
                <a:avLst/>
              </a:prstGeom>
              <a:solidFill>
                <a:srgbClr val="66FF33"/>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PCM</a:t>
                </a:r>
              </a:p>
            </p:txBody>
          </p:sp>
          <p:sp>
            <p:nvSpPr>
              <p:cNvPr id="24" name="Rounded Rectangle 23"/>
              <p:cNvSpPr/>
              <p:nvPr/>
            </p:nvSpPr>
            <p:spPr>
              <a:xfrm>
                <a:off x="7842556" y="3899460"/>
                <a:ext cx="416323" cy="86411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sp>
            <p:nvSpPr>
              <p:cNvPr id="25" name="TextBox 24"/>
              <p:cNvSpPr txBox="1"/>
              <p:nvPr/>
            </p:nvSpPr>
            <p:spPr>
              <a:xfrm>
                <a:off x="7415195" y="4734858"/>
                <a:ext cx="854721" cy="646331"/>
              </a:xfrm>
              <a:prstGeom prst="rect">
                <a:avLst/>
              </a:prstGeom>
              <a:noFill/>
            </p:spPr>
            <p:txBody>
              <a:bodyPr wrap="none" rtlCol="0">
                <a:spAutoFit/>
              </a:bodyPr>
              <a:lstStyle/>
              <a:p>
                <a:r>
                  <a:rPr lang="en-US" b="1" dirty="0" smtClean="0">
                    <a:solidFill>
                      <a:srgbClr val="C00000"/>
                    </a:solidFill>
                  </a:rPr>
                  <a:t>DRAM </a:t>
                </a:r>
              </a:p>
              <a:p>
                <a:r>
                  <a:rPr lang="en-US" b="1" dirty="0" smtClean="0">
                    <a:solidFill>
                      <a:srgbClr val="C00000"/>
                    </a:solidFill>
                  </a:rPr>
                  <a:t>Cache</a:t>
                </a:r>
                <a:endParaRPr lang="en-US" b="1" dirty="0">
                  <a:solidFill>
                    <a:srgbClr val="C00000"/>
                  </a:solidFill>
                </a:endParaRPr>
              </a:p>
            </p:txBody>
          </p:sp>
        </p:grpSp>
        <p:sp>
          <p:nvSpPr>
            <p:cNvPr id="21" name="TextBox 20"/>
            <p:cNvSpPr txBox="1"/>
            <p:nvPr/>
          </p:nvSpPr>
          <p:spPr>
            <a:xfrm>
              <a:off x="7375565" y="5272440"/>
              <a:ext cx="1697324" cy="369332"/>
            </a:xfrm>
            <a:prstGeom prst="rect">
              <a:avLst/>
            </a:prstGeom>
            <a:noFill/>
          </p:spPr>
          <p:txBody>
            <a:bodyPr wrap="none" rtlCol="0">
              <a:spAutoFit/>
            </a:bodyPr>
            <a:lstStyle/>
            <a:p>
              <a:r>
                <a:rPr lang="en-US" b="1" dirty="0" smtClean="0"/>
                <a:t>Hybrid Memory</a:t>
              </a:r>
              <a:endParaRPr lang="en-US" b="1"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Outline</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20</a:t>
            </a:fld>
            <a:endParaRPr lang="en-US"/>
          </a:p>
        </p:txBody>
      </p:sp>
      <p:sp>
        <p:nvSpPr>
          <p:cNvPr id="5" name="Content Placeholder 2"/>
          <p:cNvSpPr>
            <a:spLocks noGrp="1"/>
          </p:cNvSpPr>
          <p:nvPr>
            <p:ph idx="1"/>
          </p:nvPr>
        </p:nvSpPr>
        <p:spPr>
          <a:xfrm>
            <a:off x="228600" y="1371599"/>
            <a:ext cx="8610600" cy="5032127"/>
          </a:xfrm>
        </p:spPr>
        <p:txBody>
          <a:bodyPr>
            <a:noAutofit/>
          </a:bodyPr>
          <a:lstStyle/>
          <a:p>
            <a:pPr>
              <a:lnSpc>
                <a:spcPct val="150000"/>
              </a:lnSpc>
            </a:pPr>
            <a:r>
              <a:rPr lang="en-US" sz="2800" dirty="0" smtClean="0">
                <a:solidFill>
                  <a:srgbClr val="BFBFBF"/>
                </a:solidFill>
                <a:latin typeface="Arial"/>
                <a:cs typeface="Arial"/>
              </a:rPr>
              <a:t>Introduction and Background</a:t>
            </a:r>
          </a:p>
          <a:p>
            <a:pPr>
              <a:lnSpc>
                <a:spcPct val="150000"/>
              </a:lnSpc>
            </a:pPr>
            <a:r>
              <a:rPr lang="en-US" sz="2800" dirty="0">
                <a:solidFill>
                  <a:srgbClr val="BFBFBF"/>
                </a:solidFill>
                <a:latin typeface="Arial"/>
                <a:cs typeface="Arial"/>
              </a:rPr>
              <a:t>Early Read</a:t>
            </a:r>
          </a:p>
          <a:p>
            <a:pPr>
              <a:lnSpc>
                <a:spcPct val="150000"/>
              </a:lnSpc>
            </a:pPr>
            <a:r>
              <a:rPr lang="en-US" sz="2800" dirty="0">
                <a:solidFill>
                  <a:schemeClr val="tx1">
                    <a:lumMod val="65000"/>
                  </a:schemeClr>
                </a:solidFill>
                <a:latin typeface="Arial"/>
                <a:cs typeface="Arial"/>
              </a:rPr>
              <a:t>Turbo </a:t>
            </a:r>
            <a:r>
              <a:rPr lang="en-US" sz="2800" dirty="0" smtClean="0">
                <a:solidFill>
                  <a:schemeClr val="tx1">
                    <a:lumMod val="65000"/>
                  </a:schemeClr>
                </a:solidFill>
                <a:latin typeface="Arial"/>
                <a:cs typeface="Arial"/>
              </a:rPr>
              <a:t>Read</a:t>
            </a:r>
          </a:p>
          <a:p>
            <a:pPr>
              <a:lnSpc>
                <a:spcPct val="150000"/>
              </a:lnSpc>
            </a:pPr>
            <a:r>
              <a:rPr lang="en-US" sz="2800" dirty="0" err="1">
                <a:solidFill>
                  <a:srgbClr val="BFBFBF"/>
                </a:solidFill>
                <a:latin typeface="Arial"/>
                <a:cs typeface="Arial"/>
              </a:rPr>
              <a:t>Early+Turbo</a:t>
            </a:r>
            <a:r>
              <a:rPr lang="en-US" sz="2800" dirty="0">
                <a:solidFill>
                  <a:srgbClr val="BFBFBF"/>
                </a:solidFill>
                <a:latin typeface="Arial"/>
                <a:cs typeface="Arial"/>
              </a:rPr>
              <a:t> Read</a:t>
            </a:r>
          </a:p>
          <a:p>
            <a:pPr>
              <a:lnSpc>
                <a:spcPct val="150000"/>
              </a:lnSpc>
            </a:pPr>
            <a:r>
              <a:rPr lang="en-US" sz="2800" dirty="0" smtClean="0">
                <a:solidFill>
                  <a:srgbClr val="BFBFBF"/>
                </a:solidFill>
                <a:latin typeface="Arial"/>
                <a:cs typeface="Arial"/>
              </a:rPr>
              <a:t>Results</a:t>
            </a:r>
          </a:p>
          <a:p>
            <a:pPr>
              <a:lnSpc>
                <a:spcPct val="150000"/>
              </a:lnSpc>
            </a:pPr>
            <a:r>
              <a:rPr lang="en-US" sz="2800" dirty="0" smtClean="0">
                <a:solidFill>
                  <a:srgbClr val="BFBFBF"/>
                </a:solidFill>
                <a:latin typeface="Arial"/>
                <a:cs typeface="Arial"/>
              </a:rPr>
              <a:t>Summary</a:t>
            </a:r>
            <a:endParaRPr lang="en-US" sz="2800" dirty="0">
              <a:solidFill>
                <a:srgbClr val="BFBFBF"/>
              </a:solidFill>
              <a:latin typeface="Arial"/>
              <a:cs typeface="Arial"/>
            </a:endParaRPr>
          </a:p>
        </p:txBody>
      </p:sp>
      <p:sp>
        <p:nvSpPr>
          <p:cNvPr id="6" name="Up Arrow 5"/>
          <p:cNvSpPr/>
          <p:nvPr/>
        </p:nvSpPr>
        <p:spPr>
          <a:xfrm rot="16200000">
            <a:off x="2633898" y="3100177"/>
            <a:ext cx="381000" cy="304800"/>
          </a:xfrm>
          <a:prstGeom prst="upArrow">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11285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21</a:t>
            </a:fld>
            <a:endParaRPr lang="en-US"/>
          </a:p>
        </p:txBody>
      </p:sp>
      <p:sp>
        <p:nvSpPr>
          <p:cNvPr id="2" name="Title 1"/>
          <p:cNvSpPr>
            <a:spLocks noGrp="1"/>
          </p:cNvSpPr>
          <p:nvPr>
            <p:ph type="title"/>
          </p:nvPr>
        </p:nvSpPr>
        <p:spPr>
          <a:xfrm>
            <a:off x="247649" y="198438"/>
            <a:ext cx="8725083" cy="487362"/>
          </a:xfrm>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READING WITH HIGHER VOLTAGE</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21</a:t>
            </a:fld>
            <a:endParaRPr lang="en-US" sz="1200" b="1">
              <a:solidFill>
                <a:schemeClr val="tx1">
                  <a:tint val="75000"/>
                </a:schemeClr>
              </a:solidFill>
              <a:latin typeface="+mn-lt"/>
            </a:endParaRPr>
          </a:p>
        </p:txBody>
      </p:sp>
      <p:sp>
        <p:nvSpPr>
          <p:cNvPr id="4" name="Content Placeholder 3"/>
          <p:cNvSpPr>
            <a:spLocks noGrp="1"/>
          </p:cNvSpPr>
          <p:nvPr>
            <p:ph idx="1"/>
          </p:nvPr>
        </p:nvSpPr>
        <p:spPr/>
        <p:txBody>
          <a:bodyPr/>
          <a:lstStyle/>
          <a:p>
            <a:r>
              <a:rPr lang="en-US" sz="2600" dirty="0" smtClean="0">
                <a:latin typeface="Arial"/>
                <a:cs typeface="Arial"/>
              </a:rPr>
              <a:t>PCM writes data by passing current through cell</a:t>
            </a:r>
          </a:p>
          <a:p>
            <a:r>
              <a:rPr lang="en-US" sz="2600" dirty="0">
                <a:latin typeface="Arial"/>
                <a:cs typeface="Arial"/>
              </a:rPr>
              <a:t>P</a:t>
            </a:r>
            <a:r>
              <a:rPr lang="en-US" sz="2600" dirty="0" smtClean="0">
                <a:latin typeface="Arial"/>
                <a:cs typeface="Arial"/>
              </a:rPr>
              <a:t>CM reads data by passing current through cell</a:t>
            </a:r>
          </a:p>
          <a:p>
            <a:pPr lvl="1"/>
            <a:r>
              <a:rPr lang="en-US" sz="2600" dirty="0" smtClean="0">
                <a:latin typeface="Arial"/>
                <a:cs typeface="Arial"/>
              </a:rPr>
              <a:t>Read current &lt;&lt; Write current</a:t>
            </a:r>
          </a:p>
          <a:p>
            <a:r>
              <a:rPr lang="en-US" sz="2600" dirty="0" smtClean="0">
                <a:latin typeface="Arial"/>
                <a:cs typeface="Arial"/>
              </a:rPr>
              <a:t>Higher read current can reduce read latency</a:t>
            </a:r>
            <a:endParaRPr lang="en-US" sz="2600" dirty="0" smtClean="0">
              <a:latin typeface="Arial"/>
              <a:cs typeface="Arial"/>
              <a:sym typeface="Wingdings"/>
            </a:endParaRPr>
          </a:p>
          <a:p>
            <a:r>
              <a:rPr lang="en-US" sz="2600" b="1" dirty="0" smtClean="0">
                <a:latin typeface="Arial"/>
                <a:ea typeface="Wingdings"/>
                <a:cs typeface="Arial"/>
                <a:sym typeface="Wingdings"/>
              </a:rPr>
              <a:t>Read Disturb </a:t>
            </a:r>
            <a:r>
              <a:rPr lang="en-US" sz="2600" dirty="0" smtClean="0">
                <a:latin typeface="Arial"/>
                <a:ea typeface="Wingdings"/>
                <a:cs typeface="Arial"/>
                <a:sym typeface="Wingdings"/>
              </a:rPr>
              <a:t> Causes PCM cells to accidently flip</a:t>
            </a:r>
            <a:endParaRPr lang="en-US" sz="2600" b="1" dirty="0">
              <a:latin typeface="Arial"/>
              <a:cs typeface="Arial"/>
            </a:endParaRPr>
          </a:p>
        </p:txBody>
      </p:sp>
      <p:cxnSp>
        <p:nvCxnSpPr>
          <p:cNvPr id="7" name="Straight Arrow Connector 6"/>
          <p:cNvCxnSpPr/>
          <p:nvPr/>
        </p:nvCxnSpPr>
        <p:spPr>
          <a:xfrm flipV="1">
            <a:off x="983696" y="3817475"/>
            <a:ext cx="0" cy="1738001"/>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966987" y="5527040"/>
            <a:ext cx="3229093" cy="11725"/>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194617" y="5575789"/>
            <a:ext cx="913218" cy="492443"/>
          </a:xfrm>
          <a:prstGeom prst="rect">
            <a:avLst/>
          </a:prstGeom>
          <a:noFill/>
        </p:spPr>
        <p:txBody>
          <a:bodyPr wrap="none" rtlCol="0">
            <a:spAutoFit/>
          </a:bodyPr>
          <a:lstStyle/>
          <a:p>
            <a:r>
              <a:rPr lang="en-US" sz="2600" dirty="0" smtClean="0"/>
              <a:t>Time</a:t>
            </a:r>
          </a:p>
        </p:txBody>
      </p:sp>
      <p:sp>
        <p:nvSpPr>
          <p:cNvPr id="16" name="TextBox 15"/>
          <p:cNvSpPr txBox="1"/>
          <p:nvPr/>
        </p:nvSpPr>
        <p:spPr>
          <a:xfrm rot="16200000">
            <a:off x="-167206" y="4504641"/>
            <a:ext cx="1296461" cy="492443"/>
          </a:xfrm>
          <a:prstGeom prst="rect">
            <a:avLst/>
          </a:prstGeom>
          <a:noFill/>
        </p:spPr>
        <p:txBody>
          <a:bodyPr wrap="none" rtlCol="0">
            <a:spAutoFit/>
          </a:bodyPr>
          <a:lstStyle/>
          <a:p>
            <a:r>
              <a:rPr lang="en-US" sz="2600" dirty="0" smtClean="0"/>
              <a:t>Current</a:t>
            </a:r>
          </a:p>
        </p:txBody>
      </p:sp>
      <p:grpSp>
        <p:nvGrpSpPr>
          <p:cNvPr id="28" name="Group 27"/>
          <p:cNvGrpSpPr/>
          <p:nvPr/>
        </p:nvGrpSpPr>
        <p:grpSpPr>
          <a:xfrm>
            <a:off x="983696" y="3683788"/>
            <a:ext cx="3192064" cy="552932"/>
            <a:chOff x="2406096" y="3643148"/>
            <a:chExt cx="3192064" cy="552932"/>
          </a:xfrm>
        </p:grpSpPr>
        <p:cxnSp>
          <p:nvCxnSpPr>
            <p:cNvPr id="18" name="Straight Connector 17"/>
            <p:cNvCxnSpPr/>
            <p:nvPr/>
          </p:nvCxnSpPr>
          <p:spPr>
            <a:xfrm>
              <a:off x="2406096" y="4194631"/>
              <a:ext cx="3192064" cy="1449"/>
            </a:xfrm>
            <a:prstGeom prst="line">
              <a:avLst/>
            </a:prstGeom>
            <a:ln>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506350" y="3643148"/>
              <a:ext cx="2248587" cy="492443"/>
            </a:xfrm>
            <a:prstGeom prst="rect">
              <a:avLst/>
            </a:prstGeom>
            <a:noFill/>
          </p:spPr>
          <p:txBody>
            <a:bodyPr wrap="none" rtlCol="0">
              <a:spAutoFit/>
            </a:bodyPr>
            <a:lstStyle/>
            <a:p>
              <a:r>
                <a:rPr lang="en-US" sz="2600" i="1" dirty="0" smtClean="0"/>
                <a:t>Write Current</a:t>
              </a:r>
              <a:endParaRPr lang="en-US" sz="2600" i="1" dirty="0"/>
            </a:p>
          </p:txBody>
        </p:sp>
      </p:grpSp>
      <p:grpSp>
        <p:nvGrpSpPr>
          <p:cNvPr id="24" name="Group 23"/>
          <p:cNvGrpSpPr/>
          <p:nvPr/>
        </p:nvGrpSpPr>
        <p:grpSpPr>
          <a:xfrm>
            <a:off x="969006" y="4671766"/>
            <a:ext cx="3206754" cy="551483"/>
            <a:chOff x="2391406" y="4631126"/>
            <a:chExt cx="3206754" cy="551483"/>
          </a:xfrm>
        </p:grpSpPr>
        <p:cxnSp>
          <p:nvCxnSpPr>
            <p:cNvPr id="22" name="Straight Connector 21"/>
            <p:cNvCxnSpPr/>
            <p:nvPr/>
          </p:nvCxnSpPr>
          <p:spPr>
            <a:xfrm flipV="1">
              <a:off x="2391406" y="5181600"/>
              <a:ext cx="3206754" cy="1009"/>
            </a:xfrm>
            <a:prstGeom prst="line">
              <a:avLst/>
            </a:prstGeom>
            <a:ln>
              <a:solidFill>
                <a:srgbClr val="008000"/>
              </a:solidFill>
              <a:prstDash val="soli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508369" y="4631126"/>
              <a:ext cx="2267798" cy="492443"/>
            </a:xfrm>
            <a:prstGeom prst="rect">
              <a:avLst/>
            </a:prstGeom>
            <a:noFill/>
          </p:spPr>
          <p:txBody>
            <a:bodyPr wrap="none" rtlCol="0">
              <a:spAutoFit/>
            </a:bodyPr>
            <a:lstStyle/>
            <a:p>
              <a:r>
                <a:rPr lang="en-US" sz="2600" i="1" dirty="0" smtClean="0"/>
                <a:t>Read Current</a:t>
              </a:r>
              <a:endParaRPr lang="en-US" sz="2600" i="1" dirty="0"/>
            </a:p>
          </p:txBody>
        </p:sp>
      </p:grpSp>
      <p:grpSp>
        <p:nvGrpSpPr>
          <p:cNvPr id="25" name="Group 24"/>
          <p:cNvGrpSpPr/>
          <p:nvPr/>
        </p:nvGrpSpPr>
        <p:grpSpPr>
          <a:xfrm>
            <a:off x="987734" y="4372954"/>
            <a:ext cx="3188026" cy="564806"/>
            <a:chOff x="2391406" y="4631126"/>
            <a:chExt cx="3188026" cy="564806"/>
          </a:xfrm>
        </p:grpSpPr>
        <p:cxnSp>
          <p:nvCxnSpPr>
            <p:cNvPr id="26" name="Straight Connector 25"/>
            <p:cNvCxnSpPr/>
            <p:nvPr/>
          </p:nvCxnSpPr>
          <p:spPr>
            <a:xfrm>
              <a:off x="2391406" y="5182609"/>
              <a:ext cx="3188026" cy="13323"/>
            </a:xfrm>
            <a:prstGeom prst="line">
              <a:avLst/>
            </a:prstGeom>
            <a:ln>
              <a:solidFill>
                <a:srgbClr val="008000"/>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508369" y="4631126"/>
              <a:ext cx="2267798" cy="492443"/>
            </a:xfrm>
            <a:prstGeom prst="rect">
              <a:avLst/>
            </a:prstGeom>
            <a:noFill/>
          </p:spPr>
          <p:txBody>
            <a:bodyPr wrap="none" rtlCol="0">
              <a:spAutoFit/>
            </a:bodyPr>
            <a:lstStyle/>
            <a:p>
              <a:r>
                <a:rPr lang="en-US" sz="2600" i="1" dirty="0" smtClean="0"/>
                <a:t>Read Current</a:t>
              </a:r>
              <a:endParaRPr lang="en-US" sz="2600" i="1" dirty="0"/>
            </a:p>
          </p:txBody>
        </p:sp>
      </p:grpSp>
      <p:sp>
        <p:nvSpPr>
          <p:cNvPr id="29" name="Freeform 28"/>
          <p:cNvSpPr/>
          <p:nvPr/>
        </p:nvSpPr>
        <p:spPr>
          <a:xfrm>
            <a:off x="3341076" y="4245398"/>
            <a:ext cx="802032" cy="651750"/>
          </a:xfrm>
          <a:custGeom>
            <a:avLst/>
            <a:gdLst>
              <a:gd name="connsiteX0" fmla="*/ 0 w 802032"/>
              <a:gd name="connsiteY0" fmla="*/ 651750 h 651750"/>
              <a:gd name="connsiteX1" fmla="*/ 484561 w 802032"/>
              <a:gd name="connsiteY1" fmla="*/ 451211 h 651750"/>
              <a:gd name="connsiteX2" fmla="*/ 802032 w 802032"/>
              <a:gd name="connsiteY2" fmla="*/ 0 h 651750"/>
            </a:gdLst>
            <a:ahLst/>
            <a:cxnLst>
              <a:cxn ang="0">
                <a:pos x="connsiteX0" y="connsiteY0"/>
              </a:cxn>
              <a:cxn ang="0">
                <a:pos x="connsiteX1" y="connsiteY1"/>
              </a:cxn>
              <a:cxn ang="0">
                <a:pos x="connsiteX2" y="connsiteY2"/>
              </a:cxn>
            </a:cxnLst>
            <a:rect l="l" t="t" r="r" b="b"/>
            <a:pathLst>
              <a:path w="802032" h="651750">
                <a:moveTo>
                  <a:pt x="0" y="651750"/>
                </a:moveTo>
                <a:cubicBezTo>
                  <a:pt x="175444" y="605793"/>
                  <a:pt x="350889" y="559836"/>
                  <a:pt x="484561" y="451211"/>
                </a:cubicBezTo>
                <a:cubicBezTo>
                  <a:pt x="618233" y="342586"/>
                  <a:pt x="802032" y="0"/>
                  <a:pt x="802032" y="0"/>
                </a:cubicBezTo>
              </a:path>
            </a:pathLst>
          </a:custGeom>
          <a:ln w="38100">
            <a:solidFill>
              <a:srgbClr val="FF0000"/>
            </a:solidFill>
            <a:prstDash val="sysDash"/>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Rectangle 31"/>
          <p:cNvSpPr/>
          <p:nvPr/>
        </p:nvSpPr>
        <p:spPr>
          <a:xfrm>
            <a:off x="371561" y="6170627"/>
            <a:ext cx="8302485" cy="523220"/>
          </a:xfrm>
          <a:prstGeom prst="rect">
            <a:avLst/>
          </a:prstGeom>
          <a:solidFill>
            <a:srgbClr val="BBCFE6"/>
          </a:solidFill>
          <a:ln w="38100" cmpd="sng">
            <a:solidFill>
              <a:srgbClr val="FF6600"/>
            </a:solidFill>
          </a:ln>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lang="en-US" sz="2800" kern="0" dirty="0">
                <a:solidFill>
                  <a:prstClr val="black"/>
                </a:solidFill>
              </a:rPr>
              <a:t>H</a:t>
            </a:r>
            <a:r>
              <a:rPr kumimoji="0" lang="en-US" sz="2800" b="0" i="0" u="none" strike="noStrike" kern="0" cap="none" spc="0" normalizeH="0" noProof="0" dirty="0" err="1" smtClean="0">
                <a:ln>
                  <a:noFill/>
                </a:ln>
                <a:solidFill>
                  <a:prstClr val="black"/>
                </a:solidFill>
                <a:effectLst/>
                <a:uLnTx/>
                <a:uFillTx/>
              </a:rPr>
              <a:t>igher</a:t>
            </a:r>
            <a:r>
              <a:rPr kumimoji="0" lang="en-US" sz="2800" b="0" i="0" u="none" strike="noStrike" kern="0" cap="none" spc="0" normalizeH="0" noProof="0" dirty="0" smtClean="0">
                <a:ln>
                  <a:noFill/>
                </a:ln>
                <a:solidFill>
                  <a:prstClr val="black"/>
                </a:solidFill>
                <a:effectLst/>
                <a:uLnTx/>
                <a:uFillTx/>
              </a:rPr>
              <a:t> </a:t>
            </a:r>
            <a:r>
              <a:rPr kumimoji="0" lang="en-US" sz="2800" b="0" i="0" u="none" strike="noStrike" kern="0" cap="none" spc="0" normalizeH="0" noProof="0" dirty="0" err="1" smtClean="0">
                <a:ln>
                  <a:noFill/>
                </a:ln>
                <a:solidFill>
                  <a:prstClr val="black"/>
                </a:solidFill>
                <a:effectLst/>
                <a:uLnTx/>
                <a:uFillTx/>
              </a:rPr>
              <a:t>bitline</a:t>
            </a:r>
            <a:r>
              <a:rPr kumimoji="0" lang="en-US" sz="2800" b="0" i="0" u="none" strike="noStrike" kern="0" cap="none" spc="0" normalizeH="0" noProof="0" dirty="0" smtClean="0">
                <a:ln>
                  <a:noFill/>
                </a:ln>
                <a:solidFill>
                  <a:prstClr val="black"/>
                </a:solidFill>
                <a:effectLst/>
                <a:uLnTx/>
                <a:uFillTx/>
              </a:rPr>
              <a:t> voltage causes Read Disturb</a:t>
            </a:r>
            <a:endParaRPr kumimoji="0" lang="en-US" sz="2800" b="0" i="0" u="none" strike="noStrike" kern="0" cap="none" spc="0" normalizeH="0" baseline="0" noProof="0" dirty="0" smtClean="0">
              <a:ln>
                <a:noFill/>
              </a:ln>
              <a:solidFill>
                <a:prstClr val="black"/>
              </a:solidFill>
              <a:effectLst/>
              <a:uLnTx/>
              <a:uFillTx/>
            </a:endParaRPr>
          </a:p>
        </p:txBody>
      </p:sp>
      <p:grpSp>
        <p:nvGrpSpPr>
          <p:cNvPr id="12" name="Group 11"/>
          <p:cNvGrpSpPr/>
          <p:nvPr/>
        </p:nvGrpSpPr>
        <p:grpSpPr>
          <a:xfrm>
            <a:off x="5235556" y="3570002"/>
            <a:ext cx="3405727" cy="2508059"/>
            <a:chOff x="8297888" y="1199414"/>
            <a:chExt cx="3794638" cy="2824251"/>
          </a:xfrm>
        </p:grpSpPr>
        <p:sp>
          <p:nvSpPr>
            <p:cNvPr id="34" name="Rounded Rectangle 33"/>
            <p:cNvSpPr/>
            <p:nvPr/>
          </p:nvSpPr>
          <p:spPr>
            <a:xfrm>
              <a:off x="8316292" y="1199414"/>
              <a:ext cx="3776234" cy="2824251"/>
            </a:xfrm>
            <a:prstGeom prst="round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a:off x="8297888" y="1342487"/>
              <a:ext cx="3777930" cy="2602736"/>
              <a:chOff x="5178095" y="2298869"/>
              <a:chExt cx="3777930" cy="2602736"/>
            </a:xfrm>
          </p:grpSpPr>
          <p:grpSp>
            <p:nvGrpSpPr>
              <p:cNvPr id="36" name="Group 35"/>
              <p:cNvGrpSpPr/>
              <p:nvPr/>
            </p:nvGrpSpPr>
            <p:grpSpPr>
              <a:xfrm>
                <a:off x="5769073" y="2298869"/>
                <a:ext cx="3186952" cy="2602736"/>
                <a:chOff x="5702237" y="2298869"/>
                <a:chExt cx="3186952" cy="2602736"/>
              </a:xfrm>
            </p:grpSpPr>
            <p:grpSp>
              <p:nvGrpSpPr>
                <p:cNvPr id="38" name="Group 37"/>
                <p:cNvGrpSpPr/>
                <p:nvPr/>
              </p:nvGrpSpPr>
              <p:grpSpPr>
                <a:xfrm>
                  <a:off x="5702237" y="2298869"/>
                  <a:ext cx="3186952" cy="2042663"/>
                  <a:chOff x="7456681" y="1459168"/>
                  <a:chExt cx="4797629" cy="2668576"/>
                </a:xfrm>
              </p:grpSpPr>
              <p:cxnSp>
                <p:nvCxnSpPr>
                  <p:cNvPr id="40" name="Straight Arrow Connector 39"/>
                  <p:cNvCxnSpPr/>
                  <p:nvPr/>
                </p:nvCxnSpPr>
                <p:spPr>
                  <a:xfrm flipV="1">
                    <a:off x="7456681" y="1752578"/>
                    <a:ext cx="11759" cy="2375166"/>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456681" y="4115986"/>
                    <a:ext cx="4797629" cy="11758"/>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42" name="Freeform 41"/>
                  <p:cNvSpPr/>
                  <p:nvPr/>
                </p:nvSpPr>
                <p:spPr>
                  <a:xfrm>
                    <a:off x="7821212" y="2250336"/>
                    <a:ext cx="1469860" cy="1559936"/>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10101968" y="2528621"/>
                    <a:ext cx="1705503" cy="1257677"/>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7842520" y="1459168"/>
                    <a:ext cx="1424163" cy="643338"/>
                  </a:xfrm>
                  <a:prstGeom prst="rect">
                    <a:avLst/>
                  </a:prstGeom>
                  <a:noFill/>
                </p:spPr>
                <p:txBody>
                  <a:bodyPr wrap="square" rtlCol="0">
                    <a:spAutoFit/>
                  </a:bodyPr>
                  <a:lstStyle/>
                  <a:p>
                    <a:r>
                      <a:rPr lang="en-US" sz="2600" dirty="0" smtClean="0">
                        <a:solidFill>
                          <a:srgbClr val="FF0000"/>
                        </a:solidFill>
                      </a:rPr>
                      <a:t>SET</a:t>
                    </a:r>
                    <a:endParaRPr lang="en-US" sz="2600" dirty="0">
                      <a:solidFill>
                        <a:srgbClr val="FF0000"/>
                      </a:solidFill>
                    </a:endParaRPr>
                  </a:p>
                </p:txBody>
              </p:sp>
              <p:sp>
                <p:nvSpPr>
                  <p:cNvPr id="45" name="TextBox 44"/>
                  <p:cNvSpPr txBox="1"/>
                  <p:nvPr/>
                </p:nvSpPr>
                <p:spPr>
                  <a:xfrm>
                    <a:off x="9753767" y="1462069"/>
                    <a:ext cx="2266046" cy="724443"/>
                  </a:xfrm>
                  <a:prstGeom prst="rect">
                    <a:avLst/>
                  </a:prstGeom>
                  <a:noFill/>
                </p:spPr>
                <p:txBody>
                  <a:bodyPr wrap="square" rtlCol="0">
                    <a:spAutoFit/>
                  </a:bodyPr>
                  <a:lstStyle/>
                  <a:p>
                    <a:r>
                      <a:rPr lang="en-US" sz="2600" dirty="0" smtClean="0">
                        <a:solidFill>
                          <a:srgbClr val="008000"/>
                        </a:solidFill>
                      </a:rPr>
                      <a:t>RESET</a:t>
                    </a:r>
                    <a:endParaRPr lang="en-US" sz="2600" dirty="0">
                      <a:solidFill>
                        <a:srgbClr val="008000"/>
                      </a:solidFill>
                    </a:endParaRPr>
                  </a:p>
                </p:txBody>
              </p:sp>
            </p:grpSp>
            <p:sp>
              <p:nvSpPr>
                <p:cNvPr id="39" name="TextBox 38"/>
                <p:cNvSpPr txBox="1"/>
                <p:nvPr/>
              </p:nvSpPr>
              <p:spPr>
                <a:xfrm>
                  <a:off x="6265875" y="4409162"/>
                  <a:ext cx="1834043" cy="492443"/>
                </a:xfrm>
                <a:prstGeom prst="rect">
                  <a:avLst/>
                </a:prstGeom>
                <a:noFill/>
              </p:spPr>
              <p:txBody>
                <a:bodyPr wrap="none" rtlCol="0">
                  <a:spAutoFit/>
                </a:bodyPr>
                <a:lstStyle/>
                <a:p>
                  <a:r>
                    <a:rPr lang="en-US" sz="2600" dirty="0" smtClean="0"/>
                    <a:t>Resistance</a:t>
                  </a:r>
                  <a:endParaRPr lang="en-US" sz="2600" dirty="0"/>
                </a:p>
              </p:txBody>
            </p:sp>
          </p:grpSp>
          <p:sp>
            <p:nvSpPr>
              <p:cNvPr id="37" name="TextBox 36"/>
              <p:cNvSpPr txBox="1"/>
              <p:nvPr/>
            </p:nvSpPr>
            <p:spPr>
              <a:xfrm rot="16200000">
                <a:off x="4377702" y="3292966"/>
                <a:ext cx="2093229" cy="492443"/>
              </a:xfrm>
              <a:prstGeom prst="rect">
                <a:avLst/>
              </a:prstGeom>
              <a:noFill/>
            </p:spPr>
            <p:txBody>
              <a:bodyPr wrap="none" rtlCol="0">
                <a:spAutoFit/>
              </a:bodyPr>
              <a:lstStyle/>
              <a:p>
                <a:r>
                  <a:rPr lang="en-US" sz="2600" dirty="0" smtClean="0"/>
                  <a:t>Prob. Of Cell</a:t>
                </a:r>
                <a:endParaRPr lang="en-US" sz="2600" dirty="0"/>
              </a:p>
            </p:txBody>
          </p:sp>
        </p:grpSp>
        <p:sp>
          <p:nvSpPr>
            <p:cNvPr id="46" name="Freeform 45"/>
            <p:cNvSpPr/>
            <p:nvPr/>
          </p:nvSpPr>
          <p:spPr>
            <a:xfrm>
              <a:off x="9135033" y="1975610"/>
              <a:ext cx="969122" cy="1169808"/>
            </a:xfrm>
            <a:custGeom>
              <a:avLst/>
              <a:gdLst>
                <a:gd name="connsiteX0" fmla="*/ 0 w 969122"/>
                <a:gd name="connsiteY0" fmla="*/ 1169808 h 1169808"/>
                <a:gd name="connsiteX1" fmla="*/ 200508 w 969122"/>
                <a:gd name="connsiteY1" fmla="*/ 367654 h 1169808"/>
                <a:gd name="connsiteX2" fmla="*/ 401016 w 969122"/>
                <a:gd name="connsiteY2" fmla="*/ 0 h 1169808"/>
                <a:gd name="connsiteX3" fmla="*/ 401016 w 969122"/>
                <a:gd name="connsiteY3" fmla="*/ 0 h 1169808"/>
                <a:gd name="connsiteX4" fmla="*/ 401016 w 969122"/>
                <a:gd name="connsiteY4" fmla="*/ 0 h 1169808"/>
                <a:gd name="connsiteX5" fmla="*/ 551397 w 969122"/>
                <a:gd name="connsiteY5" fmla="*/ 0 h 1169808"/>
                <a:gd name="connsiteX6" fmla="*/ 785323 w 969122"/>
                <a:gd name="connsiteY6" fmla="*/ 518058 h 1169808"/>
                <a:gd name="connsiteX7" fmla="*/ 969122 w 969122"/>
                <a:gd name="connsiteY7" fmla="*/ 1153096 h 1169808"/>
                <a:gd name="connsiteX8" fmla="*/ 0 w 969122"/>
                <a:gd name="connsiteY8" fmla="*/ 1169808 h 116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122" h="1169808">
                  <a:moveTo>
                    <a:pt x="0" y="1169808"/>
                  </a:moveTo>
                  <a:lnTo>
                    <a:pt x="200508" y="367654"/>
                  </a:lnTo>
                  <a:lnTo>
                    <a:pt x="401016" y="0"/>
                  </a:lnTo>
                  <a:lnTo>
                    <a:pt x="401016" y="0"/>
                  </a:lnTo>
                  <a:lnTo>
                    <a:pt x="401016" y="0"/>
                  </a:lnTo>
                  <a:lnTo>
                    <a:pt x="551397" y="0"/>
                  </a:lnTo>
                  <a:lnTo>
                    <a:pt x="785323" y="518058"/>
                  </a:lnTo>
                  <a:lnTo>
                    <a:pt x="969122" y="1153096"/>
                  </a:lnTo>
                  <a:lnTo>
                    <a:pt x="0" y="1169808"/>
                  </a:lnTo>
                  <a:close/>
                </a:path>
              </a:pathLst>
            </a:custGeom>
            <a:solidFill>
              <a:srgbClr val="FF3A06"/>
            </a:solidFill>
            <a:ln>
              <a:solidFill>
                <a:srgbClr val="FF3A0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Freeform 46"/>
            <p:cNvSpPr/>
            <p:nvPr/>
          </p:nvSpPr>
          <p:spPr>
            <a:xfrm>
              <a:off x="10622134" y="2151965"/>
              <a:ext cx="1169630" cy="969269"/>
            </a:xfrm>
            <a:custGeom>
              <a:avLst/>
              <a:gdLst>
                <a:gd name="connsiteX0" fmla="*/ 50127 w 1169630"/>
                <a:gd name="connsiteY0" fmla="*/ 935847 h 935847"/>
                <a:gd name="connsiteX1" fmla="*/ 150381 w 1169630"/>
                <a:gd name="connsiteY1" fmla="*/ 584904 h 935847"/>
                <a:gd name="connsiteX2" fmla="*/ 284053 w 1169630"/>
                <a:gd name="connsiteY2" fmla="*/ 334231 h 935847"/>
                <a:gd name="connsiteX3" fmla="*/ 484561 w 1169630"/>
                <a:gd name="connsiteY3" fmla="*/ 50135 h 935847"/>
                <a:gd name="connsiteX4" fmla="*/ 484561 w 1169630"/>
                <a:gd name="connsiteY4" fmla="*/ 50135 h 935847"/>
                <a:gd name="connsiteX5" fmla="*/ 634942 w 1169630"/>
                <a:gd name="connsiteY5" fmla="*/ 0 h 935847"/>
                <a:gd name="connsiteX6" fmla="*/ 902286 w 1169630"/>
                <a:gd name="connsiteY6" fmla="*/ 350943 h 935847"/>
                <a:gd name="connsiteX7" fmla="*/ 1086085 w 1169630"/>
                <a:gd name="connsiteY7" fmla="*/ 701885 h 935847"/>
                <a:gd name="connsiteX8" fmla="*/ 1169630 w 1169630"/>
                <a:gd name="connsiteY8" fmla="*/ 935847 h 935847"/>
                <a:gd name="connsiteX9" fmla="*/ 0 w 1169630"/>
                <a:gd name="connsiteY9" fmla="*/ 935847 h 935847"/>
                <a:gd name="connsiteX10" fmla="*/ 50127 w 1169630"/>
                <a:gd name="connsiteY10" fmla="*/ 935847 h 93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630" h="935847">
                  <a:moveTo>
                    <a:pt x="50127" y="935847"/>
                  </a:moveTo>
                  <a:lnTo>
                    <a:pt x="150381" y="584904"/>
                  </a:lnTo>
                  <a:lnTo>
                    <a:pt x="284053" y="334231"/>
                  </a:lnTo>
                  <a:lnTo>
                    <a:pt x="484561" y="50135"/>
                  </a:lnTo>
                  <a:lnTo>
                    <a:pt x="484561" y="50135"/>
                  </a:lnTo>
                  <a:lnTo>
                    <a:pt x="634942" y="0"/>
                  </a:lnTo>
                  <a:lnTo>
                    <a:pt x="902286" y="350943"/>
                  </a:lnTo>
                  <a:lnTo>
                    <a:pt x="1086085" y="701885"/>
                  </a:lnTo>
                  <a:lnTo>
                    <a:pt x="1169630" y="935847"/>
                  </a:lnTo>
                  <a:lnTo>
                    <a:pt x="0" y="935847"/>
                  </a:lnTo>
                  <a:lnTo>
                    <a:pt x="50127" y="935847"/>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TextBox 32"/>
          <p:cNvSpPr txBox="1"/>
          <p:nvPr/>
        </p:nvSpPr>
        <p:spPr>
          <a:xfrm>
            <a:off x="6723075" y="4186048"/>
            <a:ext cx="800369" cy="830997"/>
          </a:xfrm>
          <a:prstGeom prst="rect">
            <a:avLst/>
          </a:prstGeom>
          <a:noFill/>
        </p:spPr>
        <p:txBody>
          <a:bodyPr wrap="none" rtlCol="0">
            <a:spAutoFit/>
          </a:bodyPr>
          <a:lstStyle/>
          <a:p>
            <a:r>
              <a:rPr lang="en-US" sz="2400" dirty="0" smtClean="0"/>
              <a:t>Few </a:t>
            </a:r>
          </a:p>
          <a:p>
            <a:r>
              <a:rPr lang="en-US" sz="2400" dirty="0" smtClean="0"/>
              <a:t>cells</a:t>
            </a:r>
            <a:endParaRPr lang="en-US" sz="2400" dirty="0"/>
          </a:p>
        </p:txBody>
      </p:sp>
      <p:sp>
        <p:nvSpPr>
          <p:cNvPr id="48" name="Freeform 47"/>
          <p:cNvSpPr/>
          <p:nvPr/>
        </p:nvSpPr>
        <p:spPr>
          <a:xfrm>
            <a:off x="6577971" y="4135120"/>
            <a:ext cx="1296030" cy="264160"/>
          </a:xfrm>
          <a:custGeom>
            <a:avLst/>
            <a:gdLst>
              <a:gd name="connsiteX0" fmla="*/ 1420265 w 1420265"/>
              <a:gd name="connsiteY0" fmla="*/ 317705 h 317705"/>
              <a:gd name="connsiteX1" fmla="*/ 735196 w 1420265"/>
              <a:gd name="connsiteY1" fmla="*/ 186 h 317705"/>
              <a:gd name="connsiteX2" fmla="*/ 0 w 1420265"/>
              <a:gd name="connsiteY2" fmla="*/ 267570 h 317705"/>
            </a:gdLst>
            <a:ahLst/>
            <a:cxnLst>
              <a:cxn ang="0">
                <a:pos x="connsiteX0" y="connsiteY0"/>
              </a:cxn>
              <a:cxn ang="0">
                <a:pos x="connsiteX1" y="connsiteY1"/>
              </a:cxn>
              <a:cxn ang="0">
                <a:pos x="connsiteX2" y="connsiteY2"/>
              </a:cxn>
            </a:cxnLst>
            <a:rect l="l" t="t" r="r" b="b"/>
            <a:pathLst>
              <a:path w="1420265" h="317705">
                <a:moveTo>
                  <a:pt x="1420265" y="317705"/>
                </a:moveTo>
                <a:cubicBezTo>
                  <a:pt x="1196086" y="163123"/>
                  <a:pt x="971907" y="8542"/>
                  <a:pt x="735196" y="186"/>
                </a:cubicBezTo>
                <a:cubicBezTo>
                  <a:pt x="498485" y="-8170"/>
                  <a:pt x="0" y="267570"/>
                  <a:pt x="0" y="267570"/>
                </a:cubicBezTo>
              </a:path>
            </a:pathLst>
          </a:custGeom>
          <a:ln w="88900">
            <a:solidFill>
              <a:srgbClr val="FF0000"/>
            </a:solidFill>
            <a:headEnd type="none"/>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5548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3" grpId="0"/>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22</a:t>
            </a:fld>
            <a:endParaRPr lang="en-US"/>
          </a:p>
        </p:txBody>
      </p:sp>
      <p:sp>
        <p:nvSpPr>
          <p:cNvPr id="2" name="Title 1"/>
          <p:cNvSpPr>
            <a:spLocks noGrp="1"/>
          </p:cNvSpPr>
          <p:nvPr>
            <p:ph type="title"/>
          </p:nvPr>
        </p:nvSpPr>
        <p:spPr>
          <a:xfrm>
            <a:off x="247649" y="198438"/>
            <a:ext cx="8725083" cy="487362"/>
          </a:xfrm>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READ DISTURB: OBSERVATION</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22</a:t>
            </a:fld>
            <a:endParaRPr lang="en-US" sz="1200" b="1">
              <a:solidFill>
                <a:schemeClr val="tx1">
                  <a:tint val="75000"/>
                </a:schemeClr>
              </a:solidFill>
              <a:latin typeface="+mn-lt"/>
            </a:endParaRPr>
          </a:p>
        </p:txBody>
      </p:sp>
      <p:sp>
        <p:nvSpPr>
          <p:cNvPr id="14" name="Rounded Rectangle 13"/>
          <p:cNvSpPr/>
          <p:nvPr/>
        </p:nvSpPr>
        <p:spPr>
          <a:xfrm>
            <a:off x="252655" y="1121673"/>
            <a:ext cx="4478012" cy="4445271"/>
          </a:xfrm>
          <a:prstGeom prst="roundRect">
            <a:avLst>
              <a:gd name="adj" fmla="val 10277"/>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69108" y="1438699"/>
            <a:ext cx="649633" cy="532986"/>
          </a:xfrm>
          <a:prstGeom prst="rect">
            <a:avLst/>
          </a:prstGeom>
          <a:noFill/>
        </p:spPr>
        <p:txBody>
          <a:bodyPr wrap="square" rtlCol="0">
            <a:spAutoFit/>
          </a:bodyPr>
          <a:lstStyle/>
          <a:p>
            <a:r>
              <a:rPr lang="en-US" sz="2800" dirty="0" smtClean="0"/>
              <a:t>V*</a:t>
            </a:r>
            <a:endParaRPr lang="en-US" sz="2800" baseline="-25000" dirty="0"/>
          </a:p>
        </p:txBody>
      </p:sp>
      <p:grpSp>
        <p:nvGrpSpPr>
          <p:cNvPr id="16" name="Group 15"/>
          <p:cNvGrpSpPr/>
          <p:nvPr/>
        </p:nvGrpSpPr>
        <p:grpSpPr>
          <a:xfrm>
            <a:off x="694205" y="1214886"/>
            <a:ext cx="3868061" cy="3600035"/>
            <a:chOff x="5071963" y="1315158"/>
            <a:chExt cx="3868061" cy="3600035"/>
          </a:xfrm>
        </p:grpSpPr>
        <p:cxnSp>
          <p:nvCxnSpPr>
            <p:cNvPr id="17" name="Straight Arrow Connector 16"/>
            <p:cNvCxnSpPr/>
            <p:nvPr/>
          </p:nvCxnSpPr>
          <p:spPr>
            <a:xfrm flipH="1" flipV="1">
              <a:off x="5071964" y="1315158"/>
              <a:ext cx="14933" cy="3047049"/>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071963" y="4346986"/>
              <a:ext cx="3868061" cy="0"/>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043954" y="4382207"/>
              <a:ext cx="862632" cy="532986"/>
            </a:xfrm>
            <a:prstGeom prst="rect">
              <a:avLst/>
            </a:prstGeom>
            <a:noFill/>
          </p:spPr>
          <p:txBody>
            <a:bodyPr wrap="none" rtlCol="0">
              <a:spAutoFit/>
            </a:bodyPr>
            <a:lstStyle/>
            <a:p>
              <a:r>
                <a:rPr lang="en-US" sz="2800" dirty="0" smtClean="0"/>
                <a:t>time</a:t>
              </a:r>
              <a:endParaRPr lang="en-US" sz="2800" dirty="0"/>
            </a:p>
          </p:txBody>
        </p:sp>
      </p:grpSp>
      <p:grpSp>
        <p:nvGrpSpPr>
          <p:cNvPr id="22" name="Group 21"/>
          <p:cNvGrpSpPr/>
          <p:nvPr/>
        </p:nvGrpSpPr>
        <p:grpSpPr>
          <a:xfrm>
            <a:off x="694147" y="1141614"/>
            <a:ext cx="3583358" cy="3091681"/>
            <a:chOff x="5071905" y="1091478"/>
            <a:chExt cx="3583358" cy="3091681"/>
          </a:xfrm>
        </p:grpSpPr>
        <p:sp>
          <p:nvSpPr>
            <p:cNvPr id="23" name="TextBox 22"/>
            <p:cNvSpPr txBox="1"/>
            <p:nvPr/>
          </p:nvSpPr>
          <p:spPr>
            <a:xfrm>
              <a:off x="6732657" y="3650174"/>
              <a:ext cx="876126" cy="532985"/>
            </a:xfrm>
            <a:prstGeom prst="rect">
              <a:avLst/>
            </a:prstGeom>
            <a:noFill/>
          </p:spPr>
          <p:txBody>
            <a:bodyPr wrap="square" rtlCol="0">
              <a:spAutoFit/>
            </a:bodyPr>
            <a:lstStyle/>
            <a:p>
              <a:r>
                <a:rPr lang="en-US" sz="2800" dirty="0" smtClean="0">
                  <a:solidFill>
                    <a:srgbClr val="FF0000"/>
                  </a:solidFill>
                </a:rPr>
                <a:t>SET</a:t>
              </a:r>
              <a:endParaRPr lang="en-US" sz="2800" dirty="0">
                <a:solidFill>
                  <a:srgbClr val="FF0000"/>
                </a:solidFill>
              </a:endParaRPr>
            </a:p>
          </p:txBody>
        </p:sp>
        <p:sp>
          <p:nvSpPr>
            <p:cNvPr id="24" name="TextBox 23"/>
            <p:cNvSpPr txBox="1"/>
            <p:nvPr/>
          </p:nvSpPr>
          <p:spPr>
            <a:xfrm>
              <a:off x="6493271" y="1091478"/>
              <a:ext cx="1374715" cy="532985"/>
            </a:xfrm>
            <a:prstGeom prst="rect">
              <a:avLst/>
            </a:prstGeom>
            <a:noFill/>
          </p:spPr>
          <p:txBody>
            <a:bodyPr wrap="square" rtlCol="0">
              <a:spAutoFit/>
            </a:bodyPr>
            <a:lstStyle/>
            <a:p>
              <a:r>
                <a:rPr lang="en-US" sz="2800" dirty="0" smtClean="0">
                  <a:solidFill>
                    <a:srgbClr val="008000"/>
                  </a:solidFill>
                </a:rPr>
                <a:t>RESET</a:t>
              </a:r>
              <a:endParaRPr lang="en-US" sz="2800" dirty="0">
                <a:solidFill>
                  <a:srgbClr val="008000"/>
                </a:solidFill>
              </a:endParaRPr>
            </a:p>
          </p:txBody>
        </p:sp>
        <p:grpSp>
          <p:nvGrpSpPr>
            <p:cNvPr id="25" name="Group 24"/>
            <p:cNvGrpSpPr/>
            <p:nvPr/>
          </p:nvGrpSpPr>
          <p:grpSpPr>
            <a:xfrm>
              <a:off x="5071905" y="1624049"/>
              <a:ext cx="3583358" cy="2152754"/>
              <a:chOff x="5071904" y="1841305"/>
              <a:chExt cx="3752467" cy="1837468"/>
            </a:xfrm>
          </p:grpSpPr>
          <p:sp>
            <p:nvSpPr>
              <p:cNvPr id="27" name="Freeform 26"/>
              <p:cNvSpPr/>
              <p:nvPr/>
            </p:nvSpPr>
            <p:spPr>
              <a:xfrm>
                <a:off x="5071904" y="1856025"/>
                <a:ext cx="3733649" cy="456602"/>
              </a:xfrm>
              <a:custGeom>
                <a:avLst/>
                <a:gdLst>
                  <a:gd name="connsiteX0" fmla="*/ 0 w 3735294"/>
                  <a:gd name="connsiteY0" fmla="*/ 0 h 448236"/>
                  <a:gd name="connsiteX1" fmla="*/ 1748118 w 3735294"/>
                  <a:gd name="connsiteY1" fmla="*/ 328706 h 448236"/>
                  <a:gd name="connsiteX2" fmla="*/ 3735294 w 3735294"/>
                  <a:gd name="connsiteY2" fmla="*/ 448236 h 448236"/>
                </a:gdLst>
                <a:ahLst/>
                <a:cxnLst>
                  <a:cxn ang="0">
                    <a:pos x="connsiteX0" y="connsiteY0"/>
                  </a:cxn>
                  <a:cxn ang="0">
                    <a:pos x="connsiteX1" y="connsiteY1"/>
                  </a:cxn>
                  <a:cxn ang="0">
                    <a:pos x="connsiteX2" y="connsiteY2"/>
                  </a:cxn>
                </a:cxnLst>
                <a:rect l="l" t="t" r="r" b="b"/>
                <a:pathLst>
                  <a:path w="3735294" h="448236">
                    <a:moveTo>
                      <a:pt x="0" y="0"/>
                    </a:moveTo>
                    <a:cubicBezTo>
                      <a:pt x="562784" y="127000"/>
                      <a:pt x="1125569" y="254000"/>
                      <a:pt x="1748118" y="328706"/>
                    </a:cubicBezTo>
                    <a:cubicBezTo>
                      <a:pt x="2370667" y="403412"/>
                      <a:pt x="3735294" y="448236"/>
                      <a:pt x="3735294" y="448236"/>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5071904" y="1856025"/>
                <a:ext cx="3733649" cy="1339364"/>
              </a:xfrm>
              <a:custGeom>
                <a:avLst/>
                <a:gdLst>
                  <a:gd name="connsiteX0" fmla="*/ 0 w 3735294"/>
                  <a:gd name="connsiteY0" fmla="*/ 0 h 1314824"/>
                  <a:gd name="connsiteX1" fmla="*/ 1404470 w 3735294"/>
                  <a:gd name="connsiteY1" fmla="*/ 1016000 h 1314824"/>
                  <a:gd name="connsiteX2" fmla="*/ 3735294 w 3735294"/>
                  <a:gd name="connsiteY2" fmla="*/ 1314824 h 1314824"/>
                </a:gdLst>
                <a:ahLst/>
                <a:cxnLst>
                  <a:cxn ang="0">
                    <a:pos x="connsiteX0" y="connsiteY0"/>
                  </a:cxn>
                  <a:cxn ang="0">
                    <a:pos x="connsiteX1" y="connsiteY1"/>
                  </a:cxn>
                  <a:cxn ang="0">
                    <a:pos x="connsiteX2" y="connsiteY2"/>
                  </a:cxn>
                </a:cxnLst>
                <a:rect l="l" t="t" r="r" b="b"/>
                <a:pathLst>
                  <a:path w="3735294" h="1314824">
                    <a:moveTo>
                      <a:pt x="0" y="0"/>
                    </a:moveTo>
                    <a:cubicBezTo>
                      <a:pt x="390960" y="398431"/>
                      <a:pt x="781921" y="796863"/>
                      <a:pt x="1404470" y="1016000"/>
                    </a:cubicBezTo>
                    <a:cubicBezTo>
                      <a:pt x="2027019" y="1235137"/>
                      <a:pt x="3735294" y="1314824"/>
                      <a:pt x="3735294" y="1314824"/>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5090633" y="1841305"/>
                <a:ext cx="3733738" cy="1837468"/>
                <a:chOff x="759338" y="1872737"/>
                <a:chExt cx="3735383" cy="1803802"/>
              </a:xfrm>
            </p:grpSpPr>
            <p:sp>
              <p:nvSpPr>
                <p:cNvPr id="35" name="Freeform 34"/>
                <p:cNvSpPr/>
                <p:nvPr/>
              </p:nvSpPr>
              <p:spPr>
                <a:xfrm>
                  <a:off x="792756" y="1989721"/>
                  <a:ext cx="3701965" cy="1686818"/>
                </a:xfrm>
                <a:custGeom>
                  <a:avLst/>
                  <a:gdLst>
                    <a:gd name="connsiteX0" fmla="*/ 0 w 3735294"/>
                    <a:gd name="connsiteY0" fmla="*/ 0 h 1314824"/>
                    <a:gd name="connsiteX1" fmla="*/ 1404470 w 3735294"/>
                    <a:gd name="connsiteY1" fmla="*/ 1016000 h 1314824"/>
                    <a:gd name="connsiteX2" fmla="*/ 3735294 w 3735294"/>
                    <a:gd name="connsiteY2" fmla="*/ 1314824 h 1314824"/>
                  </a:gdLst>
                  <a:ahLst/>
                  <a:cxnLst>
                    <a:cxn ang="0">
                      <a:pos x="connsiteX0" y="connsiteY0"/>
                    </a:cxn>
                    <a:cxn ang="0">
                      <a:pos x="connsiteX1" y="connsiteY1"/>
                    </a:cxn>
                    <a:cxn ang="0">
                      <a:pos x="connsiteX2" y="connsiteY2"/>
                    </a:cxn>
                  </a:cxnLst>
                  <a:rect l="l" t="t" r="r" b="b"/>
                  <a:pathLst>
                    <a:path w="3735294" h="1314824">
                      <a:moveTo>
                        <a:pt x="0" y="0"/>
                      </a:moveTo>
                      <a:cubicBezTo>
                        <a:pt x="390960" y="398431"/>
                        <a:pt x="781921" y="796863"/>
                        <a:pt x="1404470" y="1016000"/>
                      </a:cubicBezTo>
                      <a:cubicBezTo>
                        <a:pt x="2027019" y="1235137"/>
                        <a:pt x="3735294" y="1314824"/>
                        <a:pt x="3735294" y="1314824"/>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759338" y="1872737"/>
                  <a:ext cx="3735294" cy="266341"/>
                </a:xfrm>
                <a:custGeom>
                  <a:avLst/>
                  <a:gdLst>
                    <a:gd name="connsiteX0" fmla="*/ 0 w 3735294"/>
                    <a:gd name="connsiteY0" fmla="*/ 0 h 448236"/>
                    <a:gd name="connsiteX1" fmla="*/ 1748118 w 3735294"/>
                    <a:gd name="connsiteY1" fmla="*/ 328706 h 448236"/>
                    <a:gd name="connsiteX2" fmla="*/ 3735294 w 3735294"/>
                    <a:gd name="connsiteY2" fmla="*/ 448236 h 448236"/>
                  </a:gdLst>
                  <a:ahLst/>
                  <a:cxnLst>
                    <a:cxn ang="0">
                      <a:pos x="connsiteX0" y="connsiteY0"/>
                    </a:cxn>
                    <a:cxn ang="0">
                      <a:pos x="connsiteX1" y="connsiteY1"/>
                    </a:cxn>
                    <a:cxn ang="0">
                      <a:pos x="connsiteX2" y="connsiteY2"/>
                    </a:cxn>
                  </a:cxnLst>
                  <a:rect l="l" t="t" r="r" b="b"/>
                  <a:pathLst>
                    <a:path w="3735294" h="448236">
                      <a:moveTo>
                        <a:pt x="0" y="0"/>
                      </a:moveTo>
                      <a:cubicBezTo>
                        <a:pt x="562784" y="127000"/>
                        <a:pt x="1125569" y="254000"/>
                        <a:pt x="1748118" y="328706"/>
                      </a:cubicBezTo>
                      <a:cubicBezTo>
                        <a:pt x="2370667" y="403412"/>
                        <a:pt x="3735294" y="448236"/>
                        <a:pt x="3735294" y="448236"/>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3" name="Freeform 32"/>
              <p:cNvSpPr/>
              <p:nvPr/>
            </p:nvSpPr>
            <p:spPr>
              <a:xfrm>
                <a:off x="5099898" y="1940529"/>
                <a:ext cx="3707764" cy="1719367"/>
              </a:xfrm>
              <a:custGeom>
                <a:avLst/>
                <a:gdLst>
                  <a:gd name="connsiteX0" fmla="*/ 0 w 3659271"/>
                  <a:gd name="connsiteY0" fmla="*/ 0 h 1637731"/>
                  <a:gd name="connsiteX1" fmla="*/ 785323 w 3659271"/>
                  <a:gd name="connsiteY1" fmla="*/ 902423 h 1637731"/>
                  <a:gd name="connsiteX2" fmla="*/ 1420265 w 3659271"/>
                  <a:gd name="connsiteY2" fmla="*/ 1303500 h 1637731"/>
                  <a:gd name="connsiteX3" fmla="*/ 2406096 w 3659271"/>
                  <a:gd name="connsiteY3" fmla="*/ 1520750 h 1637731"/>
                  <a:gd name="connsiteX4" fmla="*/ 3659271 w 3659271"/>
                  <a:gd name="connsiteY4" fmla="*/ 1637731 h 1637731"/>
                  <a:gd name="connsiteX5" fmla="*/ 3642562 w 3659271"/>
                  <a:gd name="connsiteY5" fmla="*/ 1186520 h 1637731"/>
                  <a:gd name="connsiteX6" fmla="*/ 2355969 w 3659271"/>
                  <a:gd name="connsiteY6" fmla="*/ 1119673 h 1637731"/>
                  <a:gd name="connsiteX7" fmla="*/ 1470392 w 3659271"/>
                  <a:gd name="connsiteY7" fmla="*/ 952558 h 1637731"/>
                  <a:gd name="connsiteX8" fmla="*/ 1002540 w 3659271"/>
                  <a:gd name="connsiteY8" fmla="*/ 752019 h 1637731"/>
                  <a:gd name="connsiteX9" fmla="*/ 434434 w 3659271"/>
                  <a:gd name="connsiteY9" fmla="*/ 367654 h 1637731"/>
                  <a:gd name="connsiteX10" fmla="*/ 0 w 3659271"/>
                  <a:gd name="connsiteY10" fmla="*/ 0 h 16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9271" h="1637731">
                    <a:moveTo>
                      <a:pt x="0" y="0"/>
                    </a:moveTo>
                    <a:lnTo>
                      <a:pt x="785323" y="902423"/>
                    </a:lnTo>
                    <a:lnTo>
                      <a:pt x="1420265" y="1303500"/>
                    </a:lnTo>
                    <a:lnTo>
                      <a:pt x="2406096" y="1520750"/>
                    </a:lnTo>
                    <a:lnTo>
                      <a:pt x="3659271" y="1637731"/>
                    </a:lnTo>
                    <a:lnTo>
                      <a:pt x="3642562" y="1186520"/>
                    </a:lnTo>
                    <a:lnTo>
                      <a:pt x="2355969" y="1119673"/>
                    </a:lnTo>
                    <a:lnTo>
                      <a:pt x="1470392" y="952558"/>
                    </a:lnTo>
                    <a:lnTo>
                      <a:pt x="1002540" y="752019"/>
                    </a:lnTo>
                    <a:lnTo>
                      <a:pt x="434434" y="367654"/>
                    </a:lnTo>
                    <a:lnTo>
                      <a:pt x="0" y="0"/>
                    </a:lnTo>
                    <a:close/>
                  </a:path>
                </a:pathLst>
              </a:cu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5166712" y="1890397"/>
                <a:ext cx="3657659" cy="476656"/>
              </a:xfrm>
              <a:custGeom>
                <a:avLst/>
                <a:gdLst>
                  <a:gd name="connsiteX0" fmla="*/ 0 w 3609144"/>
                  <a:gd name="connsiteY0" fmla="*/ 0 h 451212"/>
                  <a:gd name="connsiteX1" fmla="*/ 1086085 w 3609144"/>
                  <a:gd name="connsiteY1" fmla="*/ 250673 h 451212"/>
                  <a:gd name="connsiteX2" fmla="*/ 2205588 w 3609144"/>
                  <a:gd name="connsiteY2" fmla="*/ 401077 h 451212"/>
                  <a:gd name="connsiteX3" fmla="*/ 3609144 w 3609144"/>
                  <a:gd name="connsiteY3" fmla="*/ 451212 h 451212"/>
                  <a:gd name="connsiteX4" fmla="*/ 3609144 w 3609144"/>
                  <a:gd name="connsiteY4" fmla="*/ 183827 h 451212"/>
                  <a:gd name="connsiteX5" fmla="*/ 1771154 w 3609144"/>
                  <a:gd name="connsiteY5" fmla="*/ 150404 h 451212"/>
                  <a:gd name="connsiteX6" fmla="*/ 1203048 w 3609144"/>
                  <a:gd name="connsiteY6" fmla="*/ 100269 h 451212"/>
                  <a:gd name="connsiteX7" fmla="*/ 66836 w 3609144"/>
                  <a:gd name="connsiteY7" fmla="*/ 16712 h 451212"/>
                  <a:gd name="connsiteX8" fmla="*/ 0 w 3609144"/>
                  <a:gd name="connsiteY8" fmla="*/ 0 h 4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9144" h="451212">
                    <a:moveTo>
                      <a:pt x="0" y="0"/>
                    </a:moveTo>
                    <a:lnTo>
                      <a:pt x="1086085" y="250673"/>
                    </a:lnTo>
                    <a:lnTo>
                      <a:pt x="2205588" y="401077"/>
                    </a:lnTo>
                    <a:lnTo>
                      <a:pt x="3609144" y="451212"/>
                    </a:lnTo>
                    <a:lnTo>
                      <a:pt x="3609144" y="183827"/>
                    </a:lnTo>
                    <a:lnTo>
                      <a:pt x="1771154" y="150404"/>
                    </a:lnTo>
                    <a:lnTo>
                      <a:pt x="1203048" y="100269"/>
                    </a:lnTo>
                    <a:lnTo>
                      <a:pt x="66836" y="16712"/>
                    </a:lnTo>
                    <a:lnTo>
                      <a:pt x="0" y="0"/>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9" name="Group 38"/>
          <p:cNvGrpSpPr/>
          <p:nvPr/>
        </p:nvGrpSpPr>
        <p:grpSpPr>
          <a:xfrm>
            <a:off x="1632931" y="4309148"/>
            <a:ext cx="1510380" cy="523220"/>
            <a:chOff x="3134722" y="4223596"/>
            <a:chExt cx="1510380" cy="523220"/>
          </a:xfrm>
        </p:grpSpPr>
        <p:sp>
          <p:nvSpPr>
            <p:cNvPr id="40" name="Up Arrow 39"/>
            <p:cNvSpPr/>
            <p:nvPr/>
          </p:nvSpPr>
          <p:spPr>
            <a:xfrm>
              <a:off x="4394467" y="4261446"/>
              <a:ext cx="250635" cy="384363"/>
            </a:xfrm>
            <a:prstGeom prst="upArrow">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3134722" y="4223596"/>
              <a:ext cx="1366280" cy="523220"/>
            </a:xfrm>
            <a:prstGeom prst="rect">
              <a:avLst/>
            </a:prstGeom>
            <a:noFill/>
          </p:spPr>
          <p:txBody>
            <a:bodyPr wrap="square" rtlCol="0">
              <a:spAutoFit/>
            </a:bodyPr>
            <a:lstStyle/>
            <a:p>
              <a:r>
                <a:rPr lang="en-US" sz="2800" dirty="0" smtClean="0"/>
                <a:t>Sense</a:t>
              </a:r>
              <a:endParaRPr lang="en-US" sz="2800" dirty="0"/>
            </a:p>
          </p:txBody>
        </p:sp>
      </p:grpSp>
      <p:sp>
        <p:nvSpPr>
          <p:cNvPr id="42" name="TextBox 41"/>
          <p:cNvSpPr txBox="1"/>
          <p:nvPr/>
        </p:nvSpPr>
        <p:spPr>
          <a:xfrm>
            <a:off x="187836" y="1841779"/>
            <a:ext cx="649633" cy="532986"/>
          </a:xfrm>
          <a:prstGeom prst="rect">
            <a:avLst/>
          </a:prstGeom>
          <a:noFill/>
        </p:spPr>
        <p:txBody>
          <a:bodyPr wrap="square" rtlCol="0">
            <a:spAutoFit/>
          </a:bodyPr>
          <a:lstStyle/>
          <a:p>
            <a:r>
              <a:rPr lang="en-US" sz="2800" dirty="0" smtClean="0"/>
              <a:t>V</a:t>
            </a:r>
            <a:endParaRPr lang="en-US" sz="2800" baseline="-25000" dirty="0"/>
          </a:p>
        </p:txBody>
      </p:sp>
      <p:sp>
        <p:nvSpPr>
          <p:cNvPr id="43" name="Up Arrow 42"/>
          <p:cNvSpPr/>
          <p:nvPr/>
        </p:nvSpPr>
        <p:spPr>
          <a:xfrm>
            <a:off x="269363" y="1907137"/>
            <a:ext cx="250635" cy="384363"/>
          </a:xfrm>
          <a:prstGeom prst="upArrow">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609633" y="4831632"/>
            <a:ext cx="3595105" cy="492443"/>
          </a:xfrm>
          <a:prstGeom prst="rect">
            <a:avLst/>
          </a:prstGeom>
          <a:noFill/>
        </p:spPr>
        <p:txBody>
          <a:bodyPr wrap="none" rtlCol="0">
            <a:spAutoFit/>
          </a:bodyPr>
          <a:lstStyle/>
          <a:p>
            <a:r>
              <a:rPr lang="en-US" sz="2600" dirty="0" smtClean="0">
                <a:latin typeface="Arial"/>
                <a:cs typeface="Arial"/>
              </a:rPr>
              <a:t>Increase </a:t>
            </a:r>
            <a:r>
              <a:rPr lang="en-US" sz="2600" dirty="0" err="1" smtClean="0">
                <a:latin typeface="Arial"/>
                <a:cs typeface="Arial"/>
              </a:rPr>
              <a:t>bitline</a:t>
            </a:r>
            <a:r>
              <a:rPr lang="en-US" sz="2600" dirty="0" smtClean="0">
                <a:latin typeface="Arial"/>
                <a:cs typeface="Arial"/>
              </a:rPr>
              <a:t> voltage</a:t>
            </a:r>
            <a:endParaRPr lang="en-US" sz="2600" dirty="0">
              <a:latin typeface="Arial"/>
              <a:cs typeface="Arial"/>
            </a:endParaRPr>
          </a:p>
        </p:txBody>
      </p:sp>
      <p:sp>
        <p:nvSpPr>
          <p:cNvPr id="48" name="Rectangle 47"/>
          <p:cNvSpPr/>
          <p:nvPr/>
        </p:nvSpPr>
        <p:spPr>
          <a:xfrm>
            <a:off x="5647642" y="1303500"/>
            <a:ext cx="3124583"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6449674" y="1353636"/>
            <a:ext cx="1759316" cy="492443"/>
          </a:xfrm>
          <a:prstGeom prst="rect">
            <a:avLst/>
          </a:prstGeom>
          <a:noFill/>
        </p:spPr>
        <p:txBody>
          <a:bodyPr wrap="none" rtlCol="0">
            <a:spAutoFit/>
          </a:bodyPr>
          <a:lstStyle/>
          <a:p>
            <a:r>
              <a:rPr lang="en-US" sz="2600" dirty="0" smtClean="0"/>
              <a:t>PCM Cells</a:t>
            </a:r>
            <a:endParaRPr lang="en-US" sz="2600" dirty="0"/>
          </a:p>
        </p:txBody>
      </p:sp>
      <p:sp>
        <p:nvSpPr>
          <p:cNvPr id="50" name="Rectangle 49"/>
          <p:cNvSpPr/>
          <p:nvPr/>
        </p:nvSpPr>
        <p:spPr>
          <a:xfrm>
            <a:off x="7168140"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454723"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741306"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8027889"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8314468"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5735225"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6021808"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308391"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6594974"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881557"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flipH="1">
            <a:off x="5877252" y="2333883"/>
            <a:ext cx="37456" cy="2204926"/>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6167037"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6456822"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6746607"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7036392"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7326177"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7615962"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7905747"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8195532"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8485318"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5652689" y="1888404"/>
            <a:ext cx="3107874" cy="551481"/>
            <a:chOff x="5647642" y="1888404"/>
            <a:chExt cx="3107874" cy="551481"/>
          </a:xfrm>
        </p:grpSpPr>
        <p:sp>
          <p:nvSpPr>
            <p:cNvPr id="71" name="Rounded Rectangle 70"/>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5652689" y="2492016"/>
            <a:ext cx="3107874" cy="551481"/>
            <a:chOff x="5630933" y="1888404"/>
            <a:chExt cx="3107874" cy="551481"/>
          </a:xfrm>
        </p:grpSpPr>
        <p:sp>
          <p:nvSpPr>
            <p:cNvPr id="83" name="Rounded Rectangle 82"/>
            <p:cNvSpPr/>
            <p:nvPr/>
          </p:nvSpPr>
          <p:spPr>
            <a:xfrm>
              <a:off x="5630933"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5652689" y="3095629"/>
            <a:ext cx="3107874" cy="551481"/>
            <a:chOff x="5647642" y="1888404"/>
            <a:chExt cx="3107874" cy="551481"/>
          </a:xfrm>
        </p:grpSpPr>
        <p:sp>
          <p:nvSpPr>
            <p:cNvPr id="95" name="Rounded Rectangle 94"/>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5652689" y="3699241"/>
            <a:ext cx="3107874" cy="551481"/>
            <a:chOff x="5647642" y="1888404"/>
            <a:chExt cx="3107874" cy="551481"/>
          </a:xfrm>
        </p:grpSpPr>
        <p:sp>
          <p:nvSpPr>
            <p:cNvPr id="107" name="Rounded Rectangle 106"/>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5739263" y="4539807"/>
            <a:ext cx="2863297" cy="484635"/>
            <a:chOff x="9881076" y="3518407"/>
            <a:chExt cx="2863297" cy="484635"/>
          </a:xfrm>
        </p:grpSpPr>
        <p:sp>
          <p:nvSpPr>
            <p:cNvPr id="141" name="Rectangle 140"/>
            <p:cNvSpPr/>
            <p:nvPr/>
          </p:nvSpPr>
          <p:spPr>
            <a:xfrm>
              <a:off x="11313991"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11600574"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11887157"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12173740"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1246031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9881076"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1016765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10454242"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10740825"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11027408"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ounded Rectangle 6"/>
          <p:cNvSpPr/>
          <p:nvPr/>
        </p:nvSpPr>
        <p:spPr>
          <a:xfrm>
            <a:off x="7518400" y="2509520"/>
            <a:ext cx="568960" cy="477520"/>
          </a:xfrm>
          <a:prstGeom prst="roundRect">
            <a:avLst>
              <a:gd name="adj" fmla="val 40071"/>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8" name="Group 157"/>
          <p:cNvGrpSpPr/>
          <p:nvPr/>
        </p:nvGrpSpPr>
        <p:grpSpPr>
          <a:xfrm>
            <a:off x="5775127" y="2582752"/>
            <a:ext cx="2884600" cy="334231"/>
            <a:chOff x="9512986" y="2102008"/>
            <a:chExt cx="2884600" cy="334231"/>
          </a:xfrm>
        </p:grpSpPr>
        <p:sp>
          <p:nvSpPr>
            <p:cNvPr id="159" name="Oval 158"/>
            <p:cNvSpPr/>
            <p:nvPr/>
          </p:nvSpPr>
          <p:spPr>
            <a:xfrm>
              <a:off x="10668786" y="21020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10379836" y="21020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10090886" y="21020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9512986" y="21020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9801936" y="21020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12113533" y="21020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11824586" y="21020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11535636" y="21020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11246686" y="21020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10957736" y="21020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9" name="Rectangle 168"/>
          <p:cNvSpPr/>
          <p:nvPr/>
        </p:nvSpPr>
        <p:spPr>
          <a:xfrm>
            <a:off x="233927" y="5707835"/>
            <a:ext cx="8521590" cy="892552"/>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smtClean="0">
                <a:solidFill>
                  <a:prstClr val="black"/>
                </a:solidFill>
              </a:rPr>
              <a:t> Reading with higher voltage </a:t>
            </a:r>
            <a:r>
              <a:rPr lang="en-US" sz="2600" kern="0" dirty="0" smtClean="0">
                <a:solidFill>
                  <a:prstClr val="black"/>
                </a:solidFill>
                <a:latin typeface="Wingdings"/>
                <a:ea typeface="Wingdings"/>
                <a:cs typeface="Wingdings"/>
                <a:sym typeface="Wingdings"/>
              </a:rPr>
              <a:t></a:t>
            </a:r>
            <a:r>
              <a:rPr lang="en-US" sz="2600" kern="0" dirty="0">
                <a:solidFill>
                  <a:prstClr val="black"/>
                </a:solidFill>
                <a:sym typeface="Wingdings"/>
              </a:rPr>
              <a:t> </a:t>
            </a:r>
            <a:r>
              <a:rPr lang="en-US" sz="2600" kern="0" dirty="0" smtClean="0">
                <a:solidFill>
                  <a:prstClr val="black"/>
                </a:solidFill>
                <a:sym typeface="Wingdings"/>
              </a:rPr>
              <a:t>Read Disturb </a:t>
            </a:r>
            <a:r>
              <a:rPr lang="en-US" sz="2600" kern="0" dirty="0" smtClean="0">
                <a:solidFill>
                  <a:prstClr val="black"/>
                </a:solidFill>
                <a:latin typeface="Wingdings"/>
                <a:ea typeface="Wingdings"/>
                <a:cs typeface="Wingdings"/>
                <a:sym typeface="Wingdings"/>
              </a:rPr>
              <a:t></a:t>
            </a:r>
            <a:r>
              <a:rPr lang="en-US" sz="2600" kern="0" dirty="0" smtClean="0">
                <a:solidFill>
                  <a:prstClr val="black"/>
                </a:solidFill>
              </a:rPr>
              <a:t> causes errors in PCM cells</a:t>
            </a:r>
          </a:p>
        </p:txBody>
      </p:sp>
      <p:grpSp>
        <p:nvGrpSpPr>
          <p:cNvPr id="4" name="Group 3"/>
          <p:cNvGrpSpPr/>
          <p:nvPr/>
        </p:nvGrpSpPr>
        <p:grpSpPr>
          <a:xfrm>
            <a:off x="7572786" y="2662517"/>
            <a:ext cx="440288" cy="165549"/>
            <a:chOff x="9371106" y="2103717"/>
            <a:chExt cx="440288" cy="165549"/>
          </a:xfrm>
        </p:grpSpPr>
        <p:grpSp>
          <p:nvGrpSpPr>
            <p:cNvPr id="3" name="Group 2"/>
            <p:cNvGrpSpPr/>
            <p:nvPr/>
          </p:nvGrpSpPr>
          <p:grpSpPr>
            <a:xfrm>
              <a:off x="9371106" y="2103717"/>
              <a:ext cx="155808" cy="155389"/>
              <a:chOff x="4138706" y="3221317"/>
              <a:chExt cx="155808" cy="155389"/>
            </a:xfrm>
          </p:grpSpPr>
          <p:cxnSp>
            <p:nvCxnSpPr>
              <p:cNvPr id="151" name="Straight Connector 150"/>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154" name="Group 153"/>
            <p:cNvGrpSpPr/>
            <p:nvPr/>
          </p:nvGrpSpPr>
          <p:grpSpPr>
            <a:xfrm>
              <a:off x="9655586" y="2113877"/>
              <a:ext cx="155808" cy="155389"/>
              <a:chOff x="4138706" y="3221317"/>
              <a:chExt cx="155808" cy="155389"/>
            </a:xfrm>
          </p:grpSpPr>
          <p:cxnSp>
            <p:nvCxnSpPr>
              <p:cNvPr id="170" name="Straight Connector 169"/>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sp>
        <p:nvSpPr>
          <p:cNvPr id="172" name="Rectangle 171"/>
          <p:cNvSpPr/>
          <p:nvPr/>
        </p:nvSpPr>
        <p:spPr>
          <a:xfrm>
            <a:off x="5742473" y="4514493"/>
            <a:ext cx="2880926" cy="54088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209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500"/>
                                        <p:tgtEl>
                                          <p:spTgt spid="140"/>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2" grpId="1"/>
      <p:bldP spid="43" grpId="0" animBg="1"/>
      <p:bldP spid="7" grpId="0" animBg="1"/>
      <p:bldP spid="1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238" y="1324292"/>
            <a:ext cx="4670602" cy="1974806"/>
          </a:xfrm>
        </p:spPr>
        <p:txBody>
          <a:bodyPr/>
          <a:lstStyle/>
          <a:p>
            <a:r>
              <a:rPr lang="en-US" sz="2600" dirty="0" smtClean="0">
                <a:latin typeface="Arial"/>
                <a:cs typeface="Arial"/>
              </a:rPr>
              <a:t>Incorrect value may be read </a:t>
            </a:r>
          </a:p>
          <a:p>
            <a:r>
              <a:rPr lang="en-US" sz="2600" dirty="0" smtClean="0">
                <a:latin typeface="Arial"/>
                <a:cs typeface="Arial"/>
              </a:rPr>
              <a:t>Read disturb errors can be corrected with Error Correcting Codes (ECC)</a:t>
            </a: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23</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ECC FOR READ DISTURB ERRORS</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23</a:t>
            </a:fld>
            <a:endParaRPr lang="en-US" sz="1200" b="1">
              <a:solidFill>
                <a:schemeClr val="tx1">
                  <a:tint val="75000"/>
                </a:schemeClr>
              </a:solidFill>
              <a:latin typeface="+mn-lt"/>
            </a:endParaRPr>
          </a:p>
        </p:txBody>
      </p:sp>
      <p:sp>
        <p:nvSpPr>
          <p:cNvPr id="17" name="Rectangle 16"/>
          <p:cNvSpPr/>
          <p:nvPr/>
        </p:nvSpPr>
        <p:spPr>
          <a:xfrm>
            <a:off x="164944" y="5951855"/>
            <a:ext cx="8725457" cy="492443"/>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smtClean="0">
                <a:solidFill>
                  <a:prstClr val="black"/>
                </a:solidFill>
              </a:rPr>
              <a:t>Correcting read disturb with ECC allows low latency read</a:t>
            </a:r>
            <a:endParaRPr lang="en-US" sz="2600" kern="0" dirty="0">
              <a:solidFill>
                <a:prstClr val="black"/>
              </a:solidFill>
            </a:endParaRPr>
          </a:p>
        </p:txBody>
      </p:sp>
      <p:sp>
        <p:nvSpPr>
          <p:cNvPr id="18" name="Rectangle 17"/>
          <p:cNvSpPr/>
          <p:nvPr/>
        </p:nvSpPr>
        <p:spPr>
          <a:xfrm>
            <a:off x="5046118" y="1303500"/>
            <a:ext cx="3124583"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848150" y="1353636"/>
            <a:ext cx="1759316" cy="492443"/>
          </a:xfrm>
          <a:prstGeom prst="rect">
            <a:avLst/>
          </a:prstGeom>
          <a:noFill/>
        </p:spPr>
        <p:txBody>
          <a:bodyPr wrap="none" rtlCol="0">
            <a:spAutoFit/>
          </a:bodyPr>
          <a:lstStyle/>
          <a:p>
            <a:r>
              <a:rPr lang="en-US" sz="2600" dirty="0" smtClean="0"/>
              <a:t>PCM Cells</a:t>
            </a:r>
            <a:endParaRPr lang="en-US" sz="2600" dirty="0"/>
          </a:p>
        </p:txBody>
      </p:sp>
      <p:sp>
        <p:nvSpPr>
          <p:cNvPr id="22" name="Rectangle 21"/>
          <p:cNvSpPr/>
          <p:nvPr/>
        </p:nvSpPr>
        <p:spPr>
          <a:xfrm>
            <a:off x="6566616"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53199"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139782"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426365"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712944"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133701"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420284"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706867"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993450"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80033" y="453581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777856" y="5040329"/>
            <a:ext cx="1661107" cy="892552"/>
          </a:xfrm>
          <a:prstGeom prst="rect">
            <a:avLst/>
          </a:prstGeom>
          <a:noFill/>
        </p:spPr>
        <p:txBody>
          <a:bodyPr wrap="none" rtlCol="0">
            <a:spAutoFit/>
          </a:bodyPr>
          <a:lstStyle/>
          <a:p>
            <a:pPr algn="ctr"/>
            <a:r>
              <a:rPr lang="en-US" sz="2600" dirty="0" smtClean="0"/>
              <a:t>Sense </a:t>
            </a:r>
          </a:p>
          <a:p>
            <a:pPr algn="ctr"/>
            <a:r>
              <a:rPr lang="en-US" sz="2600" dirty="0" smtClean="0"/>
              <a:t>Amplifiers </a:t>
            </a:r>
          </a:p>
        </p:txBody>
      </p:sp>
      <p:cxnSp>
        <p:nvCxnSpPr>
          <p:cNvPr id="33" name="Straight Connector 32"/>
          <p:cNvCxnSpPr/>
          <p:nvPr/>
        </p:nvCxnSpPr>
        <p:spPr>
          <a:xfrm flipH="1">
            <a:off x="5275728" y="2333883"/>
            <a:ext cx="37456" cy="2204926"/>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5561800"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5864581"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6150653"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6436725"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6722797"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7008869"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7311650"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7597722"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7883794" y="233687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5051165" y="1888404"/>
            <a:ext cx="3107874" cy="551481"/>
            <a:chOff x="5647642" y="1888404"/>
            <a:chExt cx="3107874" cy="551481"/>
          </a:xfrm>
        </p:grpSpPr>
        <p:sp>
          <p:nvSpPr>
            <p:cNvPr id="44" name="Rounded Rectangle 43"/>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5051165" y="2492016"/>
            <a:ext cx="3107874" cy="551481"/>
            <a:chOff x="5630933" y="1888404"/>
            <a:chExt cx="3107874" cy="551481"/>
          </a:xfrm>
        </p:grpSpPr>
        <p:sp>
          <p:nvSpPr>
            <p:cNvPr id="56" name="Rounded Rectangle 55"/>
            <p:cNvSpPr/>
            <p:nvPr/>
          </p:nvSpPr>
          <p:spPr>
            <a:xfrm>
              <a:off x="5630933"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6911772" y="19853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6622822" y="19853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6333872" y="19853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044922" y="19853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755972" y="19853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8356519" y="19853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8067572" y="19853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7778622" y="19853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7489672" y="19853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7200722" y="198530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5" name="Rounded Rectangle 174"/>
          <p:cNvSpPr/>
          <p:nvPr/>
        </p:nvSpPr>
        <p:spPr>
          <a:xfrm>
            <a:off x="6858000" y="4419600"/>
            <a:ext cx="568960" cy="741680"/>
          </a:xfrm>
          <a:prstGeom prst="roundRect">
            <a:avLst>
              <a:gd name="adj" fmla="val 40071"/>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p:cNvGrpSpPr/>
          <p:nvPr/>
        </p:nvGrpSpPr>
        <p:grpSpPr>
          <a:xfrm>
            <a:off x="5051165" y="3095629"/>
            <a:ext cx="3107874" cy="551481"/>
            <a:chOff x="5647642" y="1888404"/>
            <a:chExt cx="3107874" cy="551481"/>
          </a:xfrm>
        </p:grpSpPr>
        <p:sp>
          <p:nvSpPr>
            <p:cNvPr id="68" name="Rounded Rectangle 67"/>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5051165" y="3699241"/>
            <a:ext cx="3107874" cy="551481"/>
            <a:chOff x="5647642" y="1888404"/>
            <a:chExt cx="3107874" cy="551481"/>
          </a:xfrm>
        </p:grpSpPr>
        <p:sp>
          <p:nvSpPr>
            <p:cNvPr id="80" name="Rounded Rectangle 79"/>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8" name="TextBox 157"/>
          <p:cNvSpPr txBox="1"/>
          <p:nvPr/>
        </p:nvSpPr>
        <p:spPr>
          <a:xfrm>
            <a:off x="8150225" y="5184563"/>
            <a:ext cx="888635" cy="492443"/>
          </a:xfrm>
          <a:prstGeom prst="rect">
            <a:avLst/>
          </a:prstGeom>
          <a:noFill/>
        </p:spPr>
        <p:txBody>
          <a:bodyPr wrap="none" rtlCol="0">
            <a:spAutoFit/>
          </a:bodyPr>
          <a:lstStyle/>
          <a:p>
            <a:pPr algn="ctr"/>
            <a:r>
              <a:rPr lang="en-US" sz="2600" dirty="0" smtClean="0"/>
              <a:t>ECC</a:t>
            </a:r>
          </a:p>
        </p:txBody>
      </p:sp>
      <p:grpSp>
        <p:nvGrpSpPr>
          <p:cNvPr id="10" name="Group 9"/>
          <p:cNvGrpSpPr/>
          <p:nvPr/>
        </p:nvGrpSpPr>
        <p:grpSpPr>
          <a:xfrm>
            <a:off x="8172721" y="1305496"/>
            <a:ext cx="822778" cy="3723931"/>
            <a:chOff x="8172721" y="1305496"/>
            <a:chExt cx="822778" cy="3723931"/>
          </a:xfrm>
        </p:grpSpPr>
        <p:cxnSp>
          <p:nvCxnSpPr>
            <p:cNvPr id="162" name="Straight Connector 161"/>
            <p:cNvCxnSpPr/>
            <p:nvPr/>
          </p:nvCxnSpPr>
          <p:spPr>
            <a:xfrm flipH="1">
              <a:off x="8706573" y="2326782"/>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H="1">
              <a:off x="8437210" y="2326782"/>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a:off x="8172721" y="1305496"/>
              <a:ext cx="816722"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8189429" y="1873688"/>
              <a:ext cx="800013" cy="551481"/>
              <a:chOff x="8172720" y="1890400"/>
              <a:chExt cx="800013" cy="551481"/>
            </a:xfrm>
          </p:grpSpPr>
          <p:sp>
            <p:nvSpPr>
              <p:cNvPr id="145" name="Rounded Rectangle 144"/>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8191448" y="2477312"/>
              <a:ext cx="800013" cy="551481"/>
              <a:chOff x="8172720" y="1890400"/>
              <a:chExt cx="800013" cy="551481"/>
            </a:xfrm>
          </p:grpSpPr>
          <p:sp>
            <p:nvSpPr>
              <p:cNvPr id="147" name="Rounded Rectangle 146"/>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8193467" y="3097648"/>
              <a:ext cx="800013" cy="551481"/>
              <a:chOff x="8172720" y="1890400"/>
              <a:chExt cx="800013" cy="551481"/>
            </a:xfrm>
          </p:grpSpPr>
          <p:sp>
            <p:nvSpPr>
              <p:cNvPr id="151" name="Rounded Rectangle 150"/>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8195486" y="3717984"/>
              <a:ext cx="800013" cy="551481"/>
              <a:chOff x="8172720" y="1890400"/>
              <a:chExt cx="800013" cy="551481"/>
            </a:xfrm>
          </p:grpSpPr>
          <p:sp>
            <p:nvSpPr>
              <p:cNvPr id="155" name="Rounded Rectangle 154"/>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9" name="Rectangle 158"/>
            <p:cNvSpPr/>
            <p:nvPr/>
          </p:nvSpPr>
          <p:spPr>
            <a:xfrm>
              <a:off x="8285088" y="4542796"/>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8571160" y="4544792"/>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8617249" y="2585554"/>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8318506" y="2587550"/>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6984398" y="2662517"/>
            <a:ext cx="440288" cy="165549"/>
            <a:chOff x="9371106" y="2103717"/>
            <a:chExt cx="440288" cy="165549"/>
          </a:xfrm>
        </p:grpSpPr>
        <p:grpSp>
          <p:nvGrpSpPr>
            <p:cNvPr id="129" name="Group 128"/>
            <p:cNvGrpSpPr/>
            <p:nvPr/>
          </p:nvGrpSpPr>
          <p:grpSpPr>
            <a:xfrm>
              <a:off x="9371106" y="2103717"/>
              <a:ext cx="155808" cy="155389"/>
              <a:chOff x="4138706" y="3221317"/>
              <a:chExt cx="155808" cy="155389"/>
            </a:xfrm>
          </p:grpSpPr>
          <p:cxnSp>
            <p:nvCxnSpPr>
              <p:cNvPr id="133" name="Straight Connector 132"/>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130" name="Group 129"/>
            <p:cNvGrpSpPr/>
            <p:nvPr/>
          </p:nvGrpSpPr>
          <p:grpSpPr>
            <a:xfrm>
              <a:off x="9655586" y="2113877"/>
              <a:ext cx="155808" cy="155389"/>
              <a:chOff x="4138706" y="3221317"/>
              <a:chExt cx="155808" cy="155389"/>
            </a:xfrm>
          </p:grpSpPr>
          <p:cxnSp>
            <p:nvCxnSpPr>
              <p:cNvPr id="131" name="Straight Connector 130"/>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grpSp>
        <p:nvGrpSpPr>
          <p:cNvPr id="7" name="Group 6"/>
          <p:cNvGrpSpPr/>
          <p:nvPr/>
        </p:nvGrpSpPr>
        <p:grpSpPr>
          <a:xfrm>
            <a:off x="5133701" y="4535815"/>
            <a:ext cx="2863297" cy="484635"/>
            <a:chOff x="216261" y="3916055"/>
            <a:chExt cx="2863297" cy="484635"/>
          </a:xfrm>
          <a:solidFill>
            <a:srgbClr val="008000"/>
          </a:solidFill>
        </p:grpSpPr>
        <p:sp>
          <p:nvSpPr>
            <p:cNvPr id="135" name="Rectangle 134"/>
            <p:cNvSpPr/>
            <p:nvPr/>
          </p:nvSpPr>
          <p:spPr>
            <a:xfrm>
              <a:off x="1649176" y="3916055"/>
              <a:ext cx="284054" cy="48463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1935759" y="3916055"/>
              <a:ext cx="284054" cy="48463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2222342" y="3916055"/>
              <a:ext cx="284054" cy="48463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2508925" y="3916055"/>
              <a:ext cx="284054" cy="48463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a:off x="2795504" y="3916055"/>
              <a:ext cx="284054" cy="48463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216261" y="3916055"/>
              <a:ext cx="284054" cy="48463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502844" y="3916055"/>
              <a:ext cx="284054" cy="48463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789427" y="3916055"/>
              <a:ext cx="284054" cy="48463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1076010" y="3916055"/>
              <a:ext cx="284054" cy="48463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1362593" y="3916055"/>
              <a:ext cx="284054" cy="48463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6912386" y="4694517"/>
            <a:ext cx="440288" cy="165549"/>
            <a:chOff x="9371106" y="2103717"/>
            <a:chExt cx="440288" cy="165549"/>
          </a:xfrm>
        </p:grpSpPr>
        <p:grpSp>
          <p:nvGrpSpPr>
            <p:cNvPr id="169" name="Group 168"/>
            <p:cNvGrpSpPr/>
            <p:nvPr/>
          </p:nvGrpSpPr>
          <p:grpSpPr>
            <a:xfrm>
              <a:off x="9371106" y="2103717"/>
              <a:ext cx="155808" cy="155389"/>
              <a:chOff x="4138706" y="3221317"/>
              <a:chExt cx="155808" cy="155389"/>
            </a:xfrm>
          </p:grpSpPr>
          <p:cxnSp>
            <p:nvCxnSpPr>
              <p:cNvPr id="173" name="Straight Connector 172"/>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a:off x="9655586" y="2113877"/>
              <a:ext cx="155808" cy="155389"/>
              <a:chOff x="4138706" y="3221317"/>
              <a:chExt cx="155808" cy="155389"/>
            </a:xfrm>
          </p:grpSpPr>
          <p:cxnSp>
            <p:nvCxnSpPr>
              <p:cNvPr id="171" name="Straight Connector 170"/>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sp>
        <p:nvSpPr>
          <p:cNvPr id="176" name="Rectangle 175"/>
          <p:cNvSpPr/>
          <p:nvPr/>
        </p:nvSpPr>
        <p:spPr>
          <a:xfrm>
            <a:off x="5143033" y="4514493"/>
            <a:ext cx="2880926" cy="54088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9930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68"/>
                                        </p:tgtEl>
                                        <p:attrNameLst>
                                          <p:attrName>style.visibility</p:attrName>
                                        </p:attrNameLst>
                                      </p:cBhvr>
                                      <p:to>
                                        <p:strVal val="visible"/>
                                      </p:to>
                                    </p:set>
                                    <p:animEffect transition="in" filter="fade">
                                      <p:cBhvr>
                                        <p:cTn id="10" dur="500"/>
                                        <p:tgtEl>
                                          <p:spTgt spid="1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5"/>
                                        </p:tgtEl>
                                        <p:attrNameLst>
                                          <p:attrName>style.visibility</p:attrName>
                                        </p:attrNameLst>
                                      </p:cBhvr>
                                      <p:to>
                                        <p:strVal val="visible"/>
                                      </p:to>
                                    </p:set>
                                    <p:animEffect transition="in" filter="fade">
                                      <p:cBhvr>
                                        <p:cTn id="13" dur="500"/>
                                        <p:tgtEl>
                                          <p:spTgt spid="17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75"/>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68"/>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5" grpId="0" animBg="1"/>
      <p:bldP spid="175" grpId="1" animBg="1"/>
      <p:bldP spid="1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24</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TURBO READ</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24</a:t>
            </a:fld>
            <a:endParaRPr lang="en-US" sz="1200" b="1">
              <a:solidFill>
                <a:schemeClr val="tx1">
                  <a:tint val="75000"/>
                </a:schemeClr>
              </a:solidFill>
              <a:latin typeface="+mn-lt"/>
            </a:endParaRPr>
          </a:p>
        </p:txBody>
      </p:sp>
      <p:sp>
        <p:nvSpPr>
          <p:cNvPr id="31" name="Rectangle 30"/>
          <p:cNvSpPr/>
          <p:nvPr/>
        </p:nvSpPr>
        <p:spPr>
          <a:xfrm>
            <a:off x="116963" y="5538596"/>
            <a:ext cx="8889188" cy="892552"/>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a:solidFill>
                  <a:prstClr val="black"/>
                </a:solidFill>
                <a:latin typeface="Arial"/>
                <a:cs typeface="Arial"/>
              </a:rPr>
              <a:t> </a:t>
            </a:r>
            <a:r>
              <a:rPr lang="en-US" sz="2600" kern="0" dirty="0" smtClean="0">
                <a:solidFill>
                  <a:prstClr val="black"/>
                </a:solidFill>
                <a:latin typeface="Arial"/>
                <a:cs typeface="Arial"/>
              </a:rPr>
              <a:t>Turbo Read </a:t>
            </a:r>
            <a:r>
              <a:rPr lang="en-US" sz="2600" kern="0" dirty="0" smtClean="0">
                <a:solidFill>
                  <a:prstClr val="black"/>
                </a:solidFill>
                <a:latin typeface="Arial"/>
                <a:ea typeface="Wingdings"/>
                <a:cs typeface="Arial"/>
                <a:sym typeface="Wingdings"/>
              </a:rPr>
              <a:t> Read with higher </a:t>
            </a:r>
            <a:r>
              <a:rPr lang="en-US" sz="2600" kern="0" dirty="0" err="1" smtClean="0">
                <a:solidFill>
                  <a:prstClr val="black"/>
                </a:solidFill>
                <a:latin typeface="Arial"/>
                <a:ea typeface="Wingdings"/>
                <a:cs typeface="Arial"/>
                <a:sym typeface="Wingdings"/>
              </a:rPr>
              <a:t>bitline</a:t>
            </a:r>
            <a:r>
              <a:rPr lang="en-US" sz="2600" kern="0" dirty="0" smtClean="0">
                <a:solidFill>
                  <a:prstClr val="black"/>
                </a:solidFill>
                <a:latin typeface="Arial"/>
                <a:ea typeface="Wingdings"/>
                <a:cs typeface="Arial"/>
                <a:sym typeface="Wingdings"/>
              </a:rPr>
              <a:t> voltage and use ECC to correct read disturb errors</a:t>
            </a:r>
            <a:endParaRPr lang="en-US" sz="2600" kern="0" dirty="0" smtClean="0">
              <a:solidFill>
                <a:prstClr val="black"/>
              </a:solidFill>
              <a:latin typeface="Arial"/>
              <a:cs typeface="Arial"/>
            </a:endParaRPr>
          </a:p>
        </p:txBody>
      </p:sp>
      <p:sp>
        <p:nvSpPr>
          <p:cNvPr id="7" name="Rectangle 6"/>
          <p:cNvSpPr/>
          <p:nvPr/>
        </p:nvSpPr>
        <p:spPr>
          <a:xfrm>
            <a:off x="4950213" y="1262860"/>
            <a:ext cx="3124583"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752245" y="1312996"/>
            <a:ext cx="1759316" cy="492443"/>
          </a:xfrm>
          <a:prstGeom prst="rect">
            <a:avLst/>
          </a:prstGeom>
          <a:noFill/>
        </p:spPr>
        <p:txBody>
          <a:bodyPr wrap="none" rtlCol="0">
            <a:spAutoFit/>
          </a:bodyPr>
          <a:lstStyle/>
          <a:p>
            <a:r>
              <a:rPr lang="en-US" sz="2600" dirty="0" smtClean="0"/>
              <a:t>PCM Cells</a:t>
            </a:r>
            <a:endParaRPr lang="en-US" sz="2600" dirty="0"/>
          </a:p>
        </p:txBody>
      </p:sp>
      <p:sp>
        <p:nvSpPr>
          <p:cNvPr id="122" name="Rectangle 121"/>
          <p:cNvSpPr/>
          <p:nvPr/>
        </p:nvSpPr>
        <p:spPr>
          <a:xfrm>
            <a:off x="6470711"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6757294"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7043877"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7330460"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7617039"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5037796"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5324379"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5610962"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5897545"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6184128"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5217557" y="4972817"/>
            <a:ext cx="2667930" cy="492443"/>
          </a:xfrm>
          <a:prstGeom prst="rect">
            <a:avLst/>
          </a:prstGeom>
          <a:noFill/>
        </p:spPr>
        <p:txBody>
          <a:bodyPr wrap="none" rtlCol="0">
            <a:spAutoFit/>
          </a:bodyPr>
          <a:lstStyle/>
          <a:p>
            <a:r>
              <a:rPr lang="en-US" sz="2600" dirty="0" smtClean="0"/>
              <a:t>Sense Amplifiers</a:t>
            </a:r>
            <a:endParaRPr lang="en-US" sz="2600" dirty="0"/>
          </a:p>
        </p:txBody>
      </p:sp>
      <p:cxnSp>
        <p:nvCxnSpPr>
          <p:cNvPr id="134" name="Straight Connector 133"/>
          <p:cNvCxnSpPr/>
          <p:nvPr/>
        </p:nvCxnSpPr>
        <p:spPr>
          <a:xfrm flipH="1">
            <a:off x="5179823"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5465895"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a:off x="5768676"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6054748"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6340820"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6626892"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H="1">
            <a:off x="6912964"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7215745"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a:off x="7501817"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H="1">
            <a:off x="7787889"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4955260" y="1847764"/>
            <a:ext cx="3107874" cy="551481"/>
            <a:chOff x="5647642" y="1888404"/>
            <a:chExt cx="3107874" cy="551481"/>
          </a:xfrm>
        </p:grpSpPr>
        <p:sp>
          <p:nvSpPr>
            <p:cNvPr id="19" name="Rounded Rectangle 18"/>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955260" y="2451376"/>
            <a:ext cx="3107874" cy="551481"/>
            <a:chOff x="5630933" y="1888404"/>
            <a:chExt cx="3107874" cy="551481"/>
          </a:xfrm>
        </p:grpSpPr>
        <p:sp>
          <p:nvSpPr>
            <p:cNvPr id="85" name="Rounded Rectangle 84"/>
            <p:cNvSpPr/>
            <p:nvPr/>
          </p:nvSpPr>
          <p:spPr>
            <a:xfrm>
              <a:off x="5630933"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4955260" y="3054989"/>
            <a:ext cx="3107874" cy="551481"/>
            <a:chOff x="5647642" y="1888404"/>
            <a:chExt cx="3107874" cy="551481"/>
          </a:xfrm>
        </p:grpSpPr>
        <p:sp>
          <p:nvSpPr>
            <p:cNvPr id="97" name="Rounded Rectangle 96"/>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4955260" y="3658601"/>
            <a:ext cx="3107874" cy="551481"/>
            <a:chOff x="5647642" y="1888404"/>
            <a:chExt cx="3107874" cy="551481"/>
          </a:xfrm>
        </p:grpSpPr>
        <p:sp>
          <p:nvSpPr>
            <p:cNvPr id="109" name="Rounded Rectangle 108"/>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a:xfrm>
            <a:off x="147443" y="1485236"/>
            <a:ext cx="3835277" cy="1692771"/>
          </a:xfrm>
          <a:prstGeom prst="rect">
            <a:avLst/>
          </a:prstGeom>
          <a:noFill/>
        </p:spPr>
        <p:txBody>
          <a:bodyPr wrap="square" rtlCol="0">
            <a:spAutoFit/>
          </a:bodyPr>
          <a:lstStyle/>
          <a:p>
            <a:pPr marL="514350" indent="-514350">
              <a:buAutoNum type="arabicPeriod"/>
            </a:pPr>
            <a:r>
              <a:rPr lang="en-US" sz="2600" dirty="0" smtClean="0"/>
              <a:t>Read with higher </a:t>
            </a:r>
            <a:r>
              <a:rPr lang="en-US" sz="2600" dirty="0" err="1" smtClean="0"/>
              <a:t>bitline</a:t>
            </a:r>
            <a:r>
              <a:rPr lang="en-US" sz="2600" dirty="0" smtClean="0"/>
              <a:t> voltage</a:t>
            </a:r>
          </a:p>
          <a:p>
            <a:pPr marL="514350" indent="-514350">
              <a:buAutoNum type="arabicPeriod"/>
            </a:pPr>
            <a:r>
              <a:rPr lang="en-US" sz="2600" dirty="0" smtClean="0"/>
              <a:t>If read disturb errors</a:t>
            </a:r>
          </a:p>
          <a:p>
            <a:pPr marL="514350" indent="-514350">
              <a:buAutoNum type="arabicPeriod"/>
            </a:pPr>
            <a:r>
              <a:rPr lang="en-US" sz="2600" dirty="0" smtClean="0"/>
              <a:t>ECC to correct errors</a:t>
            </a:r>
          </a:p>
        </p:txBody>
      </p:sp>
      <p:cxnSp>
        <p:nvCxnSpPr>
          <p:cNvPr id="214" name="Straight Connector 213"/>
          <p:cNvCxnSpPr/>
          <p:nvPr/>
        </p:nvCxnSpPr>
        <p:spPr>
          <a:xfrm flipH="1">
            <a:off x="8615133" y="228414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H="1">
            <a:off x="8345770" y="228414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216" name="Rectangle 215"/>
          <p:cNvSpPr/>
          <p:nvPr/>
        </p:nvSpPr>
        <p:spPr>
          <a:xfrm>
            <a:off x="8081281" y="1262860"/>
            <a:ext cx="816722"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7" name="Group 216"/>
          <p:cNvGrpSpPr/>
          <p:nvPr/>
        </p:nvGrpSpPr>
        <p:grpSpPr>
          <a:xfrm>
            <a:off x="8097989" y="1831052"/>
            <a:ext cx="800013" cy="551481"/>
            <a:chOff x="8172720" y="1890400"/>
            <a:chExt cx="800013" cy="551481"/>
          </a:xfrm>
        </p:grpSpPr>
        <p:sp>
          <p:nvSpPr>
            <p:cNvPr id="234" name="Rounded Rectangle 233"/>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8" name="Group 217"/>
          <p:cNvGrpSpPr/>
          <p:nvPr/>
        </p:nvGrpSpPr>
        <p:grpSpPr>
          <a:xfrm>
            <a:off x="8100008" y="2434676"/>
            <a:ext cx="800013" cy="551481"/>
            <a:chOff x="8172720" y="1890400"/>
            <a:chExt cx="800013" cy="551481"/>
          </a:xfrm>
        </p:grpSpPr>
        <p:sp>
          <p:nvSpPr>
            <p:cNvPr id="231" name="Rounded Rectangle 230"/>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3" name="Rounded Rectangle 242"/>
          <p:cNvSpPr/>
          <p:nvPr/>
        </p:nvSpPr>
        <p:spPr>
          <a:xfrm>
            <a:off x="6817360" y="2468880"/>
            <a:ext cx="568960" cy="477520"/>
          </a:xfrm>
          <a:prstGeom prst="roundRect">
            <a:avLst>
              <a:gd name="adj" fmla="val 40071"/>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9" name="Group 218"/>
          <p:cNvGrpSpPr/>
          <p:nvPr/>
        </p:nvGrpSpPr>
        <p:grpSpPr>
          <a:xfrm>
            <a:off x="8102027" y="3055012"/>
            <a:ext cx="800013" cy="551481"/>
            <a:chOff x="8172720" y="1890400"/>
            <a:chExt cx="800013" cy="551481"/>
          </a:xfrm>
        </p:grpSpPr>
        <p:sp>
          <p:nvSpPr>
            <p:cNvPr id="228" name="Rounded Rectangle 227"/>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8104046" y="3675348"/>
            <a:ext cx="800013" cy="551481"/>
            <a:chOff x="8172720" y="1890400"/>
            <a:chExt cx="800013" cy="551481"/>
          </a:xfrm>
        </p:grpSpPr>
        <p:sp>
          <p:nvSpPr>
            <p:cNvPr id="225" name="Rounded Rectangle 224"/>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1" name="Rectangle 220"/>
          <p:cNvSpPr/>
          <p:nvPr/>
        </p:nvSpPr>
        <p:spPr>
          <a:xfrm>
            <a:off x="8193648" y="4500160"/>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a:off x="8479720" y="4502156"/>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8525809" y="254291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8227066" y="2544914"/>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Left Arrow 236"/>
          <p:cNvSpPr/>
          <p:nvPr/>
        </p:nvSpPr>
        <p:spPr>
          <a:xfrm>
            <a:off x="4069976" y="4536410"/>
            <a:ext cx="956526" cy="409355"/>
          </a:xfrm>
          <a:prstGeom prst="leftArrow">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ounded Rectangle 237"/>
          <p:cNvSpPr/>
          <p:nvPr/>
        </p:nvSpPr>
        <p:spPr>
          <a:xfrm>
            <a:off x="200212" y="4376568"/>
            <a:ext cx="3854823" cy="1075764"/>
          </a:xfrm>
          <a:prstGeom prst="round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TextBox 239"/>
          <p:cNvSpPr txBox="1"/>
          <p:nvPr/>
        </p:nvSpPr>
        <p:spPr>
          <a:xfrm>
            <a:off x="612320" y="4999912"/>
            <a:ext cx="2929007" cy="492443"/>
          </a:xfrm>
          <a:prstGeom prst="rect">
            <a:avLst/>
          </a:prstGeom>
          <a:noFill/>
        </p:spPr>
        <p:txBody>
          <a:bodyPr wrap="none" rtlCol="0">
            <a:spAutoFit/>
          </a:bodyPr>
          <a:lstStyle/>
          <a:p>
            <a:pPr algn="ctr"/>
            <a:r>
              <a:rPr lang="en-US" sz="2600" dirty="0" smtClean="0"/>
              <a:t>Memory Controller</a:t>
            </a:r>
            <a:endParaRPr lang="en-US" sz="2600" dirty="0"/>
          </a:p>
        </p:txBody>
      </p:sp>
      <p:sp>
        <p:nvSpPr>
          <p:cNvPr id="4" name="TextBox 3"/>
          <p:cNvSpPr txBox="1"/>
          <p:nvPr/>
        </p:nvSpPr>
        <p:spPr>
          <a:xfrm>
            <a:off x="8056880" y="4978400"/>
            <a:ext cx="888635" cy="492443"/>
          </a:xfrm>
          <a:prstGeom prst="rect">
            <a:avLst/>
          </a:prstGeom>
          <a:noFill/>
        </p:spPr>
        <p:txBody>
          <a:bodyPr wrap="none" rtlCol="0">
            <a:spAutoFit/>
          </a:bodyPr>
          <a:lstStyle/>
          <a:p>
            <a:r>
              <a:rPr lang="en-US" sz="2600" dirty="0" smtClean="0"/>
              <a:t>ECC</a:t>
            </a:r>
            <a:endParaRPr lang="en-US" sz="2600" dirty="0"/>
          </a:p>
        </p:txBody>
      </p:sp>
      <p:grpSp>
        <p:nvGrpSpPr>
          <p:cNvPr id="157" name="Group 156"/>
          <p:cNvGrpSpPr/>
          <p:nvPr/>
        </p:nvGrpSpPr>
        <p:grpSpPr>
          <a:xfrm>
            <a:off x="5075679" y="2550276"/>
            <a:ext cx="2884600" cy="334231"/>
            <a:chOff x="9502826" y="2173128"/>
            <a:chExt cx="2884600" cy="334231"/>
          </a:xfrm>
        </p:grpSpPr>
        <p:sp>
          <p:nvSpPr>
            <p:cNvPr id="147" name="Oval 146"/>
            <p:cNvSpPr/>
            <p:nvPr/>
          </p:nvSpPr>
          <p:spPr>
            <a:xfrm>
              <a:off x="106586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103696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100807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97917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95028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12103373"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118144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115254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112365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109475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6871746" y="2621877"/>
            <a:ext cx="440288" cy="165549"/>
            <a:chOff x="9371106" y="2103717"/>
            <a:chExt cx="440288" cy="165549"/>
          </a:xfrm>
        </p:grpSpPr>
        <p:grpSp>
          <p:nvGrpSpPr>
            <p:cNvPr id="245" name="Group 244"/>
            <p:cNvGrpSpPr/>
            <p:nvPr/>
          </p:nvGrpSpPr>
          <p:grpSpPr>
            <a:xfrm>
              <a:off x="9371106" y="2103717"/>
              <a:ext cx="155808" cy="155389"/>
              <a:chOff x="4138706" y="3221317"/>
              <a:chExt cx="155808" cy="155389"/>
            </a:xfrm>
          </p:grpSpPr>
          <p:cxnSp>
            <p:nvCxnSpPr>
              <p:cNvPr id="249" name="Straight Connector 248"/>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246" name="Group 245"/>
            <p:cNvGrpSpPr/>
            <p:nvPr/>
          </p:nvGrpSpPr>
          <p:grpSpPr>
            <a:xfrm>
              <a:off x="9655586" y="2113877"/>
              <a:ext cx="155808" cy="155389"/>
              <a:chOff x="4138706" y="3221317"/>
              <a:chExt cx="155808" cy="155389"/>
            </a:xfrm>
          </p:grpSpPr>
          <p:cxnSp>
            <p:nvCxnSpPr>
              <p:cNvPr id="247" name="Straight Connector 246"/>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grpSp>
        <p:nvGrpSpPr>
          <p:cNvPr id="258" name="Group 257"/>
          <p:cNvGrpSpPr/>
          <p:nvPr/>
        </p:nvGrpSpPr>
        <p:grpSpPr>
          <a:xfrm>
            <a:off x="5027839" y="4500160"/>
            <a:ext cx="3730081" cy="486631"/>
            <a:chOff x="5033693" y="4500160"/>
            <a:chExt cx="3730081" cy="486631"/>
          </a:xfrm>
        </p:grpSpPr>
        <p:grpSp>
          <p:nvGrpSpPr>
            <p:cNvPr id="259" name="Group 258"/>
            <p:cNvGrpSpPr/>
            <p:nvPr/>
          </p:nvGrpSpPr>
          <p:grpSpPr>
            <a:xfrm>
              <a:off x="5033693" y="4501165"/>
              <a:ext cx="2863297" cy="484635"/>
              <a:chOff x="9881076" y="3518407"/>
              <a:chExt cx="2863297" cy="484635"/>
            </a:xfrm>
          </p:grpSpPr>
          <p:sp>
            <p:nvSpPr>
              <p:cNvPr id="263" name="Rectangle 262"/>
              <p:cNvSpPr/>
              <p:nvPr/>
            </p:nvSpPr>
            <p:spPr>
              <a:xfrm>
                <a:off x="11313991"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11600574"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11887157"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12173740"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p:cNvSpPr/>
              <p:nvPr/>
            </p:nvSpPr>
            <p:spPr>
              <a:xfrm>
                <a:off x="1246031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p:cNvSpPr/>
              <p:nvPr/>
            </p:nvSpPr>
            <p:spPr>
              <a:xfrm>
                <a:off x="9881076"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1016765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10454242"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p:cNvSpPr/>
              <p:nvPr/>
            </p:nvSpPr>
            <p:spPr>
              <a:xfrm>
                <a:off x="10740825"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Rectangle 271"/>
              <p:cNvSpPr/>
              <p:nvPr/>
            </p:nvSpPr>
            <p:spPr>
              <a:xfrm>
                <a:off x="11027408" y="3518407"/>
                <a:ext cx="284054" cy="484635"/>
              </a:xfrm>
              <a:prstGeom prst="rect">
                <a:avLst/>
              </a:prstGeom>
              <a:solidFill>
                <a:srgbClr val="008000"/>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0" name="Group 259"/>
            <p:cNvGrpSpPr/>
            <p:nvPr/>
          </p:nvGrpSpPr>
          <p:grpSpPr>
            <a:xfrm>
              <a:off x="8193648" y="4500160"/>
              <a:ext cx="570126" cy="486631"/>
              <a:chOff x="-909712" y="2417360"/>
              <a:chExt cx="570126" cy="486631"/>
            </a:xfrm>
          </p:grpSpPr>
          <p:sp>
            <p:nvSpPr>
              <p:cNvPr id="261" name="Rectangle 260"/>
              <p:cNvSpPr/>
              <p:nvPr/>
            </p:nvSpPr>
            <p:spPr>
              <a:xfrm>
                <a:off x="-909712" y="2417360"/>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623640" y="2419356"/>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 name="Group 8"/>
          <p:cNvGrpSpPr/>
          <p:nvPr/>
        </p:nvGrpSpPr>
        <p:grpSpPr>
          <a:xfrm>
            <a:off x="5033693" y="4490000"/>
            <a:ext cx="3730081" cy="486631"/>
            <a:chOff x="5033693" y="4500160"/>
            <a:chExt cx="3730081" cy="486631"/>
          </a:xfrm>
        </p:grpSpPr>
        <p:grpSp>
          <p:nvGrpSpPr>
            <p:cNvPr id="145" name="Group 144"/>
            <p:cNvGrpSpPr/>
            <p:nvPr/>
          </p:nvGrpSpPr>
          <p:grpSpPr>
            <a:xfrm>
              <a:off x="5033693" y="4501165"/>
              <a:ext cx="2863297" cy="484635"/>
              <a:chOff x="9881076" y="3518407"/>
              <a:chExt cx="2863297" cy="484635"/>
            </a:xfrm>
          </p:grpSpPr>
          <p:sp>
            <p:nvSpPr>
              <p:cNvPr id="146" name="Rectangle 145"/>
              <p:cNvSpPr/>
              <p:nvPr/>
            </p:nvSpPr>
            <p:spPr>
              <a:xfrm>
                <a:off x="11313991"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11600574"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11887157"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12173740"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1246031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9881076"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1016765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10454242"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10740825"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11027408" y="3518407"/>
                <a:ext cx="284054" cy="484635"/>
              </a:xfrm>
              <a:prstGeom prst="rect">
                <a:avLst/>
              </a:prstGeom>
              <a:solidFill>
                <a:srgbClr val="008000"/>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8193648" y="4500160"/>
              <a:ext cx="570126" cy="486631"/>
              <a:chOff x="-909712" y="2417360"/>
              <a:chExt cx="570126" cy="486631"/>
            </a:xfrm>
          </p:grpSpPr>
          <p:sp>
            <p:nvSpPr>
              <p:cNvPr id="241" name="Rectangle 240"/>
              <p:cNvSpPr/>
              <p:nvPr/>
            </p:nvSpPr>
            <p:spPr>
              <a:xfrm>
                <a:off x="-909712" y="2417360"/>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p:cNvSpPr/>
              <p:nvPr/>
            </p:nvSpPr>
            <p:spPr>
              <a:xfrm>
                <a:off x="-623640" y="2419356"/>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51" name="Group 250"/>
          <p:cNvGrpSpPr/>
          <p:nvPr/>
        </p:nvGrpSpPr>
        <p:grpSpPr>
          <a:xfrm>
            <a:off x="6820946" y="4653877"/>
            <a:ext cx="440288" cy="165549"/>
            <a:chOff x="9371106" y="2103717"/>
            <a:chExt cx="440288" cy="165549"/>
          </a:xfrm>
        </p:grpSpPr>
        <p:grpSp>
          <p:nvGrpSpPr>
            <p:cNvPr id="252" name="Group 251"/>
            <p:cNvGrpSpPr/>
            <p:nvPr/>
          </p:nvGrpSpPr>
          <p:grpSpPr>
            <a:xfrm>
              <a:off x="9371106" y="2103717"/>
              <a:ext cx="155808" cy="155389"/>
              <a:chOff x="4138706" y="3221317"/>
              <a:chExt cx="155808" cy="155389"/>
            </a:xfrm>
          </p:grpSpPr>
          <p:cxnSp>
            <p:nvCxnSpPr>
              <p:cNvPr id="256" name="Straight Connector 255"/>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253" name="Group 252"/>
            <p:cNvGrpSpPr/>
            <p:nvPr/>
          </p:nvGrpSpPr>
          <p:grpSpPr>
            <a:xfrm>
              <a:off x="9655586" y="2113877"/>
              <a:ext cx="155808" cy="155389"/>
              <a:chOff x="4138706" y="3221317"/>
              <a:chExt cx="155808" cy="155389"/>
            </a:xfrm>
          </p:grpSpPr>
          <p:cxnSp>
            <p:nvCxnSpPr>
              <p:cNvPr id="254" name="Straight Connector 253"/>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sp>
        <p:nvSpPr>
          <p:cNvPr id="273" name="Rectangle 272"/>
          <p:cNvSpPr/>
          <p:nvPr/>
        </p:nvSpPr>
        <p:spPr>
          <a:xfrm>
            <a:off x="5045337" y="4477860"/>
            <a:ext cx="2880926" cy="54088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0873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51"/>
                                        </p:tgtEl>
                                        <p:attrNameLst>
                                          <p:attrName>style.visibility</p:attrName>
                                        </p:attrNameLst>
                                      </p:cBhvr>
                                      <p:to>
                                        <p:strVal val="visible"/>
                                      </p:to>
                                    </p:set>
                                    <p:animEffect transition="in" filter="fade">
                                      <p:cBhvr>
                                        <p:cTn id="10" dur="500"/>
                                        <p:tgtEl>
                                          <p:spTgt spid="251"/>
                                        </p:tgtEl>
                                      </p:cBhvr>
                                    </p:animEffec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2.77778E-7 3.7037E-6 L -0.52101 0.00139 " pathEditMode="relative" rAng="0" ptsTypes="AA">
                                      <p:cBhvr>
                                        <p:cTn id="16" dur="2000" fill="hold"/>
                                        <p:tgtEl>
                                          <p:spTgt spid="9"/>
                                        </p:tgtEl>
                                        <p:attrNameLst>
                                          <p:attrName>ppt_x</p:attrName>
                                          <p:attrName>ppt_y</p:attrName>
                                        </p:attrNameLst>
                                      </p:cBhvr>
                                      <p:rCtr x="-26059" y="69"/>
                                    </p:animMotion>
                                  </p:childTnLst>
                                </p:cTn>
                              </p:par>
                              <p:par>
                                <p:cTn id="17" presetID="0" presetClass="path" presetSubtype="0" accel="50000" decel="50000" fill="hold" nodeType="withEffect">
                                  <p:stCondLst>
                                    <p:cond delay="0"/>
                                  </p:stCondLst>
                                  <p:childTnLst>
                                    <p:animMotion origin="layout" path="M 4.72222E-6 -7.40741E-7 L -0.52101 0.00162 " pathEditMode="relative" rAng="0" ptsTypes="AA">
                                      <p:cBhvr>
                                        <p:cTn id="18" dur="2000" fill="hold"/>
                                        <p:tgtEl>
                                          <p:spTgt spid="251"/>
                                        </p:tgtEl>
                                        <p:attrNameLst>
                                          <p:attrName>ppt_x</p:attrName>
                                          <p:attrName>ppt_y</p:attrName>
                                        </p:attrNameLst>
                                      </p:cBhvr>
                                      <p:rCtr x="-26059" y="69"/>
                                    </p:animMotion>
                                  </p:childTnLst>
                                </p:cTn>
                              </p:par>
                              <p:par>
                                <p:cTn id="19" presetID="1" presetClass="entr" presetSubtype="0" fill="hold" nodeType="withEffect">
                                  <p:stCondLst>
                                    <p:cond delay="0"/>
                                  </p:stCondLst>
                                  <p:childTnLst>
                                    <p:set>
                                      <p:cBhvr>
                                        <p:cTn id="20" dur="1" fill="hold">
                                          <p:stCondLst>
                                            <p:cond delay="0"/>
                                          </p:stCondLst>
                                        </p:cTn>
                                        <p:tgtEl>
                                          <p:spTgt spid="2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24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4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5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62" y="1192212"/>
            <a:ext cx="9046301" cy="5381905"/>
          </a:xfrm>
        </p:spPr>
        <p:txBody>
          <a:bodyPr/>
          <a:lstStyle/>
          <a:p>
            <a:r>
              <a:rPr lang="en-US" sz="2600" dirty="0" smtClean="0">
                <a:latin typeface="Arial"/>
                <a:cs typeface="Arial"/>
              </a:rPr>
              <a:t>Systems are typically designed for failure rate &lt; 10</a:t>
            </a:r>
            <a:r>
              <a:rPr lang="en-US" sz="2600" baseline="30000" dirty="0" smtClean="0">
                <a:latin typeface="Arial"/>
                <a:cs typeface="Arial"/>
              </a:rPr>
              <a:t>-16</a:t>
            </a:r>
          </a:p>
          <a:p>
            <a:r>
              <a:rPr lang="en-US" sz="2600" dirty="0" smtClean="0">
                <a:latin typeface="Arial"/>
                <a:cs typeface="Arial"/>
              </a:rPr>
              <a:t>Fix with a small amount of budget </a:t>
            </a:r>
            <a:r>
              <a:rPr lang="en-US" sz="2600" dirty="0" smtClean="0">
                <a:latin typeface="Wingdings"/>
                <a:ea typeface="Wingdings"/>
                <a:cs typeface="Wingdings"/>
                <a:sym typeface="Wingdings"/>
              </a:rPr>
              <a:t></a:t>
            </a:r>
            <a:r>
              <a:rPr lang="en-US" sz="2600" dirty="0">
                <a:latin typeface="Arial"/>
                <a:cs typeface="Arial"/>
                <a:sym typeface="Wingdings"/>
              </a:rPr>
              <a:t> </a:t>
            </a:r>
            <a:r>
              <a:rPr lang="en-US" sz="2600" dirty="0" smtClean="0">
                <a:latin typeface="Arial"/>
                <a:cs typeface="Arial"/>
                <a:sym typeface="Wingdings"/>
              </a:rPr>
              <a:t>DECTED</a:t>
            </a:r>
            <a:endParaRPr lang="en-US" sz="2600" dirty="0">
              <a:latin typeface="Arial"/>
              <a:cs typeface="Arial"/>
            </a:endParaRPr>
          </a:p>
          <a:p>
            <a:endParaRPr lang="en-US" sz="2800" baseline="30000" dirty="0" smtClean="0">
              <a:latin typeface="Arial"/>
              <a:cs typeface="Arial"/>
            </a:endParaRPr>
          </a:p>
          <a:p>
            <a:endParaRPr lang="en-US" sz="2800" baseline="30000" dirty="0">
              <a:latin typeface="Arial"/>
              <a:cs typeface="Arial"/>
            </a:endParaRPr>
          </a:p>
          <a:p>
            <a:endParaRPr lang="en-US" sz="2800" baseline="30000" dirty="0" smtClean="0">
              <a:latin typeface="Arial"/>
              <a:cs typeface="Arial"/>
            </a:endParaRPr>
          </a:p>
          <a:p>
            <a:endParaRPr lang="en-US" sz="2800" baseline="30000" dirty="0">
              <a:latin typeface="Arial"/>
              <a:cs typeface="Arial"/>
            </a:endParaRPr>
          </a:p>
          <a:p>
            <a:endParaRPr lang="en-US" sz="2800" baseline="30000" dirty="0" smtClean="0">
              <a:latin typeface="Arial"/>
              <a:cs typeface="Arial"/>
            </a:endParaRPr>
          </a:p>
          <a:p>
            <a:endParaRPr lang="en-US" sz="2800" baseline="30000" dirty="0" smtClean="0">
              <a:latin typeface="Arial"/>
              <a:cs typeface="Arial"/>
            </a:endParaRPr>
          </a:p>
          <a:p>
            <a:pPr marL="0" indent="0">
              <a:buNone/>
            </a:pPr>
            <a:endParaRPr lang="en-US" sz="2800" dirty="0" smtClean="0">
              <a:latin typeface="Arial"/>
              <a:cs typeface="Arial"/>
            </a:endParaRPr>
          </a:p>
          <a:p>
            <a:r>
              <a:rPr lang="en-US" sz="2600" dirty="0" smtClean="0">
                <a:latin typeface="Arial"/>
                <a:cs typeface="Arial"/>
              </a:rPr>
              <a:t>Probabilistic Scrub (PRS) to mitigate latent faults</a:t>
            </a:r>
            <a:endParaRPr lang="en-US" sz="26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25</a:t>
            </a:fld>
            <a:endParaRPr lang="en-US"/>
          </a:p>
        </p:txBody>
      </p:sp>
      <p:sp>
        <p:nvSpPr>
          <p:cNvPr id="2" name="Title 1"/>
          <p:cNvSpPr>
            <a:spLocks noGrp="1"/>
          </p:cNvSpPr>
          <p:nvPr>
            <p:ph type="title"/>
          </p:nvPr>
        </p:nvSpPr>
        <p:spPr>
          <a:xfrm>
            <a:off x="247649" y="198438"/>
            <a:ext cx="8761879" cy="487362"/>
          </a:xfrm>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TURBO READ: DESIGN</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25</a:t>
            </a:fld>
            <a:endParaRPr lang="en-US" sz="1200" b="1">
              <a:solidFill>
                <a:schemeClr val="tx1">
                  <a:tint val="75000"/>
                </a:schemeClr>
              </a:solidFill>
              <a:latin typeface="+mn-lt"/>
            </a:endParaRPr>
          </a:p>
        </p:txBody>
      </p:sp>
      <p:sp>
        <p:nvSpPr>
          <p:cNvPr id="31" name="Rectangle 30"/>
          <p:cNvSpPr/>
          <p:nvPr/>
        </p:nvSpPr>
        <p:spPr>
          <a:xfrm>
            <a:off x="282270" y="5639536"/>
            <a:ext cx="8459682" cy="492443"/>
          </a:xfrm>
          <a:prstGeom prst="rect">
            <a:avLst/>
          </a:prstGeom>
          <a:solidFill>
            <a:srgbClr val="BBCFE6"/>
          </a:solidFill>
          <a:ln w="38100" cmpd="sng">
            <a:solidFill>
              <a:srgbClr val="FF6600"/>
            </a:solidFill>
          </a:ln>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kumimoji="0" lang="en-US" sz="2600" b="0" i="0" u="none" strike="noStrike" kern="0" cap="none" spc="0" normalizeH="0" baseline="0" noProof="0" dirty="0" smtClean="0">
                <a:ln>
                  <a:noFill/>
                </a:ln>
                <a:solidFill>
                  <a:prstClr val="black"/>
                </a:solidFill>
                <a:effectLst/>
                <a:uLnTx/>
                <a:uFillTx/>
              </a:rPr>
              <a:t>ECC</a:t>
            </a:r>
            <a:r>
              <a:rPr kumimoji="0" lang="en-US" sz="2600" b="0" i="0" u="none" strike="noStrike" kern="0" cap="none" spc="0" normalizeH="0" noProof="0" dirty="0" smtClean="0">
                <a:ln>
                  <a:noFill/>
                </a:ln>
                <a:solidFill>
                  <a:prstClr val="black"/>
                </a:solidFill>
                <a:effectLst/>
                <a:uLnTx/>
                <a:uFillTx/>
              </a:rPr>
              <a:t> </a:t>
            </a:r>
            <a:r>
              <a:rPr kumimoji="0" lang="en-US" sz="2600" b="0" i="0" u="none" strike="noStrike" kern="0" cap="none" spc="0" normalizeH="0" baseline="0" noProof="0" dirty="0" smtClean="0">
                <a:ln>
                  <a:noFill/>
                </a:ln>
                <a:solidFill>
                  <a:prstClr val="black"/>
                </a:solidFill>
                <a:effectLst/>
                <a:uLnTx/>
                <a:uFillTx/>
              </a:rPr>
              <a:t>can mitigate</a:t>
            </a:r>
            <a:r>
              <a:rPr kumimoji="0" lang="en-US" sz="2600" b="0" i="0" u="none" strike="noStrike" kern="0" cap="none" spc="0" normalizeH="0" noProof="0" dirty="0" smtClean="0">
                <a:ln>
                  <a:noFill/>
                </a:ln>
                <a:solidFill>
                  <a:prstClr val="black"/>
                </a:solidFill>
                <a:effectLst/>
                <a:uLnTx/>
                <a:uFillTx/>
              </a:rPr>
              <a:t> read disturb errors in Turbo Read</a:t>
            </a:r>
            <a:endParaRPr kumimoji="0" lang="en-US" sz="2600" b="0" i="0" u="none" strike="noStrike" kern="0" cap="none" spc="0" normalizeH="0" baseline="0" noProof="0" dirty="0" smtClean="0">
              <a:ln>
                <a:noFill/>
              </a:ln>
              <a:solidFill>
                <a:prstClr val="black"/>
              </a:solidFill>
              <a:effectLst/>
              <a:uLnTx/>
              <a:uFillTx/>
            </a:endParaRPr>
          </a:p>
        </p:txBody>
      </p:sp>
      <p:sp>
        <p:nvSpPr>
          <p:cNvPr id="14" name="Rectangle 13"/>
          <p:cNvSpPr/>
          <p:nvPr/>
        </p:nvSpPr>
        <p:spPr>
          <a:xfrm>
            <a:off x="876239" y="2328610"/>
            <a:ext cx="1624994" cy="3686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063987208"/>
              </p:ext>
            </p:extLst>
          </p:nvPr>
        </p:nvGraphicFramePr>
        <p:xfrm>
          <a:off x="313391" y="2757752"/>
          <a:ext cx="8511032" cy="1371600"/>
        </p:xfrm>
        <a:graphic>
          <a:graphicData uri="http://schemas.openxmlformats.org/drawingml/2006/table">
            <a:tbl>
              <a:tblPr firstRow="1" bandRow="1">
                <a:tableStyleId>{5C22544A-7EE6-4342-B048-85BDC9FD1C3A}</a:tableStyleId>
              </a:tblPr>
              <a:tblGrid>
                <a:gridCol w="2242418"/>
                <a:gridCol w="4351512"/>
                <a:gridCol w="1917102"/>
              </a:tblGrid>
              <a:tr h="883920">
                <a:tc>
                  <a:txBody>
                    <a:bodyPr/>
                    <a:lstStyle/>
                    <a:p>
                      <a:pPr algn="ctr"/>
                      <a:r>
                        <a:rPr lang="en-US" sz="2600" b="0" dirty="0" smtClean="0">
                          <a:solidFill>
                            <a:schemeClr val="tx1"/>
                          </a:solidFill>
                          <a:latin typeface="Arial"/>
                          <a:cs typeface="Arial"/>
                        </a:rPr>
                        <a:t>BER </a:t>
                      </a:r>
                    </a:p>
                    <a:p>
                      <a:pPr algn="ctr"/>
                      <a:r>
                        <a:rPr lang="en-US" sz="2600" b="0" dirty="0" smtClean="0">
                          <a:solidFill>
                            <a:schemeClr val="tx1"/>
                          </a:solidFill>
                          <a:latin typeface="Arial"/>
                          <a:cs typeface="Arial"/>
                        </a:rPr>
                        <a:t>Read Disturb</a:t>
                      </a:r>
                      <a:endParaRPr lang="en-US" sz="2600" b="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600" b="0" dirty="0" smtClean="0">
                          <a:solidFill>
                            <a:srgbClr val="000000"/>
                          </a:solidFill>
                          <a:latin typeface="Arial"/>
                          <a:cs typeface="Arial"/>
                        </a:rPr>
                        <a:t>Probability</a:t>
                      </a:r>
                      <a:r>
                        <a:rPr lang="en-US" sz="2600" b="0" baseline="0" dirty="0" smtClean="0">
                          <a:solidFill>
                            <a:srgbClr val="000000"/>
                          </a:solidFill>
                          <a:latin typeface="Arial"/>
                          <a:cs typeface="Arial"/>
                        </a:rPr>
                        <a:t> Line has 3 Errors</a:t>
                      </a:r>
                      <a:endParaRPr lang="en-US" sz="2600" b="0" dirty="0">
                        <a:solidFill>
                          <a:srgbClr val="0000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600" b="0" dirty="0" smtClean="0">
                          <a:solidFill>
                            <a:srgbClr val="000000"/>
                          </a:solidFill>
                          <a:latin typeface="Arial"/>
                          <a:cs typeface="Arial"/>
                        </a:rPr>
                        <a:t>Latency</a:t>
                      </a:r>
                      <a:endParaRPr lang="en-US" sz="2600" b="0" dirty="0">
                        <a:solidFill>
                          <a:srgbClr val="0000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2600" dirty="0" smtClean="0">
                          <a:latin typeface="Arial"/>
                          <a:cs typeface="Arial"/>
                        </a:rPr>
                        <a:t>10</a:t>
                      </a:r>
                      <a:r>
                        <a:rPr lang="en-US" sz="2600" baseline="30000" dirty="0" smtClean="0">
                          <a:latin typeface="Arial"/>
                          <a:cs typeface="Arial"/>
                        </a:rPr>
                        <a:t>-9</a:t>
                      </a:r>
                      <a:endParaRPr lang="en-US" sz="2600" baseline="300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600" baseline="0" dirty="0" smtClean="0">
                          <a:latin typeface="Arial"/>
                          <a:cs typeface="Arial"/>
                        </a:rPr>
                        <a:t>&lt; 10</a:t>
                      </a:r>
                      <a:r>
                        <a:rPr lang="en-US" sz="2600" baseline="30000" dirty="0" smtClean="0">
                          <a:latin typeface="Arial"/>
                          <a:cs typeface="Arial"/>
                        </a:rPr>
                        <a:t>-19</a:t>
                      </a:r>
                      <a:endParaRPr lang="en-US" sz="2600" baseline="300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600" baseline="0" smtClean="0">
                          <a:latin typeface="Arial"/>
                          <a:cs typeface="Arial"/>
                        </a:rPr>
                        <a:t>57ns</a:t>
                      </a:r>
                      <a:endParaRPr lang="en-US" sz="2600" baseline="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94794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Outline</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26</a:t>
            </a:fld>
            <a:endParaRPr lang="en-US"/>
          </a:p>
        </p:txBody>
      </p:sp>
      <p:sp>
        <p:nvSpPr>
          <p:cNvPr id="5" name="Content Placeholder 2"/>
          <p:cNvSpPr>
            <a:spLocks noGrp="1"/>
          </p:cNvSpPr>
          <p:nvPr>
            <p:ph idx="1"/>
          </p:nvPr>
        </p:nvSpPr>
        <p:spPr>
          <a:xfrm>
            <a:off x="228600" y="1371599"/>
            <a:ext cx="8610600" cy="5032127"/>
          </a:xfrm>
        </p:spPr>
        <p:txBody>
          <a:bodyPr>
            <a:noAutofit/>
          </a:bodyPr>
          <a:lstStyle/>
          <a:p>
            <a:pPr>
              <a:lnSpc>
                <a:spcPct val="150000"/>
              </a:lnSpc>
            </a:pPr>
            <a:r>
              <a:rPr lang="en-US" sz="2800" dirty="0" smtClean="0">
                <a:solidFill>
                  <a:srgbClr val="BFBFBF"/>
                </a:solidFill>
                <a:latin typeface="Arial"/>
                <a:cs typeface="Arial"/>
              </a:rPr>
              <a:t>Background</a:t>
            </a:r>
          </a:p>
          <a:p>
            <a:pPr>
              <a:lnSpc>
                <a:spcPct val="150000"/>
              </a:lnSpc>
            </a:pPr>
            <a:r>
              <a:rPr lang="en-US" sz="2800" dirty="0">
                <a:solidFill>
                  <a:srgbClr val="BFBFBF"/>
                </a:solidFill>
                <a:latin typeface="Arial"/>
                <a:cs typeface="Arial"/>
              </a:rPr>
              <a:t>Early Read</a:t>
            </a:r>
          </a:p>
          <a:p>
            <a:pPr>
              <a:lnSpc>
                <a:spcPct val="150000"/>
              </a:lnSpc>
            </a:pPr>
            <a:r>
              <a:rPr lang="en-US" sz="2800" dirty="0">
                <a:solidFill>
                  <a:srgbClr val="BFBFBF"/>
                </a:solidFill>
                <a:latin typeface="Arial"/>
                <a:cs typeface="Arial"/>
              </a:rPr>
              <a:t>Turbo </a:t>
            </a:r>
            <a:r>
              <a:rPr lang="en-US" sz="2800" dirty="0" smtClean="0">
                <a:solidFill>
                  <a:srgbClr val="BFBFBF"/>
                </a:solidFill>
                <a:latin typeface="Arial"/>
                <a:cs typeface="Arial"/>
              </a:rPr>
              <a:t>Read</a:t>
            </a:r>
          </a:p>
          <a:p>
            <a:pPr>
              <a:lnSpc>
                <a:spcPct val="150000"/>
              </a:lnSpc>
            </a:pPr>
            <a:r>
              <a:rPr lang="en-US" sz="2800" dirty="0" err="1" smtClean="0">
                <a:solidFill>
                  <a:srgbClr val="000000"/>
                </a:solidFill>
                <a:latin typeface="Arial"/>
                <a:cs typeface="Arial"/>
              </a:rPr>
              <a:t>Early+Turbo</a:t>
            </a:r>
            <a:r>
              <a:rPr lang="en-US" sz="2800" dirty="0" smtClean="0">
                <a:solidFill>
                  <a:srgbClr val="000000"/>
                </a:solidFill>
                <a:latin typeface="Arial"/>
                <a:cs typeface="Arial"/>
              </a:rPr>
              <a:t> Read</a:t>
            </a:r>
            <a:endParaRPr lang="en-US" sz="2800" dirty="0">
              <a:solidFill>
                <a:srgbClr val="000000"/>
              </a:solidFill>
              <a:latin typeface="Arial"/>
              <a:cs typeface="Arial"/>
            </a:endParaRPr>
          </a:p>
          <a:p>
            <a:pPr>
              <a:lnSpc>
                <a:spcPct val="150000"/>
              </a:lnSpc>
            </a:pPr>
            <a:r>
              <a:rPr lang="en-US" sz="2800" dirty="0">
                <a:solidFill>
                  <a:srgbClr val="BFBFBF"/>
                </a:solidFill>
                <a:latin typeface="Arial"/>
                <a:cs typeface="Arial"/>
              </a:rPr>
              <a:t>Results</a:t>
            </a:r>
          </a:p>
          <a:p>
            <a:pPr>
              <a:lnSpc>
                <a:spcPct val="150000"/>
              </a:lnSpc>
            </a:pPr>
            <a:r>
              <a:rPr lang="en-US" sz="2800" dirty="0" smtClean="0">
                <a:solidFill>
                  <a:srgbClr val="BFBFBF"/>
                </a:solidFill>
                <a:latin typeface="Arial"/>
                <a:cs typeface="Arial"/>
              </a:rPr>
              <a:t>Summary</a:t>
            </a:r>
            <a:endParaRPr lang="en-US" sz="2800" dirty="0">
              <a:solidFill>
                <a:srgbClr val="BFBFBF"/>
              </a:solidFill>
              <a:latin typeface="Arial"/>
              <a:cs typeface="Arial"/>
            </a:endParaRPr>
          </a:p>
        </p:txBody>
      </p:sp>
      <p:sp>
        <p:nvSpPr>
          <p:cNvPr id="6" name="Up Arrow 5"/>
          <p:cNvSpPr/>
          <p:nvPr/>
        </p:nvSpPr>
        <p:spPr>
          <a:xfrm rot="16200000">
            <a:off x="3792001" y="3857415"/>
            <a:ext cx="381000" cy="304800"/>
          </a:xfrm>
          <a:prstGeom prst="upArrow">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71588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438"/>
            <a:ext cx="9144000" cy="487362"/>
          </a:xfrm>
        </p:spPr>
        <p:txBody>
          <a:bodyPr/>
          <a:lstStyle/>
          <a:p>
            <a:r>
              <a:rPr lang="en-US" dirty="0" smtClean="0">
                <a:latin typeface="Arial"/>
                <a:cs typeface="Arial"/>
              </a:rPr>
              <a:t>WHY COMBINE EARLY AND TURBO READ</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27</a:t>
            </a:fld>
            <a:endParaRPr lang="en-US"/>
          </a:p>
        </p:txBody>
      </p:sp>
      <p:sp>
        <p:nvSpPr>
          <p:cNvPr id="18" name="Rectangle 17"/>
          <p:cNvSpPr/>
          <p:nvPr/>
        </p:nvSpPr>
        <p:spPr>
          <a:xfrm>
            <a:off x="420317" y="5646131"/>
            <a:ext cx="8302485" cy="954107"/>
          </a:xfrm>
          <a:prstGeom prst="rect">
            <a:avLst/>
          </a:prstGeom>
          <a:solidFill>
            <a:srgbClr val="BBCFE6"/>
          </a:solidFill>
          <a:ln w="38100" cmpd="sng">
            <a:solidFill>
              <a:srgbClr val="FF6600"/>
            </a:solidFill>
          </a:ln>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lang="en-US" sz="2800" kern="0" dirty="0" smtClean="0">
                <a:solidFill>
                  <a:prstClr val="black"/>
                </a:solidFill>
              </a:rPr>
              <a:t>C</a:t>
            </a:r>
            <a:r>
              <a:rPr kumimoji="0" lang="en-US" sz="2800" b="0" i="0" u="none" strike="noStrike" kern="0" cap="none" spc="0" normalizeH="0" baseline="0" noProof="0" dirty="0" err="1" smtClean="0">
                <a:ln>
                  <a:noFill/>
                </a:ln>
                <a:solidFill>
                  <a:prstClr val="black"/>
                </a:solidFill>
                <a:effectLst/>
                <a:uLnTx/>
                <a:uFillTx/>
              </a:rPr>
              <a:t>ombine</a:t>
            </a:r>
            <a:r>
              <a:rPr kumimoji="0" lang="en-US" sz="2800" b="0" i="0" u="none" strike="noStrike" kern="0" cap="none" spc="0" normalizeH="0" baseline="0" noProof="0" dirty="0" smtClean="0">
                <a:ln>
                  <a:noFill/>
                </a:ln>
                <a:solidFill>
                  <a:prstClr val="black"/>
                </a:solidFill>
                <a:effectLst/>
                <a:uLnTx/>
                <a:uFillTx/>
              </a:rPr>
              <a:t> Early</a:t>
            </a:r>
            <a:r>
              <a:rPr kumimoji="0" lang="en-US" sz="2800" b="0" i="0" u="none" strike="noStrike" kern="0" cap="none" spc="0" normalizeH="0" noProof="0" dirty="0" smtClean="0">
                <a:ln>
                  <a:noFill/>
                </a:ln>
                <a:solidFill>
                  <a:prstClr val="black"/>
                </a:solidFill>
                <a:effectLst/>
                <a:uLnTx/>
                <a:uFillTx/>
              </a:rPr>
              <a:t> and Turbo Reads </a:t>
            </a:r>
            <a:r>
              <a:rPr kumimoji="0" lang="en-US" sz="2800" b="0" i="0" u="none" strike="noStrike" kern="0" cap="none" spc="0" normalizeH="0" noProof="0" dirty="0" smtClean="0">
                <a:ln>
                  <a:noFill/>
                </a:ln>
                <a:solidFill>
                  <a:prstClr val="black"/>
                </a:solidFill>
                <a:effectLst/>
                <a:uLnTx/>
                <a:uFillTx/>
                <a:latin typeface="Wingdings"/>
                <a:ea typeface="Wingdings"/>
                <a:cs typeface="Wingdings"/>
                <a:sym typeface="Wingdings"/>
              </a:rPr>
              <a:t></a:t>
            </a:r>
            <a:r>
              <a:rPr lang="en-US" sz="2800" kern="0" dirty="0">
                <a:solidFill>
                  <a:prstClr val="black"/>
                </a:solidFill>
                <a:sym typeface="Wingdings"/>
              </a:rPr>
              <a:t> </a:t>
            </a:r>
            <a:r>
              <a:rPr lang="en-US" sz="2800" kern="0" dirty="0" smtClean="0">
                <a:solidFill>
                  <a:prstClr val="black"/>
                </a:solidFill>
                <a:sym typeface="Wingdings"/>
              </a:rPr>
              <a:t>Get benefits of both without bimodal latency</a:t>
            </a:r>
            <a:endParaRPr kumimoji="0" lang="en-US" sz="2800" b="0" i="0" u="none" strike="noStrike" kern="0" cap="none" spc="0" normalizeH="0" baseline="0" noProof="0" dirty="0" smtClean="0">
              <a:ln>
                <a:noFill/>
              </a:ln>
              <a:solidFill>
                <a:prstClr val="black"/>
              </a:solidFill>
              <a:effectLst/>
              <a:uLnTx/>
              <a:uFillTx/>
            </a:endParaRPr>
          </a:p>
        </p:txBody>
      </p:sp>
      <p:sp>
        <p:nvSpPr>
          <p:cNvPr id="5" name="Content Placeholder 4"/>
          <p:cNvSpPr>
            <a:spLocks noGrp="1"/>
          </p:cNvSpPr>
          <p:nvPr>
            <p:ph idx="1"/>
          </p:nvPr>
        </p:nvSpPr>
        <p:spPr>
          <a:xfrm>
            <a:off x="61064" y="1192213"/>
            <a:ext cx="4384235" cy="4302735"/>
          </a:xfrm>
          <a:solidFill>
            <a:schemeClr val="bg1">
              <a:lumMod val="75000"/>
            </a:schemeClr>
          </a:solidFill>
          <a:ln>
            <a:solidFill>
              <a:schemeClr val="tx1"/>
            </a:solidFill>
          </a:ln>
        </p:spPr>
        <p:txBody>
          <a:bodyPr/>
          <a:lstStyle/>
          <a:p>
            <a:pPr marL="0" indent="0" algn="ctr">
              <a:buNone/>
            </a:pPr>
            <a:r>
              <a:rPr lang="en-US" sz="2600" dirty="0" smtClean="0">
                <a:latin typeface="Arial"/>
                <a:cs typeface="Arial"/>
              </a:rPr>
              <a:t>Early </a:t>
            </a:r>
            <a:r>
              <a:rPr lang="en-US" sz="2600" dirty="0" err="1" smtClean="0">
                <a:latin typeface="Arial"/>
                <a:cs typeface="Arial"/>
              </a:rPr>
              <a:t>read</a:t>
            </a:r>
            <a:r>
              <a:rPr lang="en-US" sz="2600" dirty="0" err="1" smtClean="0">
                <a:latin typeface="Wingdings"/>
                <a:ea typeface="Wingdings"/>
                <a:cs typeface="Wingdings"/>
                <a:sym typeface="Wingdings"/>
              </a:rPr>
              <a:t></a:t>
            </a:r>
            <a:r>
              <a:rPr lang="en-US" sz="2600" dirty="0" err="1" smtClean="0">
                <a:latin typeface="Arial"/>
                <a:cs typeface="Arial"/>
              </a:rPr>
              <a:t>Error</a:t>
            </a:r>
            <a:r>
              <a:rPr lang="en-US" sz="2600" dirty="0" err="1" smtClean="0">
                <a:latin typeface="Wingdings"/>
                <a:ea typeface="Wingdings"/>
                <a:cs typeface="Wingdings"/>
                <a:sym typeface="Wingdings"/>
              </a:rPr>
              <a:t></a:t>
            </a:r>
            <a:r>
              <a:rPr lang="en-US" sz="2600" dirty="0" err="1" smtClean="0">
                <a:latin typeface="Arial"/>
                <a:cs typeface="Arial"/>
              </a:rPr>
              <a:t>Retry</a:t>
            </a:r>
            <a:r>
              <a:rPr lang="en-US" sz="2600" dirty="0" smtClean="0">
                <a:latin typeface="Arial"/>
                <a:cs typeface="Arial"/>
              </a:rPr>
              <a:t> </a:t>
            </a:r>
          </a:p>
          <a:p>
            <a:pPr lvl="1"/>
            <a:r>
              <a:rPr lang="en-US" sz="2400" dirty="0" smtClean="0">
                <a:latin typeface="Arial"/>
                <a:cs typeface="Arial"/>
              </a:rPr>
              <a:t>Bimodal Read Latency</a:t>
            </a:r>
          </a:p>
          <a:p>
            <a:pPr lvl="1"/>
            <a:endParaRPr lang="en-US" sz="2400" dirty="0" smtClean="0">
              <a:latin typeface="Arial"/>
              <a:cs typeface="Arial"/>
            </a:endParaRPr>
          </a:p>
        </p:txBody>
      </p:sp>
      <p:sp>
        <p:nvSpPr>
          <p:cNvPr id="14" name="Content Placeholder 4"/>
          <p:cNvSpPr txBox="1">
            <a:spLocks/>
          </p:cNvSpPr>
          <p:nvPr/>
        </p:nvSpPr>
        <p:spPr bwMode="auto">
          <a:xfrm>
            <a:off x="4536637" y="1185870"/>
            <a:ext cx="4534091" cy="4302735"/>
          </a:xfrm>
          <a:prstGeom prst="rect">
            <a:avLst/>
          </a:prstGeom>
          <a:solidFill>
            <a:schemeClr val="bg1">
              <a:lumMod val="75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20000"/>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600" dirty="0" smtClean="0">
                <a:latin typeface="Arial"/>
                <a:cs typeface="Arial"/>
              </a:rPr>
              <a:t>Turbo </a:t>
            </a:r>
            <a:r>
              <a:rPr lang="en-US" sz="2600" dirty="0" err="1" smtClean="0">
                <a:latin typeface="Arial"/>
                <a:cs typeface="Arial"/>
              </a:rPr>
              <a:t>read</a:t>
            </a:r>
            <a:r>
              <a:rPr lang="en-US" sz="2600" dirty="0" err="1" smtClean="0">
                <a:latin typeface="Wingdings"/>
                <a:ea typeface="Wingdings"/>
                <a:cs typeface="Wingdings"/>
                <a:sym typeface="Wingdings"/>
              </a:rPr>
              <a:t></a:t>
            </a:r>
            <a:r>
              <a:rPr lang="en-US" sz="2600" dirty="0" err="1" smtClean="0">
                <a:latin typeface="Arial"/>
                <a:cs typeface="Arial"/>
              </a:rPr>
              <a:t>Error</a:t>
            </a:r>
            <a:r>
              <a:rPr lang="en-US" sz="2600" dirty="0" err="1" smtClean="0">
                <a:latin typeface="Wingdings"/>
                <a:ea typeface="Wingdings"/>
                <a:cs typeface="Wingdings"/>
                <a:sym typeface="Wingdings"/>
              </a:rPr>
              <a:t></a:t>
            </a:r>
            <a:r>
              <a:rPr lang="en-US" sz="2600" dirty="0" err="1" smtClean="0">
                <a:latin typeface="Arial"/>
                <a:cs typeface="Arial"/>
                <a:sym typeface="Wingdings"/>
              </a:rPr>
              <a:t>No</a:t>
            </a:r>
            <a:r>
              <a:rPr lang="en-US" sz="2600" dirty="0" smtClean="0">
                <a:latin typeface="Arial"/>
                <a:cs typeface="Arial"/>
                <a:sym typeface="Wingdings"/>
              </a:rPr>
              <a:t> Retry</a:t>
            </a:r>
            <a:r>
              <a:rPr lang="en-US" sz="2600" dirty="0" smtClean="0">
                <a:latin typeface="Arial"/>
                <a:cs typeface="Arial"/>
              </a:rPr>
              <a:t> </a:t>
            </a:r>
          </a:p>
          <a:p>
            <a:pPr lvl="1"/>
            <a:r>
              <a:rPr lang="en-US" sz="2400" dirty="0" smtClean="0">
                <a:latin typeface="Arial"/>
                <a:cs typeface="Arial"/>
              </a:rPr>
              <a:t>Read Latency Fixed</a:t>
            </a:r>
          </a:p>
        </p:txBody>
      </p:sp>
      <p:grpSp>
        <p:nvGrpSpPr>
          <p:cNvPr id="29" name="Group 28"/>
          <p:cNvGrpSpPr/>
          <p:nvPr/>
        </p:nvGrpSpPr>
        <p:grpSpPr>
          <a:xfrm>
            <a:off x="146546" y="2698631"/>
            <a:ext cx="3917417" cy="2384145"/>
            <a:chOff x="146546" y="2698631"/>
            <a:chExt cx="3917417" cy="2384145"/>
          </a:xfrm>
        </p:grpSpPr>
        <p:cxnSp>
          <p:nvCxnSpPr>
            <p:cNvPr id="8" name="Straight Arrow Connector 7"/>
            <p:cNvCxnSpPr/>
            <p:nvPr/>
          </p:nvCxnSpPr>
          <p:spPr>
            <a:xfrm flipV="1">
              <a:off x="1209008" y="2698631"/>
              <a:ext cx="9" cy="1892704"/>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1196796" y="4579124"/>
              <a:ext cx="2735572" cy="12210"/>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51856" y="3699932"/>
              <a:ext cx="697627" cy="369332"/>
            </a:xfrm>
            <a:prstGeom prst="rect">
              <a:avLst/>
            </a:prstGeom>
            <a:noFill/>
          </p:spPr>
          <p:txBody>
            <a:bodyPr wrap="none" rtlCol="0">
              <a:spAutoFit/>
            </a:bodyPr>
            <a:lstStyle/>
            <a:p>
              <a:r>
                <a:rPr lang="en-US" dirty="0" smtClean="0"/>
                <a:t>Error</a:t>
              </a:r>
              <a:endParaRPr lang="en-US" dirty="0"/>
            </a:p>
          </p:txBody>
        </p:sp>
        <p:sp>
          <p:nvSpPr>
            <p:cNvPr id="26" name="TextBox 25"/>
            <p:cNvSpPr txBox="1"/>
            <p:nvPr/>
          </p:nvSpPr>
          <p:spPr>
            <a:xfrm>
              <a:off x="146546" y="3016116"/>
              <a:ext cx="1056825" cy="369332"/>
            </a:xfrm>
            <a:prstGeom prst="rect">
              <a:avLst/>
            </a:prstGeom>
            <a:noFill/>
          </p:spPr>
          <p:txBody>
            <a:bodyPr wrap="none" rtlCol="0">
              <a:spAutoFit/>
            </a:bodyPr>
            <a:lstStyle/>
            <a:p>
              <a:r>
                <a:rPr lang="en-US" dirty="0" smtClean="0"/>
                <a:t>No Error</a:t>
              </a:r>
              <a:endParaRPr lang="en-US" dirty="0"/>
            </a:p>
          </p:txBody>
        </p:sp>
        <p:sp>
          <p:nvSpPr>
            <p:cNvPr id="27" name="TextBox 26"/>
            <p:cNvSpPr txBox="1"/>
            <p:nvPr/>
          </p:nvSpPr>
          <p:spPr>
            <a:xfrm>
              <a:off x="1184599" y="4713444"/>
              <a:ext cx="2879364" cy="369332"/>
            </a:xfrm>
            <a:prstGeom prst="rect">
              <a:avLst/>
            </a:prstGeom>
            <a:noFill/>
          </p:spPr>
          <p:txBody>
            <a:bodyPr wrap="none" rtlCol="0">
              <a:spAutoFit/>
            </a:bodyPr>
            <a:lstStyle/>
            <a:p>
              <a:r>
                <a:rPr lang="en-US" dirty="0" smtClean="0"/>
                <a:t>Provisioned Read Latency</a:t>
              </a:r>
              <a:endParaRPr lang="en-US" dirty="0"/>
            </a:p>
          </p:txBody>
        </p:sp>
      </p:grpSp>
      <p:sp>
        <p:nvSpPr>
          <p:cNvPr id="28" name="Rectangle 27"/>
          <p:cNvSpPr/>
          <p:nvPr/>
        </p:nvSpPr>
        <p:spPr>
          <a:xfrm>
            <a:off x="1221236" y="3089382"/>
            <a:ext cx="1123537" cy="341908"/>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214875" y="3730221"/>
            <a:ext cx="2485469" cy="341908"/>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0" name="Group 39"/>
          <p:cNvGrpSpPr/>
          <p:nvPr/>
        </p:nvGrpSpPr>
        <p:grpSpPr>
          <a:xfrm>
            <a:off x="4579330" y="2667866"/>
            <a:ext cx="4528034" cy="2384145"/>
            <a:chOff x="4579330" y="2667866"/>
            <a:chExt cx="4528034" cy="2384145"/>
          </a:xfrm>
        </p:grpSpPr>
        <p:cxnSp>
          <p:nvCxnSpPr>
            <p:cNvPr id="33" name="Straight Arrow Connector 32"/>
            <p:cNvCxnSpPr/>
            <p:nvPr/>
          </p:nvCxnSpPr>
          <p:spPr>
            <a:xfrm flipV="1">
              <a:off x="6252409" y="2667866"/>
              <a:ext cx="9" cy="1892704"/>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6240197" y="4548359"/>
              <a:ext cx="2735572" cy="12210"/>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579330" y="3693589"/>
              <a:ext cx="1633906" cy="369332"/>
            </a:xfrm>
            <a:prstGeom prst="rect">
              <a:avLst/>
            </a:prstGeom>
            <a:noFill/>
          </p:spPr>
          <p:txBody>
            <a:bodyPr wrap="none" rtlCol="0">
              <a:spAutoFit/>
            </a:bodyPr>
            <a:lstStyle/>
            <a:p>
              <a:r>
                <a:rPr lang="en-US" dirty="0" smtClean="0"/>
                <a:t>No Error/Error</a:t>
              </a:r>
              <a:endParaRPr lang="en-US" dirty="0"/>
            </a:p>
          </p:txBody>
        </p:sp>
        <p:sp>
          <p:nvSpPr>
            <p:cNvPr id="37" name="TextBox 36"/>
            <p:cNvSpPr txBox="1"/>
            <p:nvPr/>
          </p:nvSpPr>
          <p:spPr>
            <a:xfrm>
              <a:off x="6228000" y="4682679"/>
              <a:ext cx="2879364" cy="369332"/>
            </a:xfrm>
            <a:prstGeom prst="rect">
              <a:avLst/>
            </a:prstGeom>
            <a:noFill/>
          </p:spPr>
          <p:txBody>
            <a:bodyPr wrap="none" rtlCol="0">
              <a:spAutoFit/>
            </a:bodyPr>
            <a:lstStyle/>
            <a:p>
              <a:r>
                <a:rPr lang="en-US" dirty="0" smtClean="0"/>
                <a:t>Provisioned Read Latency</a:t>
              </a:r>
              <a:endParaRPr lang="en-US" dirty="0"/>
            </a:p>
          </p:txBody>
        </p:sp>
      </p:grpSp>
      <p:sp>
        <p:nvSpPr>
          <p:cNvPr id="39" name="Rectangle 38"/>
          <p:cNvSpPr/>
          <p:nvPr/>
        </p:nvSpPr>
        <p:spPr>
          <a:xfrm>
            <a:off x="6258277" y="3699456"/>
            <a:ext cx="1643118" cy="341908"/>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435000" y="2606287"/>
            <a:ext cx="685216" cy="369332"/>
          </a:xfrm>
          <a:prstGeom prst="rect">
            <a:avLst/>
          </a:prstGeom>
          <a:noFill/>
        </p:spPr>
        <p:txBody>
          <a:bodyPr wrap="none" rtlCol="0">
            <a:spAutoFit/>
          </a:bodyPr>
          <a:lstStyle/>
          <a:p>
            <a:r>
              <a:rPr lang="en-US" dirty="0" smtClean="0"/>
              <a:t>48ns</a:t>
            </a:r>
            <a:endParaRPr lang="en-US" dirty="0"/>
          </a:p>
        </p:txBody>
      </p:sp>
      <p:sp>
        <p:nvSpPr>
          <p:cNvPr id="6" name="TextBox 5"/>
          <p:cNvSpPr txBox="1"/>
          <p:nvPr/>
        </p:nvSpPr>
        <p:spPr>
          <a:xfrm>
            <a:off x="2886494" y="3266108"/>
            <a:ext cx="685216" cy="369332"/>
          </a:xfrm>
          <a:prstGeom prst="rect">
            <a:avLst/>
          </a:prstGeom>
          <a:noFill/>
        </p:spPr>
        <p:txBody>
          <a:bodyPr wrap="none" rtlCol="0">
            <a:spAutoFit/>
          </a:bodyPr>
          <a:lstStyle/>
          <a:p>
            <a:r>
              <a:rPr lang="en-US" dirty="0" smtClean="0"/>
              <a:t>69ns</a:t>
            </a:r>
            <a:endParaRPr lang="en-US" dirty="0"/>
          </a:p>
        </p:txBody>
      </p:sp>
      <p:sp>
        <p:nvSpPr>
          <p:cNvPr id="7" name="TextBox 6"/>
          <p:cNvSpPr txBox="1"/>
          <p:nvPr/>
        </p:nvSpPr>
        <p:spPr>
          <a:xfrm>
            <a:off x="6795631" y="3233116"/>
            <a:ext cx="685216" cy="369332"/>
          </a:xfrm>
          <a:prstGeom prst="rect">
            <a:avLst/>
          </a:prstGeom>
          <a:noFill/>
        </p:spPr>
        <p:txBody>
          <a:bodyPr wrap="none" rtlCol="0">
            <a:spAutoFit/>
          </a:bodyPr>
          <a:lstStyle/>
          <a:p>
            <a:r>
              <a:rPr lang="en-US" dirty="0" smtClean="0"/>
              <a:t>57ns</a:t>
            </a:r>
            <a:endParaRPr lang="en-US" dirty="0"/>
          </a:p>
        </p:txBody>
      </p:sp>
    </p:spTree>
    <p:extLst>
      <p:ext uri="{BB962C8B-B14F-4D97-AF65-F5344CB8AC3E}">
        <p14:creationId xmlns:p14="http://schemas.microsoft.com/office/powerpoint/2010/main" val="756542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28" grpId="0" animBg="1"/>
      <p:bldP spid="32" grpId="0" animBg="1"/>
      <p:bldP spid="39" grpId="0" animBg="1"/>
      <p:bldP spid="3"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ounded Rectangle 230"/>
          <p:cNvSpPr/>
          <p:nvPr/>
        </p:nvSpPr>
        <p:spPr>
          <a:xfrm>
            <a:off x="53914" y="1009776"/>
            <a:ext cx="4476870" cy="4741603"/>
          </a:xfrm>
          <a:prstGeom prst="roundRect">
            <a:avLst>
              <a:gd name="adj" fmla="val 5332"/>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98438"/>
            <a:ext cx="9144000" cy="487362"/>
          </a:xfrm>
        </p:spPr>
        <p:txBody>
          <a:bodyPr/>
          <a:lstStyle/>
          <a:p>
            <a:r>
              <a:rPr lang="en-US" dirty="0" smtClean="0">
                <a:latin typeface="Arial"/>
                <a:cs typeface="Arial"/>
              </a:rPr>
              <a:t>CHALLENGES IN EARLY+TURBO READ</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28</a:t>
            </a:fld>
            <a:endParaRPr lang="en-US"/>
          </a:p>
        </p:txBody>
      </p:sp>
      <p:sp>
        <p:nvSpPr>
          <p:cNvPr id="18" name="Rectangle 17"/>
          <p:cNvSpPr/>
          <p:nvPr/>
        </p:nvSpPr>
        <p:spPr>
          <a:xfrm>
            <a:off x="696111" y="5867260"/>
            <a:ext cx="7806875" cy="892552"/>
          </a:xfrm>
          <a:prstGeom prst="rect">
            <a:avLst/>
          </a:prstGeom>
          <a:solidFill>
            <a:srgbClr val="BBCFE6"/>
          </a:solidFill>
          <a:ln w="38100" cmpd="sng">
            <a:solidFill>
              <a:srgbClr val="FF6600"/>
            </a:solidFill>
          </a:ln>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kumimoji="0" lang="en-US" sz="2600" b="0" i="0" u="none" strike="noStrike" kern="0" cap="none" spc="0" normalizeH="0" baseline="0" noProof="0" dirty="0" err="1" smtClean="0">
                <a:ln>
                  <a:noFill/>
                </a:ln>
                <a:solidFill>
                  <a:prstClr val="black"/>
                </a:solidFill>
                <a:effectLst/>
                <a:uLnTx/>
                <a:uFillTx/>
              </a:rPr>
              <a:t>Early+Turbo</a:t>
            </a:r>
            <a:r>
              <a:rPr kumimoji="0" lang="en-US" sz="2600" b="0" i="0" u="none" strike="noStrike" kern="0" cap="none" spc="0" normalizeH="0" noProof="0" dirty="0" smtClean="0">
                <a:ln>
                  <a:noFill/>
                </a:ln>
                <a:solidFill>
                  <a:prstClr val="black"/>
                </a:solidFill>
                <a:effectLst/>
                <a:uLnTx/>
                <a:uFillTx/>
              </a:rPr>
              <a:t> Read will have PCM cell errors and require </a:t>
            </a:r>
            <a:r>
              <a:rPr lang="en-US" sz="2600" kern="0" dirty="0" smtClean="0">
                <a:solidFill>
                  <a:prstClr val="black"/>
                </a:solidFill>
                <a:sym typeface="Wingdings"/>
              </a:rPr>
              <a:t>Error Correcting Codes</a:t>
            </a:r>
            <a:endParaRPr kumimoji="0" lang="en-US" sz="2600" b="0" i="0" u="none" strike="noStrike" kern="0" cap="none" spc="0" normalizeH="0" baseline="0" noProof="0" dirty="0" smtClean="0">
              <a:ln>
                <a:noFill/>
              </a:ln>
              <a:solidFill>
                <a:prstClr val="black"/>
              </a:solidFill>
              <a:effectLst/>
              <a:uLnTx/>
              <a:uFillTx/>
            </a:endParaRPr>
          </a:p>
        </p:txBody>
      </p:sp>
      <p:sp>
        <p:nvSpPr>
          <p:cNvPr id="20" name="Rectangle 19"/>
          <p:cNvSpPr/>
          <p:nvPr/>
        </p:nvSpPr>
        <p:spPr>
          <a:xfrm>
            <a:off x="587231" y="1059280"/>
            <a:ext cx="3124583"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389263" y="1109416"/>
            <a:ext cx="1759316" cy="492443"/>
          </a:xfrm>
          <a:prstGeom prst="rect">
            <a:avLst/>
          </a:prstGeom>
          <a:noFill/>
        </p:spPr>
        <p:txBody>
          <a:bodyPr wrap="none" rtlCol="0">
            <a:spAutoFit/>
          </a:bodyPr>
          <a:lstStyle/>
          <a:p>
            <a:r>
              <a:rPr lang="en-US" sz="2600" dirty="0" smtClean="0"/>
              <a:t>PCM Cells</a:t>
            </a:r>
            <a:endParaRPr lang="en-US" sz="2600" dirty="0"/>
          </a:p>
        </p:txBody>
      </p:sp>
      <p:sp>
        <p:nvSpPr>
          <p:cNvPr id="22" name="Rectangle 21"/>
          <p:cNvSpPr/>
          <p:nvPr/>
        </p:nvSpPr>
        <p:spPr>
          <a:xfrm>
            <a:off x="2152552" y="428760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439135" y="428760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725718" y="428760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012301" y="428760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298880" y="428760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719637" y="428760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006220" y="428760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292803" y="428760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579386" y="428760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865969" y="4287602"/>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816841" y="2078940"/>
            <a:ext cx="37456" cy="2200933"/>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1102913" y="207794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1405694" y="207794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1691766" y="207794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1977838" y="207794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2263910" y="207794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2549982" y="207794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2852763" y="207794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3138835" y="207794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3424907" y="2077941"/>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592278" y="1644184"/>
            <a:ext cx="3107874" cy="551481"/>
            <a:chOff x="5647642" y="1888404"/>
            <a:chExt cx="3107874" cy="551481"/>
          </a:xfrm>
        </p:grpSpPr>
        <p:sp>
          <p:nvSpPr>
            <p:cNvPr id="54" name="Rounded Rectangle 53"/>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592278" y="2247796"/>
            <a:ext cx="3107874" cy="551481"/>
            <a:chOff x="5630933" y="1888404"/>
            <a:chExt cx="3107874" cy="551481"/>
          </a:xfrm>
        </p:grpSpPr>
        <p:sp>
          <p:nvSpPr>
            <p:cNvPr id="66" name="Rounded Rectangle 65"/>
            <p:cNvSpPr/>
            <p:nvPr/>
          </p:nvSpPr>
          <p:spPr>
            <a:xfrm>
              <a:off x="5630933"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592278" y="2851408"/>
            <a:ext cx="3107874" cy="551481"/>
            <a:chOff x="5647642" y="1888404"/>
            <a:chExt cx="3107874" cy="551481"/>
          </a:xfrm>
        </p:grpSpPr>
        <p:sp>
          <p:nvSpPr>
            <p:cNvPr id="78" name="Rounded Rectangle 77"/>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592278" y="3455021"/>
            <a:ext cx="3107874" cy="551481"/>
            <a:chOff x="5647642" y="1888404"/>
            <a:chExt cx="3107874" cy="551481"/>
          </a:xfrm>
        </p:grpSpPr>
        <p:sp>
          <p:nvSpPr>
            <p:cNvPr id="90" name="Rounded Rectangle 89"/>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717339" y="2343428"/>
            <a:ext cx="2884600" cy="334231"/>
            <a:chOff x="9502826" y="2173128"/>
            <a:chExt cx="2884600" cy="334231"/>
          </a:xfrm>
        </p:grpSpPr>
        <p:sp>
          <p:nvSpPr>
            <p:cNvPr id="102" name="Oval 101"/>
            <p:cNvSpPr/>
            <p:nvPr/>
          </p:nvSpPr>
          <p:spPr>
            <a:xfrm>
              <a:off x="106586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103696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100807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97917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95028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12103373"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118144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115254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112365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109475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720484" y="4284633"/>
            <a:ext cx="2863297" cy="484635"/>
            <a:chOff x="9881076" y="3518407"/>
            <a:chExt cx="2863297" cy="484635"/>
          </a:xfrm>
        </p:grpSpPr>
        <p:sp>
          <p:nvSpPr>
            <p:cNvPr id="113" name="Rectangle 112"/>
            <p:cNvSpPr/>
            <p:nvPr/>
          </p:nvSpPr>
          <p:spPr>
            <a:xfrm>
              <a:off x="11313991"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11600574"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11887157"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12173740"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9881076"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1246031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1016765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454242"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10740825"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a:off x="11027408"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3" name="Rectangle 122"/>
          <p:cNvSpPr/>
          <p:nvPr/>
        </p:nvSpPr>
        <p:spPr>
          <a:xfrm>
            <a:off x="695682" y="4262853"/>
            <a:ext cx="2880926" cy="54088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4" name="Group 123"/>
          <p:cNvGrpSpPr/>
          <p:nvPr/>
        </p:nvGrpSpPr>
        <p:grpSpPr>
          <a:xfrm>
            <a:off x="1941958" y="4438086"/>
            <a:ext cx="440288" cy="165549"/>
            <a:chOff x="9371106" y="2103717"/>
            <a:chExt cx="440288" cy="165549"/>
          </a:xfrm>
        </p:grpSpPr>
        <p:grpSp>
          <p:nvGrpSpPr>
            <p:cNvPr id="125" name="Group 124"/>
            <p:cNvGrpSpPr/>
            <p:nvPr/>
          </p:nvGrpSpPr>
          <p:grpSpPr>
            <a:xfrm>
              <a:off x="9371106" y="2103717"/>
              <a:ext cx="155808" cy="155389"/>
              <a:chOff x="4138706" y="3221317"/>
              <a:chExt cx="155808" cy="155389"/>
            </a:xfrm>
          </p:grpSpPr>
          <p:cxnSp>
            <p:nvCxnSpPr>
              <p:cNvPr id="129" name="Straight Connector 128"/>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126" name="Group 125"/>
            <p:cNvGrpSpPr/>
            <p:nvPr/>
          </p:nvGrpSpPr>
          <p:grpSpPr>
            <a:xfrm>
              <a:off x="9655586" y="2113877"/>
              <a:ext cx="155808" cy="155389"/>
              <a:chOff x="4138706" y="3221317"/>
              <a:chExt cx="155808" cy="155389"/>
            </a:xfrm>
          </p:grpSpPr>
          <p:cxnSp>
            <p:nvCxnSpPr>
              <p:cNvPr id="127" name="Straight Connector 126"/>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sp>
        <p:nvSpPr>
          <p:cNvPr id="7" name="TextBox 6"/>
          <p:cNvSpPr txBox="1"/>
          <p:nvPr/>
        </p:nvSpPr>
        <p:spPr>
          <a:xfrm>
            <a:off x="170976" y="4835554"/>
            <a:ext cx="4395129" cy="892552"/>
          </a:xfrm>
          <a:prstGeom prst="rect">
            <a:avLst/>
          </a:prstGeom>
          <a:noFill/>
        </p:spPr>
        <p:txBody>
          <a:bodyPr wrap="none" rtlCol="0">
            <a:spAutoFit/>
          </a:bodyPr>
          <a:lstStyle/>
          <a:p>
            <a:pPr algn="ctr"/>
            <a:r>
              <a:rPr lang="en-US" sz="2600" dirty="0" smtClean="0"/>
              <a:t>Early </a:t>
            </a:r>
            <a:r>
              <a:rPr lang="en-US" sz="2600" dirty="0" err="1" smtClean="0"/>
              <a:t>Read</a:t>
            </a:r>
            <a:r>
              <a:rPr lang="en-US" sz="2600" dirty="0" err="1" smtClean="0">
                <a:latin typeface="Wingdings"/>
                <a:ea typeface="Wingdings"/>
                <a:cs typeface="Wingdings"/>
                <a:sym typeface="Wingdings"/>
              </a:rPr>
              <a:t></a:t>
            </a:r>
            <a:r>
              <a:rPr lang="en-US" sz="2600" dirty="0" err="1" smtClean="0"/>
              <a:t>Sensing</a:t>
            </a:r>
            <a:r>
              <a:rPr lang="en-US" sz="2600" dirty="0" smtClean="0"/>
              <a:t> Errors</a:t>
            </a:r>
          </a:p>
          <a:p>
            <a:pPr algn="ctr"/>
            <a:r>
              <a:rPr lang="en-US" sz="2600" i="1" dirty="0" smtClean="0"/>
              <a:t>Error Detection</a:t>
            </a:r>
            <a:endParaRPr lang="en-US" sz="2600" i="1" dirty="0"/>
          </a:p>
        </p:txBody>
      </p:sp>
      <p:grpSp>
        <p:nvGrpSpPr>
          <p:cNvPr id="11" name="Group 10"/>
          <p:cNvGrpSpPr/>
          <p:nvPr/>
        </p:nvGrpSpPr>
        <p:grpSpPr>
          <a:xfrm>
            <a:off x="4536641" y="1003434"/>
            <a:ext cx="4720323" cy="4747946"/>
            <a:chOff x="4536641" y="1003434"/>
            <a:chExt cx="4720323" cy="4747946"/>
          </a:xfrm>
        </p:grpSpPr>
        <p:sp>
          <p:nvSpPr>
            <p:cNvPr id="232" name="Rounded Rectangle 231"/>
            <p:cNvSpPr/>
            <p:nvPr/>
          </p:nvSpPr>
          <p:spPr>
            <a:xfrm>
              <a:off x="4579633" y="1003434"/>
              <a:ext cx="4527731" cy="4747946"/>
            </a:xfrm>
            <a:prstGeom prst="roundRect">
              <a:avLst>
                <a:gd name="adj" fmla="val 5332"/>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5441390" y="1065149"/>
              <a:ext cx="3124583"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6243422" y="1115285"/>
              <a:ext cx="1759316" cy="492443"/>
            </a:xfrm>
            <a:prstGeom prst="rect">
              <a:avLst/>
            </a:prstGeom>
            <a:noFill/>
          </p:spPr>
          <p:txBody>
            <a:bodyPr wrap="none" rtlCol="0">
              <a:spAutoFit/>
            </a:bodyPr>
            <a:lstStyle/>
            <a:p>
              <a:r>
                <a:rPr lang="en-US" sz="2600" dirty="0" smtClean="0"/>
                <a:t>PCM Cells</a:t>
              </a:r>
              <a:endParaRPr lang="en-US" sz="2600" dirty="0"/>
            </a:p>
          </p:txBody>
        </p:sp>
        <p:sp>
          <p:nvSpPr>
            <p:cNvPr id="133" name="Rectangle 132"/>
            <p:cNvSpPr/>
            <p:nvPr/>
          </p:nvSpPr>
          <p:spPr>
            <a:xfrm>
              <a:off x="7006711" y="4293471"/>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7293294" y="4293471"/>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7579877" y="4293471"/>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7866460" y="4293471"/>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8153039" y="4293471"/>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5573796" y="4293471"/>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a:off x="5860379" y="4293471"/>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6146962" y="4293471"/>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6433545" y="4293471"/>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6720128" y="4293471"/>
              <a:ext cx="284054" cy="48463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3" name="Straight Connector 142"/>
            <p:cNvCxnSpPr/>
            <p:nvPr/>
          </p:nvCxnSpPr>
          <p:spPr>
            <a:xfrm flipH="1">
              <a:off x="5671000" y="2084809"/>
              <a:ext cx="37456" cy="2200933"/>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H="1">
              <a:off x="5957072" y="2083810"/>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H="1">
              <a:off x="6259853" y="2083810"/>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a:off x="6545925" y="2083810"/>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a:off x="6831997" y="2083810"/>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7118069" y="2083810"/>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7404141" y="2083810"/>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H="1">
              <a:off x="7706922" y="2083810"/>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H="1">
              <a:off x="7992994" y="2083810"/>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H="1">
              <a:off x="8279066" y="2083810"/>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153" name="Group 152"/>
            <p:cNvGrpSpPr/>
            <p:nvPr/>
          </p:nvGrpSpPr>
          <p:grpSpPr>
            <a:xfrm>
              <a:off x="5446437" y="1650053"/>
              <a:ext cx="3107874" cy="551481"/>
              <a:chOff x="5647642" y="1888404"/>
              <a:chExt cx="3107874" cy="551481"/>
            </a:xfrm>
          </p:grpSpPr>
          <p:sp>
            <p:nvSpPr>
              <p:cNvPr id="154" name="Rounded Rectangle 153"/>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5446437" y="2253665"/>
              <a:ext cx="3107874" cy="551481"/>
              <a:chOff x="5630933" y="1888404"/>
              <a:chExt cx="3107874" cy="551481"/>
            </a:xfrm>
          </p:grpSpPr>
          <p:sp>
            <p:nvSpPr>
              <p:cNvPr id="166" name="Rounded Rectangle 165"/>
              <p:cNvSpPr/>
              <p:nvPr/>
            </p:nvSpPr>
            <p:spPr>
              <a:xfrm>
                <a:off x="5630933"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5446437" y="2857277"/>
              <a:ext cx="3107874" cy="551481"/>
              <a:chOff x="5647642" y="1888404"/>
              <a:chExt cx="3107874" cy="551481"/>
            </a:xfrm>
          </p:grpSpPr>
          <p:sp>
            <p:nvSpPr>
              <p:cNvPr id="178" name="Rounded Rectangle 177"/>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5446437" y="3460890"/>
              <a:ext cx="3107874" cy="551481"/>
              <a:chOff x="5647642" y="1888404"/>
              <a:chExt cx="3107874" cy="551481"/>
            </a:xfrm>
          </p:grpSpPr>
          <p:sp>
            <p:nvSpPr>
              <p:cNvPr id="190" name="Rounded Rectangle 189"/>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1" name="Group 200"/>
            <p:cNvGrpSpPr/>
            <p:nvPr/>
          </p:nvGrpSpPr>
          <p:grpSpPr>
            <a:xfrm>
              <a:off x="5571498" y="2349297"/>
              <a:ext cx="2884600" cy="334231"/>
              <a:chOff x="9502826" y="2173128"/>
              <a:chExt cx="2884600" cy="334231"/>
            </a:xfrm>
          </p:grpSpPr>
          <p:sp>
            <p:nvSpPr>
              <p:cNvPr id="202" name="Oval 201"/>
              <p:cNvSpPr/>
              <p:nvPr/>
            </p:nvSpPr>
            <p:spPr>
              <a:xfrm>
                <a:off x="106586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103696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100807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97917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95028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12103373"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118144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115254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112365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109475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5574643" y="4290502"/>
              <a:ext cx="2863297" cy="484635"/>
              <a:chOff x="9881076" y="3518407"/>
              <a:chExt cx="2863297" cy="484635"/>
            </a:xfrm>
          </p:grpSpPr>
          <p:sp>
            <p:nvSpPr>
              <p:cNvPr id="213" name="Rectangle 212"/>
              <p:cNvSpPr/>
              <p:nvPr/>
            </p:nvSpPr>
            <p:spPr>
              <a:xfrm>
                <a:off x="11313991"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a:off x="11600574"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a:off x="11887157"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a:off x="12173740"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p:cNvSpPr/>
              <p:nvPr/>
            </p:nvSpPr>
            <p:spPr>
              <a:xfrm>
                <a:off x="9881076"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a:off x="1246031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a:off x="1016765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a:off x="10454242"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a:off x="10740825"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a:off x="11027408"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3" name="Rectangle 222"/>
            <p:cNvSpPr/>
            <p:nvPr/>
          </p:nvSpPr>
          <p:spPr>
            <a:xfrm>
              <a:off x="5549841" y="4268722"/>
              <a:ext cx="2880926" cy="54088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4" name="Group 223"/>
            <p:cNvGrpSpPr/>
            <p:nvPr/>
          </p:nvGrpSpPr>
          <p:grpSpPr>
            <a:xfrm>
              <a:off x="6796117" y="2441352"/>
              <a:ext cx="440288" cy="165549"/>
              <a:chOff x="9371106" y="2103717"/>
              <a:chExt cx="440288" cy="165549"/>
            </a:xfrm>
          </p:grpSpPr>
          <p:grpSp>
            <p:nvGrpSpPr>
              <p:cNvPr id="225" name="Group 224"/>
              <p:cNvGrpSpPr/>
              <p:nvPr/>
            </p:nvGrpSpPr>
            <p:grpSpPr>
              <a:xfrm>
                <a:off x="9371106" y="2103717"/>
                <a:ext cx="155808" cy="155389"/>
                <a:chOff x="4138706" y="3221317"/>
                <a:chExt cx="155808" cy="155389"/>
              </a:xfrm>
            </p:grpSpPr>
            <p:cxnSp>
              <p:nvCxnSpPr>
                <p:cNvPr id="229" name="Straight Connector 228"/>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226" name="Group 225"/>
              <p:cNvGrpSpPr/>
              <p:nvPr/>
            </p:nvGrpSpPr>
            <p:grpSpPr>
              <a:xfrm>
                <a:off x="9655586" y="2113877"/>
                <a:ext cx="155808" cy="155389"/>
                <a:chOff x="4138706" y="3221317"/>
                <a:chExt cx="155808" cy="155389"/>
              </a:xfrm>
            </p:grpSpPr>
            <p:cxnSp>
              <p:nvCxnSpPr>
                <p:cNvPr id="227" name="Straight Connector 226"/>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sp>
          <p:nvSpPr>
            <p:cNvPr id="233" name="TextBox 232"/>
            <p:cNvSpPr txBox="1"/>
            <p:nvPr/>
          </p:nvSpPr>
          <p:spPr>
            <a:xfrm>
              <a:off x="4536641" y="4841422"/>
              <a:ext cx="4720323" cy="892552"/>
            </a:xfrm>
            <a:prstGeom prst="rect">
              <a:avLst/>
            </a:prstGeom>
            <a:noFill/>
          </p:spPr>
          <p:txBody>
            <a:bodyPr wrap="square" rtlCol="0">
              <a:spAutoFit/>
            </a:bodyPr>
            <a:lstStyle/>
            <a:p>
              <a:r>
                <a:rPr lang="en-US" sz="2600" dirty="0" smtClean="0"/>
                <a:t>Turbo </a:t>
              </a:r>
              <a:r>
                <a:rPr lang="en-US" sz="2600" dirty="0" err="1" smtClean="0"/>
                <a:t>Read</a:t>
              </a:r>
              <a:r>
                <a:rPr lang="en-US" sz="2600" dirty="0" err="1" smtClean="0">
                  <a:latin typeface="Wingdings"/>
                  <a:ea typeface="Wingdings"/>
                  <a:cs typeface="Wingdings"/>
                  <a:sym typeface="Wingdings"/>
                </a:rPr>
                <a:t></a:t>
              </a:r>
              <a:r>
                <a:rPr lang="en-US" sz="2600" dirty="0" err="1" smtClean="0">
                  <a:sym typeface="Wingdings"/>
                </a:rPr>
                <a:t>PCM</a:t>
              </a:r>
              <a:r>
                <a:rPr lang="en-US" sz="2600" dirty="0" smtClean="0">
                  <a:sym typeface="Wingdings"/>
                </a:rPr>
                <a:t> Cell</a:t>
              </a:r>
              <a:r>
                <a:rPr lang="en-US" sz="2600" dirty="0" smtClean="0"/>
                <a:t> Errors</a:t>
              </a:r>
            </a:p>
            <a:p>
              <a:pPr algn="ctr"/>
              <a:r>
                <a:rPr lang="en-US" sz="2600" i="1" dirty="0" smtClean="0"/>
                <a:t>Error Correction</a:t>
              </a:r>
              <a:endParaRPr lang="en-US" sz="2600" i="1" dirty="0"/>
            </a:p>
          </p:txBody>
        </p:sp>
      </p:grpSp>
    </p:spTree>
    <p:extLst>
      <p:ext uri="{BB962C8B-B14F-4D97-AF65-F5344CB8AC3E}">
        <p14:creationId xmlns:p14="http://schemas.microsoft.com/office/powerpoint/2010/main" val="803894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29</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EARLY+TURBO READ</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29</a:t>
            </a:fld>
            <a:endParaRPr lang="en-US" sz="1200" b="1">
              <a:solidFill>
                <a:schemeClr val="tx1">
                  <a:tint val="75000"/>
                </a:schemeClr>
              </a:solidFill>
              <a:latin typeface="+mn-lt"/>
            </a:endParaRPr>
          </a:p>
        </p:txBody>
      </p:sp>
      <p:sp>
        <p:nvSpPr>
          <p:cNvPr id="31" name="Rectangle 30"/>
          <p:cNvSpPr/>
          <p:nvPr/>
        </p:nvSpPr>
        <p:spPr>
          <a:xfrm>
            <a:off x="116963" y="5538596"/>
            <a:ext cx="8889188" cy="892552"/>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a:solidFill>
                  <a:prstClr val="black"/>
                </a:solidFill>
                <a:latin typeface="Arial"/>
                <a:cs typeface="Arial"/>
              </a:rPr>
              <a:t> </a:t>
            </a:r>
            <a:r>
              <a:rPr lang="en-US" sz="2600" kern="0" dirty="0" err="1" smtClean="0">
                <a:solidFill>
                  <a:prstClr val="black"/>
                </a:solidFill>
                <a:latin typeface="Arial"/>
                <a:cs typeface="Arial"/>
              </a:rPr>
              <a:t>Early+Turbo</a:t>
            </a:r>
            <a:r>
              <a:rPr lang="en-US" sz="2600" kern="0" dirty="0" smtClean="0">
                <a:solidFill>
                  <a:prstClr val="black"/>
                </a:solidFill>
                <a:latin typeface="Arial"/>
                <a:cs typeface="Arial"/>
              </a:rPr>
              <a:t> Read </a:t>
            </a:r>
            <a:r>
              <a:rPr lang="en-US" sz="2600" kern="0" dirty="0" smtClean="0">
                <a:solidFill>
                  <a:prstClr val="black"/>
                </a:solidFill>
                <a:latin typeface="Arial"/>
                <a:ea typeface="Wingdings"/>
                <a:cs typeface="Arial"/>
                <a:sym typeface="Wingdings"/>
              </a:rPr>
              <a:t> Read with higher </a:t>
            </a:r>
            <a:r>
              <a:rPr lang="en-US" sz="2600" kern="0" dirty="0" err="1" smtClean="0">
                <a:solidFill>
                  <a:prstClr val="black"/>
                </a:solidFill>
                <a:latin typeface="Arial"/>
                <a:ea typeface="Wingdings"/>
                <a:cs typeface="Arial"/>
                <a:sym typeface="Wingdings"/>
              </a:rPr>
              <a:t>bitline</a:t>
            </a:r>
            <a:r>
              <a:rPr lang="en-US" sz="2600" kern="0" dirty="0" smtClean="0">
                <a:solidFill>
                  <a:prstClr val="black"/>
                </a:solidFill>
                <a:latin typeface="Arial"/>
                <a:ea typeface="Wingdings"/>
                <a:cs typeface="Arial"/>
                <a:sym typeface="Wingdings"/>
              </a:rPr>
              <a:t> voltage and sense early </a:t>
            </a:r>
            <a:r>
              <a:rPr lang="en-US" sz="2600" kern="0" dirty="0" smtClean="0">
                <a:solidFill>
                  <a:prstClr val="black"/>
                </a:solidFill>
                <a:latin typeface="Wingdings"/>
                <a:ea typeface="Wingdings"/>
                <a:cs typeface="Wingdings"/>
                <a:sym typeface="Wingdings"/>
              </a:rPr>
              <a:t></a:t>
            </a:r>
            <a:r>
              <a:rPr lang="en-US" sz="2600" kern="0" dirty="0">
                <a:solidFill>
                  <a:prstClr val="black"/>
                </a:solidFill>
                <a:latin typeface="Arial"/>
                <a:ea typeface="Wingdings"/>
                <a:cs typeface="Arial"/>
                <a:sym typeface="Wingdings"/>
              </a:rPr>
              <a:t> U</a:t>
            </a:r>
            <a:r>
              <a:rPr lang="en-US" sz="2600" kern="0" dirty="0" smtClean="0">
                <a:solidFill>
                  <a:prstClr val="black"/>
                </a:solidFill>
                <a:latin typeface="Arial"/>
                <a:ea typeface="Wingdings"/>
                <a:cs typeface="Arial"/>
                <a:sym typeface="Wingdings"/>
              </a:rPr>
              <a:t>se ECC to correct errors</a:t>
            </a:r>
            <a:endParaRPr lang="en-US" sz="2600" kern="0" dirty="0" smtClean="0">
              <a:solidFill>
                <a:prstClr val="black"/>
              </a:solidFill>
              <a:latin typeface="Arial"/>
              <a:cs typeface="Arial"/>
            </a:endParaRPr>
          </a:p>
        </p:txBody>
      </p:sp>
      <p:sp>
        <p:nvSpPr>
          <p:cNvPr id="7" name="Rectangle 6"/>
          <p:cNvSpPr/>
          <p:nvPr/>
        </p:nvSpPr>
        <p:spPr>
          <a:xfrm>
            <a:off x="4950213" y="1262860"/>
            <a:ext cx="3124583"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752245" y="1312996"/>
            <a:ext cx="1759316" cy="492443"/>
          </a:xfrm>
          <a:prstGeom prst="rect">
            <a:avLst/>
          </a:prstGeom>
          <a:noFill/>
        </p:spPr>
        <p:txBody>
          <a:bodyPr wrap="none" rtlCol="0">
            <a:spAutoFit/>
          </a:bodyPr>
          <a:lstStyle/>
          <a:p>
            <a:r>
              <a:rPr lang="en-US" sz="2600" dirty="0" smtClean="0"/>
              <a:t>PCM Cells</a:t>
            </a:r>
            <a:endParaRPr lang="en-US" sz="2600" dirty="0"/>
          </a:p>
        </p:txBody>
      </p:sp>
      <p:sp>
        <p:nvSpPr>
          <p:cNvPr id="122" name="Rectangle 121"/>
          <p:cNvSpPr/>
          <p:nvPr/>
        </p:nvSpPr>
        <p:spPr>
          <a:xfrm>
            <a:off x="6470711"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6757294"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7043877"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7330460"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7617039"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5037796"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5324379"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5610962"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5897545"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6184128" y="4495175"/>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5217557" y="4972817"/>
            <a:ext cx="2667930" cy="492443"/>
          </a:xfrm>
          <a:prstGeom prst="rect">
            <a:avLst/>
          </a:prstGeom>
          <a:noFill/>
        </p:spPr>
        <p:txBody>
          <a:bodyPr wrap="none" rtlCol="0">
            <a:spAutoFit/>
          </a:bodyPr>
          <a:lstStyle/>
          <a:p>
            <a:r>
              <a:rPr lang="en-US" sz="2600" dirty="0" smtClean="0"/>
              <a:t>Sense Amplifiers</a:t>
            </a:r>
            <a:endParaRPr lang="en-US" sz="2600" dirty="0"/>
          </a:p>
        </p:txBody>
      </p:sp>
      <p:cxnSp>
        <p:nvCxnSpPr>
          <p:cNvPr id="134" name="Straight Connector 133"/>
          <p:cNvCxnSpPr/>
          <p:nvPr/>
        </p:nvCxnSpPr>
        <p:spPr>
          <a:xfrm flipH="1">
            <a:off x="5179823"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5465895"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a:off x="5768676"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6054748"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6340820"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6626892"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H="1">
            <a:off x="6912964"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7215745"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a:off x="7501817"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H="1">
            <a:off x="7787889" y="2296237"/>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4955260" y="1847764"/>
            <a:ext cx="3107874" cy="551481"/>
            <a:chOff x="5647642" y="1888404"/>
            <a:chExt cx="3107874" cy="551481"/>
          </a:xfrm>
        </p:grpSpPr>
        <p:sp>
          <p:nvSpPr>
            <p:cNvPr id="19" name="Rounded Rectangle 18"/>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955260" y="2451376"/>
            <a:ext cx="3107874" cy="551481"/>
            <a:chOff x="5630933" y="1888404"/>
            <a:chExt cx="3107874" cy="551481"/>
          </a:xfrm>
        </p:grpSpPr>
        <p:sp>
          <p:nvSpPr>
            <p:cNvPr id="85" name="Rounded Rectangle 84"/>
            <p:cNvSpPr/>
            <p:nvPr/>
          </p:nvSpPr>
          <p:spPr>
            <a:xfrm>
              <a:off x="5630933"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4955260" y="3054989"/>
            <a:ext cx="3107874" cy="551481"/>
            <a:chOff x="5647642" y="1888404"/>
            <a:chExt cx="3107874" cy="551481"/>
          </a:xfrm>
        </p:grpSpPr>
        <p:sp>
          <p:nvSpPr>
            <p:cNvPr id="97" name="Rounded Rectangle 96"/>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4955260" y="3658601"/>
            <a:ext cx="3107874" cy="551481"/>
            <a:chOff x="5647642" y="1888404"/>
            <a:chExt cx="3107874" cy="551481"/>
          </a:xfrm>
        </p:grpSpPr>
        <p:sp>
          <p:nvSpPr>
            <p:cNvPr id="109" name="Rounded Rectangle 108"/>
            <p:cNvSpPr/>
            <p:nvPr/>
          </p:nvSpPr>
          <p:spPr>
            <a:xfrm>
              <a:off x="564764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9117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6228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63338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0449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0675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77786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74896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720072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a:xfrm>
            <a:off x="147443" y="1485236"/>
            <a:ext cx="4553418" cy="2092881"/>
          </a:xfrm>
          <a:prstGeom prst="rect">
            <a:avLst/>
          </a:prstGeom>
          <a:noFill/>
        </p:spPr>
        <p:txBody>
          <a:bodyPr wrap="square" rtlCol="0">
            <a:spAutoFit/>
          </a:bodyPr>
          <a:lstStyle/>
          <a:p>
            <a:pPr marL="514350" indent="-514350">
              <a:buAutoNum type="arabicPeriod"/>
            </a:pPr>
            <a:r>
              <a:rPr lang="en-US" sz="2600" dirty="0" smtClean="0"/>
              <a:t>Read with higher </a:t>
            </a:r>
            <a:r>
              <a:rPr lang="en-US" sz="2600" dirty="0" err="1" smtClean="0"/>
              <a:t>bitline</a:t>
            </a:r>
            <a:r>
              <a:rPr lang="en-US" sz="2600" dirty="0" smtClean="0"/>
              <a:t> voltage + Sense early</a:t>
            </a:r>
          </a:p>
          <a:p>
            <a:pPr marL="514350" indent="-514350">
              <a:buAutoNum type="arabicPeriod"/>
            </a:pPr>
            <a:r>
              <a:rPr lang="en-US" sz="2600" dirty="0" smtClean="0"/>
              <a:t>If read disturb errors + sensing errors</a:t>
            </a:r>
          </a:p>
          <a:p>
            <a:pPr marL="514350" indent="-514350">
              <a:buAutoNum type="arabicPeriod"/>
            </a:pPr>
            <a:r>
              <a:rPr lang="en-US" sz="2600" dirty="0" smtClean="0"/>
              <a:t>ECC to correct errors</a:t>
            </a:r>
          </a:p>
        </p:txBody>
      </p:sp>
      <p:cxnSp>
        <p:nvCxnSpPr>
          <p:cNvPr id="214" name="Straight Connector 213"/>
          <p:cNvCxnSpPr/>
          <p:nvPr/>
        </p:nvCxnSpPr>
        <p:spPr>
          <a:xfrm flipH="1">
            <a:off x="8615133" y="228414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H="1">
            <a:off x="8345770" y="228414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216" name="Rectangle 215"/>
          <p:cNvSpPr/>
          <p:nvPr/>
        </p:nvSpPr>
        <p:spPr>
          <a:xfrm>
            <a:off x="8081281" y="1262860"/>
            <a:ext cx="816722"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7" name="Group 216"/>
          <p:cNvGrpSpPr/>
          <p:nvPr/>
        </p:nvGrpSpPr>
        <p:grpSpPr>
          <a:xfrm>
            <a:off x="8097989" y="1831052"/>
            <a:ext cx="800013" cy="551481"/>
            <a:chOff x="8172720" y="1890400"/>
            <a:chExt cx="800013" cy="551481"/>
          </a:xfrm>
        </p:grpSpPr>
        <p:sp>
          <p:nvSpPr>
            <p:cNvPr id="234" name="Rounded Rectangle 233"/>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8" name="Group 217"/>
          <p:cNvGrpSpPr/>
          <p:nvPr/>
        </p:nvGrpSpPr>
        <p:grpSpPr>
          <a:xfrm>
            <a:off x="8100008" y="2434676"/>
            <a:ext cx="800013" cy="551481"/>
            <a:chOff x="8172720" y="1890400"/>
            <a:chExt cx="800013" cy="551481"/>
          </a:xfrm>
        </p:grpSpPr>
        <p:sp>
          <p:nvSpPr>
            <p:cNvPr id="231" name="Rounded Rectangle 230"/>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3" name="Rounded Rectangle 242"/>
          <p:cNvSpPr/>
          <p:nvPr/>
        </p:nvSpPr>
        <p:spPr>
          <a:xfrm>
            <a:off x="7109022" y="2468880"/>
            <a:ext cx="277298" cy="477520"/>
          </a:xfrm>
          <a:prstGeom prst="roundRect">
            <a:avLst>
              <a:gd name="adj" fmla="val 40071"/>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9" name="Group 218"/>
          <p:cNvGrpSpPr/>
          <p:nvPr/>
        </p:nvGrpSpPr>
        <p:grpSpPr>
          <a:xfrm>
            <a:off x="8102027" y="3055012"/>
            <a:ext cx="800013" cy="551481"/>
            <a:chOff x="8172720" y="1890400"/>
            <a:chExt cx="800013" cy="551481"/>
          </a:xfrm>
        </p:grpSpPr>
        <p:sp>
          <p:nvSpPr>
            <p:cNvPr id="228" name="Rounded Rectangle 227"/>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8104046" y="3675348"/>
            <a:ext cx="800013" cy="551481"/>
            <a:chOff x="8172720" y="1890400"/>
            <a:chExt cx="800013" cy="551481"/>
          </a:xfrm>
        </p:grpSpPr>
        <p:sp>
          <p:nvSpPr>
            <p:cNvPr id="225" name="Rounded Rectangle 224"/>
            <p:cNvSpPr/>
            <p:nvPr/>
          </p:nvSpPr>
          <p:spPr>
            <a:xfrm>
              <a:off x="8172720" y="1890400"/>
              <a:ext cx="800013"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8596502" y="1996657"/>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8297759" y="1998654"/>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1" name="Rectangle 220"/>
          <p:cNvSpPr/>
          <p:nvPr/>
        </p:nvSpPr>
        <p:spPr>
          <a:xfrm>
            <a:off x="8193648" y="4500160"/>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a:off x="8479720" y="4502156"/>
            <a:ext cx="284054" cy="484635"/>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8525809" y="254291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8227066" y="2544914"/>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Left Arrow 236"/>
          <p:cNvSpPr/>
          <p:nvPr/>
        </p:nvSpPr>
        <p:spPr>
          <a:xfrm>
            <a:off x="4069976" y="4536410"/>
            <a:ext cx="956526" cy="409355"/>
          </a:xfrm>
          <a:prstGeom prst="leftArrow">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ounded Rectangle 237"/>
          <p:cNvSpPr/>
          <p:nvPr/>
        </p:nvSpPr>
        <p:spPr>
          <a:xfrm>
            <a:off x="200212" y="4376568"/>
            <a:ext cx="3854823" cy="1075764"/>
          </a:xfrm>
          <a:prstGeom prst="round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TextBox 239"/>
          <p:cNvSpPr txBox="1"/>
          <p:nvPr/>
        </p:nvSpPr>
        <p:spPr>
          <a:xfrm>
            <a:off x="612320" y="4999912"/>
            <a:ext cx="2929007" cy="492443"/>
          </a:xfrm>
          <a:prstGeom prst="rect">
            <a:avLst/>
          </a:prstGeom>
          <a:noFill/>
        </p:spPr>
        <p:txBody>
          <a:bodyPr wrap="none" rtlCol="0">
            <a:spAutoFit/>
          </a:bodyPr>
          <a:lstStyle/>
          <a:p>
            <a:pPr algn="ctr"/>
            <a:r>
              <a:rPr lang="en-US" sz="2600" dirty="0" smtClean="0"/>
              <a:t>Memory Controller</a:t>
            </a:r>
            <a:endParaRPr lang="en-US" sz="2600" dirty="0"/>
          </a:p>
        </p:txBody>
      </p:sp>
      <p:sp>
        <p:nvSpPr>
          <p:cNvPr id="4" name="TextBox 3"/>
          <p:cNvSpPr txBox="1"/>
          <p:nvPr/>
        </p:nvSpPr>
        <p:spPr>
          <a:xfrm>
            <a:off x="8056880" y="4978400"/>
            <a:ext cx="888635" cy="492443"/>
          </a:xfrm>
          <a:prstGeom prst="rect">
            <a:avLst/>
          </a:prstGeom>
          <a:noFill/>
        </p:spPr>
        <p:txBody>
          <a:bodyPr wrap="none" rtlCol="0">
            <a:spAutoFit/>
          </a:bodyPr>
          <a:lstStyle/>
          <a:p>
            <a:r>
              <a:rPr lang="en-US" sz="2600" dirty="0" smtClean="0"/>
              <a:t>ECC</a:t>
            </a:r>
            <a:endParaRPr lang="en-US" sz="2600" dirty="0"/>
          </a:p>
        </p:txBody>
      </p:sp>
      <p:grpSp>
        <p:nvGrpSpPr>
          <p:cNvPr id="157" name="Group 156"/>
          <p:cNvGrpSpPr/>
          <p:nvPr/>
        </p:nvGrpSpPr>
        <p:grpSpPr>
          <a:xfrm>
            <a:off x="5075679" y="2550276"/>
            <a:ext cx="2884600" cy="334231"/>
            <a:chOff x="9502826" y="2173128"/>
            <a:chExt cx="2884600" cy="334231"/>
          </a:xfrm>
        </p:grpSpPr>
        <p:sp>
          <p:nvSpPr>
            <p:cNvPr id="147" name="Oval 146"/>
            <p:cNvSpPr/>
            <p:nvPr/>
          </p:nvSpPr>
          <p:spPr>
            <a:xfrm>
              <a:off x="106586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103696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100807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97917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95028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12103373"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118144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115254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112365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1094757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7156226" y="2632037"/>
            <a:ext cx="155808" cy="155389"/>
            <a:chOff x="4138706" y="3221317"/>
            <a:chExt cx="155808" cy="155389"/>
          </a:xfrm>
        </p:grpSpPr>
        <p:cxnSp>
          <p:nvCxnSpPr>
            <p:cNvPr id="247" name="Straight Connector 246"/>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grpSp>
        <p:nvGrpSpPr>
          <p:cNvPr id="258" name="Group 257"/>
          <p:cNvGrpSpPr/>
          <p:nvPr/>
        </p:nvGrpSpPr>
        <p:grpSpPr>
          <a:xfrm>
            <a:off x="5027839" y="4500160"/>
            <a:ext cx="3730081" cy="486631"/>
            <a:chOff x="5033693" y="4500160"/>
            <a:chExt cx="3730081" cy="486631"/>
          </a:xfrm>
        </p:grpSpPr>
        <p:grpSp>
          <p:nvGrpSpPr>
            <p:cNvPr id="259" name="Group 258"/>
            <p:cNvGrpSpPr/>
            <p:nvPr/>
          </p:nvGrpSpPr>
          <p:grpSpPr>
            <a:xfrm>
              <a:off x="5033693" y="4501165"/>
              <a:ext cx="2863297" cy="484635"/>
              <a:chOff x="9881076" y="3518407"/>
              <a:chExt cx="2863297" cy="484635"/>
            </a:xfrm>
          </p:grpSpPr>
          <p:sp>
            <p:nvSpPr>
              <p:cNvPr id="263" name="Rectangle 262"/>
              <p:cNvSpPr/>
              <p:nvPr/>
            </p:nvSpPr>
            <p:spPr>
              <a:xfrm>
                <a:off x="11313991"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11600574"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11887157"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12173740"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p:cNvSpPr/>
              <p:nvPr/>
            </p:nvSpPr>
            <p:spPr>
              <a:xfrm>
                <a:off x="1246031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p:cNvSpPr/>
              <p:nvPr/>
            </p:nvSpPr>
            <p:spPr>
              <a:xfrm>
                <a:off x="9881076"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1016765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10454242"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p:cNvSpPr/>
              <p:nvPr/>
            </p:nvSpPr>
            <p:spPr>
              <a:xfrm>
                <a:off x="10740825"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Rectangle 271"/>
              <p:cNvSpPr/>
              <p:nvPr/>
            </p:nvSpPr>
            <p:spPr>
              <a:xfrm>
                <a:off x="11027408" y="3518407"/>
                <a:ext cx="284054" cy="484635"/>
              </a:xfrm>
              <a:prstGeom prst="rect">
                <a:avLst/>
              </a:prstGeom>
              <a:solidFill>
                <a:srgbClr val="008000"/>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0" name="Group 259"/>
            <p:cNvGrpSpPr/>
            <p:nvPr/>
          </p:nvGrpSpPr>
          <p:grpSpPr>
            <a:xfrm>
              <a:off x="8193648" y="4500160"/>
              <a:ext cx="570126" cy="486631"/>
              <a:chOff x="-909712" y="2417360"/>
              <a:chExt cx="570126" cy="486631"/>
            </a:xfrm>
          </p:grpSpPr>
          <p:sp>
            <p:nvSpPr>
              <p:cNvPr id="261" name="Rectangle 260"/>
              <p:cNvSpPr/>
              <p:nvPr/>
            </p:nvSpPr>
            <p:spPr>
              <a:xfrm>
                <a:off x="-909712" y="2417360"/>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623640" y="2419356"/>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 name="Group 8"/>
          <p:cNvGrpSpPr/>
          <p:nvPr/>
        </p:nvGrpSpPr>
        <p:grpSpPr>
          <a:xfrm>
            <a:off x="5033693" y="4490000"/>
            <a:ext cx="3730081" cy="486631"/>
            <a:chOff x="5033693" y="4500160"/>
            <a:chExt cx="3730081" cy="486631"/>
          </a:xfrm>
        </p:grpSpPr>
        <p:grpSp>
          <p:nvGrpSpPr>
            <p:cNvPr id="145" name="Group 144"/>
            <p:cNvGrpSpPr/>
            <p:nvPr/>
          </p:nvGrpSpPr>
          <p:grpSpPr>
            <a:xfrm>
              <a:off x="5033693" y="4501165"/>
              <a:ext cx="2863297" cy="484635"/>
              <a:chOff x="9881076" y="3518407"/>
              <a:chExt cx="2863297" cy="484635"/>
            </a:xfrm>
          </p:grpSpPr>
          <p:sp>
            <p:nvSpPr>
              <p:cNvPr id="146" name="Rectangle 145"/>
              <p:cNvSpPr/>
              <p:nvPr/>
            </p:nvSpPr>
            <p:spPr>
              <a:xfrm>
                <a:off x="11313991"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11600574"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11887157"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12173740"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1246031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9881076"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10167659"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10454242"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10740825" y="3518407"/>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11027408" y="3518407"/>
                <a:ext cx="284054" cy="484635"/>
              </a:xfrm>
              <a:prstGeom prst="rect">
                <a:avLst/>
              </a:prstGeom>
              <a:solidFill>
                <a:srgbClr val="008000"/>
              </a:solidFill>
              <a:ln>
                <a:solidFill>
                  <a:schemeClr val="tx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8193648" y="4500160"/>
              <a:ext cx="570126" cy="486631"/>
              <a:chOff x="-909712" y="2417360"/>
              <a:chExt cx="570126" cy="486631"/>
            </a:xfrm>
          </p:grpSpPr>
          <p:sp>
            <p:nvSpPr>
              <p:cNvPr id="241" name="Rectangle 240"/>
              <p:cNvSpPr/>
              <p:nvPr/>
            </p:nvSpPr>
            <p:spPr>
              <a:xfrm>
                <a:off x="-909712" y="2417360"/>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p:cNvSpPr/>
              <p:nvPr/>
            </p:nvSpPr>
            <p:spPr>
              <a:xfrm>
                <a:off x="-623640" y="2419356"/>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53" name="Group 252"/>
          <p:cNvGrpSpPr/>
          <p:nvPr/>
        </p:nvGrpSpPr>
        <p:grpSpPr>
          <a:xfrm>
            <a:off x="7105426" y="4664037"/>
            <a:ext cx="155808" cy="155389"/>
            <a:chOff x="4138706" y="3221317"/>
            <a:chExt cx="155808" cy="155389"/>
          </a:xfrm>
        </p:grpSpPr>
        <p:cxnSp>
          <p:nvCxnSpPr>
            <p:cNvPr id="254" name="Straight Connector 253"/>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sp>
        <p:nvSpPr>
          <p:cNvPr id="273" name="Rectangle 272"/>
          <p:cNvSpPr/>
          <p:nvPr/>
        </p:nvSpPr>
        <p:spPr>
          <a:xfrm>
            <a:off x="5045337" y="4477860"/>
            <a:ext cx="2880926" cy="54088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3" name="Group 162"/>
          <p:cNvGrpSpPr/>
          <p:nvPr/>
        </p:nvGrpSpPr>
        <p:grpSpPr>
          <a:xfrm>
            <a:off x="5674378" y="4651482"/>
            <a:ext cx="155808" cy="155389"/>
            <a:chOff x="4138706" y="3221317"/>
            <a:chExt cx="155808" cy="155389"/>
          </a:xfrm>
        </p:grpSpPr>
        <p:cxnSp>
          <p:nvCxnSpPr>
            <p:cNvPr id="164" name="Straight Connector 163"/>
            <p:cNvCxnSpPr/>
            <p:nvPr/>
          </p:nvCxnSpPr>
          <p:spPr>
            <a:xfrm>
              <a:off x="4138706"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H="1">
              <a:off x="4142508" y="3221317"/>
              <a:ext cx="152006" cy="155389"/>
            </a:xfrm>
            <a:prstGeom prst="line">
              <a:avLst/>
            </a:prstGeom>
            <a:ln w="50800">
              <a:solidFill>
                <a:srgbClr val="FF0000"/>
              </a:solidFill>
              <a:prstDash val="soli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287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5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2.77778E-7 3.7037E-6 L -0.52101 0.00139 " pathEditMode="relative" rAng="0" ptsTypes="AA">
                                      <p:cBhvr>
                                        <p:cTn id="17" dur="2000" fill="hold"/>
                                        <p:tgtEl>
                                          <p:spTgt spid="9"/>
                                        </p:tgtEl>
                                        <p:attrNameLst>
                                          <p:attrName>ppt_x</p:attrName>
                                          <p:attrName>ppt_y</p:attrName>
                                        </p:attrNameLst>
                                      </p:cBhvr>
                                      <p:rCtr x="-26059" y="69"/>
                                    </p:animMotion>
                                  </p:childTnLst>
                                </p:cTn>
                              </p:par>
                              <p:par>
                                <p:cTn id="18" presetID="0" presetClass="path" presetSubtype="0" accel="50000" decel="50000" fill="hold" nodeType="withEffect">
                                  <p:stCondLst>
                                    <p:cond delay="0"/>
                                  </p:stCondLst>
                                  <p:childTnLst>
                                    <p:animMotion origin="layout" path="M 3.7943E-6 4.64492E-6 L -0.52155 0.00231 " pathEditMode="relative" rAng="0" ptsTypes="AA">
                                      <p:cBhvr>
                                        <p:cTn id="19" dur="2000" fill="hold"/>
                                        <p:tgtEl>
                                          <p:spTgt spid="253"/>
                                        </p:tgtEl>
                                        <p:attrNameLst>
                                          <p:attrName>ppt_x</p:attrName>
                                          <p:attrName>ppt_y</p:attrName>
                                        </p:attrNameLst>
                                      </p:cBhvr>
                                      <p:rCtr x="-26077" y="116"/>
                                    </p:animMotion>
                                  </p:childTnLst>
                                </p:cTn>
                              </p:par>
                              <p:par>
                                <p:cTn id="20" presetID="0" presetClass="path" presetSubtype="0" accel="50000" decel="50000" fill="hold" nodeType="withEffect">
                                  <p:stCondLst>
                                    <p:cond delay="0"/>
                                  </p:stCondLst>
                                  <p:childTnLst>
                                    <p:animMotion origin="layout" path="M -1.59833E-7 -4.78834E-6 L -0.52345 0.00486 " pathEditMode="relative" rAng="0" ptsTypes="AA">
                                      <p:cBhvr>
                                        <p:cTn id="21" dur="2000" fill="hold"/>
                                        <p:tgtEl>
                                          <p:spTgt spid="163"/>
                                        </p:tgtEl>
                                        <p:attrNameLst>
                                          <p:attrName>ppt_x</p:attrName>
                                          <p:attrName>ppt_y</p:attrName>
                                        </p:attrNameLst>
                                      </p:cBhvr>
                                      <p:rCtr x="-26181" y="231"/>
                                    </p:animMotion>
                                  </p:childTnLst>
                                </p:cTn>
                              </p:par>
                              <p:par>
                                <p:cTn id="22" presetID="1" presetClass="entr" presetSubtype="0" fill="hold" nodeType="withEffect">
                                  <p:stCondLst>
                                    <p:cond delay="0"/>
                                  </p:stCondLst>
                                  <p:childTnLst>
                                    <p:set>
                                      <p:cBhvr>
                                        <p:cTn id="23" dur="1" fill="hold">
                                          <p:stCondLst>
                                            <p:cond delay="0"/>
                                          </p:stCondLst>
                                        </p:cTn>
                                        <p:tgtEl>
                                          <p:spTgt spid="25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par>
                                <p:cTn id="28" presetID="1" presetClass="exit" presetSubtype="0" fill="hold" grpId="0" nodeType="withEffect">
                                  <p:stCondLst>
                                    <p:cond delay="0"/>
                                  </p:stCondLst>
                                  <p:childTnLst>
                                    <p:set>
                                      <p:cBhvr>
                                        <p:cTn id="29" dur="1" fill="hold">
                                          <p:stCondLst>
                                            <p:cond delay="0"/>
                                          </p:stCondLst>
                                        </p:cTn>
                                        <p:tgtEl>
                                          <p:spTgt spid="243"/>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63"/>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53"/>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4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Outline</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3</a:t>
            </a:fld>
            <a:endParaRPr lang="en-US"/>
          </a:p>
        </p:txBody>
      </p:sp>
      <p:sp>
        <p:nvSpPr>
          <p:cNvPr id="5" name="Content Placeholder 2"/>
          <p:cNvSpPr>
            <a:spLocks noGrp="1"/>
          </p:cNvSpPr>
          <p:nvPr>
            <p:ph idx="1"/>
          </p:nvPr>
        </p:nvSpPr>
        <p:spPr>
          <a:xfrm>
            <a:off x="228600" y="1371599"/>
            <a:ext cx="8610600" cy="5032127"/>
          </a:xfrm>
        </p:spPr>
        <p:txBody>
          <a:bodyPr>
            <a:noAutofit/>
          </a:bodyPr>
          <a:lstStyle/>
          <a:p>
            <a:pPr>
              <a:lnSpc>
                <a:spcPct val="150000"/>
              </a:lnSpc>
            </a:pPr>
            <a:r>
              <a:rPr lang="en-US" sz="2800" dirty="0" smtClean="0">
                <a:latin typeface="Arial"/>
                <a:cs typeface="Arial"/>
              </a:rPr>
              <a:t>Background</a:t>
            </a:r>
          </a:p>
          <a:p>
            <a:pPr>
              <a:lnSpc>
                <a:spcPct val="150000"/>
              </a:lnSpc>
            </a:pPr>
            <a:r>
              <a:rPr lang="en-US" sz="2800" dirty="0">
                <a:solidFill>
                  <a:srgbClr val="BFBFBF"/>
                </a:solidFill>
                <a:latin typeface="Arial"/>
                <a:cs typeface="Arial"/>
              </a:rPr>
              <a:t>Early Read</a:t>
            </a:r>
          </a:p>
          <a:p>
            <a:pPr>
              <a:lnSpc>
                <a:spcPct val="150000"/>
              </a:lnSpc>
            </a:pPr>
            <a:r>
              <a:rPr lang="en-US" sz="2800" dirty="0">
                <a:solidFill>
                  <a:srgbClr val="BFBFBF"/>
                </a:solidFill>
                <a:latin typeface="Arial"/>
                <a:cs typeface="Arial"/>
              </a:rPr>
              <a:t>Turbo </a:t>
            </a:r>
            <a:r>
              <a:rPr lang="en-US" sz="2800" dirty="0" smtClean="0">
                <a:solidFill>
                  <a:srgbClr val="BFBFBF"/>
                </a:solidFill>
                <a:latin typeface="Arial"/>
                <a:cs typeface="Arial"/>
              </a:rPr>
              <a:t>Read</a:t>
            </a:r>
          </a:p>
          <a:p>
            <a:pPr>
              <a:lnSpc>
                <a:spcPct val="150000"/>
              </a:lnSpc>
            </a:pPr>
            <a:r>
              <a:rPr lang="en-US" sz="2800" dirty="0" err="1" smtClean="0">
                <a:solidFill>
                  <a:srgbClr val="BFBFBF"/>
                </a:solidFill>
                <a:latin typeface="Arial"/>
                <a:cs typeface="Arial"/>
              </a:rPr>
              <a:t>Early+Turbo</a:t>
            </a:r>
            <a:r>
              <a:rPr lang="en-US" sz="2800" dirty="0" smtClean="0">
                <a:solidFill>
                  <a:srgbClr val="BFBFBF"/>
                </a:solidFill>
                <a:latin typeface="Arial"/>
                <a:cs typeface="Arial"/>
              </a:rPr>
              <a:t> Read</a:t>
            </a:r>
            <a:endParaRPr lang="en-US" sz="2800" dirty="0">
              <a:solidFill>
                <a:srgbClr val="BFBFBF"/>
              </a:solidFill>
              <a:latin typeface="Arial"/>
              <a:cs typeface="Arial"/>
            </a:endParaRPr>
          </a:p>
          <a:p>
            <a:pPr>
              <a:lnSpc>
                <a:spcPct val="150000"/>
              </a:lnSpc>
            </a:pPr>
            <a:r>
              <a:rPr lang="en-US" sz="2800" dirty="0" smtClean="0">
                <a:solidFill>
                  <a:srgbClr val="BFBFBF"/>
                </a:solidFill>
                <a:latin typeface="Arial"/>
                <a:cs typeface="Arial"/>
              </a:rPr>
              <a:t>Results</a:t>
            </a:r>
          </a:p>
          <a:p>
            <a:pPr>
              <a:lnSpc>
                <a:spcPct val="150000"/>
              </a:lnSpc>
            </a:pPr>
            <a:r>
              <a:rPr lang="en-US" sz="2800" dirty="0" smtClean="0">
                <a:solidFill>
                  <a:srgbClr val="BFBFBF"/>
                </a:solidFill>
                <a:latin typeface="Arial"/>
                <a:cs typeface="Arial"/>
              </a:rPr>
              <a:t>Summary</a:t>
            </a:r>
            <a:endParaRPr lang="en-US" sz="2800" dirty="0">
              <a:solidFill>
                <a:srgbClr val="BFBFBF"/>
              </a:solidFill>
              <a:latin typeface="Arial"/>
              <a:cs typeface="Arial"/>
            </a:endParaRPr>
          </a:p>
        </p:txBody>
      </p:sp>
      <p:sp>
        <p:nvSpPr>
          <p:cNvPr id="6" name="Up Arrow 5"/>
          <p:cNvSpPr/>
          <p:nvPr/>
        </p:nvSpPr>
        <p:spPr>
          <a:xfrm rot="16200000">
            <a:off x="2663781" y="1665824"/>
            <a:ext cx="381000" cy="304800"/>
          </a:xfrm>
          <a:prstGeom prst="upArrow">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73494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438"/>
            <a:ext cx="9144000" cy="487362"/>
          </a:xfrm>
        </p:spPr>
        <p:txBody>
          <a:bodyPr/>
          <a:lstStyle/>
          <a:p>
            <a:r>
              <a:rPr lang="en-US" dirty="0" smtClean="0">
                <a:latin typeface="Arial"/>
                <a:cs typeface="Arial"/>
              </a:rPr>
              <a:t>EARLY+TURBO READ: DESIGN</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30</a:t>
            </a:fld>
            <a:endParaRPr lang="en-US"/>
          </a:p>
        </p:txBody>
      </p:sp>
      <p:sp>
        <p:nvSpPr>
          <p:cNvPr id="18" name="Rectangle 17"/>
          <p:cNvSpPr/>
          <p:nvPr/>
        </p:nvSpPr>
        <p:spPr>
          <a:xfrm>
            <a:off x="720536" y="6047374"/>
            <a:ext cx="7806875" cy="523220"/>
          </a:xfrm>
          <a:prstGeom prst="rect">
            <a:avLst/>
          </a:prstGeom>
          <a:solidFill>
            <a:srgbClr val="BBCFE6"/>
          </a:solidFill>
          <a:ln w="38100" cmpd="sng">
            <a:solidFill>
              <a:srgbClr val="FF6600"/>
            </a:solidFill>
          </a:ln>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kumimoji="0" lang="en-US" sz="2800" b="0" i="0" u="none" strike="noStrike" kern="0" cap="none" spc="0" normalizeH="0" baseline="0" noProof="0" dirty="0" err="1" smtClean="0">
                <a:ln>
                  <a:noFill/>
                </a:ln>
                <a:solidFill>
                  <a:prstClr val="black"/>
                </a:solidFill>
                <a:effectLst/>
                <a:uLnTx/>
                <a:uFillTx/>
              </a:rPr>
              <a:t>Early+Turbo</a:t>
            </a:r>
            <a:r>
              <a:rPr kumimoji="0" lang="en-US" sz="2800" b="0" i="0" u="none" strike="noStrike" kern="0" cap="none" spc="0" normalizeH="0" noProof="0" dirty="0" smtClean="0">
                <a:ln>
                  <a:noFill/>
                </a:ln>
                <a:solidFill>
                  <a:prstClr val="black"/>
                </a:solidFill>
                <a:effectLst/>
                <a:uLnTx/>
                <a:uFillTx/>
              </a:rPr>
              <a:t> Read reduces read latency by 30% </a:t>
            </a:r>
            <a:endParaRPr kumimoji="0" lang="en-US" sz="2800" b="0" i="0" u="none" strike="noStrike" kern="0" cap="none" spc="0" normalizeH="0" baseline="0" noProof="0" dirty="0" smtClean="0">
              <a:ln>
                <a:noFill/>
              </a:ln>
              <a:solidFill>
                <a:prstClr val="black"/>
              </a:solidFill>
              <a:effectLst/>
              <a:uLnTx/>
              <a:uFillTx/>
            </a:endParaRPr>
          </a:p>
        </p:txBody>
      </p:sp>
      <p:sp>
        <p:nvSpPr>
          <p:cNvPr id="25" name="TextBox 24"/>
          <p:cNvSpPr txBox="1"/>
          <p:nvPr/>
        </p:nvSpPr>
        <p:spPr>
          <a:xfrm>
            <a:off x="329737" y="4237215"/>
            <a:ext cx="8676124" cy="1692771"/>
          </a:xfrm>
          <a:prstGeom prst="rect">
            <a:avLst/>
          </a:prstGeom>
          <a:noFill/>
        </p:spPr>
        <p:txBody>
          <a:bodyPr wrap="square" rtlCol="0">
            <a:spAutoFit/>
          </a:bodyPr>
          <a:lstStyle/>
          <a:p>
            <a:pPr marL="285750" indent="-285750">
              <a:buFont typeface="Arial"/>
              <a:buChar char="•"/>
            </a:pPr>
            <a:endParaRPr lang="en-US" sz="2600" dirty="0" smtClean="0"/>
          </a:p>
          <a:p>
            <a:pPr marL="285750" indent="-285750">
              <a:buFont typeface="Arial"/>
              <a:buChar char="•"/>
            </a:pPr>
            <a:endParaRPr lang="en-US" sz="2600" dirty="0"/>
          </a:p>
          <a:p>
            <a:pPr marL="285750" indent="-285750">
              <a:buFont typeface="Arial"/>
              <a:buChar char="•"/>
            </a:pPr>
            <a:r>
              <a:rPr lang="en-US" sz="2600" dirty="0" smtClean="0"/>
              <a:t>2x10</a:t>
            </a:r>
            <a:r>
              <a:rPr lang="en-US" sz="2600" baseline="30000" dirty="0" smtClean="0"/>
              <a:t>-9</a:t>
            </a:r>
            <a:r>
              <a:rPr lang="en-US" sz="2600" dirty="0" smtClean="0"/>
              <a:t> BER </a:t>
            </a:r>
            <a:r>
              <a:rPr lang="en-US" sz="2600" dirty="0" smtClean="0">
                <a:latin typeface="Wingdings"/>
                <a:ea typeface="Wingdings"/>
                <a:cs typeface="Wingdings"/>
                <a:sym typeface="Wingdings"/>
              </a:rPr>
              <a:t></a:t>
            </a:r>
            <a:r>
              <a:rPr lang="en-US" sz="2600" dirty="0" smtClean="0">
                <a:sym typeface="Wingdings"/>
              </a:rPr>
              <a:t> </a:t>
            </a:r>
            <a:r>
              <a:rPr lang="en-US" sz="2600" dirty="0" smtClean="0"/>
              <a:t>DECTED </a:t>
            </a:r>
            <a:r>
              <a:rPr lang="en-US" sz="2600" dirty="0" smtClean="0">
                <a:latin typeface="Wingdings"/>
                <a:ea typeface="Wingdings"/>
                <a:cs typeface="Wingdings"/>
                <a:sym typeface="Wingdings"/>
              </a:rPr>
              <a:t></a:t>
            </a:r>
            <a:r>
              <a:rPr lang="en-US" sz="2600" dirty="0">
                <a:sym typeface="Wingdings"/>
              </a:rPr>
              <a:t> </a:t>
            </a:r>
            <a:r>
              <a:rPr lang="en-US" sz="2600" dirty="0" smtClean="0">
                <a:sym typeface="Wingdings"/>
              </a:rPr>
              <a:t>System Failure Rate &lt; 10</a:t>
            </a:r>
            <a:r>
              <a:rPr lang="en-US" sz="2600" baseline="30000" dirty="0" smtClean="0">
                <a:sym typeface="Wingdings"/>
              </a:rPr>
              <a:t>-19</a:t>
            </a:r>
            <a:endParaRPr lang="en-US" sz="2600" baseline="30000" dirty="0" smtClean="0"/>
          </a:p>
          <a:p>
            <a:pPr marL="285750" indent="-285750">
              <a:buFont typeface="Arial"/>
              <a:buChar char="•"/>
            </a:pPr>
            <a:r>
              <a:rPr lang="en-US" sz="2600" dirty="0" smtClean="0">
                <a:latin typeface="Arial"/>
                <a:ea typeface="Wingdings"/>
                <a:cs typeface="Arial"/>
                <a:sym typeface="Wingdings"/>
              </a:rPr>
              <a:t>Sensing Latency Fixed  </a:t>
            </a:r>
            <a:r>
              <a:rPr lang="en-US" sz="2600" dirty="0" smtClean="0">
                <a:latin typeface="Arial"/>
                <a:cs typeface="Arial"/>
                <a:sym typeface="Wingdings"/>
              </a:rPr>
              <a:t>45ns</a:t>
            </a:r>
            <a:endParaRPr lang="en-US" sz="2600" dirty="0" smtClean="0">
              <a:latin typeface="Arial"/>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1237095859"/>
              </p:ext>
            </p:extLst>
          </p:nvPr>
        </p:nvGraphicFramePr>
        <p:xfrm>
          <a:off x="214424" y="1298029"/>
          <a:ext cx="8715151" cy="3401261"/>
        </p:xfrm>
        <a:graphic>
          <a:graphicData uri="http://schemas.openxmlformats.org/drawingml/2006/table">
            <a:tbl>
              <a:tblPr firstRow="1" bandRow="1">
                <a:tableStyleId>{5C22544A-7EE6-4342-B048-85BDC9FD1C3A}</a:tableStyleId>
              </a:tblPr>
              <a:tblGrid>
                <a:gridCol w="1646959"/>
                <a:gridCol w="2230255"/>
                <a:gridCol w="1852827"/>
                <a:gridCol w="2985110"/>
              </a:tblGrid>
              <a:tr h="749501">
                <a:tc>
                  <a:txBody>
                    <a:bodyPr/>
                    <a:lstStyle/>
                    <a:p>
                      <a:pPr algn="ctr"/>
                      <a:endParaRPr lang="en-US" sz="2600" b="0" dirty="0">
                        <a:solidFill>
                          <a:srgbClr val="0000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600" b="0" dirty="0" smtClean="0">
                          <a:solidFill>
                            <a:srgbClr val="000000"/>
                          </a:solidFill>
                          <a:latin typeface="Arial"/>
                          <a:cs typeface="Arial"/>
                        </a:rPr>
                        <a:t>Early Read</a:t>
                      </a:r>
                      <a:endParaRPr lang="en-US" sz="2600" b="0" dirty="0">
                        <a:solidFill>
                          <a:srgbClr val="0000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9E4A9"/>
                    </a:solidFill>
                  </a:tcPr>
                </a:tc>
                <a:tc>
                  <a:txBody>
                    <a:bodyPr/>
                    <a:lstStyle/>
                    <a:p>
                      <a:pPr algn="ctr"/>
                      <a:r>
                        <a:rPr lang="en-US" sz="2600" b="0" dirty="0" smtClean="0">
                          <a:solidFill>
                            <a:srgbClr val="000000"/>
                          </a:solidFill>
                          <a:latin typeface="Arial"/>
                          <a:cs typeface="Arial"/>
                        </a:rPr>
                        <a:t>Turbo Read</a:t>
                      </a:r>
                      <a:endParaRPr lang="en-US" sz="2600" b="0" dirty="0">
                        <a:solidFill>
                          <a:srgbClr val="0000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9E4A9"/>
                    </a:solidFill>
                  </a:tcPr>
                </a:tc>
                <a:tc>
                  <a:txBody>
                    <a:bodyPr/>
                    <a:lstStyle/>
                    <a:p>
                      <a:pPr algn="ctr"/>
                      <a:r>
                        <a:rPr lang="en-US" sz="2600" b="0" dirty="0" err="1" smtClean="0">
                          <a:solidFill>
                            <a:srgbClr val="000000"/>
                          </a:solidFill>
                          <a:latin typeface="Arial"/>
                          <a:cs typeface="Arial"/>
                        </a:rPr>
                        <a:t>Early+Turbo</a:t>
                      </a:r>
                      <a:r>
                        <a:rPr lang="en-US" sz="2600" b="0" dirty="0" smtClean="0">
                          <a:solidFill>
                            <a:srgbClr val="000000"/>
                          </a:solidFill>
                          <a:latin typeface="Arial"/>
                          <a:cs typeface="Arial"/>
                        </a:rPr>
                        <a:t> Read</a:t>
                      </a:r>
                      <a:endParaRPr lang="en-US" sz="2600" b="0" dirty="0">
                        <a:solidFill>
                          <a:srgbClr val="0000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9E4A9"/>
                    </a:solidFill>
                  </a:tcPr>
                </a:tc>
              </a:tr>
              <a:tr h="749501">
                <a:tc>
                  <a:txBody>
                    <a:bodyPr/>
                    <a:lstStyle/>
                    <a:p>
                      <a:pPr algn="ctr"/>
                      <a:r>
                        <a:rPr lang="en-US" sz="2600" dirty="0" smtClean="0">
                          <a:latin typeface="Arial"/>
                          <a:cs typeface="Arial"/>
                        </a:rPr>
                        <a:t>BER</a:t>
                      </a:r>
                      <a:endParaRPr lang="en-US" sz="2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D170"/>
                    </a:solidFill>
                  </a:tcPr>
                </a:tc>
                <a:tc>
                  <a:txBody>
                    <a:bodyPr/>
                    <a:lstStyle/>
                    <a:p>
                      <a:pPr algn="ctr"/>
                      <a:r>
                        <a:rPr lang="en-US" sz="2600" dirty="0" smtClean="0">
                          <a:latin typeface="Arial"/>
                          <a:cs typeface="Arial"/>
                        </a:rPr>
                        <a:t>10</a:t>
                      </a:r>
                      <a:r>
                        <a:rPr lang="en-US" sz="2600" baseline="30000" dirty="0" smtClean="0">
                          <a:latin typeface="Arial"/>
                          <a:cs typeface="Arial"/>
                        </a:rPr>
                        <a:t>-5</a:t>
                      </a:r>
                      <a:endParaRPr lang="en-US" sz="2600" baseline="300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600" dirty="0" smtClean="0">
                          <a:latin typeface="Arial"/>
                          <a:cs typeface="Arial"/>
                        </a:rPr>
                        <a:t>10</a:t>
                      </a:r>
                      <a:r>
                        <a:rPr lang="en-US" sz="2600" baseline="30000" dirty="0" smtClean="0">
                          <a:latin typeface="Arial"/>
                          <a:cs typeface="Arial"/>
                        </a:rPr>
                        <a:t>-9</a:t>
                      </a:r>
                      <a:endParaRPr lang="en-US" sz="2600" baseline="300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600" dirty="0" smtClean="0">
                          <a:latin typeface="Arial"/>
                          <a:cs typeface="Arial"/>
                        </a:rPr>
                        <a:t>2x10</a:t>
                      </a:r>
                      <a:r>
                        <a:rPr lang="en-US" sz="2600" baseline="30000" dirty="0" smtClean="0">
                          <a:latin typeface="Arial"/>
                          <a:cs typeface="Arial"/>
                        </a:rPr>
                        <a:t>-9</a:t>
                      </a:r>
                      <a:endParaRPr lang="en-US" sz="2600" baseline="300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49501">
                <a:tc>
                  <a:txBody>
                    <a:bodyPr/>
                    <a:lstStyle/>
                    <a:p>
                      <a:pPr algn="ctr"/>
                      <a:r>
                        <a:rPr lang="en-US" sz="2600" dirty="0" smtClean="0">
                          <a:latin typeface="Arial"/>
                          <a:cs typeface="Arial"/>
                        </a:rPr>
                        <a:t>Sensing</a:t>
                      </a:r>
                      <a:r>
                        <a:rPr lang="en-US" sz="2600" baseline="0" dirty="0" smtClean="0">
                          <a:latin typeface="Arial"/>
                          <a:cs typeface="Arial"/>
                        </a:rPr>
                        <a:t> Latency</a:t>
                      </a:r>
                      <a:endParaRPr lang="en-US" sz="2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D170"/>
                    </a:solidFill>
                  </a:tcPr>
                </a:tc>
                <a:tc>
                  <a:txBody>
                    <a:bodyPr/>
                    <a:lstStyle/>
                    <a:p>
                      <a:pPr algn="ctr"/>
                      <a:r>
                        <a:rPr lang="en-US" sz="2600" dirty="0" smtClean="0">
                          <a:latin typeface="Arial"/>
                          <a:cs typeface="Arial"/>
                        </a:rPr>
                        <a:t>48ns</a:t>
                      </a:r>
                      <a:r>
                        <a:rPr lang="en-US" sz="2600" baseline="0" dirty="0" smtClean="0">
                          <a:latin typeface="Arial"/>
                          <a:cs typeface="Arial"/>
                        </a:rPr>
                        <a:t> or 69ns</a:t>
                      </a:r>
                    </a:p>
                    <a:p>
                      <a:pPr algn="ctr"/>
                      <a:r>
                        <a:rPr lang="en-US" sz="2600" baseline="0" dirty="0" smtClean="0">
                          <a:latin typeface="Arial"/>
                          <a:cs typeface="Arial"/>
                        </a:rPr>
                        <a:t>(Bimodal)</a:t>
                      </a:r>
                      <a:endParaRPr lang="en-US" sz="2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600" dirty="0" smtClean="0">
                          <a:latin typeface="Arial"/>
                          <a:cs typeface="Arial"/>
                        </a:rPr>
                        <a:t>57ns</a:t>
                      </a:r>
                    </a:p>
                    <a:p>
                      <a:pPr algn="ctr"/>
                      <a:r>
                        <a:rPr lang="en-US" sz="2600" dirty="0" smtClean="0">
                          <a:latin typeface="Arial"/>
                          <a:cs typeface="Arial"/>
                        </a:rPr>
                        <a:t>(Fixed)</a:t>
                      </a:r>
                      <a:endParaRPr lang="en-US" sz="2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600" dirty="0" smtClean="0">
                          <a:latin typeface="Arial"/>
                          <a:cs typeface="Arial"/>
                        </a:rPr>
                        <a:t>45ns</a:t>
                      </a:r>
                    </a:p>
                    <a:p>
                      <a:pPr algn="ctr"/>
                      <a:r>
                        <a:rPr lang="en-US" sz="2600" dirty="0" smtClean="0">
                          <a:latin typeface="Arial"/>
                          <a:cs typeface="Arial"/>
                        </a:rPr>
                        <a:t>(Fixed)</a:t>
                      </a:r>
                      <a:endParaRPr lang="en-US" sz="2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49501">
                <a:tc>
                  <a:txBody>
                    <a:bodyPr/>
                    <a:lstStyle/>
                    <a:p>
                      <a:pPr algn="ctr"/>
                      <a:r>
                        <a:rPr lang="en-US" sz="2600" dirty="0" smtClean="0">
                          <a:latin typeface="Arial"/>
                          <a:cs typeface="Arial"/>
                        </a:rPr>
                        <a:t>Storage</a:t>
                      </a:r>
                      <a:r>
                        <a:rPr lang="en-US" sz="2600" baseline="0" dirty="0" smtClean="0">
                          <a:latin typeface="Arial"/>
                          <a:cs typeface="Arial"/>
                        </a:rPr>
                        <a:t> Overhead</a:t>
                      </a:r>
                      <a:endParaRPr lang="en-US" sz="2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D170"/>
                    </a:solidFill>
                  </a:tcPr>
                </a:tc>
                <a:tc>
                  <a:txBody>
                    <a:bodyPr/>
                    <a:lstStyle/>
                    <a:p>
                      <a:pPr algn="ctr"/>
                      <a:r>
                        <a:rPr lang="en-US" sz="2600" dirty="0" smtClean="0">
                          <a:latin typeface="Arial"/>
                          <a:cs typeface="Arial"/>
                        </a:rPr>
                        <a:t>10 bits/line</a:t>
                      </a:r>
                      <a:endParaRPr lang="en-US" sz="2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600" dirty="0" smtClean="0">
                          <a:latin typeface="Arial"/>
                          <a:cs typeface="Arial"/>
                        </a:rPr>
                        <a:t>20 bits/line</a:t>
                      </a:r>
                      <a:endParaRPr lang="en-US" sz="2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600" dirty="0" smtClean="0">
                          <a:latin typeface="Arial"/>
                          <a:cs typeface="Arial"/>
                        </a:rPr>
                        <a:t>20 bits/line</a:t>
                      </a:r>
                      <a:endParaRPr lang="en-US" sz="2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pSp>
        <p:nvGrpSpPr>
          <p:cNvPr id="8" name="Group 7"/>
          <p:cNvGrpSpPr/>
          <p:nvPr/>
        </p:nvGrpSpPr>
        <p:grpSpPr>
          <a:xfrm>
            <a:off x="1929825" y="2923643"/>
            <a:ext cx="6894597" cy="886816"/>
            <a:chOff x="2078277" y="3039111"/>
            <a:chExt cx="6663676" cy="886816"/>
          </a:xfrm>
        </p:grpSpPr>
        <p:sp>
          <p:nvSpPr>
            <p:cNvPr id="7" name="Rounded Rectangle 6"/>
            <p:cNvSpPr/>
            <p:nvPr/>
          </p:nvSpPr>
          <p:spPr>
            <a:xfrm>
              <a:off x="2078277" y="3051666"/>
              <a:ext cx="1995804" cy="87426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4239021" y="3051666"/>
              <a:ext cx="1616438" cy="874261"/>
            </a:xfrm>
            <a:prstGeom prst="round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6020401" y="3039111"/>
              <a:ext cx="2721552" cy="874261"/>
            </a:xfrm>
            <a:prstGeom prst="round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6651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Outline</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31</a:t>
            </a:fld>
            <a:endParaRPr lang="en-US"/>
          </a:p>
        </p:txBody>
      </p:sp>
      <p:sp>
        <p:nvSpPr>
          <p:cNvPr id="5" name="Content Placeholder 2"/>
          <p:cNvSpPr>
            <a:spLocks noGrp="1"/>
          </p:cNvSpPr>
          <p:nvPr>
            <p:ph idx="1"/>
          </p:nvPr>
        </p:nvSpPr>
        <p:spPr>
          <a:xfrm>
            <a:off x="228600" y="1371599"/>
            <a:ext cx="8610600" cy="5032127"/>
          </a:xfrm>
        </p:spPr>
        <p:txBody>
          <a:bodyPr>
            <a:noAutofit/>
          </a:bodyPr>
          <a:lstStyle/>
          <a:p>
            <a:pPr>
              <a:lnSpc>
                <a:spcPct val="150000"/>
              </a:lnSpc>
            </a:pPr>
            <a:r>
              <a:rPr lang="en-US" sz="2800" dirty="0" smtClean="0">
                <a:solidFill>
                  <a:srgbClr val="BFBFBF"/>
                </a:solidFill>
                <a:latin typeface="Arial"/>
                <a:cs typeface="Arial"/>
              </a:rPr>
              <a:t>Background</a:t>
            </a:r>
          </a:p>
          <a:p>
            <a:pPr>
              <a:lnSpc>
                <a:spcPct val="150000"/>
              </a:lnSpc>
            </a:pPr>
            <a:r>
              <a:rPr lang="en-US" sz="2800" dirty="0">
                <a:solidFill>
                  <a:srgbClr val="BFBFBF"/>
                </a:solidFill>
                <a:latin typeface="Arial"/>
                <a:cs typeface="Arial"/>
              </a:rPr>
              <a:t>Early Read</a:t>
            </a:r>
          </a:p>
          <a:p>
            <a:pPr>
              <a:lnSpc>
                <a:spcPct val="150000"/>
              </a:lnSpc>
            </a:pPr>
            <a:r>
              <a:rPr lang="en-US" sz="2800" dirty="0">
                <a:solidFill>
                  <a:srgbClr val="BFBFBF"/>
                </a:solidFill>
                <a:latin typeface="Arial"/>
                <a:cs typeface="Arial"/>
              </a:rPr>
              <a:t>Turbo </a:t>
            </a:r>
            <a:r>
              <a:rPr lang="en-US" sz="2800" dirty="0" smtClean="0">
                <a:solidFill>
                  <a:srgbClr val="BFBFBF"/>
                </a:solidFill>
                <a:latin typeface="Arial"/>
                <a:cs typeface="Arial"/>
              </a:rPr>
              <a:t>Read</a:t>
            </a:r>
          </a:p>
          <a:p>
            <a:pPr>
              <a:lnSpc>
                <a:spcPct val="150000"/>
              </a:lnSpc>
            </a:pPr>
            <a:r>
              <a:rPr lang="en-US" sz="2800" dirty="0" err="1" smtClean="0">
                <a:solidFill>
                  <a:srgbClr val="BFBFBF"/>
                </a:solidFill>
                <a:latin typeface="Arial"/>
                <a:cs typeface="Arial"/>
              </a:rPr>
              <a:t>Early+Turbo</a:t>
            </a:r>
            <a:r>
              <a:rPr lang="en-US" sz="2800" dirty="0" smtClean="0">
                <a:solidFill>
                  <a:srgbClr val="BFBFBF"/>
                </a:solidFill>
                <a:latin typeface="Arial"/>
                <a:cs typeface="Arial"/>
              </a:rPr>
              <a:t> Read</a:t>
            </a:r>
            <a:endParaRPr lang="en-US" sz="2800" dirty="0">
              <a:solidFill>
                <a:srgbClr val="BFBFBF"/>
              </a:solidFill>
              <a:latin typeface="Arial"/>
              <a:cs typeface="Arial"/>
            </a:endParaRPr>
          </a:p>
          <a:p>
            <a:pPr>
              <a:lnSpc>
                <a:spcPct val="150000"/>
              </a:lnSpc>
            </a:pPr>
            <a:r>
              <a:rPr lang="en-US" sz="2800" dirty="0" smtClean="0">
                <a:solidFill>
                  <a:schemeClr val="tx1">
                    <a:lumMod val="65000"/>
                  </a:schemeClr>
                </a:solidFill>
                <a:latin typeface="Arial"/>
                <a:cs typeface="Arial"/>
              </a:rPr>
              <a:t>Results</a:t>
            </a:r>
            <a:endParaRPr lang="en-US" sz="2800" dirty="0">
              <a:solidFill>
                <a:schemeClr val="tx1">
                  <a:lumMod val="65000"/>
                </a:schemeClr>
              </a:solidFill>
              <a:latin typeface="Arial"/>
              <a:cs typeface="Arial"/>
            </a:endParaRPr>
          </a:p>
          <a:p>
            <a:pPr>
              <a:lnSpc>
                <a:spcPct val="150000"/>
              </a:lnSpc>
            </a:pPr>
            <a:r>
              <a:rPr lang="en-US" sz="2800" dirty="0" smtClean="0">
                <a:solidFill>
                  <a:srgbClr val="BFBFBF"/>
                </a:solidFill>
                <a:latin typeface="Arial"/>
                <a:cs typeface="Arial"/>
              </a:rPr>
              <a:t>Summary</a:t>
            </a:r>
            <a:endParaRPr lang="en-US" sz="2800" dirty="0">
              <a:solidFill>
                <a:srgbClr val="BFBFBF"/>
              </a:solidFill>
              <a:latin typeface="Arial"/>
              <a:cs typeface="Arial"/>
            </a:endParaRPr>
          </a:p>
        </p:txBody>
      </p:sp>
      <p:sp>
        <p:nvSpPr>
          <p:cNvPr id="6" name="Up Arrow 5"/>
          <p:cNvSpPr/>
          <p:nvPr/>
        </p:nvSpPr>
        <p:spPr>
          <a:xfrm rot="16200000">
            <a:off x="1984572" y="4602286"/>
            <a:ext cx="381000" cy="304800"/>
          </a:xfrm>
          <a:prstGeom prst="upArrow">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55294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SYSTEM CONFIGURATION</a:t>
            </a:r>
            <a:endParaRPr lang="en-US" dirty="0">
              <a:latin typeface="Arial"/>
              <a:cs typeface="Aria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0500992"/>
              </p:ext>
            </p:extLst>
          </p:nvPr>
        </p:nvGraphicFramePr>
        <p:xfrm>
          <a:off x="757169" y="1656230"/>
          <a:ext cx="7754845" cy="3901440"/>
        </p:xfrm>
        <a:graphic>
          <a:graphicData uri="http://schemas.openxmlformats.org/drawingml/2006/table">
            <a:tbl>
              <a:tblPr firstRow="1" bandRow="1">
                <a:tableStyleId>{5C22544A-7EE6-4342-B048-85BDC9FD1C3A}</a:tableStyleId>
              </a:tblPr>
              <a:tblGrid>
                <a:gridCol w="2590589"/>
                <a:gridCol w="5164256"/>
              </a:tblGrid>
              <a:tr h="370840">
                <a:tc>
                  <a:txBody>
                    <a:bodyPr/>
                    <a:lstStyle/>
                    <a:p>
                      <a:pPr algn="ctr"/>
                      <a:r>
                        <a:rPr lang="en-US" sz="2600" b="0" dirty="0" smtClean="0">
                          <a:solidFill>
                            <a:srgbClr val="000000"/>
                          </a:solidFill>
                          <a:latin typeface="Arial"/>
                          <a:cs typeface="Arial"/>
                        </a:rPr>
                        <a:t>Parameter</a:t>
                      </a:r>
                      <a:endParaRPr lang="en-US" sz="2600" b="0" dirty="0">
                        <a:solidFill>
                          <a:srgbClr val="000000"/>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r>
                        <a:rPr lang="en-US" sz="2600" b="0" dirty="0" smtClean="0">
                          <a:solidFill>
                            <a:srgbClr val="000000"/>
                          </a:solidFill>
                          <a:latin typeface="Arial"/>
                          <a:cs typeface="Arial"/>
                        </a:rPr>
                        <a:t>Configuration</a:t>
                      </a:r>
                      <a:endParaRPr lang="en-US" sz="2600" b="0" dirty="0">
                        <a:solidFill>
                          <a:srgbClr val="000000"/>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370840">
                <a:tc>
                  <a:txBody>
                    <a:bodyPr/>
                    <a:lstStyle/>
                    <a:p>
                      <a:pPr algn="ctr"/>
                      <a:r>
                        <a:rPr lang="en-US" sz="2600" dirty="0" smtClean="0">
                          <a:latin typeface="Arial"/>
                          <a:cs typeface="Arial"/>
                        </a:rPr>
                        <a:t>Cores</a:t>
                      </a:r>
                      <a:endParaRPr lang="en-US" sz="26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600" dirty="0" smtClean="0">
                          <a:latin typeface="Arial"/>
                          <a:cs typeface="Arial"/>
                        </a:rPr>
                        <a:t>8 cores @ 3Ghz</a:t>
                      </a:r>
                      <a:endParaRPr lang="en-US" sz="26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en-US" sz="2600" dirty="0" smtClean="0">
                          <a:latin typeface="Arial"/>
                          <a:cs typeface="Arial"/>
                        </a:rPr>
                        <a:t>L1-L2-L3 Cache</a:t>
                      </a:r>
                      <a:endParaRPr lang="en-US" sz="26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600" dirty="0" smtClean="0">
                          <a:latin typeface="Arial"/>
                          <a:cs typeface="Arial"/>
                        </a:rPr>
                        <a:t>32KB-256KB-1MB</a:t>
                      </a:r>
                      <a:r>
                        <a:rPr lang="en-US" sz="2600" baseline="0" dirty="0" smtClean="0">
                          <a:latin typeface="Arial"/>
                          <a:cs typeface="Arial"/>
                        </a:rPr>
                        <a:t> (Private)</a:t>
                      </a:r>
                      <a:endParaRPr lang="en-US" sz="26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en-US" sz="2600" dirty="0" smtClean="0">
                          <a:latin typeface="Arial"/>
                          <a:cs typeface="Arial"/>
                        </a:rPr>
                        <a:t>L4 Cache</a:t>
                      </a:r>
                      <a:endParaRPr lang="en-US" sz="26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600" dirty="0" smtClean="0">
                          <a:latin typeface="Arial"/>
                          <a:cs typeface="Arial"/>
                        </a:rPr>
                        <a:t>128MB (Shared) @ 15ns</a:t>
                      </a:r>
                      <a:r>
                        <a:rPr lang="en-US" sz="2600" baseline="0" dirty="0" smtClean="0">
                          <a:latin typeface="Arial"/>
                          <a:cs typeface="Arial"/>
                        </a:rPr>
                        <a:t> latency</a:t>
                      </a:r>
                      <a:r>
                        <a:rPr lang="en-US" sz="2600" dirty="0" smtClean="0">
                          <a:latin typeface="Arial"/>
                          <a:cs typeface="Arial"/>
                        </a:rPr>
                        <a:t> </a:t>
                      </a:r>
                      <a:endParaRPr lang="en-US" sz="26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gridSpan="2">
                  <a:txBody>
                    <a:bodyPr/>
                    <a:lstStyle/>
                    <a:p>
                      <a:pPr algn="ctr"/>
                      <a:r>
                        <a:rPr lang="en-US" sz="2600" dirty="0" smtClean="0">
                          <a:latin typeface="Arial"/>
                          <a:cs typeface="Arial"/>
                        </a:rPr>
                        <a:t>PCM System</a:t>
                      </a:r>
                      <a:endParaRPr lang="en-US" sz="26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pPr algn="ctr"/>
                      <a:endParaRPr lang="en-US"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en-US" sz="2600" dirty="0" smtClean="0">
                          <a:latin typeface="Arial"/>
                          <a:cs typeface="Arial"/>
                        </a:rPr>
                        <a:t>Channels</a:t>
                      </a:r>
                      <a:endParaRPr lang="en-US" sz="26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600" dirty="0" smtClean="0">
                          <a:latin typeface="Arial"/>
                          <a:cs typeface="Arial"/>
                        </a:rPr>
                        <a:t>4 Channels @ 8GB/Channel</a:t>
                      </a:r>
                      <a:endParaRPr lang="en-US" sz="26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en-US" sz="2600" dirty="0" smtClean="0">
                          <a:latin typeface="Arial"/>
                          <a:cs typeface="Arial"/>
                        </a:rPr>
                        <a:t>Read Latency</a:t>
                      </a:r>
                      <a:endParaRPr lang="en-US" sz="26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600" dirty="0" smtClean="0">
                          <a:latin typeface="Arial"/>
                          <a:cs typeface="Arial"/>
                        </a:rPr>
                        <a:t>80ns</a:t>
                      </a:r>
                      <a:r>
                        <a:rPr lang="en-US" sz="2600" baseline="0" dirty="0" smtClean="0">
                          <a:latin typeface="Arial"/>
                          <a:cs typeface="Arial"/>
                        </a:rPr>
                        <a:t> </a:t>
                      </a:r>
                      <a:r>
                        <a:rPr lang="en-US" sz="2600" baseline="0" dirty="0" smtClean="0">
                          <a:latin typeface="Arial"/>
                          <a:ea typeface="Wingdings"/>
                          <a:cs typeface="Arial"/>
                          <a:sym typeface="Wingdings"/>
                        </a:rPr>
                        <a:t></a:t>
                      </a:r>
                      <a:r>
                        <a:rPr lang="en-US" sz="2600" baseline="0" dirty="0" smtClean="0">
                          <a:latin typeface="Arial"/>
                          <a:cs typeface="Arial"/>
                        </a:rPr>
                        <a:t> </a:t>
                      </a:r>
                      <a:r>
                        <a:rPr lang="en-US" sz="2600" dirty="0" smtClean="0">
                          <a:latin typeface="Arial"/>
                          <a:cs typeface="Arial"/>
                        </a:rPr>
                        <a:t>69ns sensing time*</a:t>
                      </a:r>
                      <a:endParaRPr lang="en-US" sz="26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en-US" sz="2600" dirty="0" smtClean="0">
                          <a:latin typeface="Arial"/>
                          <a:cs typeface="Arial"/>
                        </a:rPr>
                        <a:t>Write Latency</a:t>
                      </a:r>
                      <a:endParaRPr lang="en-US" sz="26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600" dirty="0" smtClean="0">
                          <a:latin typeface="Arial"/>
                          <a:cs typeface="Arial"/>
                        </a:rPr>
                        <a:t>250ns*</a:t>
                      </a:r>
                      <a:endParaRPr lang="en-US" sz="26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32</a:t>
            </a:fld>
            <a:endParaRPr lang="en-US"/>
          </a:p>
        </p:txBody>
      </p:sp>
      <p:sp>
        <p:nvSpPr>
          <p:cNvPr id="3" name="TextBox 2"/>
          <p:cNvSpPr txBox="1"/>
          <p:nvPr/>
        </p:nvSpPr>
        <p:spPr>
          <a:xfrm>
            <a:off x="5228676" y="6317772"/>
            <a:ext cx="3379125" cy="369332"/>
          </a:xfrm>
          <a:prstGeom prst="rect">
            <a:avLst/>
          </a:prstGeom>
          <a:noFill/>
        </p:spPr>
        <p:txBody>
          <a:bodyPr wrap="none" rtlCol="0">
            <a:spAutoFit/>
          </a:bodyPr>
          <a:lstStyle/>
          <a:p>
            <a:r>
              <a:rPr lang="en-US" dirty="0" smtClean="0"/>
              <a:t>* ISSCC 2012 [PCM-Samsung]</a:t>
            </a:r>
            <a:endParaRPr lang="en-US" dirty="0"/>
          </a:p>
        </p:txBody>
      </p:sp>
      <p:sp>
        <p:nvSpPr>
          <p:cNvPr id="6" name="TextBox 5"/>
          <p:cNvSpPr txBox="1"/>
          <p:nvPr/>
        </p:nvSpPr>
        <p:spPr>
          <a:xfrm>
            <a:off x="197930" y="5657955"/>
            <a:ext cx="8699367" cy="492443"/>
          </a:xfrm>
          <a:prstGeom prst="rect">
            <a:avLst/>
          </a:prstGeom>
          <a:noFill/>
        </p:spPr>
        <p:txBody>
          <a:bodyPr wrap="none" rtlCol="0">
            <a:spAutoFit/>
          </a:bodyPr>
          <a:lstStyle/>
          <a:p>
            <a:r>
              <a:rPr lang="en-US" sz="2600" dirty="0" smtClean="0"/>
              <a:t>Spec Benchmarks with read MPKI from DRAM Cache &gt; 1</a:t>
            </a:r>
            <a:endParaRPr lang="en-US" sz="2600" dirty="0"/>
          </a:p>
        </p:txBody>
      </p:sp>
    </p:spTree>
    <p:extLst>
      <p:ext uri="{BB962C8B-B14F-4D97-AF65-F5344CB8AC3E}">
        <p14:creationId xmlns:p14="http://schemas.microsoft.com/office/powerpoint/2010/main" val="30733566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1192213"/>
            <a:ext cx="8580270" cy="4830762"/>
          </a:xfrm>
        </p:spPr>
        <p:txBody>
          <a:bodyPr/>
          <a:lstStyle/>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33</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PERFORMANCE</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33</a:t>
            </a:fld>
            <a:endParaRPr lang="en-US" sz="1200" b="1">
              <a:solidFill>
                <a:schemeClr val="tx1">
                  <a:tint val="75000"/>
                </a:schemeClr>
              </a:solidFill>
              <a:latin typeface="+mn-lt"/>
            </a:endParaRPr>
          </a:p>
        </p:txBody>
      </p:sp>
      <p:sp>
        <p:nvSpPr>
          <p:cNvPr id="14" name="Rectangle 13"/>
          <p:cNvSpPr/>
          <p:nvPr/>
        </p:nvSpPr>
        <p:spPr>
          <a:xfrm>
            <a:off x="876239" y="1833760"/>
            <a:ext cx="1624994" cy="3686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49191" y="4904278"/>
            <a:ext cx="1037811" cy="3277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Chart 10"/>
          <p:cNvGraphicFramePr>
            <a:graphicFrameLocks/>
          </p:cNvGraphicFramePr>
          <p:nvPr>
            <p:extLst>
              <p:ext uri="{D42A27DB-BD31-4B8C-83A1-F6EECF244321}">
                <p14:modId xmlns:p14="http://schemas.microsoft.com/office/powerpoint/2010/main" val="687590229"/>
              </p:ext>
            </p:extLst>
          </p:nvPr>
        </p:nvGraphicFramePr>
        <p:xfrm>
          <a:off x="461838" y="1315102"/>
          <a:ext cx="8451241" cy="424387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82470" y="2391846"/>
            <a:ext cx="1108897" cy="369332"/>
          </a:xfrm>
          <a:prstGeom prst="rect">
            <a:avLst/>
          </a:prstGeom>
          <a:noFill/>
        </p:spPr>
        <p:txBody>
          <a:bodyPr wrap="none" rtlCol="0">
            <a:spAutoFit/>
          </a:bodyPr>
          <a:lstStyle/>
          <a:p>
            <a:r>
              <a:rPr lang="en-US" dirty="0" smtClean="0"/>
              <a:t>Speedup</a:t>
            </a:r>
            <a:endParaRPr lang="en-US" dirty="0"/>
          </a:p>
        </p:txBody>
      </p:sp>
      <p:sp>
        <p:nvSpPr>
          <p:cNvPr id="8" name="Rectangle 7"/>
          <p:cNvSpPr/>
          <p:nvPr/>
        </p:nvSpPr>
        <p:spPr>
          <a:xfrm>
            <a:off x="1237069" y="1503360"/>
            <a:ext cx="7521378" cy="1894711"/>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156551" y="1583567"/>
            <a:ext cx="3513275" cy="346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1138103" y="1880486"/>
            <a:ext cx="7475848" cy="977174"/>
            <a:chOff x="1138103" y="1880486"/>
            <a:chExt cx="7475848" cy="977174"/>
          </a:xfrm>
        </p:grpSpPr>
        <p:sp>
          <p:nvSpPr>
            <p:cNvPr id="15" name="Oval 14"/>
            <p:cNvSpPr/>
            <p:nvPr/>
          </p:nvSpPr>
          <p:spPr>
            <a:xfrm>
              <a:off x="1138103" y="1880486"/>
              <a:ext cx="379368" cy="544351"/>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8234583" y="2313309"/>
              <a:ext cx="379368" cy="544351"/>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2293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1192213"/>
            <a:ext cx="8580270" cy="4830762"/>
          </a:xfrm>
        </p:spPr>
        <p:txBody>
          <a:bodyPr/>
          <a:lstStyle/>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34</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PERFORMANCE</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34</a:t>
            </a:fld>
            <a:endParaRPr lang="en-US" sz="1200" b="1">
              <a:solidFill>
                <a:schemeClr val="tx1">
                  <a:tint val="75000"/>
                </a:schemeClr>
              </a:solidFill>
              <a:latin typeface="+mn-lt"/>
            </a:endParaRPr>
          </a:p>
        </p:txBody>
      </p:sp>
      <p:sp>
        <p:nvSpPr>
          <p:cNvPr id="14" name="Rectangle 13"/>
          <p:cNvSpPr/>
          <p:nvPr/>
        </p:nvSpPr>
        <p:spPr>
          <a:xfrm>
            <a:off x="876239" y="1833760"/>
            <a:ext cx="1624994" cy="3686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49191" y="4904278"/>
            <a:ext cx="1037811" cy="3277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Chart 10"/>
          <p:cNvGraphicFramePr>
            <a:graphicFrameLocks/>
          </p:cNvGraphicFramePr>
          <p:nvPr>
            <p:extLst>
              <p:ext uri="{D42A27DB-BD31-4B8C-83A1-F6EECF244321}">
                <p14:modId xmlns:p14="http://schemas.microsoft.com/office/powerpoint/2010/main" val="3367189141"/>
              </p:ext>
            </p:extLst>
          </p:nvPr>
        </p:nvGraphicFramePr>
        <p:xfrm>
          <a:off x="461838" y="1315102"/>
          <a:ext cx="8451241" cy="424387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82470" y="2391846"/>
            <a:ext cx="1108897" cy="369332"/>
          </a:xfrm>
          <a:prstGeom prst="rect">
            <a:avLst/>
          </a:prstGeom>
          <a:noFill/>
        </p:spPr>
        <p:txBody>
          <a:bodyPr wrap="none" rtlCol="0">
            <a:spAutoFit/>
          </a:bodyPr>
          <a:lstStyle/>
          <a:p>
            <a:r>
              <a:rPr lang="en-US" dirty="0" smtClean="0"/>
              <a:t>Speedup</a:t>
            </a:r>
            <a:endParaRPr lang="en-US" dirty="0"/>
          </a:p>
        </p:txBody>
      </p:sp>
      <p:sp>
        <p:nvSpPr>
          <p:cNvPr id="8" name="Rectangle 7"/>
          <p:cNvSpPr/>
          <p:nvPr/>
        </p:nvSpPr>
        <p:spPr>
          <a:xfrm>
            <a:off x="1237069" y="1503360"/>
            <a:ext cx="7521378" cy="1894711"/>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1270057" y="2573296"/>
            <a:ext cx="7459354" cy="614284"/>
            <a:chOff x="1105115" y="1896981"/>
            <a:chExt cx="7459354" cy="614284"/>
          </a:xfrm>
        </p:grpSpPr>
        <p:sp>
          <p:nvSpPr>
            <p:cNvPr id="15" name="Oval 14"/>
            <p:cNvSpPr/>
            <p:nvPr/>
          </p:nvSpPr>
          <p:spPr>
            <a:xfrm>
              <a:off x="1105115" y="1896981"/>
              <a:ext cx="379368" cy="544351"/>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185101" y="1966914"/>
              <a:ext cx="379368" cy="544351"/>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p:cNvSpPr/>
          <p:nvPr/>
        </p:nvSpPr>
        <p:spPr>
          <a:xfrm>
            <a:off x="5690517" y="1600063"/>
            <a:ext cx="1946321" cy="3134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486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1192213"/>
            <a:ext cx="8580270" cy="4830762"/>
          </a:xfrm>
        </p:spPr>
        <p:txBody>
          <a:bodyPr/>
          <a:lstStyle/>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35</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PERFORMANCE</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35</a:t>
            </a:fld>
            <a:endParaRPr lang="en-US" sz="1200" b="1">
              <a:solidFill>
                <a:schemeClr val="tx1">
                  <a:tint val="75000"/>
                </a:schemeClr>
              </a:solidFill>
              <a:latin typeface="+mn-lt"/>
            </a:endParaRPr>
          </a:p>
        </p:txBody>
      </p:sp>
      <p:sp>
        <p:nvSpPr>
          <p:cNvPr id="31" name="Rectangle 30"/>
          <p:cNvSpPr/>
          <p:nvPr/>
        </p:nvSpPr>
        <p:spPr>
          <a:xfrm>
            <a:off x="483261" y="5337492"/>
            <a:ext cx="8302485" cy="523220"/>
          </a:xfrm>
          <a:prstGeom prst="rect">
            <a:avLst/>
          </a:prstGeom>
          <a:solidFill>
            <a:srgbClr val="BBCFE6"/>
          </a:solidFill>
          <a:ln w="38100" cmpd="sng">
            <a:solidFill>
              <a:srgbClr val="FF6600"/>
            </a:solidFill>
          </a:ln>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lang="en-US" sz="2800" kern="0" dirty="0" smtClean="0">
                <a:solidFill>
                  <a:prstClr val="black"/>
                </a:solidFill>
              </a:rPr>
              <a:t>Our proposals</a:t>
            </a:r>
            <a:r>
              <a:rPr kumimoji="0" lang="en-US" sz="2800" b="0" i="0" u="none" strike="noStrike" kern="0" cap="none" spc="0" normalizeH="0" noProof="0" dirty="0" smtClean="0">
                <a:ln>
                  <a:noFill/>
                </a:ln>
                <a:solidFill>
                  <a:prstClr val="black"/>
                </a:solidFill>
                <a:effectLst/>
                <a:uLnTx/>
                <a:uFillTx/>
              </a:rPr>
              <a:t> improve performance by </a:t>
            </a:r>
            <a:r>
              <a:rPr kumimoji="0" lang="en-US" sz="2800" b="0" i="0" u="none" strike="noStrike" kern="0" cap="none" spc="0" normalizeH="0" noProof="0" dirty="0" err="1" smtClean="0">
                <a:ln>
                  <a:noFill/>
                </a:ln>
                <a:solidFill>
                  <a:prstClr val="black"/>
                </a:solidFill>
                <a:effectLst/>
                <a:uLnTx/>
                <a:uFillTx/>
              </a:rPr>
              <a:t>upto</a:t>
            </a:r>
            <a:r>
              <a:rPr kumimoji="0" lang="en-US" sz="2800" b="0" i="0" u="none" strike="noStrike" kern="0" cap="none" spc="0" normalizeH="0" noProof="0" dirty="0" smtClean="0">
                <a:ln>
                  <a:noFill/>
                </a:ln>
                <a:solidFill>
                  <a:prstClr val="black"/>
                </a:solidFill>
                <a:effectLst/>
                <a:uLnTx/>
                <a:uFillTx/>
              </a:rPr>
              <a:t> 21%</a:t>
            </a:r>
          </a:p>
        </p:txBody>
      </p:sp>
      <p:sp>
        <p:nvSpPr>
          <p:cNvPr id="14" name="Rectangle 13"/>
          <p:cNvSpPr/>
          <p:nvPr/>
        </p:nvSpPr>
        <p:spPr>
          <a:xfrm>
            <a:off x="876239" y="1833760"/>
            <a:ext cx="1624994" cy="3686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49191" y="4904278"/>
            <a:ext cx="1037811" cy="3277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Chart 10"/>
          <p:cNvGraphicFramePr>
            <a:graphicFrameLocks/>
          </p:cNvGraphicFramePr>
          <p:nvPr>
            <p:extLst>
              <p:ext uri="{D42A27DB-BD31-4B8C-83A1-F6EECF244321}">
                <p14:modId xmlns:p14="http://schemas.microsoft.com/office/powerpoint/2010/main" val="128399973"/>
              </p:ext>
            </p:extLst>
          </p:nvPr>
        </p:nvGraphicFramePr>
        <p:xfrm>
          <a:off x="461838" y="1315102"/>
          <a:ext cx="8451241" cy="424387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82470" y="2391846"/>
            <a:ext cx="1108897" cy="369332"/>
          </a:xfrm>
          <a:prstGeom prst="rect">
            <a:avLst/>
          </a:prstGeom>
          <a:noFill/>
        </p:spPr>
        <p:txBody>
          <a:bodyPr wrap="none" rtlCol="0">
            <a:spAutoFit/>
          </a:bodyPr>
          <a:lstStyle/>
          <a:p>
            <a:r>
              <a:rPr lang="en-US" dirty="0" smtClean="0"/>
              <a:t>Speedup</a:t>
            </a:r>
            <a:endParaRPr lang="en-US" dirty="0"/>
          </a:p>
        </p:txBody>
      </p:sp>
      <p:sp>
        <p:nvSpPr>
          <p:cNvPr id="8" name="Rectangle 7"/>
          <p:cNvSpPr/>
          <p:nvPr/>
        </p:nvSpPr>
        <p:spPr>
          <a:xfrm>
            <a:off x="1237069" y="1503360"/>
            <a:ext cx="7521378" cy="1894711"/>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1385513" y="1732031"/>
            <a:ext cx="7459354" cy="1026659"/>
            <a:chOff x="1385513" y="1732031"/>
            <a:chExt cx="7459354" cy="1026659"/>
          </a:xfrm>
        </p:grpSpPr>
        <p:sp>
          <p:nvSpPr>
            <p:cNvPr id="15" name="Oval 14"/>
            <p:cNvSpPr/>
            <p:nvPr/>
          </p:nvSpPr>
          <p:spPr>
            <a:xfrm>
              <a:off x="1385513" y="1732031"/>
              <a:ext cx="379368" cy="544351"/>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465499" y="2214339"/>
              <a:ext cx="379368" cy="544351"/>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1486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1192213"/>
            <a:ext cx="8580270" cy="4830762"/>
          </a:xfrm>
        </p:spPr>
        <p:txBody>
          <a:bodyPr/>
          <a:lstStyle/>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36</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ENERGY AND EDP</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36</a:t>
            </a:fld>
            <a:endParaRPr lang="en-US" sz="1200" b="1">
              <a:solidFill>
                <a:schemeClr val="tx1">
                  <a:tint val="75000"/>
                </a:schemeClr>
              </a:solidFill>
              <a:latin typeface="+mn-lt"/>
            </a:endParaRPr>
          </a:p>
        </p:txBody>
      </p:sp>
      <p:sp>
        <p:nvSpPr>
          <p:cNvPr id="31" name="Rectangle 30"/>
          <p:cNvSpPr/>
          <p:nvPr/>
        </p:nvSpPr>
        <p:spPr>
          <a:xfrm>
            <a:off x="1320880" y="5611760"/>
            <a:ext cx="7055042" cy="523220"/>
          </a:xfrm>
          <a:prstGeom prst="rect">
            <a:avLst/>
          </a:prstGeom>
          <a:solidFill>
            <a:srgbClr val="BBCFE6"/>
          </a:solidFill>
          <a:ln w="38100" cmpd="sng">
            <a:solidFill>
              <a:srgbClr val="FF6600"/>
            </a:solidFill>
          </a:ln>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lang="en-US" sz="2800" kern="0" dirty="0" smtClean="0">
                <a:solidFill>
                  <a:prstClr val="black"/>
                </a:solidFill>
              </a:rPr>
              <a:t>Our proposals</a:t>
            </a:r>
            <a:r>
              <a:rPr kumimoji="0" lang="en-US" sz="2800" b="0" i="0" u="none" strike="noStrike" kern="0" cap="none" spc="0" normalizeH="0" noProof="0" dirty="0" smtClean="0">
                <a:ln>
                  <a:noFill/>
                </a:ln>
                <a:solidFill>
                  <a:prstClr val="black"/>
                </a:solidFill>
                <a:effectLst/>
                <a:uLnTx/>
                <a:uFillTx/>
              </a:rPr>
              <a:t> reduce energy by 7%</a:t>
            </a:r>
          </a:p>
        </p:txBody>
      </p:sp>
      <p:sp>
        <p:nvSpPr>
          <p:cNvPr id="14" name="Rectangle 13"/>
          <p:cNvSpPr/>
          <p:nvPr/>
        </p:nvSpPr>
        <p:spPr>
          <a:xfrm>
            <a:off x="876239" y="1833760"/>
            <a:ext cx="1624994" cy="3686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49191" y="4904278"/>
            <a:ext cx="1037811" cy="3277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1435000" y="2028945"/>
            <a:ext cx="7092527" cy="16496"/>
          </a:xfrm>
          <a:prstGeom prst="line">
            <a:avLst/>
          </a:prstGeom>
          <a:ln w="508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2388337213"/>
              </p:ext>
            </p:extLst>
          </p:nvPr>
        </p:nvGraphicFramePr>
        <p:xfrm>
          <a:off x="875352" y="1149794"/>
          <a:ext cx="7826680" cy="46163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669387" y="2865901"/>
            <a:ext cx="2558250" cy="369332"/>
          </a:xfrm>
          <a:prstGeom prst="rect">
            <a:avLst/>
          </a:prstGeom>
          <a:noFill/>
        </p:spPr>
        <p:txBody>
          <a:bodyPr wrap="none" rtlCol="0">
            <a:spAutoFit/>
          </a:bodyPr>
          <a:lstStyle/>
          <a:p>
            <a:r>
              <a:rPr lang="en-US" dirty="0" smtClean="0"/>
              <a:t>Normalized to Baseline</a:t>
            </a:r>
            <a:endParaRPr lang="en-US" dirty="0"/>
          </a:p>
        </p:txBody>
      </p:sp>
      <p:sp>
        <p:nvSpPr>
          <p:cNvPr id="13" name="Rectangle 12"/>
          <p:cNvSpPr/>
          <p:nvPr/>
        </p:nvSpPr>
        <p:spPr>
          <a:xfrm>
            <a:off x="1458921" y="1355726"/>
            <a:ext cx="7071474" cy="3449379"/>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1836520" y="2059331"/>
            <a:ext cx="895896" cy="429027"/>
            <a:chOff x="2025324" y="2059331"/>
            <a:chExt cx="895896" cy="429027"/>
          </a:xfrm>
        </p:grpSpPr>
        <p:sp>
          <p:nvSpPr>
            <p:cNvPr id="8" name="Down Arrow 7"/>
            <p:cNvSpPr/>
            <p:nvPr/>
          </p:nvSpPr>
          <p:spPr>
            <a:xfrm>
              <a:off x="2025324" y="2059331"/>
              <a:ext cx="257457" cy="429027"/>
            </a:xfrm>
            <a:prstGeom prst="downArrow">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402929" y="2076492"/>
              <a:ext cx="518291" cy="369332"/>
            </a:xfrm>
            <a:prstGeom prst="rect">
              <a:avLst/>
            </a:prstGeom>
            <a:noFill/>
          </p:spPr>
          <p:txBody>
            <a:bodyPr wrap="none" rtlCol="0">
              <a:spAutoFit/>
            </a:bodyPr>
            <a:lstStyle/>
            <a:p>
              <a:r>
                <a:rPr lang="en-US" dirty="0" smtClean="0"/>
                <a:t>7%</a:t>
              </a:r>
              <a:endParaRPr lang="en-US" dirty="0"/>
            </a:p>
          </p:txBody>
        </p:sp>
      </p:grpSp>
      <p:grpSp>
        <p:nvGrpSpPr>
          <p:cNvPr id="23" name="Group 22"/>
          <p:cNvGrpSpPr/>
          <p:nvPr/>
        </p:nvGrpSpPr>
        <p:grpSpPr>
          <a:xfrm rot="10800000">
            <a:off x="3193000" y="1660428"/>
            <a:ext cx="782113" cy="386492"/>
            <a:chOff x="2007153" y="2059332"/>
            <a:chExt cx="782113" cy="386492"/>
          </a:xfrm>
        </p:grpSpPr>
        <p:sp>
          <p:nvSpPr>
            <p:cNvPr id="24" name="Down Arrow 23"/>
            <p:cNvSpPr/>
            <p:nvPr/>
          </p:nvSpPr>
          <p:spPr>
            <a:xfrm>
              <a:off x="2007153" y="2059332"/>
              <a:ext cx="275629" cy="298399"/>
            </a:xfrm>
            <a:prstGeom prst="downArrow">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rot="10800000">
              <a:off x="2270975" y="2076492"/>
              <a:ext cx="518291" cy="369332"/>
            </a:xfrm>
            <a:prstGeom prst="rect">
              <a:avLst/>
            </a:prstGeom>
            <a:noFill/>
          </p:spPr>
          <p:txBody>
            <a:bodyPr wrap="none" rtlCol="0">
              <a:spAutoFit/>
            </a:bodyPr>
            <a:lstStyle/>
            <a:p>
              <a:r>
                <a:rPr lang="en-US" dirty="0"/>
                <a:t>4</a:t>
              </a:r>
              <a:r>
                <a:rPr lang="en-US" dirty="0" smtClean="0"/>
                <a:t>%</a:t>
              </a:r>
              <a:endParaRPr lang="en-US" dirty="0"/>
            </a:p>
          </p:txBody>
        </p:sp>
      </p:grpSp>
      <p:grpSp>
        <p:nvGrpSpPr>
          <p:cNvPr id="26" name="Group 25"/>
          <p:cNvGrpSpPr/>
          <p:nvPr/>
        </p:nvGrpSpPr>
        <p:grpSpPr>
          <a:xfrm>
            <a:off x="7283575" y="2014452"/>
            <a:ext cx="763943" cy="369332"/>
            <a:chOff x="2025325" y="2027007"/>
            <a:chExt cx="763943" cy="369332"/>
          </a:xfrm>
        </p:grpSpPr>
        <p:sp>
          <p:nvSpPr>
            <p:cNvPr id="27" name="Down Arrow 26"/>
            <p:cNvSpPr/>
            <p:nvPr/>
          </p:nvSpPr>
          <p:spPr>
            <a:xfrm>
              <a:off x="2025325" y="2059331"/>
              <a:ext cx="254298" cy="246097"/>
            </a:xfrm>
            <a:prstGeom prst="downArrow">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270977" y="2027007"/>
              <a:ext cx="518291" cy="369332"/>
            </a:xfrm>
            <a:prstGeom prst="rect">
              <a:avLst/>
            </a:prstGeom>
            <a:noFill/>
          </p:spPr>
          <p:txBody>
            <a:bodyPr wrap="none" rtlCol="0">
              <a:spAutoFit/>
            </a:bodyPr>
            <a:lstStyle/>
            <a:p>
              <a:r>
                <a:rPr lang="en-US" dirty="0"/>
                <a:t>2</a:t>
              </a:r>
              <a:r>
                <a:rPr lang="en-US" dirty="0" smtClean="0"/>
                <a:t>%</a:t>
              </a:r>
              <a:endParaRPr lang="en-US" dirty="0"/>
            </a:p>
          </p:txBody>
        </p:sp>
      </p:grpSp>
      <p:sp>
        <p:nvSpPr>
          <p:cNvPr id="29" name="Rectangle 28"/>
          <p:cNvSpPr/>
          <p:nvPr/>
        </p:nvSpPr>
        <p:spPr>
          <a:xfrm>
            <a:off x="6894598" y="1501089"/>
            <a:ext cx="1500976" cy="263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714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1192213"/>
            <a:ext cx="8580270" cy="4830762"/>
          </a:xfrm>
        </p:spPr>
        <p:txBody>
          <a:bodyPr/>
          <a:lstStyle/>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37</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ENERGY AND EDP</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37</a:t>
            </a:fld>
            <a:endParaRPr lang="en-US" sz="1200" b="1">
              <a:solidFill>
                <a:schemeClr val="tx1">
                  <a:tint val="75000"/>
                </a:schemeClr>
              </a:solidFill>
              <a:latin typeface="+mn-lt"/>
            </a:endParaRPr>
          </a:p>
        </p:txBody>
      </p:sp>
      <p:sp>
        <p:nvSpPr>
          <p:cNvPr id="31" name="Rectangle 30"/>
          <p:cNvSpPr/>
          <p:nvPr/>
        </p:nvSpPr>
        <p:spPr>
          <a:xfrm>
            <a:off x="1320880" y="5611760"/>
            <a:ext cx="7055042" cy="523220"/>
          </a:xfrm>
          <a:prstGeom prst="rect">
            <a:avLst/>
          </a:prstGeom>
          <a:solidFill>
            <a:srgbClr val="BBCFE6"/>
          </a:solidFill>
          <a:ln w="38100" cmpd="sng">
            <a:solidFill>
              <a:srgbClr val="FF6600"/>
            </a:solidFill>
          </a:ln>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lang="en-US" sz="2800" kern="0" dirty="0" smtClean="0">
                <a:solidFill>
                  <a:prstClr val="black"/>
                </a:solidFill>
              </a:rPr>
              <a:t>Our proposals</a:t>
            </a:r>
            <a:r>
              <a:rPr kumimoji="0" lang="en-US" sz="2800" b="0" i="0" u="none" strike="noStrike" kern="0" cap="none" spc="0" normalizeH="0" noProof="0" dirty="0" smtClean="0">
                <a:ln>
                  <a:noFill/>
                </a:ln>
                <a:solidFill>
                  <a:prstClr val="black"/>
                </a:solidFill>
                <a:effectLst/>
                <a:uLnTx/>
                <a:uFillTx/>
              </a:rPr>
              <a:t> reduce energy by 7%</a:t>
            </a:r>
          </a:p>
        </p:txBody>
      </p:sp>
      <p:sp>
        <p:nvSpPr>
          <p:cNvPr id="14" name="Rectangle 13"/>
          <p:cNvSpPr/>
          <p:nvPr/>
        </p:nvSpPr>
        <p:spPr>
          <a:xfrm>
            <a:off x="876239" y="1833760"/>
            <a:ext cx="1624994" cy="3686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49191" y="4904278"/>
            <a:ext cx="1037811" cy="3277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1435000" y="2028945"/>
            <a:ext cx="7092527" cy="16496"/>
          </a:xfrm>
          <a:prstGeom prst="line">
            <a:avLst/>
          </a:prstGeom>
          <a:ln w="508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3701526840"/>
              </p:ext>
            </p:extLst>
          </p:nvPr>
        </p:nvGraphicFramePr>
        <p:xfrm>
          <a:off x="875352" y="1149794"/>
          <a:ext cx="7826680" cy="46163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669387" y="2865901"/>
            <a:ext cx="2558250" cy="369332"/>
          </a:xfrm>
          <a:prstGeom prst="rect">
            <a:avLst/>
          </a:prstGeom>
          <a:noFill/>
        </p:spPr>
        <p:txBody>
          <a:bodyPr wrap="none" rtlCol="0">
            <a:spAutoFit/>
          </a:bodyPr>
          <a:lstStyle/>
          <a:p>
            <a:r>
              <a:rPr lang="en-US" dirty="0" smtClean="0"/>
              <a:t>Normalized to Baseline</a:t>
            </a:r>
            <a:endParaRPr lang="en-US" dirty="0"/>
          </a:p>
        </p:txBody>
      </p:sp>
      <p:sp>
        <p:nvSpPr>
          <p:cNvPr id="13" name="Rectangle 12"/>
          <p:cNvSpPr/>
          <p:nvPr/>
        </p:nvSpPr>
        <p:spPr>
          <a:xfrm>
            <a:off x="1458921" y="1355726"/>
            <a:ext cx="7071474" cy="3449379"/>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2892152" y="2028945"/>
            <a:ext cx="1024274" cy="1781514"/>
            <a:chOff x="2025324" y="2059331"/>
            <a:chExt cx="1024274" cy="429027"/>
          </a:xfrm>
        </p:grpSpPr>
        <p:sp>
          <p:nvSpPr>
            <p:cNvPr id="8" name="Down Arrow 7"/>
            <p:cNvSpPr/>
            <p:nvPr/>
          </p:nvSpPr>
          <p:spPr>
            <a:xfrm>
              <a:off x="2025324" y="2059331"/>
              <a:ext cx="257457" cy="429027"/>
            </a:xfrm>
            <a:prstGeom prst="downArrow">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402929" y="2076492"/>
              <a:ext cx="646669" cy="88943"/>
            </a:xfrm>
            <a:prstGeom prst="rect">
              <a:avLst/>
            </a:prstGeom>
            <a:noFill/>
          </p:spPr>
          <p:txBody>
            <a:bodyPr wrap="none" rtlCol="0">
              <a:spAutoFit/>
            </a:bodyPr>
            <a:lstStyle/>
            <a:p>
              <a:r>
                <a:rPr lang="en-US" dirty="0" smtClean="0"/>
                <a:t>25%</a:t>
              </a:r>
              <a:endParaRPr lang="en-US" dirty="0"/>
            </a:p>
          </p:txBody>
        </p:sp>
      </p:grpSp>
      <p:grpSp>
        <p:nvGrpSpPr>
          <p:cNvPr id="18" name="Group 17"/>
          <p:cNvGrpSpPr/>
          <p:nvPr/>
        </p:nvGrpSpPr>
        <p:grpSpPr>
          <a:xfrm>
            <a:off x="7567150" y="2040121"/>
            <a:ext cx="938454" cy="1975574"/>
            <a:chOff x="2128308" y="2059331"/>
            <a:chExt cx="938454" cy="1975574"/>
          </a:xfrm>
        </p:grpSpPr>
        <p:sp>
          <p:nvSpPr>
            <p:cNvPr id="19" name="Down Arrow 18"/>
            <p:cNvSpPr/>
            <p:nvPr/>
          </p:nvSpPr>
          <p:spPr>
            <a:xfrm>
              <a:off x="2128308" y="2059331"/>
              <a:ext cx="276696" cy="1975574"/>
            </a:xfrm>
            <a:prstGeom prst="downArrow">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420093" y="2848741"/>
              <a:ext cx="646669" cy="369332"/>
            </a:xfrm>
            <a:prstGeom prst="rect">
              <a:avLst/>
            </a:prstGeom>
            <a:noFill/>
          </p:spPr>
          <p:txBody>
            <a:bodyPr wrap="none" rtlCol="0">
              <a:spAutoFit/>
            </a:bodyPr>
            <a:lstStyle/>
            <a:p>
              <a:r>
                <a:rPr lang="en-US" dirty="0" smtClean="0"/>
                <a:t>28%</a:t>
              </a:r>
              <a:endParaRPr lang="en-US" dirty="0"/>
            </a:p>
          </p:txBody>
        </p:sp>
      </p:grpSp>
      <p:sp>
        <p:nvSpPr>
          <p:cNvPr id="22" name="Rectangle 21"/>
          <p:cNvSpPr/>
          <p:nvPr/>
        </p:nvSpPr>
        <p:spPr>
          <a:xfrm>
            <a:off x="1324832" y="6193043"/>
            <a:ext cx="7055042" cy="523220"/>
          </a:xfrm>
          <a:prstGeom prst="rect">
            <a:avLst/>
          </a:prstGeom>
          <a:solidFill>
            <a:srgbClr val="BBCFE6"/>
          </a:solidFill>
          <a:ln w="38100" cmpd="sng">
            <a:solidFill>
              <a:srgbClr val="FF6600"/>
            </a:solidFill>
          </a:ln>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lang="en-US" sz="2800" kern="0" dirty="0" smtClean="0">
                <a:solidFill>
                  <a:prstClr val="black"/>
                </a:solidFill>
              </a:rPr>
              <a:t>Our proposals</a:t>
            </a:r>
            <a:r>
              <a:rPr kumimoji="0" lang="en-US" sz="2800" b="0" i="0" u="none" strike="noStrike" kern="0" cap="none" spc="0" normalizeH="0" noProof="0" dirty="0" smtClean="0">
                <a:ln>
                  <a:noFill/>
                </a:ln>
                <a:solidFill>
                  <a:prstClr val="black"/>
                </a:solidFill>
                <a:effectLst/>
                <a:uLnTx/>
                <a:uFillTx/>
              </a:rPr>
              <a:t> reduce EDP by 28%</a:t>
            </a:r>
          </a:p>
        </p:txBody>
      </p:sp>
      <p:grpSp>
        <p:nvGrpSpPr>
          <p:cNvPr id="23" name="Group 22"/>
          <p:cNvGrpSpPr/>
          <p:nvPr/>
        </p:nvGrpSpPr>
        <p:grpSpPr>
          <a:xfrm>
            <a:off x="5304265" y="2061933"/>
            <a:ext cx="1024273" cy="940245"/>
            <a:chOff x="2025325" y="2051564"/>
            <a:chExt cx="1024273" cy="442706"/>
          </a:xfrm>
        </p:grpSpPr>
        <p:sp>
          <p:nvSpPr>
            <p:cNvPr id="24" name="Down Arrow 23"/>
            <p:cNvSpPr/>
            <p:nvPr/>
          </p:nvSpPr>
          <p:spPr>
            <a:xfrm>
              <a:off x="2025325" y="2051564"/>
              <a:ext cx="237804" cy="442706"/>
            </a:xfrm>
            <a:prstGeom prst="downArrow">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402929" y="2076492"/>
              <a:ext cx="646669" cy="173897"/>
            </a:xfrm>
            <a:prstGeom prst="rect">
              <a:avLst/>
            </a:prstGeom>
            <a:noFill/>
          </p:spPr>
          <p:txBody>
            <a:bodyPr wrap="none" rtlCol="0">
              <a:spAutoFit/>
            </a:bodyPr>
            <a:lstStyle/>
            <a:p>
              <a:r>
                <a:rPr lang="en-US" dirty="0" smtClean="0"/>
                <a:t>14%</a:t>
              </a:r>
              <a:endParaRPr lang="en-US" dirty="0"/>
            </a:p>
          </p:txBody>
        </p:sp>
      </p:grpSp>
    </p:spTree>
    <p:extLst>
      <p:ext uri="{BB962C8B-B14F-4D97-AF65-F5344CB8AC3E}">
        <p14:creationId xmlns:p14="http://schemas.microsoft.com/office/powerpoint/2010/main" val="3166923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Outline</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38</a:t>
            </a:fld>
            <a:endParaRPr lang="en-US"/>
          </a:p>
        </p:txBody>
      </p:sp>
      <p:sp>
        <p:nvSpPr>
          <p:cNvPr id="5" name="Content Placeholder 2"/>
          <p:cNvSpPr>
            <a:spLocks noGrp="1"/>
          </p:cNvSpPr>
          <p:nvPr>
            <p:ph idx="1"/>
          </p:nvPr>
        </p:nvSpPr>
        <p:spPr>
          <a:xfrm>
            <a:off x="228600" y="1371599"/>
            <a:ext cx="8610600" cy="5032127"/>
          </a:xfrm>
        </p:spPr>
        <p:txBody>
          <a:bodyPr>
            <a:noAutofit/>
          </a:bodyPr>
          <a:lstStyle/>
          <a:p>
            <a:pPr>
              <a:lnSpc>
                <a:spcPct val="150000"/>
              </a:lnSpc>
            </a:pPr>
            <a:r>
              <a:rPr lang="en-US" sz="2800" dirty="0" smtClean="0">
                <a:solidFill>
                  <a:srgbClr val="BFBFBF"/>
                </a:solidFill>
                <a:latin typeface="Arial"/>
                <a:cs typeface="Arial"/>
              </a:rPr>
              <a:t>Background</a:t>
            </a:r>
          </a:p>
          <a:p>
            <a:pPr>
              <a:lnSpc>
                <a:spcPct val="150000"/>
              </a:lnSpc>
            </a:pPr>
            <a:r>
              <a:rPr lang="en-US" sz="2800" dirty="0">
                <a:solidFill>
                  <a:srgbClr val="BFBFBF"/>
                </a:solidFill>
                <a:latin typeface="Arial"/>
                <a:cs typeface="Arial"/>
              </a:rPr>
              <a:t>Early Read</a:t>
            </a:r>
          </a:p>
          <a:p>
            <a:pPr>
              <a:lnSpc>
                <a:spcPct val="150000"/>
              </a:lnSpc>
            </a:pPr>
            <a:r>
              <a:rPr lang="en-US" sz="2800" dirty="0">
                <a:solidFill>
                  <a:srgbClr val="BFBFBF"/>
                </a:solidFill>
                <a:latin typeface="Arial"/>
                <a:cs typeface="Arial"/>
              </a:rPr>
              <a:t>Turbo </a:t>
            </a:r>
            <a:r>
              <a:rPr lang="en-US" sz="2800" dirty="0" smtClean="0">
                <a:solidFill>
                  <a:srgbClr val="BFBFBF"/>
                </a:solidFill>
                <a:latin typeface="Arial"/>
                <a:cs typeface="Arial"/>
              </a:rPr>
              <a:t>Read</a:t>
            </a:r>
          </a:p>
          <a:p>
            <a:pPr>
              <a:lnSpc>
                <a:spcPct val="150000"/>
              </a:lnSpc>
            </a:pPr>
            <a:r>
              <a:rPr lang="en-US" sz="2800" dirty="0" err="1" smtClean="0">
                <a:solidFill>
                  <a:srgbClr val="BFBFBF"/>
                </a:solidFill>
                <a:latin typeface="Arial"/>
                <a:cs typeface="Arial"/>
              </a:rPr>
              <a:t>Early+Turbo</a:t>
            </a:r>
            <a:r>
              <a:rPr lang="en-US" sz="2800" dirty="0" smtClean="0">
                <a:solidFill>
                  <a:srgbClr val="BFBFBF"/>
                </a:solidFill>
                <a:latin typeface="Arial"/>
                <a:cs typeface="Arial"/>
              </a:rPr>
              <a:t> Read</a:t>
            </a:r>
            <a:endParaRPr lang="en-US" sz="2800" dirty="0">
              <a:solidFill>
                <a:srgbClr val="BFBFBF"/>
              </a:solidFill>
              <a:latin typeface="Arial"/>
              <a:cs typeface="Arial"/>
            </a:endParaRPr>
          </a:p>
          <a:p>
            <a:pPr>
              <a:lnSpc>
                <a:spcPct val="150000"/>
              </a:lnSpc>
            </a:pPr>
            <a:r>
              <a:rPr lang="en-US" sz="2800" dirty="0" smtClean="0">
                <a:solidFill>
                  <a:srgbClr val="BFBFBF"/>
                </a:solidFill>
                <a:latin typeface="Arial"/>
                <a:cs typeface="Arial"/>
              </a:rPr>
              <a:t>Results</a:t>
            </a:r>
            <a:endParaRPr lang="en-US" sz="2800" dirty="0">
              <a:solidFill>
                <a:srgbClr val="BFBFBF"/>
              </a:solidFill>
              <a:latin typeface="Arial"/>
              <a:cs typeface="Arial"/>
            </a:endParaRPr>
          </a:p>
          <a:p>
            <a:pPr>
              <a:lnSpc>
                <a:spcPct val="150000"/>
              </a:lnSpc>
            </a:pPr>
            <a:r>
              <a:rPr lang="en-US" sz="2800" dirty="0" smtClean="0">
                <a:latin typeface="Arial"/>
                <a:cs typeface="Arial"/>
              </a:rPr>
              <a:t>Summary</a:t>
            </a:r>
            <a:endParaRPr lang="en-US" sz="2800" dirty="0">
              <a:latin typeface="Arial"/>
              <a:cs typeface="Arial"/>
            </a:endParaRPr>
          </a:p>
        </p:txBody>
      </p:sp>
      <p:sp>
        <p:nvSpPr>
          <p:cNvPr id="6" name="Up Arrow 5"/>
          <p:cNvSpPr/>
          <p:nvPr/>
        </p:nvSpPr>
        <p:spPr>
          <a:xfrm rot="16200000">
            <a:off x="2350848" y="5295455"/>
            <a:ext cx="381000" cy="304800"/>
          </a:xfrm>
          <a:prstGeom prst="upArrow">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7094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1192213"/>
            <a:ext cx="8580270" cy="4830762"/>
          </a:xfrm>
        </p:spPr>
        <p:txBody>
          <a:bodyPr/>
          <a:lstStyle/>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39</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Summary</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39</a:t>
            </a:fld>
            <a:endParaRPr lang="en-US" sz="1200" b="1">
              <a:solidFill>
                <a:schemeClr val="tx1">
                  <a:tint val="75000"/>
                </a:schemeClr>
              </a:solidFill>
              <a:latin typeface="+mn-lt"/>
            </a:endParaRPr>
          </a:p>
        </p:txBody>
      </p:sp>
      <p:sp>
        <p:nvSpPr>
          <p:cNvPr id="14" name="Rectangle 13"/>
          <p:cNvSpPr/>
          <p:nvPr/>
        </p:nvSpPr>
        <p:spPr>
          <a:xfrm>
            <a:off x="876239" y="1833760"/>
            <a:ext cx="1624994" cy="3686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49191" y="4904278"/>
            <a:ext cx="1037811" cy="3277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14419" y="1270002"/>
            <a:ext cx="8529055" cy="4880310"/>
          </a:xfrm>
          <a:prstGeom prst="rect">
            <a:avLst/>
          </a:prstGeom>
          <a:noFill/>
        </p:spPr>
        <p:txBody>
          <a:bodyPr wrap="square" rtlCol="0">
            <a:spAutoFit/>
          </a:bodyPr>
          <a:lstStyle/>
          <a:p>
            <a:pPr marL="457200" indent="-457200">
              <a:lnSpc>
                <a:spcPct val="120000"/>
              </a:lnSpc>
              <a:buFont typeface="Arial"/>
              <a:buChar char="•"/>
            </a:pPr>
            <a:r>
              <a:rPr lang="en-US" sz="2600" dirty="0" smtClean="0">
                <a:latin typeface="Arial"/>
                <a:cs typeface="Arial"/>
              </a:rPr>
              <a:t>Goal </a:t>
            </a:r>
            <a:r>
              <a:rPr lang="en-US" sz="2600" dirty="0" smtClean="0">
                <a:latin typeface="Arial"/>
                <a:ea typeface="Wingdings"/>
                <a:cs typeface="Arial"/>
                <a:sym typeface="Wingdings"/>
              </a:rPr>
              <a:t> Reduce the read latency of PCM</a:t>
            </a:r>
            <a:endParaRPr lang="en-US" sz="2600" dirty="0" smtClean="0">
              <a:latin typeface="Arial"/>
              <a:cs typeface="Arial"/>
              <a:sym typeface="Wingdings"/>
            </a:endParaRPr>
          </a:p>
          <a:p>
            <a:pPr>
              <a:lnSpc>
                <a:spcPct val="120000"/>
              </a:lnSpc>
            </a:pPr>
            <a:endParaRPr lang="en-US" sz="2600" dirty="0" smtClean="0"/>
          </a:p>
          <a:p>
            <a:pPr marL="457200" indent="-457200">
              <a:lnSpc>
                <a:spcPct val="120000"/>
              </a:lnSpc>
              <a:buFont typeface="Arial"/>
              <a:buChar char="•"/>
            </a:pPr>
            <a:r>
              <a:rPr lang="en-US" sz="2600" dirty="0" smtClean="0"/>
              <a:t>Two low cost solutions </a:t>
            </a:r>
          </a:p>
          <a:p>
            <a:pPr marL="457200" indent="-457200">
              <a:lnSpc>
                <a:spcPct val="120000"/>
              </a:lnSpc>
              <a:buFont typeface="Arial"/>
              <a:buChar char="•"/>
            </a:pPr>
            <a:r>
              <a:rPr lang="en-US" sz="2600" dirty="0" smtClean="0">
                <a:solidFill>
                  <a:srgbClr val="FF0000"/>
                </a:solidFill>
              </a:rPr>
              <a:t>Early Read</a:t>
            </a:r>
            <a:r>
              <a:rPr lang="en-US" sz="2600" dirty="0" smtClean="0"/>
              <a:t>: Better-than-worst-case sensing using </a:t>
            </a:r>
            <a:r>
              <a:rPr lang="en-US" sz="2600" dirty="0"/>
              <a:t>B</a:t>
            </a:r>
            <a:r>
              <a:rPr lang="en-US" sz="2600" dirty="0" smtClean="0"/>
              <a:t>erger </a:t>
            </a:r>
            <a:r>
              <a:rPr lang="en-US" sz="2600" dirty="0"/>
              <a:t>C</a:t>
            </a:r>
            <a:r>
              <a:rPr lang="en-US" sz="2600" dirty="0" smtClean="0"/>
              <a:t>odes to detect errors and retry</a:t>
            </a:r>
          </a:p>
          <a:p>
            <a:pPr marL="457200" indent="-457200">
              <a:lnSpc>
                <a:spcPct val="120000"/>
              </a:lnSpc>
              <a:buFont typeface="Arial"/>
              <a:buChar char="•"/>
            </a:pPr>
            <a:r>
              <a:rPr lang="en-US" sz="2600" dirty="0" smtClean="0">
                <a:solidFill>
                  <a:srgbClr val="FF0000"/>
                </a:solidFill>
              </a:rPr>
              <a:t>Turbo Read</a:t>
            </a:r>
            <a:r>
              <a:rPr lang="en-US" sz="2600" dirty="0" smtClean="0"/>
              <a:t>: Read with higher current and fix read disturb errors with ECC</a:t>
            </a:r>
          </a:p>
          <a:p>
            <a:pPr>
              <a:lnSpc>
                <a:spcPct val="120000"/>
              </a:lnSpc>
            </a:pPr>
            <a:endParaRPr lang="en-US" sz="2600" dirty="0" smtClean="0"/>
          </a:p>
          <a:p>
            <a:pPr marL="457200" indent="-457200">
              <a:lnSpc>
                <a:spcPct val="120000"/>
              </a:lnSpc>
              <a:buFont typeface="Arial"/>
              <a:buChar char="•"/>
            </a:pPr>
            <a:r>
              <a:rPr lang="en-US" sz="2600" dirty="0" smtClean="0"/>
              <a:t>Proposed solutions reduce read latency by 30%</a:t>
            </a:r>
            <a:br>
              <a:rPr lang="en-US" sz="2600" dirty="0" smtClean="0"/>
            </a:br>
            <a:r>
              <a:rPr lang="en-US" sz="2600" dirty="0" smtClean="0">
                <a:sym typeface="Wingdings"/>
              </a:rPr>
              <a:t> Performance improves by 21%, EDP by 28%</a:t>
            </a:r>
            <a:endParaRPr lang="en-US" sz="2600" dirty="0"/>
          </a:p>
        </p:txBody>
      </p:sp>
    </p:spTree>
    <p:extLst>
      <p:ext uri="{BB962C8B-B14F-4D97-AF65-F5344CB8AC3E}">
        <p14:creationId xmlns:p14="http://schemas.microsoft.com/office/powerpoint/2010/main" val="2791066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4</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STORING DATA IN PCM CELLS</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4</a:t>
            </a:fld>
            <a:endParaRPr lang="en-US" sz="1200" b="1">
              <a:solidFill>
                <a:schemeClr val="tx1">
                  <a:tint val="75000"/>
                </a:schemeClr>
              </a:solidFill>
              <a:latin typeface="+mn-lt"/>
            </a:endParaRPr>
          </a:p>
        </p:txBody>
      </p:sp>
      <p:sp>
        <p:nvSpPr>
          <p:cNvPr id="3" name="Content Placeholder 2"/>
          <p:cNvSpPr>
            <a:spLocks noGrp="1"/>
          </p:cNvSpPr>
          <p:nvPr>
            <p:ph idx="1"/>
          </p:nvPr>
        </p:nvSpPr>
        <p:spPr>
          <a:xfrm>
            <a:off x="256999" y="1192213"/>
            <a:ext cx="8449556" cy="4830762"/>
          </a:xfrm>
        </p:spPr>
        <p:txBody>
          <a:bodyPr/>
          <a:lstStyle/>
          <a:p>
            <a:r>
              <a:rPr lang="en-US" sz="2600" dirty="0" smtClean="0">
                <a:latin typeface="Arial"/>
                <a:cs typeface="Arial"/>
              </a:rPr>
              <a:t>Low </a:t>
            </a:r>
            <a:r>
              <a:rPr lang="en-US" sz="2600" dirty="0">
                <a:latin typeface="Arial"/>
                <a:cs typeface="Arial"/>
              </a:rPr>
              <a:t>(SET) and High (RESET) resistance </a:t>
            </a:r>
            <a:r>
              <a:rPr lang="en-US" sz="2600" dirty="0" smtClean="0">
                <a:latin typeface="Arial"/>
                <a:cs typeface="Arial"/>
              </a:rPr>
              <a:t>states</a:t>
            </a: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r>
              <a:rPr lang="en-US" sz="2600" dirty="0" smtClean="0">
                <a:latin typeface="Arial"/>
                <a:cs typeface="Arial"/>
              </a:rPr>
              <a:t>Cell states are compared to reference resistance </a:t>
            </a:r>
          </a:p>
          <a:p>
            <a:r>
              <a:rPr lang="en-US" sz="2600" dirty="0" smtClean="0">
                <a:latin typeface="Arial"/>
                <a:cs typeface="Arial"/>
              </a:rPr>
              <a:t>The states correspond to binary values of 0 and 1</a:t>
            </a:r>
          </a:p>
          <a:p>
            <a:endParaRPr lang="en-US" sz="2600" dirty="0" smtClean="0">
              <a:latin typeface="Arial"/>
              <a:cs typeface="Arial"/>
            </a:endParaRPr>
          </a:p>
        </p:txBody>
      </p:sp>
      <p:sp>
        <p:nvSpPr>
          <p:cNvPr id="17" name="Rectangle 16"/>
          <p:cNvSpPr/>
          <p:nvPr/>
        </p:nvSpPr>
        <p:spPr>
          <a:xfrm>
            <a:off x="446837" y="5880611"/>
            <a:ext cx="8395842" cy="492443"/>
          </a:xfrm>
          <a:prstGeom prst="rect">
            <a:avLst/>
          </a:prstGeom>
          <a:solidFill>
            <a:srgbClr val="BBCFE6"/>
          </a:solidFill>
          <a:ln w="38100" cmpd="sng">
            <a:solidFill>
              <a:srgbClr val="FF6600"/>
            </a:solidFill>
          </a:ln>
        </p:spPr>
        <p:txBody>
          <a:bodyPr wrap="square">
            <a:spAutoFit/>
          </a:bodyPr>
          <a:lstStyle/>
          <a:p>
            <a:pPr algn="ctr"/>
            <a:r>
              <a:rPr lang="en-US" sz="2600" dirty="0" smtClean="0">
                <a:latin typeface="Arial"/>
                <a:cs typeface="Arial"/>
              </a:rPr>
              <a:t>PCM stores binary values by varying resistance of cells</a:t>
            </a:r>
            <a:endParaRPr lang="en-US" sz="2600" dirty="0">
              <a:latin typeface="Arial"/>
              <a:cs typeface="Arial"/>
            </a:endParaRPr>
          </a:p>
        </p:txBody>
      </p:sp>
      <p:cxnSp>
        <p:nvCxnSpPr>
          <p:cNvPr id="8" name="Straight Arrow Connector 7"/>
          <p:cNvCxnSpPr/>
          <p:nvPr/>
        </p:nvCxnSpPr>
        <p:spPr>
          <a:xfrm flipV="1">
            <a:off x="2410563" y="1869559"/>
            <a:ext cx="11759" cy="2375166"/>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410563" y="4232967"/>
            <a:ext cx="4797629" cy="11758"/>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2775094" y="2367317"/>
            <a:ext cx="1469860" cy="1559936"/>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5055850" y="2645602"/>
            <a:ext cx="1705503" cy="1257677"/>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3092584" y="3421648"/>
            <a:ext cx="777677" cy="461665"/>
          </a:xfrm>
          <a:prstGeom prst="rect">
            <a:avLst/>
          </a:prstGeom>
          <a:noFill/>
        </p:spPr>
        <p:txBody>
          <a:bodyPr wrap="none" rtlCol="0">
            <a:spAutoFit/>
          </a:bodyPr>
          <a:lstStyle/>
          <a:p>
            <a:r>
              <a:rPr lang="en-US" sz="2400" dirty="0" smtClean="0">
                <a:solidFill>
                  <a:srgbClr val="FF0000"/>
                </a:solidFill>
              </a:rPr>
              <a:t>SET</a:t>
            </a:r>
            <a:endParaRPr lang="en-US" sz="2400" dirty="0">
              <a:solidFill>
                <a:srgbClr val="FF0000"/>
              </a:solidFill>
            </a:endParaRPr>
          </a:p>
        </p:txBody>
      </p:sp>
      <p:sp>
        <p:nvSpPr>
          <p:cNvPr id="22" name="TextBox 21"/>
          <p:cNvSpPr txBox="1"/>
          <p:nvPr/>
        </p:nvSpPr>
        <p:spPr>
          <a:xfrm>
            <a:off x="5289904" y="3421191"/>
            <a:ext cx="1205228" cy="461665"/>
          </a:xfrm>
          <a:prstGeom prst="rect">
            <a:avLst/>
          </a:prstGeom>
          <a:noFill/>
        </p:spPr>
        <p:txBody>
          <a:bodyPr wrap="none" rtlCol="0">
            <a:spAutoFit/>
          </a:bodyPr>
          <a:lstStyle/>
          <a:p>
            <a:r>
              <a:rPr lang="en-US" sz="2400" dirty="0" smtClean="0">
                <a:solidFill>
                  <a:srgbClr val="008000"/>
                </a:solidFill>
              </a:rPr>
              <a:t>RESET</a:t>
            </a:r>
            <a:endParaRPr lang="en-US" sz="2400" dirty="0">
              <a:solidFill>
                <a:srgbClr val="008000"/>
              </a:solidFill>
            </a:endParaRPr>
          </a:p>
        </p:txBody>
      </p:sp>
      <p:grpSp>
        <p:nvGrpSpPr>
          <p:cNvPr id="31" name="Group 30"/>
          <p:cNvGrpSpPr/>
          <p:nvPr/>
        </p:nvGrpSpPr>
        <p:grpSpPr>
          <a:xfrm>
            <a:off x="4292657" y="2877426"/>
            <a:ext cx="697627" cy="1494976"/>
            <a:chOff x="4292657" y="2877426"/>
            <a:chExt cx="697627" cy="1494976"/>
          </a:xfrm>
        </p:grpSpPr>
        <p:cxnSp>
          <p:nvCxnSpPr>
            <p:cNvPr id="24" name="Straight Connector 23"/>
            <p:cNvCxnSpPr/>
            <p:nvPr/>
          </p:nvCxnSpPr>
          <p:spPr>
            <a:xfrm>
              <a:off x="4630280" y="3520427"/>
              <a:ext cx="1" cy="851975"/>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292657" y="2877426"/>
              <a:ext cx="697627" cy="492443"/>
            </a:xfrm>
            <a:prstGeom prst="rect">
              <a:avLst/>
            </a:prstGeom>
            <a:noFill/>
          </p:spPr>
          <p:txBody>
            <a:bodyPr wrap="none" rtlCol="0">
              <a:spAutoFit/>
            </a:bodyPr>
            <a:lstStyle/>
            <a:p>
              <a:r>
                <a:rPr lang="en-US" sz="2600" dirty="0" err="1" smtClean="0"/>
                <a:t>R</a:t>
              </a:r>
              <a:r>
                <a:rPr lang="en-US" sz="2600" baseline="-25000" dirty="0" err="1" smtClean="0"/>
                <a:t>ref</a:t>
              </a:r>
              <a:endParaRPr lang="en-US" sz="2600" baseline="-25000" dirty="0"/>
            </a:p>
          </p:txBody>
        </p:sp>
      </p:grpSp>
      <p:sp>
        <p:nvSpPr>
          <p:cNvPr id="28" name="TextBox 27"/>
          <p:cNvSpPr txBox="1"/>
          <p:nvPr/>
        </p:nvSpPr>
        <p:spPr>
          <a:xfrm>
            <a:off x="3926615" y="4294866"/>
            <a:ext cx="1834043" cy="492443"/>
          </a:xfrm>
          <a:prstGeom prst="rect">
            <a:avLst/>
          </a:prstGeom>
          <a:noFill/>
        </p:spPr>
        <p:txBody>
          <a:bodyPr wrap="none" rtlCol="0">
            <a:spAutoFit/>
          </a:bodyPr>
          <a:lstStyle/>
          <a:p>
            <a:r>
              <a:rPr lang="en-US" sz="2600" dirty="0" smtClean="0"/>
              <a:t>Resistance</a:t>
            </a:r>
            <a:endParaRPr lang="en-US" sz="2600" dirty="0"/>
          </a:p>
        </p:txBody>
      </p:sp>
      <p:sp>
        <p:nvSpPr>
          <p:cNvPr id="29" name="TextBox 28"/>
          <p:cNvSpPr txBox="1"/>
          <p:nvPr/>
        </p:nvSpPr>
        <p:spPr>
          <a:xfrm rot="16200000">
            <a:off x="735196" y="2907809"/>
            <a:ext cx="2093229" cy="492443"/>
          </a:xfrm>
          <a:prstGeom prst="rect">
            <a:avLst/>
          </a:prstGeom>
          <a:noFill/>
        </p:spPr>
        <p:txBody>
          <a:bodyPr wrap="none" rtlCol="0">
            <a:spAutoFit/>
          </a:bodyPr>
          <a:lstStyle/>
          <a:p>
            <a:r>
              <a:rPr lang="en-US" sz="2600" dirty="0" smtClean="0"/>
              <a:t>Prob. Of Cell</a:t>
            </a:r>
            <a:endParaRPr lang="en-US" sz="2600" dirty="0"/>
          </a:p>
        </p:txBody>
      </p:sp>
    </p:spTree>
    <p:extLst>
      <p:ext uri="{BB962C8B-B14F-4D97-AF65-F5344CB8AC3E}">
        <p14:creationId xmlns:p14="http://schemas.microsoft.com/office/powerpoint/2010/main" val="2062338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1192213"/>
            <a:ext cx="8580270" cy="4830762"/>
          </a:xfrm>
        </p:spPr>
        <p:txBody>
          <a:bodyPr/>
          <a:lstStyle/>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40</a:t>
            </a:fld>
            <a:endParaRPr lang="en-US"/>
          </a:p>
        </p:txBody>
      </p:sp>
      <p:sp>
        <p:nvSpPr>
          <p:cNvPr id="2" name="Title 1"/>
          <p:cNvSpPr>
            <a:spLocks noGrp="1"/>
          </p:cNvSpPr>
          <p:nvPr>
            <p:ph type="title"/>
          </p:nvPr>
        </p:nvSpPr>
        <p:spPr>
          <a:xfrm>
            <a:off x="2466808" y="1013912"/>
            <a:ext cx="4163929" cy="1432509"/>
          </a:xfrm>
        </p:spPr>
        <p:txBody>
          <a:bodyPr wrap="square" numCol="1" anchorCtr="0" compatLnSpc="1">
            <a:prstTxWarp prst="textNoShape">
              <a:avLst/>
            </a:prstTxWarp>
          </a:bodyPr>
          <a:lstStyle/>
          <a:p>
            <a:pPr algn="ctr" eaLnBrk="1" hangingPunct="1">
              <a:defRPr/>
            </a:pPr>
            <a:r>
              <a:rPr lang="en-US" sz="4800" cap="none" dirty="0" smtClean="0">
                <a:effectLst>
                  <a:outerShdw blurRad="38100" dist="38100" dir="2700000" algn="tl">
                    <a:srgbClr val="C0C0C0"/>
                  </a:outerShdw>
                </a:effectLst>
                <a:latin typeface="Arial"/>
                <a:cs typeface="Arial"/>
              </a:rPr>
              <a:t>Thank You</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40</a:t>
            </a:fld>
            <a:endParaRPr lang="en-US" sz="1200" b="1">
              <a:solidFill>
                <a:schemeClr val="tx1">
                  <a:tint val="75000"/>
                </a:schemeClr>
              </a:solidFill>
              <a:latin typeface="+mn-lt"/>
            </a:endParaRPr>
          </a:p>
        </p:txBody>
      </p:sp>
      <p:sp>
        <p:nvSpPr>
          <p:cNvPr id="9" name="Rectangle 8"/>
          <p:cNvSpPr/>
          <p:nvPr/>
        </p:nvSpPr>
        <p:spPr>
          <a:xfrm>
            <a:off x="449191" y="4904278"/>
            <a:ext cx="1037811" cy="3277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644310" y="2237169"/>
            <a:ext cx="5735619" cy="4473783"/>
          </a:xfrm>
          <a:prstGeom prst="rect">
            <a:avLst/>
          </a:prstGeom>
        </p:spPr>
      </p:pic>
      <p:sp>
        <p:nvSpPr>
          <p:cNvPr id="10" name="TextBox 9"/>
          <p:cNvSpPr txBox="1"/>
          <p:nvPr/>
        </p:nvSpPr>
        <p:spPr>
          <a:xfrm>
            <a:off x="6309885" y="2593474"/>
            <a:ext cx="2349596" cy="1477328"/>
          </a:xfrm>
          <a:prstGeom prst="rect">
            <a:avLst/>
          </a:prstGeom>
          <a:noFill/>
        </p:spPr>
        <p:txBody>
          <a:bodyPr wrap="square" rtlCol="0">
            <a:spAutoFit/>
          </a:bodyPr>
          <a:lstStyle/>
          <a:p>
            <a:r>
              <a:rPr lang="en-US" dirty="0" smtClean="0">
                <a:latin typeface="Comic Sans MS"/>
                <a:cs typeface="Comic Sans MS"/>
              </a:rPr>
              <a:t>You could </a:t>
            </a:r>
            <a:r>
              <a:rPr lang="en-US" dirty="0">
                <a:latin typeface="Comic Sans MS"/>
                <a:cs typeface="Comic Sans MS"/>
              </a:rPr>
              <a:t>d</a:t>
            </a:r>
            <a:r>
              <a:rPr lang="en-US" dirty="0" smtClean="0">
                <a:latin typeface="Comic Sans MS"/>
                <a:cs typeface="Comic Sans MS"/>
              </a:rPr>
              <a:t>o </a:t>
            </a:r>
          </a:p>
          <a:p>
            <a:r>
              <a:rPr lang="en-US" dirty="0">
                <a:latin typeface="Comic Sans MS"/>
                <a:cs typeface="Comic Sans MS"/>
              </a:rPr>
              <a:t>s</a:t>
            </a:r>
            <a:r>
              <a:rPr lang="en-US" dirty="0" smtClean="0">
                <a:latin typeface="Comic Sans MS"/>
                <a:cs typeface="Comic Sans MS"/>
              </a:rPr>
              <a:t>o much more by thinking of </a:t>
            </a:r>
          </a:p>
          <a:p>
            <a:r>
              <a:rPr lang="en-US" dirty="0" smtClean="0">
                <a:latin typeface="Comic Sans MS"/>
                <a:cs typeface="Comic Sans MS"/>
              </a:rPr>
              <a:t>“Better-Than-the-Worst-Case”!</a:t>
            </a:r>
            <a:endParaRPr lang="en-US" dirty="0">
              <a:latin typeface="Comic Sans MS"/>
              <a:cs typeface="Comic Sans MS"/>
            </a:endParaRPr>
          </a:p>
        </p:txBody>
      </p:sp>
      <p:sp>
        <p:nvSpPr>
          <p:cNvPr id="8" name="Rounded Rectangular Callout 7"/>
          <p:cNvSpPr/>
          <p:nvPr/>
        </p:nvSpPr>
        <p:spPr>
          <a:xfrm>
            <a:off x="6243051" y="2606844"/>
            <a:ext cx="2234993" cy="1497263"/>
          </a:xfrm>
          <a:prstGeom prst="wedgeRoundRectCallout">
            <a:avLst>
              <a:gd name="adj1" fmla="val -73615"/>
              <a:gd name="adj2" fmla="val 46230"/>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10331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99" y="3184122"/>
            <a:ext cx="8382000" cy="487362"/>
          </a:xfrm>
        </p:spPr>
        <p:txBody>
          <a:bodyPr/>
          <a:lstStyle/>
          <a:p>
            <a:pPr algn="ctr"/>
            <a:r>
              <a:rPr lang="en-US" sz="4000" dirty="0" smtClean="0">
                <a:latin typeface="Arial"/>
                <a:cs typeface="Arial"/>
              </a:rPr>
              <a:t>BACKUP</a:t>
            </a:r>
            <a:endParaRPr lang="en-US" sz="4000" dirty="0">
              <a:latin typeface="Arial"/>
              <a:cs typeface="Aria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41</a:t>
            </a:fld>
            <a:endParaRPr lang="en-US"/>
          </a:p>
        </p:txBody>
      </p:sp>
    </p:spTree>
    <p:extLst>
      <p:ext uri="{BB962C8B-B14F-4D97-AF65-F5344CB8AC3E}">
        <p14:creationId xmlns:p14="http://schemas.microsoft.com/office/powerpoint/2010/main" val="38627399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1192213"/>
            <a:ext cx="8580270" cy="4830762"/>
          </a:xfrm>
        </p:spPr>
        <p:txBody>
          <a:bodyPr/>
          <a:lstStyle/>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42</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SENSITIVITY TO TARGET ERROR RATES</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42</a:t>
            </a:fld>
            <a:endParaRPr lang="en-US" sz="1200" b="1">
              <a:solidFill>
                <a:schemeClr val="tx1">
                  <a:tint val="75000"/>
                </a:schemeClr>
              </a:solidFill>
              <a:latin typeface="+mn-lt"/>
            </a:endParaRPr>
          </a:p>
        </p:txBody>
      </p:sp>
      <p:sp>
        <p:nvSpPr>
          <p:cNvPr id="31" name="Rectangle 30"/>
          <p:cNvSpPr/>
          <p:nvPr/>
        </p:nvSpPr>
        <p:spPr>
          <a:xfrm>
            <a:off x="384929" y="5417309"/>
            <a:ext cx="8302485" cy="954107"/>
          </a:xfrm>
          <a:prstGeom prst="rect">
            <a:avLst/>
          </a:prstGeom>
          <a:solidFill>
            <a:srgbClr val="BBCFE6"/>
          </a:solidFill>
          <a:ln w="38100" cmpd="sng">
            <a:solidFill>
              <a:srgbClr val="FF6600"/>
            </a:solidFill>
          </a:ln>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lang="en-US" sz="2800" kern="0" dirty="0" smtClean="0">
                <a:solidFill>
                  <a:prstClr val="black"/>
                </a:solidFill>
              </a:rPr>
              <a:t>Our proposals become even more effective at higher target design error rates</a:t>
            </a:r>
            <a:endParaRPr kumimoji="0" lang="en-US" sz="2800" b="0" i="0" u="none" strike="noStrike" kern="0" cap="none" spc="0" normalizeH="0" baseline="0" noProof="0" dirty="0" smtClean="0">
              <a:ln>
                <a:noFill/>
              </a:ln>
              <a:solidFill>
                <a:prstClr val="black"/>
              </a:solidFill>
              <a:effectLst/>
              <a:uLnTx/>
              <a:uFillTx/>
            </a:endParaRPr>
          </a:p>
        </p:txBody>
      </p:sp>
      <p:sp>
        <p:nvSpPr>
          <p:cNvPr id="14" name="Rectangle 13"/>
          <p:cNvSpPr/>
          <p:nvPr/>
        </p:nvSpPr>
        <p:spPr>
          <a:xfrm>
            <a:off x="876239" y="1833760"/>
            <a:ext cx="1624994" cy="3686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49191" y="4904278"/>
            <a:ext cx="1037811" cy="3277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588211" y="1243268"/>
            <a:ext cx="7660105" cy="4040408"/>
          </a:xfrm>
          <a:prstGeom prst="rect">
            <a:avLst/>
          </a:prstGeom>
        </p:spPr>
      </p:pic>
    </p:spTree>
    <p:extLst>
      <p:ext uri="{BB962C8B-B14F-4D97-AF65-F5344CB8AC3E}">
        <p14:creationId xmlns:p14="http://schemas.microsoft.com/office/powerpoint/2010/main" val="3679453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1192213"/>
            <a:ext cx="8580270" cy="4830762"/>
          </a:xfrm>
        </p:spPr>
        <p:txBody>
          <a:bodyPr/>
          <a:lstStyle/>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43</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SENSITIVITY TO DRIFT</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43</a:t>
            </a:fld>
            <a:endParaRPr lang="en-US" sz="1200" b="1">
              <a:solidFill>
                <a:schemeClr val="tx1">
                  <a:tint val="75000"/>
                </a:schemeClr>
              </a:solidFill>
              <a:latin typeface="+mn-lt"/>
            </a:endParaRPr>
          </a:p>
        </p:txBody>
      </p:sp>
      <p:sp>
        <p:nvSpPr>
          <p:cNvPr id="14" name="Rectangle 13"/>
          <p:cNvSpPr/>
          <p:nvPr/>
        </p:nvSpPr>
        <p:spPr>
          <a:xfrm>
            <a:off x="876239" y="1833760"/>
            <a:ext cx="1624994" cy="3686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49191" y="4904278"/>
            <a:ext cx="1037811" cy="3277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01575" y="1298742"/>
            <a:ext cx="7446211" cy="3979352"/>
          </a:xfrm>
          <a:prstGeom prst="rect">
            <a:avLst/>
          </a:prstGeom>
        </p:spPr>
      </p:pic>
      <p:sp>
        <p:nvSpPr>
          <p:cNvPr id="11" name="Rectangle 10"/>
          <p:cNvSpPr/>
          <p:nvPr/>
        </p:nvSpPr>
        <p:spPr>
          <a:xfrm>
            <a:off x="384929" y="5417309"/>
            <a:ext cx="8302485" cy="954107"/>
          </a:xfrm>
          <a:prstGeom prst="rect">
            <a:avLst/>
          </a:prstGeom>
          <a:solidFill>
            <a:srgbClr val="BBCFE6"/>
          </a:solidFill>
          <a:ln w="38100" cmpd="sng">
            <a:solidFill>
              <a:srgbClr val="FF6600"/>
            </a:solidFill>
          </a:ln>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lang="en-US" sz="2800" kern="0" dirty="0" smtClean="0">
                <a:solidFill>
                  <a:prstClr val="black"/>
                </a:solidFill>
              </a:rPr>
              <a:t>Our proposals become even more effective when drift margins are taken into account</a:t>
            </a:r>
            <a:endParaRPr kumimoji="0" lang="en-US" sz="2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3608692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44</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MLC PCM LATENCY</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44</a:t>
            </a:fld>
            <a:endParaRPr lang="en-US" sz="1200" b="1">
              <a:solidFill>
                <a:schemeClr val="tx1">
                  <a:tint val="75000"/>
                </a:schemeClr>
              </a:solidFill>
              <a:latin typeface="+mn-lt"/>
            </a:endParaRPr>
          </a:p>
        </p:txBody>
      </p:sp>
      <p:sp>
        <p:nvSpPr>
          <p:cNvPr id="3" name="Content Placeholder 2"/>
          <p:cNvSpPr>
            <a:spLocks noGrp="1"/>
          </p:cNvSpPr>
          <p:nvPr>
            <p:ph idx="1"/>
          </p:nvPr>
        </p:nvSpPr>
        <p:spPr>
          <a:xfrm>
            <a:off x="256999" y="1192213"/>
            <a:ext cx="8449556" cy="4830762"/>
          </a:xfrm>
        </p:spPr>
        <p:txBody>
          <a:bodyPr/>
          <a:lstStyle/>
          <a:p>
            <a:endParaRPr lang="en-US" sz="2800" dirty="0">
              <a:latin typeface="Arial"/>
              <a:cs typeface="Arial"/>
            </a:endParaRPr>
          </a:p>
          <a:p>
            <a:endParaRPr lang="en-US" sz="2600" dirty="0" smtClean="0">
              <a:latin typeface="Arial"/>
              <a:cs typeface="Arial"/>
            </a:endParaRPr>
          </a:p>
        </p:txBody>
      </p:sp>
      <p:sp>
        <p:nvSpPr>
          <p:cNvPr id="17" name="Rectangle 16"/>
          <p:cNvSpPr/>
          <p:nvPr/>
        </p:nvSpPr>
        <p:spPr>
          <a:xfrm>
            <a:off x="380860" y="6144539"/>
            <a:ext cx="8395842" cy="492443"/>
          </a:xfrm>
          <a:prstGeom prst="rect">
            <a:avLst/>
          </a:prstGeom>
          <a:solidFill>
            <a:srgbClr val="BBCFE6"/>
          </a:solidFill>
          <a:ln w="38100" cmpd="sng">
            <a:solidFill>
              <a:srgbClr val="FF6600"/>
            </a:solidFill>
          </a:ln>
        </p:spPr>
        <p:txBody>
          <a:bodyPr wrap="square">
            <a:spAutoFit/>
          </a:bodyPr>
          <a:lstStyle/>
          <a:p>
            <a:pPr algn="ctr"/>
            <a:r>
              <a:rPr lang="en-US" sz="2600" dirty="0" smtClean="0">
                <a:latin typeface="Arial"/>
                <a:cs typeface="Arial"/>
              </a:rPr>
              <a:t>Latency determined by highest resistance states</a:t>
            </a:r>
            <a:endParaRPr lang="en-US" sz="2600" dirty="0">
              <a:latin typeface="Arial"/>
              <a:cs typeface="Arial"/>
            </a:endParaRPr>
          </a:p>
        </p:txBody>
      </p:sp>
      <p:cxnSp>
        <p:nvCxnSpPr>
          <p:cNvPr id="8" name="Straight Arrow Connector 7"/>
          <p:cNvCxnSpPr/>
          <p:nvPr/>
        </p:nvCxnSpPr>
        <p:spPr>
          <a:xfrm flipV="1">
            <a:off x="992079" y="1044809"/>
            <a:ext cx="11759" cy="2375166"/>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992079" y="3398071"/>
            <a:ext cx="7980793" cy="10146"/>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1125694" y="1542567"/>
            <a:ext cx="1232984" cy="1559936"/>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2862148" y="1820852"/>
            <a:ext cx="1393371" cy="1257677"/>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1443184" y="2596898"/>
            <a:ext cx="527007" cy="461665"/>
          </a:xfrm>
          <a:prstGeom prst="rect">
            <a:avLst/>
          </a:prstGeom>
          <a:noFill/>
        </p:spPr>
        <p:txBody>
          <a:bodyPr wrap="none" rtlCol="0">
            <a:spAutoFit/>
          </a:bodyPr>
          <a:lstStyle/>
          <a:p>
            <a:r>
              <a:rPr lang="en-US" sz="2400" dirty="0" smtClean="0">
                <a:solidFill>
                  <a:srgbClr val="000000"/>
                </a:solidFill>
              </a:rPr>
              <a:t>00</a:t>
            </a:r>
            <a:endParaRPr lang="en-US" sz="2400" dirty="0">
              <a:solidFill>
                <a:srgbClr val="000000"/>
              </a:solidFill>
            </a:endParaRPr>
          </a:p>
        </p:txBody>
      </p:sp>
      <p:sp>
        <p:nvSpPr>
          <p:cNvPr id="22" name="TextBox 21"/>
          <p:cNvSpPr txBox="1"/>
          <p:nvPr/>
        </p:nvSpPr>
        <p:spPr>
          <a:xfrm>
            <a:off x="3310629" y="2596441"/>
            <a:ext cx="527007" cy="461665"/>
          </a:xfrm>
          <a:prstGeom prst="rect">
            <a:avLst/>
          </a:prstGeom>
          <a:noFill/>
        </p:spPr>
        <p:txBody>
          <a:bodyPr wrap="none" rtlCol="0">
            <a:spAutoFit/>
          </a:bodyPr>
          <a:lstStyle/>
          <a:p>
            <a:r>
              <a:rPr lang="en-US" sz="2400" dirty="0" smtClean="0">
                <a:solidFill>
                  <a:srgbClr val="008000"/>
                </a:solidFill>
              </a:rPr>
              <a:t>01</a:t>
            </a:r>
            <a:endParaRPr lang="en-US" sz="2400" dirty="0">
              <a:solidFill>
                <a:srgbClr val="008000"/>
              </a:solidFill>
            </a:endParaRPr>
          </a:p>
        </p:txBody>
      </p:sp>
      <p:sp>
        <p:nvSpPr>
          <p:cNvPr id="29" name="TextBox 28"/>
          <p:cNvSpPr txBox="1"/>
          <p:nvPr/>
        </p:nvSpPr>
        <p:spPr>
          <a:xfrm rot="16200000">
            <a:off x="-683288" y="2083059"/>
            <a:ext cx="2093229" cy="492443"/>
          </a:xfrm>
          <a:prstGeom prst="rect">
            <a:avLst/>
          </a:prstGeom>
          <a:noFill/>
        </p:spPr>
        <p:txBody>
          <a:bodyPr wrap="none" rtlCol="0">
            <a:spAutoFit/>
          </a:bodyPr>
          <a:lstStyle/>
          <a:p>
            <a:r>
              <a:rPr lang="en-US" sz="2600" dirty="0" smtClean="0"/>
              <a:t>Prob. Of Cell</a:t>
            </a:r>
            <a:endParaRPr lang="en-US" sz="2600" dirty="0"/>
          </a:p>
        </p:txBody>
      </p:sp>
      <p:sp>
        <p:nvSpPr>
          <p:cNvPr id="23" name="Freeform 22"/>
          <p:cNvSpPr/>
          <p:nvPr/>
        </p:nvSpPr>
        <p:spPr>
          <a:xfrm>
            <a:off x="4630981" y="1995954"/>
            <a:ext cx="1705503" cy="1070019"/>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6795632" y="2309369"/>
            <a:ext cx="1919976" cy="727554"/>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5129711" y="2589792"/>
            <a:ext cx="527007" cy="461665"/>
          </a:xfrm>
          <a:prstGeom prst="rect">
            <a:avLst/>
          </a:prstGeom>
          <a:noFill/>
        </p:spPr>
        <p:txBody>
          <a:bodyPr wrap="none" rtlCol="0">
            <a:spAutoFit/>
          </a:bodyPr>
          <a:lstStyle/>
          <a:p>
            <a:r>
              <a:rPr lang="en-US" sz="2400" dirty="0" smtClean="0">
                <a:solidFill>
                  <a:srgbClr val="3366FF"/>
                </a:solidFill>
              </a:rPr>
              <a:t>10</a:t>
            </a:r>
            <a:endParaRPr lang="en-US" sz="2400" dirty="0">
              <a:solidFill>
                <a:srgbClr val="3366FF"/>
              </a:solidFill>
            </a:endParaRPr>
          </a:p>
        </p:txBody>
      </p:sp>
      <p:grpSp>
        <p:nvGrpSpPr>
          <p:cNvPr id="50" name="Group 49"/>
          <p:cNvGrpSpPr/>
          <p:nvPr/>
        </p:nvGrpSpPr>
        <p:grpSpPr>
          <a:xfrm>
            <a:off x="1319540" y="2943106"/>
            <a:ext cx="3414310" cy="2926867"/>
            <a:chOff x="1319540" y="2943106"/>
            <a:chExt cx="3414310" cy="2926867"/>
          </a:xfrm>
        </p:grpSpPr>
        <p:cxnSp>
          <p:nvCxnSpPr>
            <p:cNvPr id="24" name="Straight Connector 23"/>
            <p:cNvCxnSpPr/>
            <p:nvPr/>
          </p:nvCxnSpPr>
          <p:spPr>
            <a:xfrm>
              <a:off x="4465368" y="2943106"/>
              <a:ext cx="1" cy="851975"/>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4206035" y="3777466"/>
              <a:ext cx="527815" cy="577343"/>
            </a:xfrm>
            <a:prstGeom prst="ellipse">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a:solidFill>
                    <a:schemeClr val="tx1"/>
                  </a:solidFill>
                  <a:latin typeface="Arial"/>
                  <a:cs typeface="Arial"/>
                </a:rPr>
                <a:t>&lt;</a:t>
              </a:r>
            </a:p>
          </p:txBody>
        </p:sp>
        <p:sp>
          <p:nvSpPr>
            <p:cNvPr id="15" name="TextBox 14"/>
            <p:cNvSpPr txBox="1"/>
            <p:nvPr/>
          </p:nvSpPr>
          <p:spPr>
            <a:xfrm>
              <a:off x="3859654" y="3447560"/>
              <a:ext cx="364202" cy="492443"/>
            </a:xfrm>
            <a:prstGeom prst="rect">
              <a:avLst/>
            </a:prstGeom>
            <a:noFill/>
          </p:spPr>
          <p:txBody>
            <a:bodyPr wrap="none" rtlCol="0">
              <a:spAutoFit/>
            </a:bodyPr>
            <a:lstStyle/>
            <a:p>
              <a:r>
                <a:rPr lang="en-US" sz="2600" dirty="0" smtClean="0"/>
                <a:t>if</a:t>
              </a:r>
              <a:endParaRPr lang="en-US" sz="2600" dirty="0"/>
            </a:p>
          </p:txBody>
        </p:sp>
        <p:cxnSp>
          <p:nvCxnSpPr>
            <p:cNvPr id="30" name="Straight Connector 29"/>
            <p:cNvCxnSpPr>
              <a:stCxn id="14" idx="2"/>
              <a:endCxn id="32" idx="7"/>
            </p:cNvCxnSpPr>
            <p:nvPr/>
          </p:nvCxnSpPr>
          <p:spPr>
            <a:xfrm flipH="1">
              <a:off x="2846135" y="4066138"/>
              <a:ext cx="1359900" cy="492629"/>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2395617" y="4474217"/>
              <a:ext cx="527815" cy="577343"/>
            </a:xfrm>
            <a:prstGeom prst="ellipse">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a:solidFill>
                    <a:schemeClr val="tx1"/>
                  </a:solidFill>
                  <a:latin typeface="Arial"/>
                  <a:cs typeface="Arial"/>
                </a:rPr>
                <a:t>&lt;</a:t>
              </a:r>
            </a:p>
          </p:txBody>
        </p:sp>
        <p:sp>
          <p:nvSpPr>
            <p:cNvPr id="35" name="TextBox 34"/>
            <p:cNvSpPr txBox="1"/>
            <p:nvPr/>
          </p:nvSpPr>
          <p:spPr>
            <a:xfrm>
              <a:off x="2902989" y="3744476"/>
              <a:ext cx="703525" cy="492443"/>
            </a:xfrm>
            <a:prstGeom prst="rect">
              <a:avLst/>
            </a:prstGeom>
            <a:noFill/>
          </p:spPr>
          <p:txBody>
            <a:bodyPr wrap="none" rtlCol="0">
              <a:spAutoFit/>
            </a:bodyPr>
            <a:lstStyle/>
            <a:p>
              <a:r>
                <a:rPr lang="en-US" sz="2600" dirty="0" smtClean="0"/>
                <a:t>yes</a:t>
              </a:r>
              <a:endParaRPr lang="en-US" sz="2600" dirty="0"/>
            </a:p>
          </p:txBody>
        </p:sp>
        <p:cxnSp>
          <p:nvCxnSpPr>
            <p:cNvPr id="36" name="Straight Connector 35"/>
            <p:cNvCxnSpPr>
              <a:endCxn id="32" idx="0"/>
            </p:cNvCxnSpPr>
            <p:nvPr/>
          </p:nvCxnSpPr>
          <p:spPr>
            <a:xfrm>
              <a:off x="2655574" y="2969188"/>
              <a:ext cx="3951" cy="1505029"/>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1863850" y="4861862"/>
              <a:ext cx="564758" cy="730109"/>
            </a:xfrm>
            <a:prstGeom prst="line">
              <a:avLst/>
            </a:prstGeom>
            <a:ln>
              <a:solidFill>
                <a:schemeClr val="tx1"/>
              </a:solidFill>
              <a:prstDash val="solid"/>
              <a:tailEnd type="triangle" w="lg" len="lg"/>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372975" y="4589687"/>
              <a:ext cx="703525" cy="492443"/>
            </a:xfrm>
            <a:prstGeom prst="rect">
              <a:avLst/>
            </a:prstGeom>
            <a:noFill/>
          </p:spPr>
          <p:txBody>
            <a:bodyPr wrap="none" rtlCol="0">
              <a:spAutoFit/>
            </a:bodyPr>
            <a:lstStyle/>
            <a:p>
              <a:r>
                <a:rPr lang="en-US" sz="2600" dirty="0" smtClean="0"/>
                <a:t>yes</a:t>
              </a:r>
              <a:endParaRPr lang="en-US" sz="2600" dirty="0"/>
            </a:p>
          </p:txBody>
        </p:sp>
        <p:sp>
          <p:nvSpPr>
            <p:cNvPr id="43" name="TextBox 42"/>
            <p:cNvSpPr txBox="1"/>
            <p:nvPr/>
          </p:nvSpPr>
          <p:spPr>
            <a:xfrm>
              <a:off x="1319540" y="5377530"/>
              <a:ext cx="555536" cy="492443"/>
            </a:xfrm>
            <a:prstGeom prst="rect">
              <a:avLst/>
            </a:prstGeom>
            <a:noFill/>
          </p:spPr>
          <p:txBody>
            <a:bodyPr wrap="none" rtlCol="0">
              <a:spAutoFit/>
            </a:bodyPr>
            <a:lstStyle/>
            <a:p>
              <a:r>
                <a:rPr lang="en-US" sz="2600" dirty="0" smtClean="0"/>
                <a:t>00</a:t>
              </a:r>
              <a:endParaRPr lang="en-US" sz="2600" dirty="0"/>
            </a:p>
          </p:txBody>
        </p:sp>
        <p:cxnSp>
          <p:nvCxnSpPr>
            <p:cNvPr id="44" name="Straight Connector 43"/>
            <p:cNvCxnSpPr/>
            <p:nvPr/>
          </p:nvCxnSpPr>
          <p:spPr>
            <a:xfrm>
              <a:off x="2920015" y="4849307"/>
              <a:ext cx="547729" cy="695908"/>
            </a:xfrm>
            <a:prstGeom prst="line">
              <a:avLst/>
            </a:prstGeom>
            <a:ln>
              <a:solidFill>
                <a:schemeClr val="tx1"/>
              </a:solidFill>
              <a:prstDash val="solid"/>
              <a:tailEnd type="triangle" w="lg" len="lg"/>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207790" y="4626619"/>
              <a:ext cx="555536" cy="492443"/>
            </a:xfrm>
            <a:prstGeom prst="rect">
              <a:avLst/>
            </a:prstGeom>
            <a:noFill/>
          </p:spPr>
          <p:txBody>
            <a:bodyPr wrap="none" rtlCol="0">
              <a:spAutoFit/>
            </a:bodyPr>
            <a:lstStyle/>
            <a:p>
              <a:r>
                <a:rPr lang="en-US" sz="2600" dirty="0" smtClean="0"/>
                <a:t>no</a:t>
              </a:r>
              <a:endParaRPr lang="en-US" sz="2600" dirty="0"/>
            </a:p>
          </p:txBody>
        </p:sp>
        <p:sp>
          <p:nvSpPr>
            <p:cNvPr id="46" name="TextBox 45"/>
            <p:cNvSpPr txBox="1"/>
            <p:nvPr/>
          </p:nvSpPr>
          <p:spPr>
            <a:xfrm>
              <a:off x="3467744" y="5315488"/>
              <a:ext cx="555536" cy="492443"/>
            </a:xfrm>
            <a:prstGeom prst="rect">
              <a:avLst/>
            </a:prstGeom>
            <a:noFill/>
          </p:spPr>
          <p:txBody>
            <a:bodyPr wrap="none" rtlCol="0">
              <a:spAutoFit/>
            </a:bodyPr>
            <a:lstStyle/>
            <a:p>
              <a:r>
                <a:rPr lang="en-US" sz="2600" dirty="0" smtClean="0"/>
                <a:t>01</a:t>
              </a:r>
              <a:endParaRPr lang="en-US" sz="2600" dirty="0"/>
            </a:p>
          </p:txBody>
        </p:sp>
      </p:grpSp>
      <p:grpSp>
        <p:nvGrpSpPr>
          <p:cNvPr id="51" name="Group 50"/>
          <p:cNvGrpSpPr/>
          <p:nvPr/>
        </p:nvGrpSpPr>
        <p:grpSpPr>
          <a:xfrm flipH="1">
            <a:off x="4733850" y="2973129"/>
            <a:ext cx="3129607" cy="2900785"/>
            <a:chOff x="1344287" y="2969188"/>
            <a:chExt cx="3129607" cy="2900785"/>
          </a:xfrm>
        </p:grpSpPr>
        <p:cxnSp>
          <p:nvCxnSpPr>
            <p:cNvPr id="55" name="Straight Connector 54"/>
            <p:cNvCxnSpPr>
              <a:stCxn id="14" idx="6"/>
              <a:endCxn id="56" idx="7"/>
            </p:cNvCxnSpPr>
            <p:nvPr/>
          </p:nvCxnSpPr>
          <p:spPr>
            <a:xfrm flipH="1">
              <a:off x="2846135" y="4062197"/>
              <a:ext cx="1627759" cy="496570"/>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2395617" y="4474217"/>
              <a:ext cx="527815" cy="577343"/>
            </a:xfrm>
            <a:prstGeom prst="ellipse">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a:solidFill>
                    <a:schemeClr val="tx1"/>
                  </a:solidFill>
                  <a:latin typeface="Arial"/>
                  <a:cs typeface="Arial"/>
                </a:rPr>
                <a:t>&lt;</a:t>
              </a:r>
            </a:p>
          </p:txBody>
        </p:sp>
        <p:sp>
          <p:nvSpPr>
            <p:cNvPr id="57" name="TextBox 56"/>
            <p:cNvSpPr txBox="1"/>
            <p:nvPr/>
          </p:nvSpPr>
          <p:spPr>
            <a:xfrm>
              <a:off x="3050978" y="3744476"/>
              <a:ext cx="555536" cy="492443"/>
            </a:xfrm>
            <a:prstGeom prst="rect">
              <a:avLst/>
            </a:prstGeom>
            <a:noFill/>
          </p:spPr>
          <p:txBody>
            <a:bodyPr wrap="none" rtlCol="0">
              <a:spAutoFit/>
            </a:bodyPr>
            <a:lstStyle/>
            <a:p>
              <a:r>
                <a:rPr lang="en-US" sz="2600" dirty="0" smtClean="0"/>
                <a:t>no</a:t>
              </a:r>
              <a:endParaRPr lang="en-US" sz="2600" dirty="0"/>
            </a:p>
          </p:txBody>
        </p:sp>
        <p:cxnSp>
          <p:nvCxnSpPr>
            <p:cNvPr id="58" name="Straight Connector 57"/>
            <p:cNvCxnSpPr>
              <a:endCxn id="56" idx="0"/>
            </p:cNvCxnSpPr>
            <p:nvPr/>
          </p:nvCxnSpPr>
          <p:spPr>
            <a:xfrm>
              <a:off x="2655574" y="2969188"/>
              <a:ext cx="3951" cy="1505029"/>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1863850" y="4861862"/>
              <a:ext cx="564758" cy="730109"/>
            </a:xfrm>
            <a:prstGeom prst="line">
              <a:avLst/>
            </a:prstGeom>
            <a:ln>
              <a:solidFill>
                <a:schemeClr val="tx1"/>
              </a:solidFill>
              <a:prstDash val="solid"/>
              <a:tailEnd type="triangle" w="lg" len="lg"/>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553952" y="4639172"/>
              <a:ext cx="555536" cy="492443"/>
            </a:xfrm>
            <a:prstGeom prst="rect">
              <a:avLst/>
            </a:prstGeom>
            <a:noFill/>
          </p:spPr>
          <p:txBody>
            <a:bodyPr wrap="none" rtlCol="0">
              <a:spAutoFit/>
            </a:bodyPr>
            <a:lstStyle/>
            <a:p>
              <a:r>
                <a:rPr lang="en-US" sz="2600" dirty="0" smtClean="0"/>
                <a:t>no</a:t>
              </a:r>
              <a:endParaRPr lang="en-US" sz="2600" dirty="0"/>
            </a:p>
          </p:txBody>
        </p:sp>
        <p:sp>
          <p:nvSpPr>
            <p:cNvPr id="61" name="TextBox 60"/>
            <p:cNvSpPr txBox="1"/>
            <p:nvPr/>
          </p:nvSpPr>
          <p:spPr>
            <a:xfrm>
              <a:off x="1344287" y="5377530"/>
              <a:ext cx="530789" cy="492443"/>
            </a:xfrm>
            <a:prstGeom prst="rect">
              <a:avLst/>
            </a:prstGeom>
            <a:noFill/>
          </p:spPr>
          <p:txBody>
            <a:bodyPr wrap="none" rtlCol="0">
              <a:spAutoFit/>
            </a:bodyPr>
            <a:lstStyle/>
            <a:p>
              <a:r>
                <a:rPr lang="en-US" sz="2600" dirty="0" smtClean="0"/>
                <a:t>11</a:t>
              </a:r>
              <a:endParaRPr lang="en-US" sz="2600" dirty="0"/>
            </a:p>
          </p:txBody>
        </p:sp>
        <p:cxnSp>
          <p:nvCxnSpPr>
            <p:cNvPr id="62" name="Straight Connector 61"/>
            <p:cNvCxnSpPr/>
            <p:nvPr/>
          </p:nvCxnSpPr>
          <p:spPr>
            <a:xfrm>
              <a:off x="2920015" y="4849307"/>
              <a:ext cx="547729" cy="695908"/>
            </a:xfrm>
            <a:prstGeom prst="line">
              <a:avLst/>
            </a:prstGeom>
            <a:ln>
              <a:solidFill>
                <a:schemeClr val="tx1"/>
              </a:solidFill>
              <a:prstDash val="solid"/>
              <a:tailEnd type="triangle" w="lg" len="lg"/>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3059801" y="4626619"/>
              <a:ext cx="703525" cy="492443"/>
            </a:xfrm>
            <a:prstGeom prst="rect">
              <a:avLst/>
            </a:prstGeom>
            <a:noFill/>
          </p:spPr>
          <p:txBody>
            <a:bodyPr wrap="none" rtlCol="0">
              <a:spAutoFit/>
            </a:bodyPr>
            <a:lstStyle/>
            <a:p>
              <a:r>
                <a:rPr lang="en-US" sz="2600" dirty="0" smtClean="0"/>
                <a:t>yes</a:t>
              </a:r>
              <a:endParaRPr lang="en-US" sz="2600" dirty="0"/>
            </a:p>
          </p:txBody>
        </p:sp>
        <p:sp>
          <p:nvSpPr>
            <p:cNvPr id="64" name="TextBox 63"/>
            <p:cNvSpPr txBox="1"/>
            <p:nvPr/>
          </p:nvSpPr>
          <p:spPr>
            <a:xfrm>
              <a:off x="3467744" y="5315488"/>
              <a:ext cx="555536" cy="492443"/>
            </a:xfrm>
            <a:prstGeom prst="rect">
              <a:avLst/>
            </a:prstGeom>
            <a:noFill/>
          </p:spPr>
          <p:txBody>
            <a:bodyPr wrap="none" rtlCol="0">
              <a:spAutoFit/>
            </a:bodyPr>
            <a:lstStyle/>
            <a:p>
              <a:r>
                <a:rPr lang="en-US" sz="2600" dirty="0" smtClean="0"/>
                <a:t>10</a:t>
              </a:r>
              <a:endParaRPr lang="en-US" sz="2600" dirty="0"/>
            </a:p>
          </p:txBody>
        </p:sp>
      </p:grpSp>
      <p:sp>
        <p:nvSpPr>
          <p:cNvPr id="66" name="TextBox 65"/>
          <p:cNvSpPr txBox="1"/>
          <p:nvPr/>
        </p:nvSpPr>
        <p:spPr>
          <a:xfrm>
            <a:off x="7475846" y="2593733"/>
            <a:ext cx="504164" cy="461665"/>
          </a:xfrm>
          <a:prstGeom prst="rect">
            <a:avLst/>
          </a:prstGeom>
          <a:noFill/>
        </p:spPr>
        <p:txBody>
          <a:bodyPr wrap="none" rtlCol="0">
            <a:spAutoFit/>
          </a:bodyPr>
          <a:lstStyle/>
          <a:p>
            <a:r>
              <a:rPr lang="en-US" sz="2400" dirty="0" smtClean="0">
                <a:solidFill>
                  <a:srgbClr val="FF0000"/>
                </a:solidFill>
              </a:rPr>
              <a:t>11</a:t>
            </a:r>
            <a:endParaRPr lang="en-US" sz="2400" dirty="0">
              <a:solidFill>
                <a:srgbClr val="FF0000"/>
              </a:solidFill>
            </a:endParaRPr>
          </a:p>
        </p:txBody>
      </p:sp>
      <p:sp>
        <p:nvSpPr>
          <p:cNvPr id="67" name="Rectangular Callout 66"/>
          <p:cNvSpPr/>
          <p:nvPr/>
        </p:nvSpPr>
        <p:spPr>
          <a:xfrm>
            <a:off x="6944077" y="3546533"/>
            <a:ext cx="1896840" cy="973234"/>
          </a:xfrm>
          <a:prstGeom prst="wedgeRectCallout">
            <a:avLst>
              <a:gd name="adj1" fmla="val -57420"/>
              <a:gd name="adj2" fmla="val 76088"/>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latin typeface="Arial"/>
                <a:cs typeface="Arial"/>
              </a:rPr>
              <a:t>Worst Case Latency</a:t>
            </a:r>
            <a:endParaRPr lang="en-US" sz="2600" dirty="0">
              <a:solidFill>
                <a:schemeClr val="tx1"/>
              </a:solidFill>
              <a:latin typeface="Arial"/>
              <a:cs typeface="Arial"/>
            </a:endParaRPr>
          </a:p>
        </p:txBody>
      </p:sp>
    </p:spTree>
    <p:extLst>
      <p:ext uri="{BB962C8B-B14F-4D97-AF65-F5344CB8AC3E}">
        <p14:creationId xmlns:p14="http://schemas.microsoft.com/office/powerpoint/2010/main" val="932277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999" y="1192213"/>
            <a:ext cx="8449556" cy="4830762"/>
          </a:xfrm>
        </p:spPr>
        <p:txBody>
          <a:bodyPr/>
          <a:lstStyle/>
          <a:p>
            <a:r>
              <a:rPr lang="en-US" sz="2600" dirty="0" smtClean="0">
                <a:latin typeface="Arial"/>
                <a:cs typeface="Arial"/>
              </a:rPr>
              <a:t>PCM stores values by varying resistance</a:t>
            </a:r>
          </a:p>
          <a:p>
            <a:r>
              <a:rPr lang="en-US" sz="2600" dirty="0" smtClean="0">
                <a:latin typeface="Arial"/>
                <a:cs typeface="Arial"/>
              </a:rPr>
              <a:t>Higher resistance causes more read latency</a:t>
            </a:r>
          </a:p>
          <a:p>
            <a:r>
              <a:rPr lang="en-US" sz="2600" dirty="0" smtClean="0">
                <a:latin typeface="Arial"/>
                <a:cs typeface="Arial"/>
              </a:rPr>
              <a:t>With Technology Scaling:</a:t>
            </a:r>
          </a:p>
          <a:p>
            <a:pPr marL="457200" lvl="1" indent="0">
              <a:buNone/>
            </a:pPr>
            <a:r>
              <a:rPr lang="en-US" sz="2400" dirty="0" smtClean="0">
                <a:latin typeface="Arial"/>
                <a:cs typeface="Arial"/>
              </a:rPr>
              <a:t>   Resistance    = (Resistivity x Length     )/Area</a:t>
            </a:r>
            <a:endParaRPr lang="en-US" dirty="0" smtClean="0">
              <a:latin typeface="Arial"/>
              <a:cs typeface="Arial"/>
            </a:endParaRPr>
          </a:p>
          <a:p>
            <a:pPr lvl="1"/>
            <a:endParaRPr lang="en-US" sz="24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pPr marL="0" indent="0">
              <a:buNone/>
            </a:pPr>
            <a:endParaRPr lang="en-US" sz="2800" dirty="0">
              <a:latin typeface="Arial"/>
              <a:cs typeface="Arial"/>
            </a:endParaRPr>
          </a:p>
          <a:p>
            <a:endParaRPr lang="en-US" sz="2800" dirty="0">
              <a:latin typeface="Arial"/>
              <a:cs typeface="Arial"/>
            </a:endParaRPr>
          </a:p>
          <a:p>
            <a:endParaRPr lang="en-US" sz="2800" dirty="0" smtClean="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45</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LATENCY TREND WITH SCALING</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45</a:t>
            </a:fld>
            <a:endParaRPr lang="en-US" sz="1200" b="1">
              <a:solidFill>
                <a:schemeClr val="tx1">
                  <a:tint val="75000"/>
                </a:schemeClr>
              </a:solidFill>
              <a:latin typeface="+mn-lt"/>
            </a:endParaRPr>
          </a:p>
        </p:txBody>
      </p:sp>
      <p:sp>
        <p:nvSpPr>
          <p:cNvPr id="19" name="Rectangle 18"/>
          <p:cNvSpPr/>
          <p:nvPr/>
        </p:nvSpPr>
        <p:spPr>
          <a:xfrm>
            <a:off x="790223" y="6030893"/>
            <a:ext cx="7507111" cy="492443"/>
          </a:xfrm>
          <a:prstGeom prst="rect">
            <a:avLst/>
          </a:prstGeom>
          <a:solidFill>
            <a:srgbClr val="BBCFE6"/>
          </a:solidFill>
          <a:ln w="38100" cmpd="sng">
            <a:solidFill>
              <a:srgbClr val="FF66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smtClean="0">
                <a:ln>
                  <a:noFill/>
                </a:ln>
                <a:solidFill>
                  <a:prstClr val="black"/>
                </a:solidFill>
                <a:effectLst/>
                <a:uLnTx/>
                <a:uFillTx/>
              </a:rPr>
              <a:t>PCM </a:t>
            </a:r>
            <a:r>
              <a:rPr lang="en-US" sz="2600" kern="0" dirty="0" smtClean="0">
                <a:solidFill>
                  <a:prstClr val="black"/>
                </a:solidFill>
              </a:rPr>
              <a:t>read latency </a:t>
            </a:r>
            <a:r>
              <a:rPr kumimoji="0" lang="en-US" sz="2600" b="0" i="0" u="none" strike="noStrike" kern="0" cap="none" spc="0" normalizeH="0" baseline="0" noProof="0" dirty="0" smtClean="0">
                <a:ln>
                  <a:noFill/>
                </a:ln>
                <a:solidFill>
                  <a:prstClr val="black"/>
                </a:solidFill>
                <a:effectLst/>
                <a:uLnTx/>
                <a:uFillTx/>
              </a:rPr>
              <a:t>increases with scaling</a:t>
            </a:r>
            <a:r>
              <a:rPr kumimoji="0" lang="en-US" sz="2600" b="0" i="0" u="none" strike="noStrike" kern="0" cap="none" spc="0" normalizeH="0" noProof="0" dirty="0" smtClean="0">
                <a:ln>
                  <a:noFill/>
                </a:ln>
                <a:solidFill>
                  <a:prstClr val="black"/>
                </a:solidFill>
                <a:effectLst/>
                <a:uLnTx/>
                <a:uFillTx/>
              </a:rPr>
              <a:t> </a:t>
            </a:r>
            <a:endParaRPr kumimoji="0" lang="en-US" sz="2600" b="0" i="0" u="none" strike="noStrike" kern="0" cap="none" spc="0" normalizeH="0" baseline="0" noProof="0" dirty="0">
              <a:ln>
                <a:noFill/>
              </a:ln>
              <a:solidFill>
                <a:prstClr val="black"/>
              </a:solidFill>
              <a:effectLst/>
              <a:uLnTx/>
              <a:uFillTx/>
            </a:endParaRPr>
          </a:p>
        </p:txBody>
      </p:sp>
      <p:sp>
        <p:nvSpPr>
          <p:cNvPr id="4" name="Down Arrow 3"/>
          <p:cNvSpPr/>
          <p:nvPr/>
        </p:nvSpPr>
        <p:spPr>
          <a:xfrm>
            <a:off x="5983111" y="2751667"/>
            <a:ext cx="268111" cy="324555"/>
          </a:xfrm>
          <a:prstGeom prst="down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2610557" y="2751665"/>
            <a:ext cx="268110" cy="324555"/>
          </a:xfrm>
          <a:prstGeom prst="up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7532511" y="2748844"/>
            <a:ext cx="268111" cy="324555"/>
          </a:xfrm>
          <a:prstGeom prst="down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7205133" y="2746023"/>
            <a:ext cx="268111" cy="324555"/>
          </a:xfrm>
          <a:prstGeom prst="down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62"/>
          <p:cNvGrpSpPr/>
          <p:nvPr/>
        </p:nvGrpSpPr>
        <p:grpSpPr>
          <a:xfrm>
            <a:off x="1003395" y="3316111"/>
            <a:ext cx="7031988" cy="2622891"/>
            <a:chOff x="1483169" y="3302000"/>
            <a:chExt cx="7031988" cy="2622891"/>
          </a:xfrm>
        </p:grpSpPr>
        <p:cxnSp>
          <p:nvCxnSpPr>
            <p:cNvPr id="13" name="Straight Arrow Connector 12"/>
            <p:cNvCxnSpPr/>
            <p:nvPr/>
          </p:nvCxnSpPr>
          <p:spPr>
            <a:xfrm flipV="1">
              <a:off x="2483555" y="3330227"/>
              <a:ext cx="2" cy="1721551"/>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483555" y="5037667"/>
              <a:ext cx="4840112" cy="0"/>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rot="16200000">
              <a:off x="1005167" y="3780002"/>
              <a:ext cx="1848555" cy="892552"/>
            </a:xfrm>
            <a:prstGeom prst="rect">
              <a:avLst/>
            </a:prstGeom>
            <a:noFill/>
          </p:spPr>
          <p:txBody>
            <a:bodyPr wrap="square" rtlCol="0">
              <a:spAutoFit/>
            </a:bodyPr>
            <a:lstStyle/>
            <a:p>
              <a:pPr algn="ctr"/>
              <a:r>
                <a:rPr lang="en-US" sz="2600" dirty="0" smtClean="0"/>
                <a:t>PCM Read</a:t>
              </a:r>
            </a:p>
            <a:p>
              <a:pPr algn="ctr"/>
              <a:r>
                <a:rPr lang="en-US" sz="2600" dirty="0" smtClean="0"/>
                <a:t>Latency</a:t>
              </a:r>
              <a:endParaRPr lang="en-US" sz="2600" dirty="0"/>
            </a:p>
          </p:txBody>
        </p:sp>
        <p:sp>
          <p:nvSpPr>
            <p:cNvPr id="39" name="TextBox 38"/>
            <p:cNvSpPr txBox="1"/>
            <p:nvPr/>
          </p:nvSpPr>
          <p:spPr>
            <a:xfrm rot="18492023">
              <a:off x="2229558" y="5207001"/>
              <a:ext cx="926405" cy="492443"/>
            </a:xfrm>
            <a:prstGeom prst="rect">
              <a:avLst/>
            </a:prstGeom>
            <a:noFill/>
          </p:spPr>
          <p:txBody>
            <a:bodyPr wrap="none" rtlCol="0">
              <a:spAutoFit/>
            </a:bodyPr>
            <a:lstStyle/>
            <a:p>
              <a:r>
                <a:rPr lang="en-US" sz="2600" dirty="0" smtClean="0"/>
                <a:t>2007</a:t>
              </a:r>
              <a:endParaRPr lang="en-US" sz="2600" dirty="0"/>
            </a:p>
          </p:txBody>
        </p:sp>
        <p:sp>
          <p:nvSpPr>
            <p:cNvPr id="41" name="TextBox 40"/>
            <p:cNvSpPr txBox="1"/>
            <p:nvPr/>
          </p:nvSpPr>
          <p:spPr>
            <a:xfrm rot="18492023">
              <a:off x="5272994" y="5218290"/>
              <a:ext cx="901659" cy="492443"/>
            </a:xfrm>
            <a:prstGeom prst="rect">
              <a:avLst/>
            </a:prstGeom>
            <a:noFill/>
          </p:spPr>
          <p:txBody>
            <a:bodyPr wrap="none" rtlCol="0">
              <a:spAutoFit/>
            </a:bodyPr>
            <a:lstStyle/>
            <a:p>
              <a:r>
                <a:rPr lang="en-US" sz="2600" dirty="0" smtClean="0"/>
                <a:t>2011</a:t>
              </a:r>
              <a:endParaRPr lang="en-US" sz="2600" dirty="0"/>
            </a:p>
          </p:txBody>
        </p:sp>
        <p:sp>
          <p:nvSpPr>
            <p:cNvPr id="43" name="TextBox 42"/>
            <p:cNvSpPr txBox="1"/>
            <p:nvPr/>
          </p:nvSpPr>
          <p:spPr>
            <a:xfrm rot="18492023">
              <a:off x="5977463" y="5215467"/>
              <a:ext cx="926405" cy="492443"/>
            </a:xfrm>
            <a:prstGeom prst="rect">
              <a:avLst/>
            </a:prstGeom>
            <a:noFill/>
          </p:spPr>
          <p:txBody>
            <a:bodyPr wrap="none" rtlCol="0">
              <a:spAutoFit/>
            </a:bodyPr>
            <a:lstStyle/>
            <a:p>
              <a:r>
                <a:rPr lang="en-US" sz="2600" dirty="0" smtClean="0"/>
                <a:t>2012</a:t>
              </a:r>
              <a:endParaRPr lang="en-US" sz="2600" dirty="0"/>
            </a:p>
          </p:txBody>
        </p:sp>
        <p:cxnSp>
          <p:nvCxnSpPr>
            <p:cNvPr id="45" name="Straight Connector 44"/>
            <p:cNvCxnSpPr/>
            <p:nvPr/>
          </p:nvCxnSpPr>
          <p:spPr>
            <a:xfrm>
              <a:off x="2906889" y="5023556"/>
              <a:ext cx="0" cy="15522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994377" y="5034846"/>
              <a:ext cx="0" cy="15522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739439" y="5032025"/>
              <a:ext cx="0" cy="15522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795890" y="5319889"/>
              <a:ext cx="1025065" cy="492443"/>
            </a:xfrm>
            <a:prstGeom prst="rect">
              <a:avLst/>
            </a:prstGeom>
            <a:noFill/>
          </p:spPr>
          <p:txBody>
            <a:bodyPr wrap="none" rtlCol="0">
              <a:spAutoFit/>
            </a:bodyPr>
            <a:lstStyle/>
            <a:p>
              <a:r>
                <a:rPr lang="en-US" sz="2600" dirty="0" smtClean="0"/>
                <a:t>Years</a:t>
              </a:r>
              <a:endParaRPr lang="en-US" sz="2600" dirty="0"/>
            </a:p>
          </p:txBody>
        </p:sp>
        <p:sp>
          <p:nvSpPr>
            <p:cNvPr id="56" name="Freeform 55"/>
            <p:cNvSpPr/>
            <p:nvPr/>
          </p:nvSpPr>
          <p:spPr>
            <a:xfrm rot="21423664">
              <a:off x="2991556" y="3683000"/>
              <a:ext cx="4176888" cy="1016000"/>
            </a:xfrm>
            <a:custGeom>
              <a:avLst/>
              <a:gdLst>
                <a:gd name="connsiteX0" fmla="*/ 0 w 4233333"/>
                <a:gd name="connsiteY0" fmla="*/ 917222 h 994749"/>
                <a:gd name="connsiteX1" fmla="*/ 3104445 w 4233333"/>
                <a:gd name="connsiteY1" fmla="*/ 903111 h 994749"/>
                <a:gd name="connsiteX2" fmla="*/ 4233333 w 4233333"/>
                <a:gd name="connsiteY2" fmla="*/ 0 h 994749"/>
              </a:gdLst>
              <a:ahLst/>
              <a:cxnLst>
                <a:cxn ang="0">
                  <a:pos x="connsiteX0" y="connsiteY0"/>
                </a:cxn>
                <a:cxn ang="0">
                  <a:pos x="connsiteX1" y="connsiteY1"/>
                </a:cxn>
                <a:cxn ang="0">
                  <a:pos x="connsiteX2" y="connsiteY2"/>
                </a:cxn>
              </a:cxnLst>
              <a:rect l="l" t="t" r="r" b="b"/>
              <a:pathLst>
                <a:path w="4233333" h="994749">
                  <a:moveTo>
                    <a:pt x="0" y="917222"/>
                  </a:moveTo>
                  <a:cubicBezTo>
                    <a:pt x="1199444" y="986601"/>
                    <a:pt x="2398889" y="1055981"/>
                    <a:pt x="3104445" y="903111"/>
                  </a:cubicBezTo>
                  <a:cubicBezTo>
                    <a:pt x="3810001" y="750241"/>
                    <a:pt x="4233333" y="0"/>
                    <a:pt x="4233333" y="0"/>
                  </a:cubicBezTo>
                </a:path>
              </a:pathLst>
            </a:custGeom>
            <a:ln w="50800">
              <a:solidFill>
                <a:schemeClr val="tx1"/>
              </a:solidFill>
              <a:prstDash val="sysDash"/>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Oval 56"/>
            <p:cNvSpPr/>
            <p:nvPr/>
          </p:nvSpPr>
          <p:spPr>
            <a:xfrm>
              <a:off x="2765777" y="4600222"/>
              <a:ext cx="254000" cy="22577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853288" y="4484511"/>
              <a:ext cx="254000" cy="22577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6654799" y="3973688"/>
              <a:ext cx="254000" cy="22577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2568222" y="3937001"/>
              <a:ext cx="1493468" cy="646331"/>
            </a:xfrm>
            <a:prstGeom prst="rect">
              <a:avLst/>
            </a:prstGeom>
            <a:noFill/>
          </p:spPr>
          <p:txBody>
            <a:bodyPr wrap="none" rtlCol="0">
              <a:spAutoFit/>
            </a:bodyPr>
            <a:lstStyle/>
            <a:p>
              <a:pPr algn="ctr"/>
              <a:r>
                <a:rPr lang="en-US" dirty="0" smtClean="0"/>
                <a:t>78ns </a:t>
              </a:r>
            </a:p>
            <a:p>
              <a:pPr algn="ctr"/>
              <a:r>
                <a:rPr lang="en-US" dirty="0" smtClean="0"/>
                <a:t>(90nm node)</a:t>
              </a:r>
              <a:endParaRPr lang="en-US" dirty="0"/>
            </a:p>
          </p:txBody>
        </p:sp>
        <p:sp>
          <p:nvSpPr>
            <p:cNvPr id="61" name="TextBox 60"/>
            <p:cNvSpPr txBox="1"/>
            <p:nvPr/>
          </p:nvSpPr>
          <p:spPr>
            <a:xfrm>
              <a:off x="4540956" y="3849512"/>
              <a:ext cx="1493468" cy="646331"/>
            </a:xfrm>
            <a:prstGeom prst="rect">
              <a:avLst/>
            </a:prstGeom>
            <a:noFill/>
          </p:spPr>
          <p:txBody>
            <a:bodyPr wrap="none" rtlCol="0">
              <a:spAutoFit/>
            </a:bodyPr>
            <a:lstStyle/>
            <a:p>
              <a:pPr algn="ctr"/>
              <a:r>
                <a:rPr lang="en-US" dirty="0" smtClean="0"/>
                <a:t>80ns </a:t>
              </a:r>
            </a:p>
            <a:p>
              <a:pPr algn="ctr"/>
              <a:r>
                <a:rPr lang="en-US" dirty="0" smtClean="0"/>
                <a:t>(58nm node)</a:t>
              </a:r>
              <a:endParaRPr lang="en-US" dirty="0"/>
            </a:p>
          </p:txBody>
        </p:sp>
        <p:sp>
          <p:nvSpPr>
            <p:cNvPr id="62" name="TextBox 61"/>
            <p:cNvSpPr txBox="1"/>
            <p:nvPr/>
          </p:nvSpPr>
          <p:spPr>
            <a:xfrm>
              <a:off x="7021689" y="3762024"/>
              <a:ext cx="1493468" cy="646331"/>
            </a:xfrm>
            <a:prstGeom prst="rect">
              <a:avLst/>
            </a:prstGeom>
            <a:noFill/>
          </p:spPr>
          <p:txBody>
            <a:bodyPr wrap="none" rtlCol="0">
              <a:spAutoFit/>
            </a:bodyPr>
            <a:lstStyle/>
            <a:p>
              <a:pPr algn="ctr"/>
              <a:r>
                <a:rPr lang="en-US" dirty="0" smtClean="0"/>
                <a:t>120ns </a:t>
              </a:r>
            </a:p>
            <a:p>
              <a:pPr algn="ctr"/>
              <a:r>
                <a:rPr lang="en-US" dirty="0" smtClean="0"/>
                <a:t>(20nm node)</a:t>
              </a:r>
              <a:endParaRPr lang="en-US" dirty="0"/>
            </a:p>
          </p:txBody>
        </p:sp>
      </p:grpSp>
    </p:spTree>
    <p:extLst>
      <p:ext uri="{BB962C8B-B14F-4D97-AF65-F5344CB8AC3E}">
        <p14:creationId xmlns:p14="http://schemas.microsoft.com/office/powerpoint/2010/main" val="51435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4" grpId="0" animBg="1"/>
      <p:bldP spid="7" grpId="0" animBg="1"/>
      <p:bldP spid="23"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999" y="1192213"/>
            <a:ext cx="8449556" cy="4830762"/>
          </a:xfrm>
        </p:spPr>
        <p:txBody>
          <a:bodyPr/>
          <a:lstStyle/>
          <a:p>
            <a:r>
              <a:rPr lang="en-US" sz="2800" dirty="0" smtClean="0">
                <a:latin typeface="Arial"/>
                <a:cs typeface="Arial"/>
              </a:rPr>
              <a:t>Read requests tend to halt execution</a:t>
            </a:r>
          </a:p>
          <a:p>
            <a:r>
              <a:rPr lang="en-US" sz="2800" dirty="0" smtClean="0">
                <a:latin typeface="Arial"/>
                <a:cs typeface="Arial"/>
              </a:rPr>
              <a:t>Write requests can be buffered/paused/cancelled</a:t>
            </a: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46</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REDUCING READ LATENCY MATTERS</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46</a:t>
            </a:fld>
            <a:endParaRPr lang="en-US" sz="1200" b="1">
              <a:solidFill>
                <a:schemeClr val="tx1">
                  <a:tint val="75000"/>
                </a:schemeClr>
              </a:solidFill>
              <a:latin typeface="+mn-lt"/>
            </a:endParaRPr>
          </a:p>
        </p:txBody>
      </p:sp>
      <p:sp>
        <p:nvSpPr>
          <p:cNvPr id="46" name="TextBox 45"/>
          <p:cNvSpPr txBox="1"/>
          <p:nvPr/>
        </p:nvSpPr>
        <p:spPr>
          <a:xfrm>
            <a:off x="493890" y="3273783"/>
            <a:ext cx="3613079" cy="369332"/>
          </a:xfrm>
          <a:prstGeom prst="rect">
            <a:avLst/>
          </a:prstGeom>
          <a:noFill/>
        </p:spPr>
        <p:txBody>
          <a:bodyPr wrap="none" rtlCol="0">
            <a:spAutoFit/>
          </a:bodyPr>
          <a:lstStyle/>
          <a:p>
            <a:r>
              <a:rPr lang="en-US" i="1" dirty="0" smtClean="0"/>
              <a:t>Write Cancellation/Write Pausing</a:t>
            </a:r>
          </a:p>
        </p:txBody>
      </p:sp>
      <p:grpSp>
        <p:nvGrpSpPr>
          <p:cNvPr id="75" name="Group 74"/>
          <p:cNvGrpSpPr/>
          <p:nvPr/>
        </p:nvGrpSpPr>
        <p:grpSpPr>
          <a:xfrm>
            <a:off x="959555" y="2300117"/>
            <a:ext cx="7725925" cy="3019777"/>
            <a:chOff x="959555" y="2300117"/>
            <a:chExt cx="7725925" cy="3019777"/>
          </a:xfrm>
        </p:grpSpPr>
        <p:cxnSp>
          <p:nvCxnSpPr>
            <p:cNvPr id="17" name="Straight Arrow Connector 16"/>
            <p:cNvCxnSpPr/>
            <p:nvPr/>
          </p:nvCxnSpPr>
          <p:spPr>
            <a:xfrm>
              <a:off x="959555" y="5319894"/>
              <a:ext cx="7196667" cy="0"/>
            </a:xfrm>
            <a:prstGeom prst="straightConnector1">
              <a:avLst/>
            </a:prstGeom>
            <a:ln w="7620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533441" y="3866449"/>
              <a:ext cx="2152039" cy="369332"/>
            </a:xfrm>
            <a:prstGeom prst="rect">
              <a:avLst/>
            </a:prstGeom>
            <a:noFill/>
          </p:spPr>
          <p:txBody>
            <a:bodyPr wrap="none" rtlCol="0">
              <a:spAutoFit/>
            </a:bodyPr>
            <a:lstStyle/>
            <a:p>
              <a:r>
                <a:rPr lang="en-US" dirty="0" smtClean="0"/>
                <a:t>Write Queue/Buffer</a:t>
              </a:r>
              <a:endParaRPr lang="en-US" dirty="0"/>
            </a:p>
          </p:txBody>
        </p:sp>
        <p:sp>
          <p:nvSpPr>
            <p:cNvPr id="21" name="Down Arrow 20"/>
            <p:cNvSpPr/>
            <p:nvPr/>
          </p:nvSpPr>
          <p:spPr>
            <a:xfrm>
              <a:off x="1439333" y="4840116"/>
              <a:ext cx="395112" cy="437445"/>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185333" y="4416782"/>
              <a:ext cx="928459" cy="369332"/>
            </a:xfrm>
            <a:prstGeom prst="rect">
              <a:avLst/>
            </a:prstGeom>
            <a:noFill/>
          </p:spPr>
          <p:txBody>
            <a:bodyPr wrap="none" rtlCol="0">
              <a:spAutoFit/>
            </a:bodyPr>
            <a:lstStyle/>
            <a:p>
              <a:r>
                <a:rPr lang="en-US" dirty="0" smtClean="0"/>
                <a:t>Write A</a:t>
              </a:r>
              <a:endParaRPr lang="en-US" dirty="0"/>
            </a:p>
          </p:txBody>
        </p:sp>
        <p:grpSp>
          <p:nvGrpSpPr>
            <p:cNvPr id="74" name="Group 73"/>
            <p:cNvGrpSpPr/>
            <p:nvPr/>
          </p:nvGrpSpPr>
          <p:grpSpPr>
            <a:xfrm>
              <a:off x="1792115" y="2300117"/>
              <a:ext cx="4614333" cy="2455331"/>
              <a:chOff x="1792115" y="2300117"/>
              <a:chExt cx="4614333" cy="2455331"/>
            </a:xfrm>
          </p:grpSpPr>
          <p:grpSp>
            <p:nvGrpSpPr>
              <p:cNvPr id="73" name="Group 72"/>
              <p:cNvGrpSpPr/>
              <p:nvPr/>
            </p:nvGrpSpPr>
            <p:grpSpPr>
              <a:xfrm>
                <a:off x="1792115" y="2300117"/>
                <a:ext cx="4614333" cy="2455331"/>
                <a:chOff x="1792115" y="2300117"/>
                <a:chExt cx="4614333" cy="2455331"/>
              </a:xfrm>
            </p:grpSpPr>
            <p:grpSp>
              <p:nvGrpSpPr>
                <p:cNvPr id="72" name="Group 71"/>
                <p:cNvGrpSpPr/>
                <p:nvPr/>
              </p:nvGrpSpPr>
              <p:grpSpPr>
                <a:xfrm>
                  <a:off x="1792115" y="2300117"/>
                  <a:ext cx="4614333" cy="832554"/>
                  <a:chOff x="1792115" y="2300117"/>
                  <a:chExt cx="4614333" cy="832554"/>
                </a:xfrm>
              </p:grpSpPr>
              <p:sp>
                <p:nvSpPr>
                  <p:cNvPr id="8" name="Rectangle 7"/>
                  <p:cNvSpPr/>
                  <p:nvPr/>
                </p:nvSpPr>
                <p:spPr>
                  <a:xfrm>
                    <a:off x="1792115" y="2300117"/>
                    <a:ext cx="4614333" cy="832554"/>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413000" y="2497671"/>
                    <a:ext cx="3443370" cy="369332"/>
                  </a:xfrm>
                  <a:prstGeom prst="rect">
                    <a:avLst/>
                  </a:prstGeom>
                  <a:noFill/>
                </p:spPr>
                <p:txBody>
                  <a:bodyPr wrap="none" rtlCol="0">
                    <a:spAutoFit/>
                  </a:bodyPr>
                  <a:lstStyle/>
                  <a:p>
                    <a:r>
                      <a:rPr lang="en-US" dirty="0" smtClean="0"/>
                      <a:t>Phase Change Memory System</a:t>
                    </a:r>
                    <a:endParaRPr lang="en-US" dirty="0"/>
                  </a:p>
                </p:txBody>
              </p:sp>
            </p:grpSp>
            <p:sp>
              <p:nvSpPr>
                <p:cNvPr id="10" name="Rectangle 9"/>
                <p:cNvSpPr/>
                <p:nvPr/>
              </p:nvSpPr>
              <p:spPr>
                <a:xfrm>
                  <a:off x="5757330" y="3527781"/>
                  <a:ext cx="578556" cy="1227667"/>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a:stCxn id="25" idx="0"/>
                </p:cNvCxnSpPr>
                <p:nvPr/>
              </p:nvCxnSpPr>
              <p:spPr>
                <a:xfrm flipH="1" flipV="1">
                  <a:off x="6053664" y="3118559"/>
                  <a:ext cx="6390" cy="409222"/>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grpSp>
          <p:cxnSp>
            <p:nvCxnSpPr>
              <p:cNvPr id="36" name="Straight Connector 35"/>
              <p:cNvCxnSpPr/>
              <p:nvPr/>
            </p:nvCxnSpPr>
            <p:spPr>
              <a:xfrm>
                <a:off x="5768620" y="3934181"/>
                <a:ext cx="564445"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762978" y="4337758"/>
                <a:ext cx="564445"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884365" y="3527781"/>
                <a:ext cx="351378" cy="369332"/>
              </a:xfrm>
              <a:prstGeom prst="rect">
                <a:avLst/>
              </a:prstGeom>
              <a:noFill/>
            </p:spPr>
            <p:txBody>
              <a:bodyPr wrap="none" rtlCol="0">
                <a:spAutoFit/>
              </a:bodyPr>
              <a:lstStyle/>
              <a:p>
                <a:r>
                  <a:rPr lang="en-US" dirty="0" smtClean="0"/>
                  <a:t>A</a:t>
                </a:r>
                <a:endParaRPr lang="en-US" dirty="0"/>
              </a:p>
            </p:txBody>
          </p:sp>
        </p:grpSp>
        <p:sp>
          <p:nvSpPr>
            <p:cNvPr id="47" name="TextBox 46"/>
            <p:cNvSpPr txBox="1"/>
            <p:nvPr/>
          </p:nvSpPr>
          <p:spPr>
            <a:xfrm>
              <a:off x="7027334" y="4854227"/>
              <a:ext cx="620745" cy="369332"/>
            </a:xfrm>
            <a:prstGeom prst="rect">
              <a:avLst/>
            </a:prstGeom>
            <a:noFill/>
          </p:spPr>
          <p:txBody>
            <a:bodyPr wrap="none" rtlCol="0">
              <a:spAutoFit/>
            </a:bodyPr>
            <a:lstStyle/>
            <a:p>
              <a:r>
                <a:rPr lang="en-US" dirty="0" smtClean="0"/>
                <a:t>time</a:t>
              </a:r>
              <a:endParaRPr lang="en-US" dirty="0"/>
            </a:p>
          </p:txBody>
        </p:sp>
      </p:grpSp>
      <p:grpSp>
        <p:nvGrpSpPr>
          <p:cNvPr id="76" name="Group 75"/>
          <p:cNvGrpSpPr/>
          <p:nvPr/>
        </p:nvGrpSpPr>
        <p:grpSpPr>
          <a:xfrm>
            <a:off x="2410177" y="3175000"/>
            <a:ext cx="1950156" cy="2113850"/>
            <a:chOff x="2410177" y="3175000"/>
            <a:chExt cx="1950156" cy="2113850"/>
          </a:xfrm>
        </p:grpSpPr>
        <p:sp>
          <p:nvSpPr>
            <p:cNvPr id="64" name="Down Arrow 63"/>
            <p:cNvSpPr/>
            <p:nvPr/>
          </p:nvSpPr>
          <p:spPr>
            <a:xfrm>
              <a:off x="2650067" y="4851405"/>
              <a:ext cx="395112" cy="437445"/>
            </a:xfrm>
            <a:prstGeom prst="downArrow">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2410177" y="4413960"/>
              <a:ext cx="954596" cy="369332"/>
            </a:xfrm>
            <a:prstGeom prst="rect">
              <a:avLst/>
            </a:prstGeom>
            <a:noFill/>
          </p:spPr>
          <p:txBody>
            <a:bodyPr wrap="none" rtlCol="0">
              <a:spAutoFit/>
            </a:bodyPr>
            <a:lstStyle/>
            <a:p>
              <a:r>
                <a:rPr lang="en-US" dirty="0" smtClean="0"/>
                <a:t>Read </a:t>
              </a:r>
              <a:r>
                <a:rPr lang="en-US" dirty="0"/>
                <a:t>B</a:t>
              </a:r>
            </a:p>
          </p:txBody>
        </p:sp>
        <p:sp>
          <p:nvSpPr>
            <p:cNvPr id="53" name="Freeform 52"/>
            <p:cNvSpPr/>
            <p:nvPr/>
          </p:nvSpPr>
          <p:spPr>
            <a:xfrm>
              <a:off x="3076222" y="3175000"/>
              <a:ext cx="1284111" cy="1876781"/>
            </a:xfrm>
            <a:custGeom>
              <a:avLst/>
              <a:gdLst>
                <a:gd name="connsiteX0" fmla="*/ 0 w 1467555"/>
                <a:gd name="connsiteY0" fmla="*/ 1820333 h 1820333"/>
                <a:gd name="connsiteX1" fmla="*/ 1157111 w 1467555"/>
                <a:gd name="connsiteY1" fmla="*/ 1072444 h 1820333"/>
                <a:gd name="connsiteX2" fmla="*/ 1467555 w 1467555"/>
                <a:gd name="connsiteY2" fmla="*/ 0 h 1820333"/>
              </a:gdLst>
              <a:ahLst/>
              <a:cxnLst>
                <a:cxn ang="0">
                  <a:pos x="connsiteX0" y="connsiteY0"/>
                </a:cxn>
                <a:cxn ang="0">
                  <a:pos x="connsiteX1" y="connsiteY1"/>
                </a:cxn>
                <a:cxn ang="0">
                  <a:pos x="connsiteX2" y="connsiteY2"/>
                </a:cxn>
              </a:cxnLst>
              <a:rect l="l" t="t" r="r" b="b"/>
              <a:pathLst>
                <a:path w="1467555" h="1820333">
                  <a:moveTo>
                    <a:pt x="0" y="1820333"/>
                  </a:moveTo>
                  <a:cubicBezTo>
                    <a:pt x="456259" y="1598083"/>
                    <a:pt x="912519" y="1375833"/>
                    <a:pt x="1157111" y="1072444"/>
                  </a:cubicBezTo>
                  <a:cubicBezTo>
                    <a:pt x="1401703" y="769055"/>
                    <a:pt x="1467555" y="0"/>
                    <a:pt x="1467555" y="0"/>
                  </a:cubicBezTo>
                </a:path>
              </a:pathLst>
            </a:custGeom>
            <a:ln w="38100">
              <a:solidFill>
                <a:schemeClr val="tx1"/>
              </a:solidFill>
              <a:round/>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8" name="Group 77"/>
          <p:cNvGrpSpPr/>
          <p:nvPr/>
        </p:nvGrpSpPr>
        <p:grpSpPr>
          <a:xfrm>
            <a:off x="4651021" y="3203226"/>
            <a:ext cx="747891" cy="2068691"/>
            <a:chOff x="4651021" y="3203226"/>
            <a:chExt cx="747891" cy="2068691"/>
          </a:xfrm>
        </p:grpSpPr>
        <p:sp>
          <p:nvSpPr>
            <p:cNvPr id="66" name="Down Arrow 65"/>
            <p:cNvSpPr/>
            <p:nvPr/>
          </p:nvSpPr>
          <p:spPr>
            <a:xfrm>
              <a:off x="5003800" y="4834472"/>
              <a:ext cx="395112" cy="437445"/>
            </a:xfrm>
            <a:prstGeom prst="downArrow">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Arrow Connector 54"/>
            <p:cNvCxnSpPr>
              <a:endCxn id="66" idx="0"/>
            </p:cNvCxnSpPr>
            <p:nvPr/>
          </p:nvCxnSpPr>
          <p:spPr>
            <a:xfrm>
              <a:off x="4684889" y="3203226"/>
              <a:ext cx="516467" cy="1631246"/>
            </a:xfrm>
            <a:prstGeom prst="straightConnector1">
              <a:avLst/>
            </a:prstGeom>
            <a:ln w="31750">
              <a:solidFill>
                <a:schemeClr val="tx1"/>
              </a:solidFill>
              <a:prstDash val="solid"/>
              <a:tailEnd type="stealth" w="lg" len="lg"/>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4651021" y="4411137"/>
              <a:ext cx="338629" cy="369332"/>
            </a:xfrm>
            <a:prstGeom prst="rect">
              <a:avLst/>
            </a:prstGeom>
            <a:noFill/>
          </p:spPr>
          <p:txBody>
            <a:bodyPr wrap="none" rtlCol="0">
              <a:spAutoFit/>
            </a:bodyPr>
            <a:lstStyle/>
            <a:p>
              <a:r>
                <a:rPr lang="en-US" dirty="0" smtClean="0"/>
                <a:t>B</a:t>
              </a:r>
              <a:endParaRPr lang="en-US" dirty="0"/>
            </a:p>
          </p:txBody>
        </p:sp>
      </p:grpSp>
      <p:grpSp>
        <p:nvGrpSpPr>
          <p:cNvPr id="71" name="Group 70"/>
          <p:cNvGrpSpPr/>
          <p:nvPr/>
        </p:nvGrpSpPr>
        <p:grpSpPr>
          <a:xfrm>
            <a:off x="2370666" y="5460999"/>
            <a:ext cx="4698722" cy="637443"/>
            <a:chOff x="2370666" y="5460999"/>
            <a:chExt cx="4698722" cy="637443"/>
          </a:xfrm>
        </p:grpSpPr>
        <p:sp>
          <p:nvSpPr>
            <p:cNvPr id="69" name="TextBox 68"/>
            <p:cNvSpPr txBox="1"/>
            <p:nvPr/>
          </p:nvSpPr>
          <p:spPr>
            <a:xfrm>
              <a:off x="2370666" y="5729110"/>
              <a:ext cx="4698722" cy="369332"/>
            </a:xfrm>
            <a:prstGeom prst="rect">
              <a:avLst/>
            </a:prstGeom>
            <a:noFill/>
          </p:spPr>
          <p:txBody>
            <a:bodyPr wrap="none" rtlCol="0">
              <a:spAutoFit/>
            </a:bodyPr>
            <a:lstStyle/>
            <a:p>
              <a:r>
                <a:rPr lang="en-US" dirty="0" smtClean="0"/>
                <a:t>Read Latency =1.5X to 2.5X DRAM Latency</a:t>
              </a:r>
              <a:endParaRPr lang="en-US" dirty="0"/>
            </a:p>
          </p:txBody>
        </p:sp>
        <p:sp>
          <p:nvSpPr>
            <p:cNvPr id="70" name="Right Arrow 69"/>
            <p:cNvSpPr/>
            <p:nvPr/>
          </p:nvSpPr>
          <p:spPr>
            <a:xfrm>
              <a:off x="2906889" y="5460999"/>
              <a:ext cx="2314222" cy="239889"/>
            </a:xfrm>
            <a:prstGeom prst="rightArrow">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3914428" y="3143960"/>
            <a:ext cx="663218" cy="2139246"/>
            <a:chOff x="3914428" y="3143960"/>
            <a:chExt cx="663218" cy="2139246"/>
          </a:xfrm>
        </p:grpSpPr>
        <p:cxnSp>
          <p:nvCxnSpPr>
            <p:cNvPr id="79" name="Straight Arrow Connector 78"/>
            <p:cNvCxnSpPr/>
            <p:nvPr/>
          </p:nvCxnSpPr>
          <p:spPr>
            <a:xfrm>
              <a:off x="4385733" y="3143960"/>
              <a:ext cx="2822" cy="1710262"/>
            </a:xfrm>
            <a:prstGeom prst="straightConnector1">
              <a:avLst/>
            </a:prstGeom>
            <a:ln w="31750">
              <a:solidFill>
                <a:schemeClr val="tx1"/>
              </a:solidFill>
              <a:prstDash val="solid"/>
              <a:tailEnd type="stealth" w="lg" len="lg"/>
            </a:ln>
          </p:spPr>
          <p:style>
            <a:lnRef idx="2">
              <a:schemeClr val="accent1"/>
            </a:lnRef>
            <a:fillRef idx="0">
              <a:schemeClr val="accent1"/>
            </a:fillRef>
            <a:effectRef idx="1">
              <a:schemeClr val="accent1"/>
            </a:effectRef>
            <a:fontRef idx="minor">
              <a:schemeClr val="tx1"/>
            </a:fontRef>
          </p:style>
        </p:cxnSp>
        <p:sp>
          <p:nvSpPr>
            <p:cNvPr id="82" name="Down Arrow 81"/>
            <p:cNvSpPr/>
            <p:nvPr/>
          </p:nvSpPr>
          <p:spPr>
            <a:xfrm>
              <a:off x="4182534" y="4845761"/>
              <a:ext cx="395112" cy="437445"/>
            </a:xfrm>
            <a:prstGeom prst="downArrow">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3914428" y="4450649"/>
              <a:ext cx="338629" cy="369332"/>
            </a:xfrm>
            <a:prstGeom prst="rect">
              <a:avLst/>
            </a:prstGeom>
            <a:noFill/>
          </p:spPr>
          <p:txBody>
            <a:bodyPr wrap="none" rtlCol="0">
              <a:spAutoFit/>
            </a:bodyPr>
            <a:lstStyle/>
            <a:p>
              <a:r>
                <a:rPr lang="en-US" dirty="0" smtClean="0"/>
                <a:t>B</a:t>
              </a:r>
              <a:endParaRPr lang="en-US" dirty="0"/>
            </a:p>
          </p:txBody>
        </p:sp>
      </p:grpSp>
      <p:grpSp>
        <p:nvGrpSpPr>
          <p:cNvPr id="85" name="Group 84"/>
          <p:cNvGrpSpPr/>
          <p:nvPr/>
        </p:nvGrpSpPr>
        <p:grpSpPr>
          <a:xfrm>
            <a:off x="2367842" y="5461002"/>
            <a:ext cx="3429144" cy="648729"/>
            <a:chOff x="2370666" y="5449713"/>
            <a:chExt cx="3429144" cy="648729"/>
          </a:xfrm>
        </p:grpSpPr>
        <p:sp>
          <p:nvSpPr>
            <p:cNvPr id="86" name="TextBox 85"/>
            <p:cNvSpPr txBox="1"/>
            <p:nvPr/>
          </p:nvSpPr>
          <p:spPr>
            <a:xfrm>
              <a:off x="2370666" y="5729110"/>
              <a:ext cx="3429144" cy="369332"/>
            </a:xfrm>
            <a:prstGeom prst="rect">
              <a:avLst/>
            </a:prstGeom>
            <a:noFill/>
          </p:spPr>
          <p:txBody>
            <a:bodyPr wrap="none" rtlCol="0">
              <a:spAutoFit/>
            </a:bodyPr>
            <a:lstStyle/>
            <a:p>
              <a:r>
                <a:rPr lang="en-US" dirty="0" smtClean="0"/>
                <a:t>Read Latency = DRAM Latency</a:t>
              </a:r>
              <a:endParaRPr lang="en-US" dirty="0"/>
            </a:p>
          </p:txBody>
        </p:sp>
        <p:sp>
          <p:nvSpPr>
            <p:cNvPr id="87" name="Right Arrow 86"/>
            <p:cNvSpPr/>
            <p:nvPr/>
          </p:nvSpPr>
          <p:spPr>
            <a:xfrm>
              <a:off x="2906889" y="5449713"/>
              <a:ext cx="1583267" cy="251175"/>
            </a:xfrm>
            <a:prstGeom prst="rightArrow">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8" name="Rectangle 87"/>
          <p:cNvSpPr/>
          <p:nvPr/>
        </p:nvSpPr>
        <p:spPr>
          <a:xfrm>
            <a:off x="691443" y="6115559"/>
            <a:ext cx="7972778" cy="523220"/>
          </a:xfrm>
          <a:prstGeom prst="rect">
            <a:avLst/>
          </a:prstGeom>
          <a:solidFill>
            <a:srgbClr val="BBCFE6"/>
          </a:solidFill>
          <a:ln w="38100" cmpd="sng">
            <a:solidFill>
              <a:srgbClr val="FF66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prstClr val="black"/>
                </a:solidFill>
              </a:rPr>
              <a:t>Low read latency improves performance directly</a:t>
            </a:r>
            <a:endParaRPr kumimoji="0" lang="en-US" sz="2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523840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7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1178845"/>
            <a:ext cx="8580270" cy="4830762"/>
          </a:xfrm>
        </p:spPr>
        <p:txBody>
          <a:bodyPr/>
          <a:lstStyle/>
          <a:p>
            <a:r>
              <a:rPr lang="en-US" sz="2800" dirty="0" smtClean="0">
                <a:latin typeface="Arial"/>
                <a:cs typeface="Arial"/>
              </a:rPr>
              <a:t>Adversarial read sequences can cause latent faults</a:t>
            </a: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smtClean="0">
              <a:latin typeface="Arial"/>
              <a:cs typeface="Arial"/>
            </a:endParaRPr>
          </a:p>
          <a:p>
            <a:endParaRPr lang="en-US" sz="2800" dirty="0" smtClean="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47</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LATENT FAULTS FROM READ DISTURB</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47</a:t>
            </a:fld>
            <a:endParaRPr lang="en-US" sz="1200" b="1">
              <a:solidFill>
                <a:schemeClr val="tx1">
                  <a:tint val="75000"/>
                </a:schemeClr>
              </a:solidFill>
              <a:latin typeface="+mn-lt"/>
            </a:endParaRPr>
          </a:p>
        </p:txBody>
      </p:sp>
      <p:sp>
        <p:nvSpPr>
          <p:cNvPr id="31" name="Rectangle 30"/>
          <p:cNvSpPr/>
          <p:nvPr/>
        </p:nvSpPr>
        <p:spPr>
          <a:xfrm>
            <a:off x="384929" y="5591088"/>
            <a:ext cx="8302485" cy="523220"/>
          </a:xfrm>
          <a:prstGeom prst="rect">
            <a:avLst/>
          </a:prstGeom>
          <a:solidFill>
            <a:srgbClr val="BBCFE6"/>
          </a:solidFill>
          <a:ln w="38100" cmpd="sng">
            <a:solidFill>
              <a:srgbClr val="FF6600"/>
            </a:solidFill>
          </a:ln>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lang="en-US" sz="2800" kern="0" dirty="0" smtClean="0">
                <a:solidFill>
                  <a:prstClr val="black"/>
                </a:solidFill>
              </a:rPr>
              <a:t>Need a low cost solution to mitigate latent faults</a:t>
            </a:r>
            <a:endParaRPr kumimoji="0" lang="en-US" sz="2800" b="0" i="0" u="none" strike="noStrike" kern="0" cap="none" spc="0" normalizeH="0" baseline="0" noProof="0" dirty="0" smtClean="0">
              <a:ln>
                <a:noFill/>
              </a:ln>
              <a:solidFill>
                <a:prstClr val="black"/>
              </a:solidFill>
              <a:effectLst/>
              <a:uLnTx/>
              <a:uFillTx/>
            </a:endParaRPr>
          </a:p>
        </p:txBody>
      </p:sp>
      <p:sp>
        <p:nvSpPr>
          <p:cNvPr id="9" name="Rectangle 8"/>
          <p:cNvSpPr/>
          <p:nvPr/>
        </p:nvSpPr>
        <p:spPr>
          <a:xfrm>
            <a:off x="2152311" y="2072113"/>
            <a:ext cx="6563894" cy="628316"/>
          </a:xfrm>
          <a:prstGeom prst="rect">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20837" y="2179062"/>
            <a:ext cx="1697901" cy="492443"/>
          </a:xfrm>
          <a:prstGeom prst="rect">
            <a:avLst/>
          </a:prstGeom>
          <a:noFill/>
        </p:spPr>
        <p:txBody>
          <a:bodyPr wrap="none" rtlCol="0">
            <a:spAutoFit/>
          </a:bodyPr>
          <a:lstStyle/>
          <a:p>
            <a:r>
              <a:rPr lang="en-US" sz="2600" dirty="0" smtClean="0"/>
              <a:t>PCM Row</a:t>
            </a:r>
            <a:endParaRPr lang="en-US" sz="2600" dirty="0"/>
          </a:p>
        </p:txBody>
      </p:sp>
      <p:cxnSp>
        <p:nvCxnSpPr>
          <p:cNvPr id="12" name="Straight Arrow Connector 11"/>
          <p:cNvCxnSpPr/>
          <p:nvPr/>
        </p:nvCxnSpPr>
        <p:spPr>
          <a:xfrm flipV="1">
            <a:off x="467895" y="4037263"/>
            <a:ext cx="8328526" cy="13369"/>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3970397" y="2072105"/>
            <a:ext cx="1630947" cy="628316"/>
            <a:chOff x="3970397" y="2072105"/>
            <a:chExt cx="1630947" cy="628316"/>
          </a:xfrm>
        </p:grpSpPr>
        <p:sp>
          <p:nvSpPr>
            <p:cNvPr id="17" name="Rectangle 16"/>
            <p:cNvSpPr/>
            <p:nvPr/>
          </p:nvSpPr>
          <p:spPr>
            <a:xfrm>
              <a:off x="3970397" y="2072105"/>
              <a:ext cx="1630947" cy="628316"/>
            </a:xfrm>
            <a:prstGeom prst="rec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184317" y="2125579"/>
              <a:ext cx="1184940" cy="523220"/>
            </a:xfrm>
            <a:prstGeom prst="rect">
              <a:avLst/>
            </a:prstGeom>
            <a:noFill/>
          </p:spPr>
          <p:txBody>
            <a:bodyPr wrap="none" rtlCol="0">
              <a:spAutoFit/>
            </a:bodyPr>
            <a:lstStyle/>
            <a:p>
              <a:r>
                <a:rPr lang="en-US" sz="2800" dirty="0" smtClean="0"/>
                <a:t>Line A</a:t>
              </a:r>
              <a:endParaRPr lang="en-US" sz="2800" dirty="0"/>
            </a:p>
          </p:txBody>
        </p:sp>
      </p:grpSp>
      <p:grpSp>
        <p:nvGrpSpPr>
          <p:cNvPr id="22" name="Group 21"/>
          <p:cNvGrpSpPr/>
          <p:nvPr/>
        </p:nvGrpSpPr>
        <p:grpSpPr>
          <a:xfrm>
            <a:off x="802106" y="3048000"/>
            <a:ext cx="2005677" cy="980655"/>
            <a:chOff x="802106" y="3061368"/>
            <a:chExt cx="2005677" cy="980655"/>
          </a:xfrm>
        </p:grpSpPr>
        <p:sp>
          <p:nvSpPr>
            <p:cNvPr id="18" name="Down Arrow 17"/>
            <p:cNvSpPr/>
            <p:nvPr/>
          </p:nvSpPr>
          <p:spPr>
            <a:xfrm>
              <a:off x="1528010" y="3604578"/>
              <a:ext cx="395112" cy="437445"/>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802106" y="3061368"/>
              <a:ext cx="2005677" cy="492443"/>
            </a:xfrm>
            <a:prstGeom prst="rect">
              <a:avLst/>
            </a:prstGeom>
            <a:noFill/>
          </p:spPr>
          <p:txBody>
            <a:bodyPr wrap="none" rtlCol="0">
              <a:spAutoFit/>
            </a:bodyPr>
            <a:lstStyle/>
            <a:p>
              <a:r>
                <a:rPr lang="en-US" sz="2600" dirty="0" smtClean="0"/>
                <a:t>Read Line A</a:t>
              </a:r>
              <a:endParaRPr lang="en-US" sz="2600" dirty="0"/>
            </a:p>
          </p:txBody>
        </p:sp>
      </p:grpSp>
      <p:grpSp>
        <p:nvGrpSpPr>
          <p:cNvPr id="24" name="Group 23"/>
          <p:cNvGrpSpPr/>
          <p:nvPr/>
        </p:nvGrpSpPr>
        <p:grpSpPr>
          <a:xfrm>
            <a:off x="2772611" y="3053348"/>
            <a:ext cx="2005677" cy="980655"/>
            <a:chOff x="802106" y="3061368"/>
            <a:chExt cx="2005677" cy="980655"/>
          </a:xfrm>
        </p:grpSpPr>
        <p:sp>
          <p:nvSpPr>
            <p:cNvPr id="25" name="Down Arrow 24"/>
            <p:cNvSpPr/>
            <p:nvPr/>
          </p:nvSpPr>
          <p:spPr>
            <a:xfrm>
              <a:off x="1528010" y="3604578"/>
              <a:ext cx="395112" cy="437445"/>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802106" y="3061368"/>
              <a:ext cx="2005677" cy="492443"/>
            </a:xfrm>
            <a:prstGeom prst="rect">
              <a:avLst/>
            </a:prstGeom>
            <a:noFill/>
          </p:spPr>
          <p:txBody>
            <a:bodyPr wrap="none" rtlCol="0">
              <a:spAutoFit/>
            </a:bodyPr>
            <a:lstStyle/>
            <a:p>
              <a:r>
                <a:rPr lang="en-US" sz="2600" dirty="0" smtClean="0"/>
                <a:t>Read Line A</a:t>
              </a:r>
              <a:endParaRPr lang="en-US" sz="2600" dirty="0"/>
            </a:p>
          </p:txBody>
        </p:sp>
      </p:grpSp>
      <p:grpSp>
        <p:nvGrpSpPr>
          <p:cNvPr id="27" name="Group 26"/>
          <p:cNvGrpSpPr/>
          <p:nvPr/>
        </p:nvGrpSpPr>
        <p:grpSpPr>
          <a:xfrm>
            <a:off x="4876801" y="3045326"/>
            <a:ext cx="2005677" cy="980655"/>
            <a:chOff x="802106" y="3061368"/>
            <a:chExt cx="2005677" cy="980655"/>
          </a:xfrm>
        </p:grpSpPr>
        <p:sp>
          <p:nvSpPr>
            <p:cNvPr id="28" name="Down Arrow 27"/>
            <p:cNvSpPr/>
            <p:nvPr/>
          </p:nvSpPr>
          <p:spPr>
            <a:xfrm>
              <a:off x="1528010" y="3604578"/>
              <a:ext cx="395112" cy="437445"/>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802106" y="3061368"/>
              <a:ext cx="2005677" cy="492443"/>
            </a:xfrm>
            <a:prstGeom prst="rect">
              <a:avLst/>
            </a:prstGeom>
            <a:noFill/>
          </p:spPr>
          <p:txBody>
            <a:bodyPr wrap="none" rtlCol="0">
              <a:spAutoFit/>
            </a:bodyPr>
            <a:lstStyle/>
            <a:p>
              <a:r>
                <a:rPr lang="en-US" sz="2600" dirty="0" smtClean="0"/>
                <a:t>Read Line A</a:t>
              </a:r>
              <a:endParaRPr lang="en-US" sz="2600" dirty="0"/>
            </a:p>
          </p:txBody>
        </p:sp>
      </p:grpSp>
      <p:sp>
        <p:nvSpPr>
          <p:cNvPr id="23" name="TextBox 22"/>
          <p:cNvSpPr txBox="1"/>
          <p:nvPr/>
        </p:nvSpPr>
        <p:spPr>
          <a:xfrm>
            <a:off x="7700210" y="4157579"/>
            <a:ext cx="814558" cy="492443"/>
          </a:xfrm>
          <a:prstGeom prst="rect">
            <a:avLst/>
          </a:prstGeom>
          <a:noFill/>
        </p:spPr>
        <p:txBody>
          <a:bodyPr wrap="none" rtlCol="0">
            <a:spAutoFit/>
          </a:bodyPr>
          <a:lstStyle/>
          <a:p>
            <a:r>
              <a:rPr lang="en-US" sz="2600" dirty="0"/>
              <a:t>t</a:t>
            </a:r>
            <a:r>
              <a:rPr lang="en-US" sz="2600" dirty="0" smtClean="0"/>
              <a:t>ime</a:t>
            </a:r>
          </a:p>
        </p:txBody>
      </p:sp>
      <p:sp>
        <p:nvSpPr>
          <p:cNvPr id="43" name="Rectangle 42"/>
          <p:cNvSpPr/>
          <p:nvPr/>
        </p:nvSpPr>
        <p:spPr>
          <a:xfrm>
            <a:off x="2144270" y="2077452"/>
            <a:ext cx="1630947" cy="628316"/>
          </a:xfrm>
          <a:prstGeom prst="rec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013242" y="2064084"/>
            <a:ext cx="133684" cy="628316"/>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33" name="TextBox 32"/>
          <p:cNvSpPr txBox="1"/>
          <p:nvPr/>
        </p:nvSpPr>
        <p:spPr>
          <a:xfrm>
            <a:off x="2023974" y="2839461"/>
            <a:ext cx="2112277" cy="492443"/>
          </a:xfrm>
          <a:prstGeom prst="rect">
            <a:avLst/>
          </a:prstGeom>
          <a:noFill/>
        </p:spPr>
        <p:txBody>
          <a:bodyPr wrap="none" rtlCol="0">
            <a:spAutoFit/>
          </a:bodyPr>
          <a:lstStyle/>
          <a:p>
            <a:r>
              <a:rPr lang="en-US" sz="2600" dirty="0" smtClean="0">
                <a:solidFill>
                  <a:srgbClr val="FF0000"/>
                </a:solidFill>
              </a:rPr>
              <a:t>Latent Faults</a:t>
            </a:r>
            <a:endParaRPr lang="en-US" sz="2600" dirty="0">
              <a:solidFill>
                <a:srgbClr val="FF0000"/>
              </a:solidFill>
            </a:endParaRPr>
          </a:p>
        </p:txBody>
      </p:sp>
      <p:sp>
        <p:nvSpPr>
          <p:cNvPr id="34" name="Rectangle 33"/>
          <p:cNvSpPr/>
          <p:nvPr/>
        </p:nvSpPr>
        <p:spPr>
          <a:xfrm>
            <a:off x="2657641" y="2069431"/>
            <a:ext cx="133684" cy="628316"/>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36" name="Rectangle 35"/>
          <p:cNvSpPr/>
          <p:nvPr/>
        </p:nvSpPr>
        <p:spPr>
          <a:xfrm>
            <a:off x="2336800" y="2082800"/>
            <a:ext cx="133684" cy="628316"/>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37" name="Rectangle 36"/>
          <p:cNvSpPr/>
          <p:nvPr/>
        </p:nvSpPr>
        <p:spPr>
          <a:xfrm>
            <a:off x="3291305" y="2061411"/>
            <a:ext cx="133684" cy="628316"/>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nvGrpSpPr>
          <p:cNvPr id="39" name="Group 38"/>
          <p:cNvGrpSpPr/>
          <p:nvPr/>
        </p:nvGrpSpPr>
        <p:grpSpPr>
          <a:xfrm>
            <a:off x="6860674" y="3037306"/>
            <a:ext cx="2019804" cy="980655"/>
            <a:chOff x="802106" y="3061368"/>
            <a:chExt cx="2019804" cy="980655"/>
          </a:xfrm>
        </p:grpSpPr>
        <p:sp>
          <p:nvSpPr>
            <p:cNvPr id="40" name="Down Arrow 39"/>
            <p:cNvSpPr/>
            <p:nvPr/>
          </p:nvSpPr>
          <p:spPr>
            <a:xfrm>
              <a:off x="1528010" y="3604578"/>
              <a:ext cx="395112" cy="437445"/>
            </a:xfrm>
            <a:prstGeom prst="downArrow">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802106" y="3061368"/>
              <a:ext cx="2019804" cy="492443"/>
            </a:xfrm>
            <a:prstGeom prst="rect">
              <a:avLst/>
            </a:prstGeom>
            <a:noFill/>
          </p:spPr>
          <p:txBody>
            <a:bodyPr wrap="none" rtlCol="0">
              <a:spAutoFit/>
            </a:bodyPr>
            <a:lstStyle/>
            <a:p>
              <a:r>
                <a:rPr lang="en-US" sz="2600" dirty="0" smtClean="0"/>
                <a:t>Read Line B</a:t>
              </a:r>
              <a:endParaRPr lang="en-US" sz="2600" dirty="0"/>
            </a:p>
          </p:txBody>
        </p:sp>
      </p:grpSp>
      <p:sp>
        <p:nvSpPr>
          <p:cNvPr id="44" name="TextBox 43"/>
          <p:cNvSpPr txBox="1"/>
          <p:nvPr/>
        </p:nvSpPr>
        <p:spPr>
          <a:xfrm>
            <a:off x="2358190" y="2130926"/>
            <a:ext cx="1202798" cy="523220"/>
          </a:xfrm>
          <a:prstGeom prst="rect">
            <a:avLst/>
          </a:prstGeom>
          <a:noFill/>
        </p:spPr>
        <p:txBody>
          <a:bodyPr wrap="none" rtlCol="0">
            <a:spAutoFit/>
          </a:bodyPr>
          <a:lstStyle/>
          <a:p>
            <a:r>
              <a:rPr lang="en-US" sz="2800" dirty="0" smtClean="0"/>
              <a:t>Line B</a:t>
            </a:r>
            <a:endParaRPr lang="en-US" sz="2800" dirty="0"/>
          </a:p>
        </p:txBody>
      </p:sp>
      <p:sp>
        <p:nvSpPr>
          <p:cNvPr id="45" name="TextBox 44"/>
          <p:cNvSpPr txBox="1"/>
          <p:nvPr/>
        </p:nvSpPr>
        <p:spPr>
          <a:xfrm>
            <a:off x="3502527" y="4197684"/>
            <a:ext cx="2408094" cy="892552"/>
          </a:xfrm>
          <a:prstGeom prst="rect">
            <a:avLst/>
          </a:prstGeom>
          <a:noFill/>
        </p:spPr>
        <p:txBody>
          <a:bodyPr wrap="none" rtlCol="0">
            <a:spAutoFit/>
          </a:bodyPr>
          <a:lstStyle/>
          <a:p>
            <a:pPr algn="ctr"/>
            <a:r>
              <a:rPr lang="en-US" sz="2600" dirty="0"/>
              <a:t>4</a:t>
            </a:r>
            <a:r>
              <a:rPr lang="en-US" sz="2600" dirty="0" smtClean="0"/>
              <a:t> Errors!</a:t>
            </a:r>
          </a:p>
          <a:p>
            <a:pPr algn="ctr"/>
            <a:r>
              <a:rPr lang="en-US" sz="2600" dirty="0" smtClean="0"/>
              <a:t>System Failure</a:t>
            </a:r>
            <a:endParaRPr lang="en-US" sz="2600" dirty="0"/>
          </a:p>
        </p:txBody>
      </p:sp>
    </p:spTree>
    <p:extLst>
      <p:ext uri="{BB962C8B-B14F-4D97-AF65-F5344CB8AC3E}">
        <p14:creationId xmlns:p14="http://schemas.microsoft.com/office/powerpoint/2010/main" val="4208800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2" grpId="0" animBg="1"/>
      <p:bldP spid="33" grpId="0"/>
      <p:bldP spid="34" grpId="0" animBg="1"/>
      <p:bldP spid="36" grpId="0" animBg="1"/>
      <p:bldP spid="37" grpId="0" animBg="1"/>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1178845"/>
            <a:ext cx="8580270" cy="4830762"/>
          </a:xfrm>
        </p:spPr>
        <p:txBody>
          <a:bodyPr/>
          <a:lstStyle/>
          <a:p>
            <a:r>
              <a:rPr lang="en-US" sz="2800" dirty="0" smtClean="0">
                <a:latin typeface="Arial"/>
                <a:cs typeface="Arial"/>
              </a:rPr>
              <a:t>Scrub the entire row with low probability (say 1%)</a:t>
            </a:r>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smtClean="0">
              <a:latin typeface="Arial"/>
              <a:cs typeface="Arial"/>
            </a:endParaRPr>
          </a:p>
          <a:p>
            <a:endParaRPr lang="en-US" sz="2800" dirty="0" smtClean="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48</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OUR SOLUTION: PROBABILISTIC SCRUB</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48</a:t>
            </a:fld>
            <a:endParaRPr lang="en-US" sz="1200" b="1">
              <a:solidFill>
                <a:schemeClr val="tx1">
                  <a:tint val="75000"/>
                </a:schemeClr>
              </a:solidFill>
              <a:latin typeface="+mn-lt"/>
            </a:endParaRPr>
          </a:p>
        </p:txBody>
      </p:sp>
      <p:sp>
        <p:nvSpPr>
          <p:cNvPr id="31" name="Rectangle 30"/>
          <p:cNvSpPr/>
          <p:nvPr/>
        </p:nvSpPr>
        <p:spPr>
          <a:xfrm>
            <a:off x="384929" y="5591088"/>
            <a:ext cx="8302485" cy="954107"/>
          </a:xfrm>
          <a:prstGeom prst="rect">
            <a:avLst/>
          </a:prstGeom>
          <a:solidFill>
            <a:srgbClr val="BBCFE6"/>
          </a:solidFill>
          <a:ln w="38100" cmpd="sng">
            <a:solidFill>
              <a:srgbClr val="FF6600"/>
            </a:solidFill>
          </a:ln>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lang="en-US" sz="2800" kern="0" dirty="0" smtClean="0">
                <a:solidFill>
                  <a:prstClr val="black"/>
                </a:solidFill>
              </a:rPr>
              <a:t>Probabilistic Scrub improves reliability by 10</a:t>
            </a:r>
            <a:r>
              <a:rPr lang="en-US" sz="2800" kern="0" baseline="30000" dirty="0">
                <a:solidFill>
                  <a:prstClr val="black"/>
                </a:solidFill>
              </a:rPr>
              <a:t>5</a:t>
            </a:r>
            <a:r>
              <a:rPr lang="en-US" sz="2800" kern="0" baseline="30000" dirty="0" smtClean="0">
                <a:solidFill>
                  <a:prstClr val="black"/>
                </a:solidFill>
              </a:rPr>
              <a:t> </a:t>
            </a:r>
            <a:r>
              <a:rPr lang="en-US" sz="2800" kern="0" dirty="0" smtClean="0">
                <a:solidFill>
                  <a:prstClr val="black"/>
                </a:solidFill>
              </a:rPr>
              <a:t>times with negligible impact on performance</a:t>
            </a:r>
            <a:endParaRPr kumimoji="0" lang="en-US" sz="2800" b="0" i="0" u="none" strike="noStrike" kern="0" cap="none" spc="0" normalizeH="0" baseline="0" noProof="0" dirty="0" smtClean="0">
              <a:ln>
                <a:noFill/>
              </a:ln>
              <a:solidFill>
                <a:prstClr val="black"/>
              </a:solidFill>
              <a:effectLst/>
              <a:uLnTx/>
              <a:uFillTx/>
            </a:endParaRPr>
          </a:p>
        </p:txBody>
      </p:sp>
      <p:sp>
        <p:nvSpPr>
          <p:cNvPr id="9" name="Rectangle 8"/>
          <p:cNvSpPr/>
          <p:nvPr/>
        </p:nvSpPr>
        <p:spPr>
          <a:xfrm>
            <a:off x="2152311" y="2072113"/>
            <a:ext cx="6563894" cy="628316"/>
          </a:xfrm>
          <a:prstGeom prst="rect">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20837" y="2179062"/>
            <a:ext cx="1697901" cy="492443"/>
          </a:xfrm>
          <a:prstGeom prst="rect">
            <a:avLst/>
          </a:prstGeom>
          <a:noFill/>
        </p:spPr>
        <p:txBody>
          <a:bodyPr wrap="none" rtlCol="0">
            <a:spAutoFit/>
          </a:bodyPr>
          <a:lstStyle/>
          <a:p>
            <a:r>
              <a:rPr lang="en-US" sz="2600" dirty="0" smtClean="0"/>
              <a:t>PCM Row</a:t>
            </a:r>
            <a:endParaRPr lang="en-US" sz="2600" dirty="0"/>
          </a:p>
        </p:txBody>
      </p:sp>
      <p:cxnSp>
        <p:nvCxnSpPr>
          <p:cNvPr id="12" name="Straight Arrow Connector 11"/>
          <p:cNvCxnSpPr/>
          <p:nvPr/>
        </p:nvCxnSpPr>
        <p:spPr>
          <a:xfrm flipV="1">
            <a:off x="467895" y="4037263"/>
            <a:ext cx="8328526" cy="13369"/>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3970397" y="2072105"/>
            <a:ext cx="1630947" cy="628316"/>
            <a:chOff x="3970397" y="2072105"/>
            <a:chExt cx="1630947" cy="628316"/>
          </a:xfrm>
        </p:grpSpPr>
        <p:sp>
          <p:nvSpPr>
            <p:cNvPr id="17" name="Rectangle 16"/>
            <p:cNvSpPr/>
            <p:nvPr/>
          </p:nvSpPr>
          <p:spPr>
            <a:xfrm>
              <a:off x="3970397" y="2072105"/>
              <a:ext cx="1630947" cy="628316"/>
            </a:xfrm>
            <a:prstGeom prst="rec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184317" y="2125579"/>
              <a:ext cx="1184940" cy="523220"/>
            </a:xfrm>
            <a:prstGeom prst="rect">
              <a:avLst/>
            </a:prstGeom>
            <a:noFill/>
          </p:spPr>
          <p:txBody>
            <a:bodyPr wrap="none" rtlCol="0">
              <a:spAutoFit/>
            </a:bodyPr>
            <a:lstStyle/>
            <a:p>
              <a:r>
                <a:rPr lang="en-US" sz="2800" dirty="0" smtClean="0"/>
                <a:t>Line A</a:t>
              </a:r>
              <a:endParaRPr lang="en-US" sz="2800" dirty="0"/>
            </a:p>
          </p:txBody>
        </p:sp>
      </p:grpSp>
      <p:grpSp>
        <p:nvGrpSpPr>
          <p:cNvPr id="22" name="Group 21"/>
          <p:cNvGrpSpPr/>
          <p:nvPr/>
        </p:nvGrpSpPr>
        <p:grpSpPr>
          <a:xfrm>
            <a:off x="802106" y="3048000"/>
            <a:ext cx="2005677" cy="980655"/>
            <a:chOff x="802106" y="3061368"/>
            <a:chExt cx="2005677" cy="980655"/>
          </a:xfrm>
        </p:grpSpPr>
        <p:sp>
          <p:nvSpPr>
            <p:cNvPr id="18" name="Down Arrow 17"/>
            <p:cNvSpPr/>
            <p:nvPr/>
          </p:nvSpPr>
          <p:spPr>
            <a:xfrm>
              <a:off x="1528010" y="3604578"/>
              <a:ext cx="395112" cy="437445"/>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802106" y="3061368"/>
              <a:ext cx="2005677" cy="492443"/>
            </a:xfrm>
            <a:prstGeom prst="rect">
              <a:avLst/>
            </a:prstGeom>
            <a:noFill/>
          </p:spPr>
          <p:txBody>
            <a:bodyPr wrap="none" rtlCol="0">
              <a:spAutoFit/>
            </a:bodyPr>
            <a:lstStyle/>
            <a:p>
              <a:r>
                <a:rPr lang="en-US" sz="2600" dirty="0" smtClean="0"/>
                <a:t>Read Line A</a:t>
              </a:r>
              <a:endParaRPr lang="en-US" sz="2600" dirty="0"/>
            </a:p>
          </p:txBody>
        </p:sp>
      </p:grpSp>
      <p:grpSp>
        <p:nvGrpSpPr>
          <p:cNvPr id="24" name="Group 23"/>
          <p:cNvGrpSpPr/>
          <p:nvPr/>
        </p:nvGrpSpPr>
        <p:grpSpPr>
          <a:xfrm>
            <a:off x="2772611" y="3053348"/>
            <a:ext cx="2005677" cy="980655"/>
            <a:chOff x="802106" y="3061368"/>
            <a:chExt cx="2005677" cy="980655"/>
          </a:xfrm>
        </p:grpSpPr>
        <p:sp>
          <p:nvSpPr>
            <p:cNvPr id="25" name="Down Arrow 24"/>
            <p:cNvSpPr/>
            <p:nvPr/>
          </p:nvSpPr>
          <p:spPr>
            <a:xfrm>
              <a:off x="1528010" y="3604578"/>
              <a:ext cx="395112" cy="437445"/>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802106" y="3061368"/>
              <a:ext cx="2005677" cy="492443"/>
            </a:xfrm>
            <a:prstGeom prst="rect">
              <a:avLst/>
            </a:prstGeom>
            <a:noFill/>
          </p:spPr>
          <p:txBody>
            <a:bodyPr wrap="none" rtlCol="0">
              <a:spAutoFit/>
            </a:bodyPr>
            <a:lstStyle/>
            <a:p>
              <a:r>
                <a:rPr lang="en-US" sz="2600" dirty="0" smtClean="0"/>
                <a:t>Read Line A</a:t>
              </a:r>
              <a:endParaRPr lang="en-US" sz="2600" dirty="0"/>
            </a:p>
          </p:txBody>
        </p:sp>
      </p:grpSp>
      <p:grpSp>
        <p:nvGrpSpPr>
          <p:cNvPr id="27" name="Group 26"/>
          <p:cNvGrpSpPr/>
          <p:nvPr/>
        </p:nvGrpSpPr>
        <p:grpSpPr>
          <a:xfrm>
            <a:off x="4876801" y="3045326"/>
            <a:ext cx="2005677" cy="980655"/>
            <a:chOff x="802106" y="3061368"/>
            <a:chExt cx="2005677" cy="980655"/>
          </a:xfrm>
        </p:grpSpPr>
        <p:sp>
          <p:nvSpPr>
            <p:cNvPr id="28" name="Down Arrow 27"/>
            <p:cNvSpPr/>
            <p:nvPr/>
          </p:nvSpPr>
          <p:spPr>
            <a:xfrm>
              <a:off x="1528010" y="3604578"/>
              <a:ext cx="395112" cy="437445"/>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802106" y="3061368"/>
              <a:ext cx="2005677" cy="492443"/>
            </a:xfrm>
            <a:prstGeom prst="rect">
              <a:avLst/>
            </a:prstGeom>
            <a:noFill/>
          </p:spPr>
          <p:txBody>
            <a:bodyPr wrap="none" rtlCol="0">
              <a:spAutoFit/>
            </a:bodyPr>
            <a:lstStyle/>
            <a:p>
              <a:r>
                <a:rPr lang="en-US" sz="2600" dirty="0" smtClean="0"/>
                <a:t>Read Line A</a:t>
              </a:r>
              <a:endParaRPr lang="en-US" sz="2600" dirty="0"/>
            </a:p>
          </p:txBody>
        </p:sp>
      </p:grpSp>
      <p:sp>
        <p:nvSpPr>
          <p:cNvPr id="23" name="TextBox 22"/>
          <p:cNvSpPr txBox="1"/>
          <p:nvPr/>
        </p:nvSpPr>
        <p:spPr>
          <a:xfrm>
            <a:off x="7700210" y="4157579"/>
            <a:ext cx="814558" cy="492443"/>
          </a:xfrm>
          <a:prstGeom prst="rect">
            <a:avLst/>
          </a:prstGeom>
          <a:noFill/>
        </p:spPr>
        <p:txBody>
          <a:bodyPr wrap="none" rtlCol="0">
            <a:spAutoFit/>
          </a:bodyPr>
          <a:lstStyle/>
          <a:p>
            <a:r>
              <a:rPr lang="en-US" sz="2600" dirty="0"/>
              <a:t>t</a:t>
            </a:r>
            <a:r>
              <a:rPr lang="en-US" sz="2600" dirty="0" smtClean="0"/>
              <a:t>ime</a:t>
            </a:r>
          </a:p>
        </p:txBody>
      </p:sp>
      <p:sp>
        <p:nvSpPr>
          <p:cNvPr id="43" name="Rectangle 42"/>
          <p:cNvSpPr/>
          <p:nvPr/>
        </p:nvSpPr>
        <p:spPr>
          <a:xfrm>
            <a:off x="2144270" y="2077452"/>
            <a:ext cx="1630947" cy="628316"/>
          </a:xfrm>
          <a:prstGeom prst="rec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013242" y="2064084"/>
            <a:ext cx="133684" cy="628316"/>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33" name="TextBox 32"/>
          <p:cNvSpPr txBox="1"/>
          <p:nvPr/>
        </p:nvSpPr>
        <p:spPr>
          <a:xfrm>
            <a:off x="2023974" y="2839461"/>
            <a:ext cx="2112277" cy="492443"/>
          </a:xfrm>
          <a:prstGeom prst="rect">
            <a:avLst/>
          </a:prstGeom>
          <a:noFill/>
        </p:spPr>
        <p:txBody>
          <a:bodyPr wrap="none" rtlCol="0">
            <a:spAutoFit/>
          </a:bodyPr>
          <a:lstStyle/>
          <a:p>
            <a:r>
              <a:rPr lang="en-US" sz="2600" dirty="0" smtClean="0">
                <a:solidFill>
                  <a:srgbClr val="FF0000"/>
                </a:solidFill>
              </a:rPr>
              <a:t>Latent Faults</a:t>
            </a:r>
            <a:endParaRPr lang="en-US" sz="2600" dirty="0">
              <a:solidFill>
                <a:srgbClr val="FF0000"/>
              </a:solidFill>
            </a:endParaRPr>
          </a:p>
        </p:txBody>
      </p:sp>
      <p:sp>
        <p:nvSpPr>
          <p:cNvPr id="34" name="Rectangle 33"/>
          <p:cNvSpPr/>
          <p:nvPr/>
        </p:nvSpPr>
        <p:spPr>
          <a:xfrm>
            <a:off x="2657641" y="2069431"/>
            <a:ext cx="133684" cy="628316"/>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36" name="Rectangle 35"/>
          <p:cNvSpPr/>
          <p:nvPr/>
        </p:nvSpPr>
        <p:spPr>
          <a:xfrm>
            <a:off x="2336800" y="2082800"/>
            <a:ext cx="133684" cy="628316"/>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37" name="Rectangle 36"/>
          <p:cNvSpPr/>
          <p:nvPr/>
        </p:nvSpPr>
        <p:spPr>
          <a:xfrm>
            <a:off x="3291305" y="2061411"/>
            <a:ext cx="133684" cy="628316"/>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nvGrpSpPr>
          <p:cNvPr id="39" name="Group 38"/>
          <p:cNvGrpSpPr/>
          <p:nvPr/>
        </p:nvGrpSpPr>
        <p:grpSpPr>
          <a:xfrm>
            <a:off x="6860674" y="3037306"/>
            <a:ext cx="2019804" cy="980655"/>
            <a:chOff x="802106" y="3061368"/>
            <a:chExt cx="2019804" cy="980655"/>
          </a:xfrm>
        </p:grpSpPr>
        <p:sp>
          <p:nvSpPr>
            <p:cNvPr id="40" name="Down Arrow 39"/>
            <p:cNvSpPr/>
            <p:nvPr/>
          </p:nvSpPr>
          <p:spPr>
            <a:xfrm>
              <a:off x="1528010" y="3604578"/>
              <a:ext cx="395112" cy="437445"/>
            </a:xfrm>
            <a:prstGeom prst="downArrow">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802106" y="3061368"/>
              <a:ext cx="2019804" cy="492443"/>
            </a:xfrm>
            <a:prstGeom prst="rect">
              <a:avLst/>
            </a:prstGeom>
            <a:noFill/>
          </p:spPr>
          <p:txBody>
            <a:bodyPr wrap="none" rtlCol="0">
              <a:spAutoFit/>
            </a:bodyPr>
            <a:lstStyle/>
            <a:p>
              <a:r>
                <a:rPr lang="en-US" sz="2600" dirty="0" smtClean="0"/>
                <a:t>Read Line B</a:t>
              </a:r>
              <a:endParaRPr lang="en-US" sz="2600" dirty="0"/>
            </a:p>
          </p:txBody>
        </p:sp>
      </p:grpSp>
      <p:sp>
        <p:nvSpPr>
          <p:cNvPr id="44" name="TextBox 43"/>
          <p:cNvSpPr txBox="1"/>
          <p:nvPr/>
        </p:nvSpPr>
        <p:spPr>
          <a:xfrm>
            <a:off x="2358190" y="2090822"/>
            <a:ext cx="1202798" cy="523220"/>
          </a:xfrm>
          <a:prstGeom prst="rect">
            <a:avLst/>
          </a:prstGeom>
          <a:noFill/>
        </p:spPr>
        <p:txBody>
          <a:bodyPr wrap="none" rtlCol="0">
            <a:spAutoFit/>
          </a:bodyPr>
          <a:lstStyle/>
          <a:p>
            <a:r>
              <a:rPr lang="en-US" sz="2800" dirty="0" smtClean="0"/>
              <a:t>Line B</a:t>
            </a:r>
            <a:endParaRPr lang="en-US" sz="2800" dirty="0"/>
          </a:p>
        </p:txBody>
      </p:sp>
      <p:sp>
        <p:nvSpPr>
          <p:cNvPr id="45" name="TextBox 44"/>
          <p:cNvSpPr txBox="1"/>
          <p:nvPr/>
        </p:nvSpPr>
        <p:spPr>
          <a:xfrm>
            <a:off x="3335410" y="4197684"/>
            <a:ext cx="2742332" cy="892552"/>
          </a:xfrm>
          <a:prstGeom prst="rect">
            <a:avLst/>
          </a:prstGeom>
          <a:noFill/>
        </p:spPr>
        <p:txBody>
          <a:bodyPr wrap="none" rtlCol="0">
            <a:spAutoFit/>
          </a:bodyPr>
          <a:lstStyle/>
          <a:p>
            <a:pPr algn="ctr"/>
            <a:r>
              <a:rPr lang="en-US" sz="2600" dirty="0"/>
              <a:t>2</a:t>
            </a:r>
            <a:r>
              <a:rPr lang="en-US" sz="2600" dirty="0" smtClean="0"/>
              <a:t> Errors!</a:t>
            </a:r>
          </a:p>
          <a:p>
            <a:pPr algn="ctr"/>
            <a:r>
              <a:rPr lang="en-US" sz="2600" dirty="0" smtClean="0"/>
              <a:t>Can be corrected</a:t>
            </a:r>
          </a:p>
        </p:txBody>
      </p:sp>
      <p:grpSp>
        <p:nvGrpSpPr>
          <p:cNvPr id="8" name="Group 7"/>
          <p:cNvGrpSpPr/>
          <p:nvPr/>
        </p:nvGrpSpPr>
        <p:grpSpPr>
          <a:xfrm>
            <a:off x="1229903" y="4114666"/>
            <a:ext cx="1963636" cy="1417671"/>
            <a:chOff x="1229903" y="4114666"/>
            <a:chExt cx="1963636" cy="1417671"/>
          </a:xfrm>
        </p:grpSpPr>
        <p:pic>
          <p:nvPicPr>
            <p:cNvPr id="4" name="Picture 3"/>
            <p:cNvPicPr>
              <a:picLocks noChangeAspect="1"/>
            </p:cNvPicPr>
            <p:nvPr/>
          </p:nvPicPr>
          <p:blipFill>
            <a:blip r:embed="rId3"/>
            <a:stretch>
              <a:fillRect/>
            </a:stretch>
          </p:blipFill>
          <p:spPr>
            <a:xfrm>
              <a:off x="1685758" y="4114666"/>
              <a:ext cx="1282032" cy="1310907"/>
            </a:xfrm>
            <a:prstGeom prst="rect">
              <a:avLst/>
            </a:prstGeom>
          </p:spPr>
        </p:pic>
        <p:sp>
          <p:nvSpPr>
            <p:cNvPr id="7" name="TextBox 6"/>
            <p:cNvSpPr txBox="1"/>
            <p:nvPr/>
          </p:nvSpPr>
          <p:spPr>
            <a:xfrm>
              <a:off x="1229903" y="5039894"/>
              <a:ext cx="1963636" cy="492443"/>
            </a:xfrm>
            <a:prstGeom prst="rect">
              <a:avLst/>
            </a:prstGeom>
            <a:solidFill>
              <a:schemeClr val="bg1"/>
            </a:solidFill>
          </p:spPr>
          <p:txBody>
            <a:bodyPr wrap="none" rtlCol="0">
              <a:spAutoFit/>
            </a:bodyPr>
            <a:lstStyle/>
            <a:p>
              <a:r>
                <a:rPr lang="en-US" sz="2600" dirty="0" smtClean="0"/>
                <a:t>Don’t scrub!</a:t>
              </a:r>
              <a:endParaRPr lang="en-US" sz="2600" dirty="0"/>
            </a:p>
          </p:txBody>
        </p:sp>
      </p:grpSp>
      <p:sp>
        <p:nvSpPr>
          <p:cNvPr id="38" name="TextBox 37"/>
          <p:cNvSpPr txBox="1"/>
          <p:nvPr/>
        </p:nvSpPr>
        <p:spPr>
          <a:xfrm>
            <a:off x="1261991" y="5085350"/>
            <a:ext cx="1892956" cy="492443"/>
          </a:xfrm>
          <a:prstGeom prst="rect">
            <a:avLst/>
          </a:prstGeom>
          <a:solidFill>
            <a:schemeClr val="bg1"/>
          </a:solidFill>
        </p:spPr>
        <p:txBody>
          <a:bodyPr wrap="square" rtlCol="0">
            <a:spAutoFit/>
          </a:bodyPr>
          <a:lstStyle/>
          <a:p>
            <a:pPr algn="ctr"/>
            <a:r>
              <a:rPr lang="en-US" sz="2600" dirty="0"/>
              <a:t>S</a:t>
            </a:r>
            <a:r>
              <a:rPr lang="en-US" sz="2600" dirty="0" smtClean="0"/>
              <a:t>crub!</a:t>
            </a:r>
            <a:endParaRPr lang="en-US" sz="2600" dirty="0"/>
          </a:p>
        </p:txBody>
      </p:sp>
    </p:spTree>
    <p:extLst>
      <p:ext uri="{BB962C8B-B14F-4D97-AF65-F5344CB8AC3E}">
        <p14:creationId xmlns:p14="http://schemas.microsoft.com/office/powerpoint/2010/main" val="2256114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1"/>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8"/>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3" grpId="0" animBg="1"/>
      <p:bldP spid="32" grpId="0" animBg="1"/>
      <p:bldP spid="32" grpId="1" animBg="1"/>
      <p:bldP spid="33" grpId="0"/>
      <p:bldP spid="34" grpId="0" animBg="1"/>
      <p:bldP spid="34" grpId="1" animBg="1"/>
      <p:bldP spid="36" grpId="0" animBg="1"/>
      <p:bldP spid="37" grpId="0" animBg="1"/>
      <p:bldP spid="44" grpId="0"/>
      <p:bldP spid="45" grpId="0"/>
      <p:bldP spid="38" grpId="0" animBg="1"/>
      <p:bldP spid="38"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99" y="3184122"/>
            <a:ext cx="8382000" cy="487362"/>
          </a:xfrm>
        </p:spPr>
        <p:txBody>
          <a:bodyPr/>
          <a:lstStyle/>
          <a:p>
            <a:pPr algn="ctr"/>
            <a:r>
              <a:rPr lang="en-US" sz="4000" dirty="0" smtClean="0">
                <a:latin typeface="Arial"/>
                <a:cs typeface="Arial"/>
              </a:rPr>
              <a:t>END OF BACKUP</a:t>
            </a:r>
            <a:endParaRPr lang="en-US" sz="4000" dirty="0">
              <a:latin typeface="Arial"/>
              <a:cs typeface="Aria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49</a:t>
            </a:fld>
            <a:endParaRPr lang="en-US"/>
          </a:p>
        </p:txBody>
      </p:sp>
    </p:spTree>
    <p:extLst>
      <p:ext uri="{BB962C8B-B14F-4D97-AF65-F5344CB8AC3E}">
        <p14:creationId xmlns:p14="http://schemas.microsoft.com/office/powerpoint/2010/main" val="35381477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ounded Rectangle 125"/>
          <p:cNvSpPr/>
          <p:nvPr/>
        </p:nvSpPr>
        <p:spPr>
          <a:xfrm>
            <a:off x="188803" y="4341755"/>
            <a:ext cx="5063312" cy="1664626"/>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5</a:t>
            </a:fld>
            <a:endParaRPr lang="en-US"/>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READ PROCESS IN PCM</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5</a:t>
            </a:fld>
            <a:endParaRPr lang="en-US" sz="1200" b="1">
              <a:solidFill>
                <a:schemeClr val="tx1">
                  <a:tint val="75000"/>
                </a:schemeClr>
              </a:solidFill>
              <a:latin typeface="+mn-lt"/>
            </a:endParaRPr>
          </a:p>
        </p:txBody>
      </p:sp>
      <p:sp>
        <p:nvSpPr>
          <p:cNvPr id="3" name="Content Placeholder 2"/>
          <p:cNvSpPr>
            <a:spLocks noGrp="1"/>
          </p:cNvSpPr>
          <p:nvPr>
            <p:ph idx="1"/>
          </p:nvPr>
        </p:nvSpPr>
        <p:spPr>
          <a:xfrm>
            <a:off x="256999" y="1111153"/>
            <a:ext cx="8449556" cy="537064"/>
          </a:xfrm>
        </p:spPr>
        <p:txBody>
          <a:bodyPr/>
          <a:lstStyle/>
          <a:p>
            <a:pPr marL="0" indent="0" algn="ctr">
              <a:buNone/>
            </a:pPr>
            <a:r>
              <a:rPr lang="en-US" sz="2800" dirty="0" smtClean="0">
                <a:latin typeface="Arial"/>
                <a:cs typeface="Arial"/>
              </a:rPr>
              <a:t>Three step process to read a PCM cell</a:t>
            </a:r>
          </a:p>
          <a:p>
            <a:endParaRPr lang="en-US" sz="2800" dirty="0">
              <a:latin typeface="Arial"/>
              <a:cs typeface="Arial"/>
            </a:endParaRPr>
          </a:p>
          <a:p>
            <a:endParaRPr lang="en-US" sz="2800" dirty="0" smtClean="0">
              <a:latin typeface="Arial"/>
              <a:cs typeface="Arial"/>
            </a:endParaRPr>
          </a:p>
          <a:p>
            <a:pPr marL="0" indent="0">
              <a:buNone/>
            </a:pPr>
            <a:endParaRPr lang="en-US" sz="2800" dirty="0" smtClean="0">
              <a:latin typeface="Arial"/>
              <a:cs typeface="Arial"/>
            </a:endParaRPr>
          </a:p>
          <a:p>
            <a:endParaRPr lang="en-US" sz="2800" dirty="0" smtClean="0">
              <a:latin typeface="Arial"/>
              <a:cs typeface="Arial"/>
            </a:endParaRPr>
          </a:p>
        </p:txBody>
      </p:sp>
      <p:sp>
        <p:nvSpPr>
          <p:cNvPr id="17" name="Rectangle 16"/>
          <p:cNvSpPr/>
          <p:nvPr/>
        </p:nvSpPr>
        <p:spPr>
          <a:xfrm>
            <a:off x="649110" y="6149603"/>
            <a:ext cx="7972778" cy="492443"/>
          </a:xfrm>
          <a:prstGeom prst="rect">
            <a:avLst/>
          </a:prstGeom>
          <a:solidFill>
            <a:srgbClr val="BBCFE6"/>
          </a:solidFill>
          <a:ln w="38100" cmpd="sng">
            <a:solidFill>
              <a:srgbClr val="FF6600"/>
            </a:solidFill>
          </a:ln>
        </p:spPr>
        <p:txBody>
          <a:bodyPr wrap="square">
            <a:spAutoFit/>
          </a:bodyPr>
          <a:lstStyle/>
          <a:p>
            <a:pPr marL="0" indent="0" algn="ctr">
              <a:buNone/>
            </a:pPr>
            <a:r>
              <a:rPr lang="en-US" sz="2600" dirty="0" smtClean="0">
                <a:latin typeface="Arial"/>
                <a:cs typeface="Arial"/>
              </a:rPr>
              <a:t>The discharging time determines the sensing time</a:t>
            </a:r>
            <a:endParaRPr lang="en-US" sz="2600" dirty="0">
              <a:latin typeface="Arial"/>
              <a:cs typeface="Arial"/>
            </a:endParaRPr>
          </a:p>
        </p:txBody>
      </p:sp>
      <p:cxnSp>
        <p:nvCxnSpPr>
          <p:cNvPr id="7" name="Straight Arrow Connector 6"/>
          <p:cNvCxnSpPr/>
          <p:nvPr/>
        </p:nvCxnSpPr>
        <p:spPr>
          <a:xfrm>
            <a:off x="723277" y="3969934"/>
            <a:ext cx="4083705" cy="0"/>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346144" y="1700606"/>
            <a:ext cx="1600363" cy="2257344"/>
            <a:chOff x="182459" y="2250097"/>
            <a:chExt cx="2841870" cy="3147748"/>
          </a:xfrm>
        </p:grpSpPr>
        <p:grpSp>
          <p:nvGrpSpPr>
            <p:cNvPr id="20" name="Group 19"/>
            <p:cNvGrpSpPr/>
            <p:nvPr/>
          </p:nvGrpSpPr>
          <p:grpSpPr>
            <a:xfrm>
              <a:off x="1086085" y="3659828"/>
              <a:ext cx="1938244" cy="1738017"/>
              <a:chOff x="1035958" y="3074908"/>
              <a:chExt cx="1938244" cy="1738017"/>
            </a:xfrm>
          </p:grpSpPr>
          <p:cxnSp>
            <p:nvCxnSpPr>
              <p:cNvPr id="12" name="Straight Connector 11"/>
              <p:cNvCxnSpPr/>
              <p:nvPr/>
            </p:nvCxnSpPr>
            <p:spPr>
              <a:xfrm>
                <a:off x="1035958" y="3074926"/>
                <a:ext cx="1035958" cy="0"/>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71916" y="3074908"/>
                <a:ext cx="902286" cy="1738017"/>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182459" y="2250097"/>
              <a:ext cx="2674750" cy="901275"/>
            </a:xfrm>
            <a:prstGeom prst="rect">
              <a:avLst/>
            </a:prstGeom>
            <a:noFill/>
            <a:ln>
              <a:solidFill>
                <a:schemeClr val="tx1"/>
              </a:solidFill>
            </a:ln>
          </p:spPr>
          <p:txBody>
            <a:bodyPr wrap="square" rtlCol="0">
              <a:spAutoFit/>
            </a:bodyPr>
            <a:lstStyle/>
            <a:p>
              <a:pPr algn="ctr"/>
              <a:r>
                <a:rPr lang="en-US" dirty="0" smtClean="0"/>
                <a:t>Precharge</a:t>
              </a:r>
            </a:p>
            <a:p>
              <a:pPr algn="ctr"/>
              <a:r>
                <a:rPr lang="en-US" dirty="0" smtClean="0"/>
                <a:t>Enable </a:t>
              </a:r>
              <a:endParaRPr lang="en-US" dirty="0"/>
            </a:p>
          </p:txBody>
        </p:sp>
      </p:grpSp>
      <p:grpSp>
        <p:nvGrpSpPr>
          <p:cNvPr id="37" name="Group 36"/>
          <p:cNvGrpSpPr/>
          <p:nvPr/>
        </p:nvGrpSpPr>
        <p:grpSpPr>
          <a:xfrm>
            <a:off x="1354847" y="1701142"/>
            <a:ext cx="2361774" cy="2282208"/>
            <a:chOff x="2324570" y="1699349"/>
            <a:chExt cx="4193959" cy="3182420"/>
          </a:xfrm>
        </p:grpSpPr>
        <p:grpSp>
          <p:nvGrpSpPr>
            <p:cNvPr id="28" name="Group 27"/>
            <p:cNvGrpSpPr/>
            <p:nvPr/>
          </p:nvGrpSpPr>
          <p:grpSpPr>
            <a:xfrm>
              <a:off x="2324570" y="3093634"/>
              <a:ext cx="4193959" cy="1788135"/>
              <a:chOff x="2174189" y="3645130"/>
              <a:chExt cx="4193959" cy="1788135"/>
            </a:xfrm>
          </p:grpSpPr>
          <p:cxnSp>
            <p:nvCxnSpPr>
              <p:cNvPr id="19" name="Straight Connector 18"/>
              <p:cNvCxnSpPr/>
              <p:nvPr/>
            </p:nvCxnSpPr>
            <p:spPr>
              <a:xfrm flipH="1">
                <a:off x="2174189" y="3645130"/>
                <a:ext cx="935704" cy="1788135"/>
              </a:xfrm>
              <a:prstGeom prst="line">
                <a:avLst/>
              </a:prstGeom>
              <a:ln>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3109893" y="3659844"/>
                <a:ext cx="2220278" cy="1996"/>
              </a:xfrm>
              <a:prstGeom prst="line">
                <a:avLst/>
              </a:prstGeom>
              <a:ln>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332190" y="3661840"/>
                <a:ext cx="1035958"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3529687" y="1699349"/>
              <a:ext cx="2378556" cy="901275"/>
            </a:xfrm>
            <a:prstGeom prst="rect">
              <a:avLst/>
            </a:prstGeom>
            <a:noFill/>
            <a:ln>
              <a:solidFill>
                <a:schemeClr val="tx1"/>
              </a:solidFill>
            </a:ln>
          </p:spPr>
          <p:txBody>
            <a:bodyPr wrap="square" rtlCol="0">
              <a:spAutoFit/>
            </a:bodyPr>
            <a:lstStyle/>
            <a:p>
              <a:pPr algn="ctr"/>
              <a:r>
                <a:rPr lang="en-US" dirty="0" err="1" smtClean="0"/>
                <a:t>Wordline</a:t>
              </a:r>
              <a:endParaRPr lang="en-US" dirty="0" smtClean="0"/>
            </a:p>
            <a:p>
              <a:pPr algn="ctr"/>
              <a:r>
                <a:rPr lang="en-US" dirty="0" smtClean="0"/>
                <a:t>Enable </a:t>
              </a:r>
              <a:endParaRPr lang="en-US" dirty="0"/>
            </a:p>
          </p:txBody>
        </p:sp>
      </p:grpSp>
      <p:grpSp>
        <p:nvGrpSpPr>
          <p:cNvPr id="38" name="Group 37"/>
          <p:cNvGrpSpPr/>
          <p:nvPr/>
        </p:nvGrpSpPr>
        <p:grpSpPr>
          <a:xfrm>
            <a:off x="3520765" y="1700068"/>
            <a:ext cx="1668409" cy="2271297"/>
            <a:chOff x="6170734" y="1697851"/>
            <a:chExt cx="2962704" cy="3167205"/>
          </a:xfrm>
        </p:grpSpPr>
        <p:grpSp>
          <p:nvGrpSpPr>
            <p:cNvPr id="24" name="Group 23"/>
            <p:cNvGrpSpPr/>
            <p:nvPr/>
          </p:nvGrpSpPr>
          <p:grpSpPr>
            <a:xfrm flipH="1">
              <a:off x="6334730" y="3125044"/>
              <a:ext cx="1954953" cy="1740012"/>
              <a:chOff x="1035958" y="3072913"/>
              <a:chExt cx="1954953" cy="1740012"/>
            </a:xfrm>
          </p:grpSpPr>
          <p:cxnSp>
            <p:nvCxnSpPr>
              <p:cNvPr id="25" name="Straight Connector 24"/>
              <p:cNvCxnSpPr/>
              <p:nvPr/>
            </p:nvCxnSpPr>
            <p:spPr>
              <a:xfrm>
                <a:off x="1035958" y="3074926"/>
                <a:ext cx="1035958" cy="0"/>
              </a:xfrm>
              <a:prstGeom prst="line">
                <a:avLst/>
              </a:prstGeom>
              <a:ln>
                <a:solidFill>
                  <a:srgbClr val="008000"/>
                </a:solidFill>
                <a:prstDash val="soli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073935" y="3072913"/>
                <a:ext cx="916976" cy="1740012"/>
              </a:xfrm>
              <a:prstGeom prst="line">
                <a:avLst/>
              </a:prstGeom>
              <a:ln>
                <a:solidFill>
                  <a:srgbClr val="008000"/>
                </a:solidFill>
                <a:prstDash val="solid"/>
              </a:ln>
            </p:spPr>
            <p:style>
              <a:lnRef idx="2">
                <a:schemeClr val="accent1"/>
              </a:lnRef>
              <a:fillRef idx="0">
                <a:schemeClr val="accent1"/>
              </a:fillRef>
              <a:effectRef idx="1">
                <a:schemeClr val="accent1"/>
              </a:effectRef>
              <a:fontRef idx="minor">
                <a:schemeClr val="tx1"/>
              </a:fontRef>
            </p:style>
          </p:cxnSp>
        </p:grpSp>
        <p:sp>
          <p:nvSpPr>
            <p:cNvPr id="31" name="TextBox 30"/>
            <p:cNvSpPr txBox="1"/>
            <p:nvPr/>
          </p:nvSpPr>
          <p:spPr>
            <a:xfrm>
              <a:off x="6170734" y="1697851"/>
              <a:ext cx="2962704" cy="901275"/>
            </a:xfrm>
            <a:prstGeom prst="rect">
              <a:avLst/>
            </a:prstGeom>
            <a:noFill/>
            <a:ln>
              <a:solidFill>
                <a:schemeClr val="tx1"/>
              </a:solidFill>
            </a:ln>
          </p:spPr>
          <p:txBody>
            <a:bodyPr wrap="none" rtlCol="0">
              <a:spAutoFit/>
            </a:bodyPr>
            <a:lstStyle/>
            <a:p>
              <a:pPr algn="ctr"/>
              <a:r>
                <a:rPr lang="en-US" dirty="0" smtClean="0"/>
                <a:t>Sense Amplifier</a:t>
              </a:r>
            </a:p>
            <a:p>
              <a:pPr algn="ctr"/>
              <a:r>
                <a:rPr lang="en-US" dirty="0" smtClean="0"/>
                <a:t>Enable </a:t>
              </a:r>
              <a:endParaRPr lang="en-US" dirty="0"/>
            </a:p>
          </p:txBody>
        </p:sp>
      </p:grpSp>
      <p:sp>
        <p:nvSpPr>
          <p:cNvPr id="32" name="TextBox 31"/>
          <p:cNvSpPr txBox="1"/>
          <p:nvPr/>
        </p:nvSpPr>
        <p:spPr>
          <a:xfrm>
            <a:off x="215166" y="2471879"/>
            <a:ext cx="535217" cy="369332"/>
          </a:xfrm>
          <a:prstGeom prst="rect">
            <a:avLst/>
          </a:prstGeom>
          <a:noFill/>
        </p:spPr>
        <p:txBody>
          <a:bodyPr wrap="none" rtlCol="0">
            <a:spAutoFit/>
          </a:bodyPr>
          <a:lstStyle/>
          <a:p>
            <a:r>
              <a:rPr lang="en-US" dirty="0" smtClean="0"/>
              <a:t>V</a:t>
            </a:r>
            <a:r>
              <a:rPr lang="en-US" baseline="-25000" dirty="0" smtClean="0"/>
              <a:t>DD</a:t>
            </a:r>
            <a:endParaRPr lang="en-US" baseline="-25000" dirty="0"/>
          </a:p>
        </p:txBody>
      </p:sp>
      <p:sp>
        <p:nvSpPr>
          <p:cNvPr id="35" name="TextBox 34"/>
          <p:cNvSpPr txBox="1"/>
          <p:nvPr/>
        </p:nvSpPr>
        <p:spPr>
          <a:xfrm>
            <a:off x="384537" y="3766199"/>
            <a:ext cx="292035" cy="369332"/>
          </a:xfrm>
          <a:prstGeom prst="rect">
            <a:avLst/>
          </a:prstGeom>
          <a:noFill/>
        </p:spPr>
        <p:txBody>
          <a:bodyPr wrap="none" rtlCol="0">
            <a:spAutoFit/>
          </a:bodyPr>
          <a:lstStyle/>
          <a:p>
            <a:r>
              <a:rPr lang="en-US" dirty="0"/>
              <a:t>0</a:t>
            </a:r>
          </a:p>
        </p:txBody>
      </p:sp>
      <p:sp>
        <p:nvSpPr>
          <p:cNvPr id="36" name="TextBox 35"/>
          <p:cNvSpPr txBox="1"/>
          <p:nvPr/>
        </p:nvSpPr>
        <p:spPr>
          <a:xfrm>
            <a:off x="4242414" y="3974826"/>
            <a:ext cx="579086" cy="369332"/>
          </a:xfrm>
          <a:prstGeom prst="rect">
            <a:avLst/>
          </a:prstGeom>
          <a:noFill/>
        </p:spPr>
        <p:txBody>
          <a:bodyPr wrap="none" rtlCol="0">
            <a:spAutoFit/>
          </a:bodyPr>
          <a:lstStyle/>
          <a:p>
            <a:r>
              <a:rPr lang="en-US" dirty="0" smtClean="0"/>
              <a:t>time</a:t>
            </a:r>
            <a:endParaRPr lang="en-US" dirty="0"/>
          </a:p>
        </p:txBody>
      </p:sp>
      <p:sp>
        <p:nvSpPr>
          <p:cNvPr id="33" name="Rectangle 32"/>
          <p:cNvSpPr/>
          <p:nvPr/>
        </p:nvSpPr>
        <p:spPr>
          <a:xfrm>
            <a:off x="5657957" y="1697869"/>
            <a:ext cx="3124583" cy="2991367"/>
          </a:xfrm>
          <a:prstGeom prst="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6459989" y="1748005"/>
            <a:ext cx="1759316" cy="492443"/>
          </a:xfrm>
          <a:prstGeom prst="rect">
            <a:avLst/>
          </a:prstGeom>
          <a:noFill/>
        </p:spPr>
        <p:txBody>
          <a:bodyPr wrap="none" rtlCol="0">
            <a:spAutoFit/>
          </a:bodyPr>
          <a:lstStyle/>
          <a:p>
            <a:r>
              <a:rPr lang="en-US" sz="2600" dirty="0" smtClean="0"/>
              <a:t>PCM Cells</a:t>
            </a:r>
            <a:endParaRPr lang="en-US" sz="2600" dirty="0"/>
          </a:p>
        </p:txBody>
      </p:sp>
      <p:sp>
        <p:nvSpPr>
          <p:cNvPr id="49" name="TextBox 48"/>
          <p:cNvSpPr txBox="1"/>
          <p:nvPr/>
        </p:nvSpPr>
        <p:spPr>
          <a:xfrm>
            <a:off x="5878265" y="5480882"/>
            <a:ext cx="2667930" cy="492443"/>
          </a:xfrm>
          <a:prstGeom prst="rect">
            <a:avLst/>
          </a:prstGeom>
          <a:noFill/>
        </p:spPr>
        <p:txBody>
          <a:bodyPr wrap="none" rtlCol="0">
            <a:spAutoFit/>
          </a:bodyPr>
          <a:lstStyle/>
          <a:p>
            <a:r>
              <a:rPr lang="en-US" sz="2600" dirty="0" smtClean="0"/>
              <a:t>Sense Amplifiers</a:t>
            </a:r>
            <a:endParaRPr lang="en-US" sz="2600" dirty="0"/>
          </a:p>
        </p:txBody>
      </p:sp>
      <p:cxnSp>
        <p:nvCxnSpPr>
          <p:cNvPr id="50" name="Straight Connector 49"/>
          <p:cNvCxnSpPr/>
          <p:nvPr/>
        </p:nvCxnSpPr>
        <p:spPr>
          <a:xfrm flipH="1">
            <a:off x="5887567" y="2733243"/>
            <a:ext cx="37456" cy="2199935"/>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6173639" y="273124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6476420" y="273124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6762492" y="273124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7048564" y="273124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7334636" y="273124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7620708" y="273124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7923489" y="273124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8209561" y="273124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8495633" y="2731246"/>
            <a:ext cx="37456" cy="2201932"/>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61" name="Rounded Rectangle 60"/>
          <p:cNvSpPr/>
          <p:nvPr/>
        </p:nvSpPr>
        <p:spPr>
          <a:xfrm>
            <a:off x="5663004" y="2282773"/>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6932888" y="2383042"/>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650854" y="2385038"/>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368820" y="2387034"/>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070077" y="2389030"/>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771334" y="2391027"/>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8371881" y="2368326"/>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8089847" y="2370322"/>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807813" y="2372318"/>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7509070" y="2374314"/>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7227036" y="2376311"/>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5663004" y="2886385"/>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949597" y="2986654"/>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667563" y="2988650"/>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6385529" y="2990646"/>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086786" y="2992642"/>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5788043" y="2994639"/>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8388590" y="2971938"/>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8106556" y="2973934"/>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7824522" y="2975930"/>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525779" y="2977926"/>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7243745" y="2979923"/>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ounded Rectangle 84"/>
          <p:cNvSpPr/>
          <p:nvPr/>
        </p:nvSpPr>
        <p:spPr>
          <a:xfrm>
            <a:off x="5663004" y="3489998"/>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6932888" y="3590267"/>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6650854" y="3592263"/>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368820" y="3594259"/>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070077" y="3596255"/>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771334" y="3598252"/>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8371881" y="3575551"/>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8089847" y="3577547"/>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7807813" y="3579543"/>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7509070" y="3581539"/>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7227036" y="3583536"/>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ounded Rectangle 96"/>
          <p:cNvSpPr/>
          <p:nvPr/>
        </p:nvSpPr>
        <p:spPr>
          <a:xfrm>
            <a:off x="5663004" y="4093610"/>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932888" y="4193879"/>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6650854" y="4195875"/>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6368820" y="4197871"/>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6070077" y="4199867"/>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771334" y="4201864"/>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8371881" y="4179163"/>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8089847" y="4181159"/>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7807813" y="4183155"/>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7509070" y="4185151"/>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7227036" y="4187148"/>
            <a:ext cx="284053" cy="33423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5660187" y="2298275"/>
            <a:ext cx="3107874" cy="2362318"/>
            <a:chOff x="9410116" y="3733983"/>
            <a:chExt cx="3107874" cy="2362318"/>
          </a:xfrm>
        </p:grpSpPr>
        <p:grpSp>
          <p:nvGrpSpPr>
            <p:cNvPr id="144" name="Group 143"/>
            <p:cNvGrpSpPr/>
            <p:nvPr/>
          </p:nvGrpSpPr>
          <p:grpSpPr>
            <a:xfrm>
              <a:off x="9410116" y="3733983"/>
              <a:ext cx="3107874" cy="551481"/>
              <a:chOff x="5635980" y="1888404"/>
              <a:chExt cx="3107874" cy="551481"/>
            </a:xfrm>
          </p:grpSpPr>
          <p:sp>
            <p:nvSpPr>
              <p:cNvPr id="145" name="Rounded Rectangle 144"/>
              <p:cNvSpPr/>
              <p:nvPr/>
            </p:nvSpPr>
            <p:spPr>
              <a:xfrm>
                <a:off x="5635980"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6917526"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663549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6353458"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6054715"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074485"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7792451"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7493708"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7211674"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9410116" y="4337595"/>
              <a:ext cx="3107874" cy="551481"/>
              <a:chOff x="5617252" y="1888404"/>
              <a:chExt cx="3107874" cy="551481"/>
            </a:xfrm>
          </p:grpSpPr>
          <p:sp>
            <p:nvSpPr>
              <p:cNvPr id="157" name="Rounded Rectangle 156"/>
              <p:cNvSpPr/>
              <p:nvPr/>
            </p:nvSpPr>
            <p:spPr>
              <a:xfrm>
                <a:off x="5617252"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917526"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63549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353458"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6054715"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8074485"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7792451"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7493708"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7211674"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9410116" y="4941207"/>
              <a:ext cx="3107874" cy="551481"/>
              <a:chOff x="5631942" y="1888403"/>
              <a:chExt cx="3107874" cy="551481"/>
            </a:xfrm>
          </p:grpSpPr>
          <p:sp>
            <p:nvSpPr>
              <p:cNvPr id="169" name="Rounded Rectangle 168"/>
              <p:cNvSpPr/>
              <p:nvPr/>
            </p:nvSpPr>
            <p:spPr>
              <a:xfrm>
                <a:off x="5631942" y="1888403"/>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6917526"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663549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6353458"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6054715"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8074485"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7792451"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7493708"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7211674"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9410116" y="5544820"/>
              <a:ext cx="3107874" cy="551481"/>
              <a:chOff x="5663341" y="1888404"/>
              <a:chExt cx="3107874" cy="551481"/>
            </a:xfrm>
          </p:grpSpPr>
          <p:sp>
            <p:nvSpPr>
              <p:cNvPr id="181" name="Rounded Rectangle 180"/>
              <p:cNvSpPr/>
              <p:nvPr/>
            </p:nvSpPr>
            <p:spPr>
              <a:xfrm>
                <a:off x="5663341" y="1888404"/>
                <a:ext cx="3107874" cy="551481"/>
              </a:xfrm>
              <a:prstGeom prst="roundRect">
                <a:avLst>
                  <a:gd name="adj" fmla="val 47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6917526"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663549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6353458"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6054715"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5755972"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8356519"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8074485"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7792451"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7493708"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7211674" y="1985308"/>
                <a:ext cx="284053" cy="334231"/>
              </a:xfrm>
              <a:prstGeom prst="ellipse">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8" name="Group 107"/>
          <p:cNvGrpSpPr/>
          <p:nvPr/>
        </p:nvGrpSpPr>
        <p:grpSpPr>
          <a:xfrm>
            <a:off x="5796493" y="2997394"/>
            <a:ext cx="2891491" cy="335919"/>
            <a:chOff x="9502826" y="2166619"/>
            <a:chExt cx="2884600" cy="340740"/>
          </a:xfrm>
        </p:grpSpPr>
        <p:sp>
          <p:nvSpPr>
            <p:cNvPr id="109" name="Oval 108"/>
            <p:cNvSpPr/>
            <p:nvPr/>
          </p:nvSpPr>
          <p:spPr>
            <a:xfrm>
              <a:off x="106586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10369676" y="2173128"/>
              <a:ext cx="295534"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10080726" y="2173128"/>
              <a:ext cx="299517"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9791775" y="2173128"/>
              <a:ext cx="299118"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9502826" y="2173128"/>
              <a:ext cx="2840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12098809" y="2173128"/>
              <a:ext cx="288617"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11814425" y="2173128"/>
              <a:ext cx="293153"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11525475" y="2173128"/>
              <a:ext cx="292752"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11236526" y="2166619"/>
              <a:ext cx="284053" cy="340740"/>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10947575" y="2173128"/>
              <a:ext cx="296335" cy="334231"/>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5736667" y="4959043"/>
            <a:ext cx="2880926" cy="540880"/>
            <a:chOff x="10546809" y="1004272"/>
            <a:chExt cx="2880926" cy="540880"/>
          </a:xfrm>
        </p:grpSpPr>
        <p:sp>
          <p:nvSpPr>
            <p:cNvPr id="192" name="Rectangle 191"/>
            <p:cNvSpPr/>
            <p:nvPr/>
          </p:nvSpPr>
          <p:spPr>
            <a:xfrm>
              <a:off x="11992369" y="1028252"/>
              <a:ext cx="284054" cy="48463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a:off x="12278952" y="1028252"/>
              <a:ext cx="284054" cy="48463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12565535" y="1028252"/>
              <a:ext cx="284054" cy="48463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12852118" y="1028252"/>
              <a:ext cx="284054" cy="48463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p:cNvSpPr/>
            <p:nvPr/>
          </p:nvSpPr>
          <p:spPr>
            <a:xfrm>
              <a:off x="13138697" y="1028252"/>
              <a:ext cx="284054" cy="48463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a:off x="10559454" y="1028252"/>
              <a:ext cx="284054" cy="48463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10846037" y="1028252"/>
              <a:ext cx="284054" cy="48463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11132620" y="1028252"/>
              <a:ext cx="284054" cy="48463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11419203" y="1028252"/>
              <a:ext cx="284054" cy="48463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11705786" y="1028252"/>
              <a:ext cx="284054" cy="48463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10546809" y="1004272"/>
              <a:ext cx="2880926" cy="54088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745540" y="4955252"/>
            <a:ext cx="2881792" cy="540880"/>
            <a:chOff x="10407054" y="4283405"/>
            <a:chExt cx="2881792" cy="540880"/>
          </a:xfrm>
        </p:grpSpPr>
        <p:sp>
          <p:nvSpPr>
            <p:cNvPr id="39" name="Rectangle 38"/>
            <p:cNvSpPr/>
            <p:nvPr/>
          </p:nvSpPr>
          <p:spPr>
            <a:xfrm>
              <a:off x="11839969" y="4320895"/>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2126552" y="4320895"/>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2413135" y="4320895"/>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2699718" y="4320895"/>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2986297" y="4320895"/>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0407054" y="4320895"/>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10693637" y="4320895"/>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0980220" y="4320895"/>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1266803" y="4320895"/>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1553386" y="4320895"/>
              <a:ext cx="284054" cy="4846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0407920" y="4283405"/>
              <a:ext cx="2880926" cy="54088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 name="Straight Arrow Connector 7"/>
          <p:cNvCxnSpPr/>
          <p:nvPr/>
        </p:nvCxnSpPr>
        <p:spPr>
          <a:xfrm flipV="1">
            <a:off x="686551" y="4376078"/>
            <a:ext cx="0" cy="1287081"/>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a:off x="686551" y="5663159"/>
            <a:ext cx="4205124" cy="0"/>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703713" y="4496205"/>
            <a:ext cx="738043" cy="1166954"/>
          </a:xfrm>
          <a:custGeom>
            <a:avLst/>
            <a:gdLst>
              <a:gd name="connsiteX0" fmla="*/ 0 w 635060"/>
              <a:gd name="connsiteY0" fmla="*/ 1166954 h 1166954"/>
              <a:gd name="connsiteX1" fmla="*/ 240293 w 635060"/>
              <a:gd name="connsiteY1" fmla="*/ 480510 h 1166954"/>
              <a:gd name="connsiteX2" fmla="*/ 635060 w 635060"/>
              <a:gd name="connsiteY2" fmla="*/ 0 h 1166954"/>
              <a:gd name="connsiteX3" fmla="*/ 635060 w 635060"/>
              <a:gd name="connsiteY3" fmla="*/ 0 h 1166954"/>
            </a:gdLst>
            <a:ahLst/>
            <a:cxnLst>
              <a:cxn ang="0">
                <a:pos x="connsiteX0" y="connsiteY0"/>
              </a:cxn>
              <a:cxn ang="0">
                <a:pos x="connsiteX1" y="connsiteY1"/>
              </a:cxn>
              <a:cxn ang="0">
                <a:pos x="connsiteX2" y="connsiteY2"/>
              </a:cxn>
              <a:cxn ang="0">
                <a:pos x="connsiteX3" y="connsiteY3"/>
              </a:cxn>
            </a:cxnLst>
            <a:rect l="l" t="t" r="r" b="b"/>
            <a:pathLst>
              <a:path w="635060" h="1166954">
                <a:moveTo>
                  <a:pt x="0" y="1166954"/>
                </a:moveTo>
                <a:cubicBezTo>
                  <a:pt x="67225" y="920978"/>
                  <a:pt x="134450" y="675002"/>
                  <a:pt x="240293" y="480510"/>
                </a:cubicBezTo>
                <a:cubicBezTo>
                  <a:pt x="346136" y="286018"/>
                  <a:pt x="635060" y="0"/>
                  <a:pt x="635060" y="0"/>
                </a:cubicBezTo>
                <a:lnTo>
                  <a:pt x="635060" y="0"/>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TextBox 59"/>
          <p:cNvSpPr txBox="1"/>
          <p:nvPr/>
        </p:nvSpPr>
        <p:spPr>
          <a:xfrm>
            <a:off x="257456" y="4324594"/>
            <a:ext cx="351453" cy="369332"/>
          </a:xfrm>
          <a:prstGeom prst="rect">
            <a:avLst/>
          </a:prstGeom>
          <a:noFill/>
        </p:spPr>
        <p:txBody>
          <a:bodyPr wrap="none" rtlCol="0">
            <a:spAutoFit/>
          </a:bodyPr>
          <a:lstStyle/>
          <a:p>
            <a:r>
              <a:rPr lang="en-US" dirty="0" smtClean="0"/>
              <a:t>V</a:t>
            </a:r>
            <a:endParaRPr lang="en-US" dirty="0"/>
          </a:p>
        </p:txBody>
      </p:sp>
      <p:sp>
        <p:nvSpPr>
          <p:cNvPr id="119" name="Freeform 118"/>
          <p:cNvSpPr/>
          <p:nvPr/>
        </p:nvSpPr>
        <p:spPr>
          <a:xfrm>
            <a:off x="1424593" y="4479044"/>
            <a:ext cx="2660385" cy="943860"/>
          </a:xfrm>
          <a:custGeom>
            <a:avLst/>
            <a:gdLst>
              <a:gd name="connsiteX0" fmla="*/ 0 w 2660385"/>
              <a:gd name="connsiteY0" fmla="*/ 0 h 943860"/>
              <a:gd name="connsiteX1" fmla="*/ 944007 w 2660385"/>
              <a:gd name="connsiteY1" fmla="*/ 669282 h 943860"/>
              <a:gd name="connsiteX2" fmla="*/ 2660385 w 2660385"/>
              <a:gd name="connsiteY2" fmla="*/ 943860 h 943860"/>
            </a:gdLst>
            <a:ahLst/>
            <a:cxnLst>
              <a:cxn ang="0">
                <a:pos x="connsiteX0" y="connsiteY0"/>
              </a:cxn>
              <a:cxn ang="0">
                <a:pos x="connsiteX1" y="connsiteY1"/>
              </a:cxn>
              <a:cxn ang="0">
                <a:pos x="connsiteX2" y="connsiteY2"/>
              </a:cxn>
            </a:cxnLst>
            <a:rect l="l" t="t" r="r" b="b"/>
            <a:pathLst>
              <a:path w="2660385" h="943860">
                <a:moveTo>
                  <a:pt x="0" y="0"/>
                </a:moveTo>
                <a:cubicBezTo>
                  <a:pt x="250305" y="255986"/>
                  <a:pt x="500610" y="511972"/>
                  <a:pt x="944007" y="669282"/>
                </a:cubicBezTo>
                <a:cubicBezTo>
                  <a:pt x="1387404" y="826592"/>
                  <a:pt x="2023894" y="885226"/>
                  <a:pt x="2660385" y="943860"/>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2" name="Group 121"/>
          <p:cNvGrpSpPr/>
          <p:nvPr/>
        </p:nvGrpSpPr>
        <p:grpSpPr>
          <a:xfrm>
            <a:off x="3638721" y="4513366"/>
            <a:ext cx="839180" cy="892377"/>
            <a:chOff x="3638721" y="4513366"/>
            <a:chExt cx="839180" cy="892377"/>
          </a:xfrm>
        </p:grpSpPr>
        <p:sp>
          <p:nvSpPr>
            <p:cNvPr id="120" name="TextBox 119"/>
            <p:cNvSpPr txBox="1"/>
            <p:nvPr/>
          </p:nvSpPr>
          <p:spPr>
            <a:xfrm>
              <a:off x="3638721" y="4513366"/>
              <a:ext cx="839180" cy="369332"/>
            </a:xfrm>
            <a:prstGeom prst="rect">
              <a:avLst/>
            </a:prstGeom>
            <a:noFill/>
          </p:spPr>
          <p:txBody>
            <a:bodyPr wrap="none" rtlCol="0">
              <a:spAutoFit/>
            </a:bodyPr>
            <a:lstStyle/>
            <a:p>
              <a:r>
                <a:rPr lang="en-US" dirty="0" smtClean="0"/>
                <a:t>Sense</a:t>
              </a:r>
              <a:endParaRPr lang="en-US" dirty="0"/>
            </a:p>
          </p:txBody>
        </p:sp>
        <p:sp>
          <p:nvSpPr>
            <p:cNvPr id="121" name="Down Arrow 120"/>
            <p:cNvSpPr/>
            <p:nvPr/>
          </p:nvSpPr>
          <p:spPr>
            <a:xfrm>
              <a:off x="3947668" y="4925233"/>
              <a:ext cx="223129" cy="480510"/>
            </a:xfrm>
            <a:prstGeom prst="downArrow">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4" name="TextBox 203"/>
          <p:cNvSpPr txBox="1"/>
          <p:nvPr/>
        </p:nvSpPr>
        <p:spPr>
          <a:xfrm>
            <a:off x="4188849" y="5654562"/>
            <a:ext cx="579086" cy="369332"/>
          </a:xfrm>
          <a:prstGeom prst="rect">
            <a:avLst/>
          </a:prstGeom>
          <a:noFill/>
        </p:spPr>
        <p:txBody>
          <a:bodyPr wrap="none" rtlCol="0">
            <a:spAutoFit/>
          </a:bodyPr>
          <a:lstStyle/>
          <a:p>
            <a:r>
              <a:rPr lang="en-US" dirty="0" smtClean="0"/>
              <a:t>time</a:t>
            </a:r>
            <a:endParaRPr lang="en-US" dirty="0"/>
          </a:p>
        </p:txBody>
      </p:sp>
      <p:sp>
        <p:nvSpPr>
          <p:cNvPr id="125" name="TextBox 124"/>
          <p:cNvSpPr txBox="1"/>
          <p:nvPr/>
        </p:nvSpPr>
        <p:spPr>
          <a:xfrm>
            <a:off x="858188" y="5199810"/>
            <a:ext cx="1467657" cy="369332"/>
          </a:xfrm>
          <a:prstGeom prst="rect">
            <a:avLst/>
          </a:prstGeom>
          <a:noFill/>
        </p:spPr>
        <p:txBody>
          <a:bodyPr wrap="none" rtlCol="0">
            <a:spAutoFit/>
          </a:bodyPr>
          <a:lstStyle/>
          <a:p>
            <a:r>
              <a:rPr lang="en-US" dirty="0" smtClean="0"/>
              <a:t>RC charging</a:t>
            </a:r>
            <a:endParaRPr lang="en-US" dirty="0"/>
          </a:p>
        </p:txBody>
      </p:sp>
      <p:sp>
        <p:nvSpPr>
          <p:cNvPr id="205" name="TextBox 204"/>
          <p:cNvSpPr txBox="1"/>
          <p:nvPr/>
        </p:nvSpPr>
        <p:spPr>
          <a:xfrm>
            <a:off x="1834449" y="4511317"/>
            <a:ext cx="1762735" cy="369332"/>
          </a:xfrm>
          <a:prstGeom prst="rect">
            <a:avLst/>
          </a:prstGeom>
          <a:noFill/>
        </p:spPr>
        <p:txBody>
          <a:bodyPr wrap="none" rtlCol="0">
            <a:spAutoFit/>
          </a:bodyPr>
          <a:lstStyle/>
          <a:p>
            <a:r>
              <a:rPr lang="en-US" dirty="0" smtClean="0"/>
              <a:t>RC discharging</a:t>
            </a:r>
            <a:endParaRPr lang="en-US" dirty="0"/>
          </a:p>
        </p:txBody>
      </p:sp>
    </p:spTree>
    <p:extLst>
      <p:ext uri="{BB962C8B-B14F-4D97-AF65-F5344CB8AC3E}">
        <p14:creationId xmlns:p14="http://schemas.microsoft.com/office/powerpoint/2010/main" val="3260308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1000"/>
                                        <p:tgtEl>
                                          <p:spTgt spid="108"/>
                                        </p:tgtEl>
                                      </p:cBhvr>
                                    </p:animEffec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05"/>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22"/>
                                        </p:tgtEl>
                                        <p:attrNameLst>
                                          <p:attrName>style.visibility</p:attrName>
                                        </p:attrNameLst>
                                      </p:cBhvr>
                                      <p:to>
                                        <p:strVal val="visible"/>
                                      </p:to>
                                    </p:set>
                                  </p:childTnLst>
                                </p:cTn>
                              </p:par>
                              <p:par>
                                <p:cTn id="36" presetID="1" presetClass="exit" presetSubtype="0" fill="hold" grpId="2" nodeType="withEffect">
                                  <p:stCondLst>
                                    <p:cond delay="0"/>
                                  </p:stCondLst>
                                  <p:childTnLst>
                                    <p:set>
                                      <p:cBhvr>
                                        <p:cTn id="37" dur="1" fill="hold">
                                          <p:stCondLst>
                                            <p:cond delay="0"/>
                                          </p:stCondLst>
                                        </p:cTn>
                                        <p:tgtEl>
                                          <p:spTgt spid="20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119" grpId="0" animBg="1"/>
      <p:bldP spid="125" grpId="0"/>
      <p:bldP spid="125" grpId="1"/>
      <p:bldP spid="205" grpId="1"/>
      <p:bldP spid="205"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00732" y="2557003"/>
            <a:ext cx="3699665" cy="5321"/>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69" name="Rounded Rectangle 68"/>
          <p:cNvSpPr/>
          <p:nvPr/>
        </p:nvSpPr>
        <p:spPr>
          <a:xfrm>
            <a:off x="5246626" y="1905116"/>
            <a:ext cx="3776234" cy="2824251"/>
          </a:xfrm>
          <a:prstGeom prst="round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15198" y="1210235"/>
            <a:ext cx="8904938" cy="4770537"/>
          </a:xfrm>
          <a:prstGeom prst="rect">
            <a:avLst/>
          </a:prstGeom>
          <a:noFill/>
        </p:spPr>
        <p:txBody>
          <a:bodyPr wrap="square" rtlCol="0">
            <a:spAutoFit/>
          </a:bodyPr>
          <a:lstStyle/>
          <a:p>
            <a:pPr marL="457200" indent="-457200">
              <a:buFont typeface="Arial"/>
              <a:buChar char="•"/>
            </a:pPr>
            <a:endParaRPr lang="en-US" sz="2800" dirty="0" smtClean="0"/>
          </a:p>
          <a:p>
            <a:pPr marL="457200" indent="-457200">
              <a:buFont typeface="Arial"/>
              <a:buChar char="•"/>
            </a:pPr>
            <a:endParaRPr lang="en-US" sz="2800" dirty="0"/>
          </a:p>
          <a:p>
            <a:pPr marL="457200" indent="-457200">
              <a:buFont typeface="Arial"/>
              <a:buChar char="•"/>
            </a:pPr>
            <a:endParaRPr lang="en-US" sz="2800" dirty="0" smtClean="0"/>
          </a:p>
          <a:p>
            <a:pPr marL="457200" indent="-457200">
              <a:buFont typeface="Arial"/>
              <a:buChar char="•"/>
            </a:pPr>
            <a:endParaRPr lang="en-US" sz="2800" dirty="0"/>
          </a:p>
          <a:p>
            <a:pPr marL="457200" indent="-457200">
              <a:buFont typeface="Arial"/>
              <a:buChar char="•"/>
            </a:pPr>
            <a:endParaRPr lang="en-US" sz="2800" dirty="0" smtClean="0"/>
          </a:p>
          <a:p>
            <a:pPr marL="457200" indent="-457200">
              <a:buFont typeface="Arial"/>
              <a:buChar char="•"/>
            </a:pPr>
            <a:endParaRPr lang="en-US" sz="2800" dirty="0"/>
          </a:p>
          <a:p>
            <a:pPr marL="457200" indent="-457200">
              <a:buFont typeface="Arial"/>
              <a:buChar char="•"/>
            </a:pPr>
            <a:endParaRPr lang="en-US" sz="2800" dirty="0" smtClean="0"/>
          </a:p>
          <a:p>
            <a:pPr marL="457200" indent="-457200">
              <a:buFont typeface="Arial"/>
              <a:buChar char="•"/>
            </a:pPr>
            <a:endParaRPr lang="en-US" sz="2800" dirty="0"/>
          </a:p>
          <a:p>
            <a:pPr marL="457200" indent="-457200">
              <a:buFont typeface="Arial"/>
              <a:buChar char="•"/>
            </a:pPr>
            <a:endParaRPr lang="en-US" sz="2800" dirty="0" smtClean="0"/>
          </a:p>
          <a:p>
            <a:pPr marL="457200" indent="-457200">
              <a:buFont typeface="Arial"/>
              <a:buChar char="•"/>
            </a:pPr>
            <a:r>
              <a:rPr lang="en-US" sz="2600" dirty="0" smtClean="0"/>
              <a:t>Capacitive Discharge and compare against </a:t>
            </a:r>
            <a:r>
              <a:rPr lang="en-US" sz="2600" dirty="0" err="1"/>
              <a:t>V</a:t>
            </a:r>
            <a:r>
              <a:rPr lang="en-US" sz="2600" baseline="-25000" dirty="0" err="1" smtClean="0"/>
              <a:t>ref</a:t>
            </a:r>
            <a:endParaRPr lang="en-US" sz="2600" baseline="-25000" dirty="0" smtClean="0"/>
          </a:p>
          <a:p>
            <a:pPr marL="457200" indent="-457200">
              <a:buFont typeface="Arial"/>
              <a:buChar char="•"/>
            </a:pPr>
            <a:r>
              <a:rPr lang="en-US" sz="2600" dirty="0" smtClean="0"/>
              <a:t>Variation in SET and RESET distributions</a:t>
            </a:r>
            <a:endParaRPr lang="en-US" sz="2600" dirty="0"/>
          </a:p>
        </p:txBody>
      </p:sp>
      <p:sp>
        <p:nvSpPr>
          <p:cNvPr id="2" name="Title 1"/>
          <p:cNvSpPr>
            <a:spLocks noGrp="1"/>
          </p:cNvSpPr>
          <p:nvPr>
            <p:ph type="title"/>
          </p:nvPr>
        </p:nvSpPr>
        <p:spPr>
          <a:xfrm>
            <a:off x="0" y="198438"/>
            <a:ext cx="9144000" cy="487362"/>
          </a:xfrm>
        </p:spPr>
        <p:txBody>
          <a:bodyPr/>
          <a:lstStyle/>
          <a:p>
            <a:r>
              <a:rPr lang="en-US" dirty="0" smtClean="0">
                <a:latin typeface="Arial"/>
                <a:cs typeface="Arial"/>
              </a:rPr>
              <a:t>SENSING DATA FOR READ</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6</a:t>
            </a:fld>
            <a:endParaRPr lang="en-US"/>
          </a:p>
        </p:txBody>
      </p:sp>
      <p:sp>
        <p:nvSpPr>
          <p:cNvPr id="11" name="Freeform 10"/>
          <p:cNvSpPr/>
          <p:nvPr/>
        </p:nvSpPr>
        <p:spPr>
          <a:xfrm>
            <a:off x="606938" y="1670201"/>
            <a:ext cx="3735294" cy="448236"/>
          </a:xfrm>
          <a:custGeom>
            <a:avLst/>
            <a:gdLst>
              <a:gd name="connsiteX0" fmla="*/ 0 w 3735294"/>
              <a:gd name="connsiteY0" fmla="*/ 0 h 448236"/>
              <a:gd name="connsiteX1" fmla="*/ 1748118 w 3735294"/>
              <a:gd name="connsiteY1" fmla="*/ 328706 h 448236"/>
              <a:gd name="connsiteX2" fmla="*/ 3735294 w 3735294"/>
              <a:gd name="connsiteY2" fmla="*/ 448236 h 448236"/>
            </a:gdLst>
            <a:ahLst/>
            <a:cxnLst>
              <a:cxn ang="0">
                <a:pos x="connsiteX0" y="connsiteY0"/>
              </a:cxn>
              <a:cxn ang="0">
                <a:pos x="connsiteX1" y="connsiteY1"/>
              </a:cxn>
              <a:cxn ang="0">
                <a:pos x="connsiteX2" y="connsiteY2"/>
              </a:cxn>
            </a:cxnLst>
            <a:rect l="l" t="t" r="r" b="b"/>
            <a:pathLst>
              <a:path w="3735294" h="448236">
                <a:moveTo>
                  <a:pt x="0" y="0"/>
                </a:moveTo>
                <a:cubicBezTo>
                  <a:pt x="562784" y="127000"/>
                  <a:pt x="1125569" y="254000"/>
                  <a:pt x="1748118" y="328706"/>
                </a:cubicBezTo>
                <a:cubicBezTo>
                  <a:pt x="2370667" y="403412"/>
                  <a:pt x="3735294" y="448236"/>
                  <a:pt x="3735294" y="448236"/>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606938" y="1670201"/>
            <a:ext cx="3735294" cy="1314824"/>
          </a:xfrm>
          <a:custGeom>
            <a:avLst/>
            <a:gdLst>
              <a:gd name="connsiteX0" fmla="*/ 0 w 3735294"/>
              <a:gd name="connsiteY0" fmla="*/ 0 h 1314824"/>
              <a:gd name="connsiteX1" fmla="*/ 1404470 w 3735294"/>
              <a:gd name="connsiteY1" fmla="*/ 1016000 h 1314824"/>
              <a:gd name="connsiteX2" fmla="*/ 3735294 w 3735294"/>
              <a:gd name="connsiteY2" fmla="*/ 1314824 h 1314824"/>
            </a:gdLst>
            <a:ahLst/>
            <a:cxnLst>
              <a:cxn ang="0">
                <a:pos x="connsiteX0" y="connsiteY0"/>
              </a:cxn>
              <a:cxn ang="0">
                <a:pos x="connsiteX1" y="connsiteY1"/>
              </a:cxn>
              <a:cxn ang="0">
                <a:pos x="connsiteX2" y="connsiteY2"/>
              </a:cxn>
            </a:cxnLst>
            <a:rect l="l" t="t" r="r" b="b"/>
            <a:pathLst>
              <a:path w="3735294" h="1314824">
                <a:moveTo>
                  <a:pt x="0" y="0"/>
                </a:moveTo>
                <a:cubicBezTo>
                  <a:pt x="390960" y="398431"/>
                  <a:pt x="781921" y="796863"/>
                  <a:pt x="1404470" y="1016000"/>
                </a:cubicBezTo>
                <a:cubicBezTo>
                  <a:pt x="2027019" y="1235137"/>
                  <a:pt x="3735294" y="1314824"/>
                  <a:pt x="3735294" y="1314824"/>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3" name="Group 22"/>
          <p:cNvGrpSpPr/>
          <p:nvPr/>
        </p:nvGrpSpPr>
        <p:grpSpPr>
          <a:xfrm>
            <a:off x="64893" y="1129335"/>
            <a:ext cx="4647045" cy="3598776"/>
            <a:chOff x="683126" y="1864663"/>
            <a:chExt cx="4647045" cy="3598776"/>
          </a:xfrm>
        </p:grpSpPr>
        <p:cxnSp>
          <p:nvCxnSpPr>
            <p:cNvPr id="7" name="Straight Arrow Connector 6"/>
            <p:cNvCxnSpPr/>
            <p:nvPr/>
          </p:nvCxnSpPr>
          <p:spPr>
            <a:xfrm flipH="1" flipV="1">
              <a:off x="1225172" y="1864663"/>
              <a:ext cx="14940" cy="2991220"/>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225171" y="4829656"/>
              <a:ext cx="4105000" cy="11285"/>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83126" y="2067969"/>
              <a:ext cx="877042" cy="523220"/>
            </a:xfrm>
            <a:prstGeom prst="rect">
              <a:avLst/>
            </a:prstGeom>
            <a:noFill/>
          </p:spPr>
          <p:txBody>
            <a:bodyPr wrap="square" rtlCol="0">
              <a:spAutoFit/>
            </a:bodyPr>
            <a:lstStyle/>
            <a:p>
              <a:r>
                <a:rPr lang="en-US" sz="2800" dirty="0" smtClean="0"/>
                <a:t>V</a:t>
              </a:r>
              <a:endParaRPr lang="en-US" sz="2800" baseline="-25000" dirty="0"/>
            </a:p>
          </p:txBody>
        </p:sp>
        <p:sp>
          <p:nvSpPr>
            <p:cNvPr id="19" name="TextBox 18"/>
            <p:cNvSpPr txBox="1"/>
            <p:nvPr/>
          </p:nvSpPr>
          <p:spPr>
            <a:xfrm>
              <a:off x="1558449" y="4940219"/>
              <a:ext cx="863012" cy="523220"/>
            </a:xfrm>
            <a:prstGeom prst="rect">
              <a:avLst/>
            </a:prstGeom>
            <a:noFill/>
          </p:spPr>
          <p:txBody>
            <a:bodyPr wrap="none" rtlCol="0">
              <a:spAutoFit/>
            </a:bodyPr>
            <a:lstStyle/>
            <a:p>
              <a:r>
                <a:rPr lang="en-US" sz="2800" dirty="0" smtClean="0"/>
                <a:t>time</a:t>
              </a:r>
              <a:endParaRPr lang="en-US" sz="2800" dirty="0"/>
            </a:p>
          </p:txBody>
        </p:sp>
      </p:grpSp>
      <p:sp>
        <p:nvSpPr>
          <p:cNvPr id="20" name="TextBox 19"/>
          <p:cNvSpPr txBox="1"/>
          <p:nvPr/>
        </p:nvSpPr>
        <p:spPr>
          <a:xfrm>
            <a:off x="2268949" y="3464351"/>
            <a:ext cx="876512" cy="523220"/>
          </a:xfrm>
          <a:prstGeom prst="rect">
            <a:avLst/>
          </a:prstGeom>
          <a:noFill/>
        </p:spPr>
        <p:txBody>
          <a:bodyPr wrap="none" rtlCol="0">
            <a:spAutoFit/>
          </a:bodyPr>
          <a:lstStyle/>
          <a:p>
            <a:r>
              <a:rPr lang="en-US" sz="2800" dirty="0" smtClean="0">
                <a:solidFill>
                  <a:srgbClr val="FF0000"/>
                </a:solidFill>
              </a:rPr>
              <a:t>SET</a:t>
            </a:r>
            <a:endParaRPr lang="en-US" sz="2800" dirty="0">
              <a:solidFill>
                <a:srgbClr val="FF0000"/>
              </a:solidFill>
            </a:endParaRPr>
          </a:p>
        </p:txBody>
      </p:sp>
      <p:sp>
        <p:nvSpPr>
          <p:cNvPr id="21" name="TextBox 20"/>
          <p:cNvSpPr txBox="1"/>
          <p:nvPr/>
        </p:nvSpPr>
        <p:spPr>
          <a:xfrm>
            <a:off x="2029343" y="1005927"/>
            <a:ext cx="1375321" cy="523220"/>
          </a:xfrm>
          <a:prstGeom prst="rect">
            <a:avLst/>
          </a:prstGeom>
          <a:noFill/>
        </p:spPr>
        <p:txBody>
          <a:bodyPr wrap="none" rtlCol="0">
            <a:spAutoFit/>
          </a:bodyPr>
          <a:lstStyle/>
          <a:p>
            <a:r>
              <a:rPr lang="en-US" sz="2800" dirty="0" smtClean="0">
                <a:solidFill>
                  <a:srgbClr val="008000"/>
                </a:solidFill>
              </a:rPr>
              <a:t>RESET</a:t>
            </a:r>
            <a:endParaRPr lang="en-US" sz="2800" dirty="0">
              <a:solidFill>
                <a:srgbClr val="008000"/>
              </a:solidFill>
            </a:endParaRPr>
          </a:p>
        </p:txBody>
      </p:sp>
      <p:sp>
        <p:nvSpPr>
          <p:cNvPr id="17" name="TextBox 16"/>
          <p:cNvSpPr txBox="1"/>
          <p:nvPr/>
        </p:nvSpPr>
        <p:spPr>
          <a:xfrm>
            <a:off x="4300397" y="2300714"/>
            <a:ext cx="723275" cy="523220"/>
          </a:xfrm>
          <a:prstGeom prst="rect">
            <a:avLst/>
          </a:prstGeom>
          <a:noFill/>
        </p:spPr>
        <p:txBody>
          <a:bodyPr wrap="none" rtlCol="0">
            <a:spAutoFit/>
          </a:bodyPr>
          <a:lstStyle/>
          <a:p>
            <a:r>
              <a:rPr lang="en-US" sz="2800" dirty="0" err="1"/>
              <a:t>V</a:t>
            </a:r>
            <a:r>
              <a:rPr lang="en-US" sz="2800" baseline="-25000" dirty="0" err="1" smtClean="0"/>
              <a:t>ref</a:t>
            </a:r>
            <a:endParaRPr lang="en-US" sz="2800" baseline="-25000" dirty="0" smtClean="0"/>
          </a:p>
        </p:txBody>
      </p:sp>
      <p:sp>
        <p:nvSpPr>
          <p:cNvPr id="28" name="Rectangle 27"/>
          <p:cNvSpPr/>
          <p:nvPr/>
        </p:nvSpPr>
        <p:spPr>
          <a:xfrm>
            <a:off x="985830" y="6098014"/>
            <a:ext cx="7252721" cy="492443"/>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a:solidFill>
                  <a:prstClr val="black"/>
                </a:solidFill>
              </a:rPr>
              <a:t>Sensing </a:t>
            </a:r>
            <a:r>
              <a:rPr lang="en-US" sz="2600" kern="0" dirty="0" smtClean="0">
                <a:solidFill>
                  <a:prstClr val="black"/>
                </a:solidFill>
              </a:rPr>
              <a:t>time is determined by worst case cells</a:t>
            </a:r>
            <a:endParaRPr lang="en-US" sz="2600" kern="0" dirty="0">
              <a:solidFill>
                <a:prstClr val="black"/>
              </a:solidFill>
            </a:endParaRPr>
          </a:p>
        </p:txBody>
      </p:sp>
      <p:sp>
        <p:nvSpPr>
          <p:cNvPr id="3" name="Rectangle 2"/>
          <p:cNvSpPr/>
          <p:nvPr/>
        </p:nvSpPr>
        <p:spPr>
          <a:xfrm>
            <a:off x="634943" y="1639060"/>
            <a:ext cx="1136212" cy="15708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722138" y="1723264"/>
            <a:ext cx="1136212" cy="15708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775915" y="1688240"/>
            <a:ext cx="1136212" cy="15708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815710" y="1722312"/>
            <a:ext cx="1136212" cy="15708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p:nvGrpSpPr>
        <p:grpSpPr>
          <a:xfrm>
            <a:off x="5194860" y="1973717"/>
            <a:ext cx="3811292" cy="2780177"/>
            <a:chOff x="5144733" y="2224397"/>
            <a:chExt cx="3811292" cy="2780177"/>
          </a:xfrm>
        </p:grpSpPr>
        <p:grpSp>
          <p:nvGrpSpPr>
            <p:cNvPr id="13" name="Group 12"/>
            <p:cNvGrpSpPr/>
            <p:nvPr/>
          </p:nvGrpSpPr>
          <p:grpSpPr>
            <a:xfrm>
              <a:off x="5769073" y="2424718"/>
              <a:ext cx="3186952" cy="2579856"/>
              <a:chOff x="5702237" y="2424718"/>
              <a:chExt cx="3186952" cy="2579856"/>
            </a:xfrm>
          </p:grpSpPr>
          <p:grpSp>
            <p:nvGrpSpPr>
              <p:cNvPr id="9" name="Group 8"/>
              <p:cNvGrpSpPr/>
              <p:nvPr/>
            </p:nvGrpSpPr>
            <p:grpSpPr>
              <a:xfrm>
                <a:off x="5702237" y="2424718"/>
                <a:ext cx="3186952" cy="1916814"/>
                <a:chOff x="7456681" y="1623582"/>
                <a:chExt cx="4797629" cy="2504162"/>
              </a:xfrm>
            </p:grpSpPr>
            <p:cxnSp>
              <p:nvCxnSpPr>
                <p:cNvPr id="32" name="Straight Arrow Connector 31"/>
                <p:cNvCxnSpPr/>
                <p:nvPr/>
              </p:nvCxnSpPr>
              <p:spPr>
                <a:xfrm flipV="1">
                  <a:off x="7456681" y="1752578"/>
                  <a:ext cx="11759" cy="2375166"/>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7456681" y="4115986"/>
                  <a:ext cx="4797629" cy="11758"/>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34" name="Freeform 33"/>
                <p:cNvSpPr/>
                <p:nvPr/>
              </p:nvSpPr>
              <p:spPr>
                <a:xfrm>
                  <a:off x="7821212" y="2250336"/>
                  <a:ext cx="1469860" cy="1559936"/>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10101968" y="2528621"/>
                  <a:ext cx="1705503" cy="1257677"/>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8012933" y="1623582"/>
                  <a:ext cx="1424163" cy="643337"/>
                </a:xfrm>
                <a:prstGeom prst="rect">
                  <a:avLst/>
                </a:prstGeom>
                <a:noFill/>
              </p:spPr>
              <p:txBody>
                <a:bodyPr wrap="square" rtlCol="0">
                  <a:spAutoFit/>
                </a:bodyPr>
                <a:lstStyle/>
                <a:p>
                  <a:r>
                    <a:rPr lang="en-US" sz="2600" dirty="0" smtClean="0">
                      <a:solidFill>
                        <a:srgbClr val="FF0000"/>
                      </a:solidFill>
                    </a:rPr>
                    <a:t>SET</a:t>
                  </a:r>
                  <a:endParaRPr lang="en-US" sz="2600" dirty="0">
                    <a:solidFill>
                      <a:srgbClr val="FF0000"/>
                    </a:solidFill>
                  </a:endParaRPr>
                </a:p>
              </p:txBody>
            </p:sp>
            <p:sp>
              <p:nvSpPr>
                <p:cNvPr id="37" name="TextBox 36"/>
                <p:cNvSpPr txBox="1"/>
                <p:nvPr/>
              </p:nvSpPr>
              <p:spPr>
                <a:xfrm>
                  <a:off x="9965323" y="1775950"/>
                  <a:ext cx="2037448" cy="643337"/>
                </a:xfrm>
                <a:prstGeom prst="rect">
                  <a:avLst/>
                </a:prstGeom>
                <a:noFill/>
              </p:spPr>
              <p:txBody>
                <a:bodyPr wrap="square" rtlCol="0">
                  <a:spAutoFit/>
                </a:bodyPr>
                <a:lstStyle/>
                <a:p>
                  <a:r>
                    <a:rPr lang="en-US" sz="2600" dirty="0" smtClean="0">
                      <a:solidFill>
                        <a:srgbClr val="008000"/>
                      </a:solidFill>
                    </a:rPr>
                    <a:t>RESET</a:t>
                  </a:r>
                  <a:endParaRPr lang="en-US" sz="2600" dirty="0">
                    <a:solidFill>
                      <a:srgbClr val="008000"/>
                    </a:solidFill>
                  </a:endParaRPr>
                </a:p>
              </p:txBody>
            </p:sp>
          </p:grpSp>
          <p:sp>
            <p:nvSpPr>
              <p:cNvPr id="40" name="TextBox 39"/>
              <p:cNvSpPr txBox="1"/>
              <p:nvPr/>
            </p:nvSpPr>
            <p:spPr>
              <a:xfrm>
                <a:off x="6265875" y="4512131"/>
                <a:ext cx="1834043" cy="492443"/>
              </a:xfrm>
              <a:prstGeom prst="rect">
                <a:avLst/>
              </a:prstGeom>
              <a:noFill/>
            </p:spPr>
            <p:txBody>
              <a:bodyPr wrap="none" rtlCol="0">
                <a:spAutoFit/>
              </a:bodyPr>
              <a:lstStyle/>
              <a:p>
                <a:r>
                  <a:rPr lang="en-US" sz="2600" dirty="0" smtClean="0"/>
                  <a:t>Resistance</a:t>
                </a:r>
                <a:endParaRPr lang="en-US" sz="2600" dirty="0"/>
              </a:p>
            </p:txBody>
          </p:sp>
        </p:grpSp>
        <p:sp>
          <p:nvSpPr>
            <p:cNvPr id="41" name="TextBox 40"/>
            <p:cNvSpPr txBox="1"/>
            <p:nvPr/>
          </p:nvSpPr>
          <p:spPr>
            <a:xfrm rot="16200000">
              <a:off x="4344340" y="3024790"/>
              <a:ext cx="2093229" cy="492443"/>
            </a:xfrm>
            <a:prstGeom prst="rect">
              <a:avLst/>
            </a:prstGeom>
            <a:noFill/>
          </p:spPr>
          <p:txBody>
            <a:bodyPr wrap="none" rtlCol="0">
              <a:spAutoFit/>
            </a:bodyPr>
            <a:lstStyle/>
            <a:p>
              <a:r>
                <a:rPr lang="en-US" sz="2600" dirty="0" smtClean="0"/>
                <a:t>Prob. Of Cell</a:t>
              </a:r>
              <a:endParaRPr lang="en-US" sz="2600" dirty="0"/>
            </a:p>
          </p:txBody>
        </p:sp>
      </p:grpSp>
      <p:sp>
        <p:nvSpPr>
          <p:cNvPr id="45" name="Freeform 44"/>
          <p:cNvSpPr/>
          <p:nvPr/>
        </p:nvSpPr>
        <p:spPr>
          <a:xfrm>
            <a:off x="6065367" y="2673841"/>
            <a:ext cx="969122" cy="1169808"/>
          </a:xfrm>
          <a:custGeom>
            <a:avLst/>
            <a:gdLst>
              <a:gd name="connsiteX0" fmla="*/ 0 w 969122"/>
              <a:gd name="connsiteY0" fmla="*/ 1169808 h 1169808"/>
              <a:gd name="connsiteX1" fmla="*/ 200508 w 969122"/>
              <a:gd name="connsiteY1" fmla="*/ 367654 h 1169808"/>
              <a:gd name="connsiteX2" fmla="*/ 401016 w 969122"/>
              <a:gd name="connsiteY2" fmla="*/ 0 h 1169808"/>
              <a:gd name="connsiteX3" fmla="*/ 401016 w 969122"/>
              <a:gd name="connsiteY3" fmla="*/ 0 h 1169808"/>
              <a:gd name="connsiteX4" fmla="*/ 401016 w 969122"/>
              <a:gd name="connsiteY4" fmla="*/ 0 h 1169808"/>
              <a:gd name="connsiteX5" fmla="*/ 551397 w 969122"/>
              <a:gd name="connsiteY5" fmla="*/ 0 h 1169808"/>
              <a:gd name="connsiteX6" fmla="*/ 785323 w 969122"/>
              <a:gd name="connsiteY6" fmla="*/ 518058 h 1169808"/>
              <a:gd name="connsiteX7" fmla="*/ 969122 w 969122"/>
              <a:gd name="connsiteY7" fmla="*/ 1153096 h 1169808"/>
              <a:gd name="connsiteX8" fmla="*/ 0 w 969122"/>
              <a:gd name="connsiteY8" fmla="*/ 1169808 h 116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122" h="1169808">
                <a:moveTo>
                  <a:pt x="0" y="1169808"/>
                </a:moveTo>
                <a:lnTo>
                  <a:pt x="200508" y="367654"/>
                </a:lnTo>
                <a:lnTo>
                  <a:pt x="401016" y="0"/>
                </a:lnTo>
                <a:lnTo>
                  <a:pt x="401016" y="0"/>
                </a:lnTo>
                <a:lnTo>
                  <a:pt x="401016" y="0"/>
                </a:lnTo>
                <a:lnTo>
                  <a:pt x="551397" y="0"/>
                </a:lnTo>
                <a:lnTo>
                  <a:pt x="785323" y="518058"/>
                </a:lnTo>
                <a:lnTo>
                  <a:pt x="969122" y="1153096"/>
                </a:lnTo>
                <a:lnTo>
                  <a:pt x="0" y="1169808"/>
                </a:lnTo>
                <a:close/>
              </a:path>
            </a:pathLst>
          </a:custGeom>
          <a:solidFill>
            <a:srgbClr val="FF3A06"/>
          </a:solidFill>
          <a:ln>
            <a:solidFill>
              <a:srgbClr val="FF3A0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9" name="Group 48"/>
          <p:cNvGrpSpPr/>
          <p:nvPr/>
        </p:nvGrpSpPr>
        <p:grpSpPr>
          <a:xfrm>
            <a:off x="625666" y="1655481"/>
            <a:ext cx="3735294" cy="1803802"/>
            <a:chOff x="759338" y="1872737"/>
            <a:chExt cx="3735294" cy="1803802"/>
          </a:xfrm>
        </p:grpSpPr>
        <p:sp>
          <p:nvSpPr>
            <p:cNvPr id="47" name="Freeform 46"/>
            <p:cNvSpPr/>
            <p:nvPr/>
          </p:nvSpPr>
          <p:spPr>
            <a:xfrm>
              <a:off x="771588" y="1989721"/>
              <a:ext cx="3701965" cy="1686818"/>
            </a:xfrm>
            <a:custGeom>
              <a:avLst/>
              <a:gdLst>
                <a:gd name="connsiteX0" fmla="*/ 0 w 3735294"/>
                <a:gd name="connsiteY0" fmla="*/ 0 h 1314824"/>
                <a:gd name="connsiteX1" fmla="*/ 1404470 w 3735294"/>
                <a:gd name="connsiteY1" fmla="*/ 1016000 h 1314824"/>
                <a:gd name="connsiteX2" fmla="*/ 3735294 w 3735294"/>
                <a:gd name="connsiteY2" fmla="*/ 1314824 h 1314824"/>
              </a:gdLst>
              <a:ahLst/>
              <a:cxnLst>
                <a:cxn ang="0">
                  <a:pos x="connsiteX0" y="connsiteY0"/>
                </a:cxn>
                <a:cxn ang="0">
                  <a:pos x="connsiteX1" y="connsiteY1"/>
                </a:cxn>
                <a:cxn ang="0">
                  <a:pos x="connsiteX2" y="connsiteY2"/>
                </a:cxn>
              </a:cxnLst>
              <a:rect l="l" t="t" r="r" b="b"/>
              <a:pathLst>
                <a:path w="3735294" h="1314824">
                  <a:moveTo>
                    <a:pt x="0" y="0"/>
                  </a:moveTo>
                  <a:cubicBezTo>
                    <a:pt x="390960" y="398431"/>
                    <a:pt x="781921" y="796863"/>
                    <a:pt x="1404470" y="1016000"/>
                  </a:cubicBezTo>
                  <a:cubicBezTo>
                    <a:pt x="2027019" y="1235137"/>
                    <a:pt x="3735294" y="1314824"/>
                    <a:pt x="3735294" y="1314824"/>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759338" y="1872737"/>
              <a:ext cx="3735294" cy="266341"/>
            </a:xfrm>
            <a:custGeom>
              <a:avLst/>
              <a:gdLst>
                <a:gd name="connsiteX0" fmla="*/ 0 w 3735294"/>
                <a:gd name="connsiteY0" fmla="*/ 0 h 448236"/>
                <a:gd name="connsiteX1" fmla="*/ 1748118 w 3735294"/>
                <a:gd name="connsiteY1" fmla="*/ 328706 h 448236"/>
                <a:gd name="connsiteX2" fmla="*/ 3735294 w 3735294"/>
                <a:gd name="connsiteY2" fmla="*/ 448236 h 448236"/>
              </a:gdLst>
              <a:ahLst/>
              <a:cxnLst>
                <a:cxn ang="0">
                  <a:pos x="connsiteX0" y="connsiteY0"/>
                </a:cxn>
                <a:cxn ang="0">
                  <a:pos x="connsiteX1" y="connsiteY1"/>
                </a:cxn>
                <a:cxn ang="0">
                  <a:pos x="connsiteX2" y="connsiteY2"/>
                </a:cxn>
              </a:cxnLst>
              <a:rect l="l" t="t" r="r" b="b"/>
              <a:pathLst>
                <a:path w="3735294" h="448236">
                  <a:moveTo>
                    <a:pt x="0" y="0"/>
                  </a:moveTo>
                  <a:cubicBezTo>
                    <a:pt x="562784" y="127000"/>
                    <a:pt x="1125569" y="254000"/>
                    <a:pt x="1748118" y="328706"/>
                  </a:cubicBezTo>
                  <a:cubicBezTo>
                    <a:pt x="2370667" y="403412"/>
                    <a:pt x="3735294" y="448236"/>
                    <a:pt x="3735294" y="448236"/>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0" name="Freeform 49"/>
          <p:cNvSpPr/>
          <p:nvPr/>
        </p:nvSpPr>
        <p:spPr>
          <a:xfrm>
            <a:off x="624358" y="1749413"/>
            <a:ext cx="3709398" cy="1687865"/>
          </a:xfrm>
          <a:custGeom>
            <a:avLst/>
            <a:gdLst>
              <a:gd name="connsiteX0" fmla="*/ 0 w 3659271"/>
              <a:gd name="connsiteY0" fmla="*/ 0 h 1637731"/>
              <a:gd name="connsiteX1" fmla="*/ 785323 w 3659271"/>
              <a:gd name="connsiteY1" fmla="*/ 902423 h 1637731"/>
              <a:gd name="connsiteX2" fmla="*/ 1420265 w 3659271"/>
              <a:gd name="connsiteY2" fmla="*/ 1303500 h 1637731"/>
              <a:gd name="connsiteX3" fmla="*/ 2406096 w 3659271"/>
              <a:gd name="connsiteY3" fmla="*/ 1520750 h 1637731"/>
              <a:gd name="connsiteX4" fmla="*/ 3659271 w 3659271"/>
              <a:gd name="connsiteY4" fmla="*/ 1637731 h 1637731"/>
              <a:gd name="connsiteX5" fmla="*/ 3642562 w 3659271"/>
              <a:gd name="connsiteY5" fmla="*/ 1186520 h 1637731"/>
              <a:gd name="connsiteX6" fmla="*/ 2355969 w 3659271"/>
              <a:gd name="connsiteY6" fmla="*/ 1119673 h 1637731"/>
              <a:gd name="connsiteX7" fmla="*/ 1470392 w 3659271"/>
              <a:gd name="connsiteY7" fmla="*/ 952558 h 1637731"/>
              <a:gd name="connsiteX8" fmla="*/ 1002540 w 3659271"/>
              <a:gd name="connsiteY8" fmla="*/ 752019 h 1637731"/>
              <a:gd name="connsiteX9" fmla="*/ 434434 w 3659271"/>
              <a:gd name="connsiteY9" fmla="*/ 367654 h 1637731"/>
              <a:gd name="connsiteX10" fmla="*/ 0 w 3659271"/>
              <a:gd name="connsiteY10" fmla="*/ 0 h 16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9271" h="1637731">
                <a:moveTo>
                  <a:pt x="0" y="0"/>
                </a:moveTo>
                <a:lnTo>
                  <a:pt x="785323" y="902423"/>
                </a:lnTo>
                <a:lnTo>
                  <a:pt x="1420265" y="1303500"/>
                </a:lnTo>
                <a:lnTo>
                  <a:pt x="2406096" y="1520750"/>
                </a:lnTo>
                <a:lnTo>
                  <a:pt x="3659271" y="1637731"/>
                </a:lnTo>
                <a:lnTo>
                  <a:pt x="3642562" y="1186520"/>
                </a:lnTo>
                <a:lnTo>
                  <a:pt x="2355969" y="1119673"/>
                </a:lnTo>
                <a:lnTo>
                  <a:pt x="1470392" y="952558"/>
                </a:lnTo>
                <a:lnTo>
                  <a:pt x="1002540" y="752019"/>
                </a:lnTo>
                <a:lnTo>
                  <a:pt x="434434" y="367654"/>
                </a:lnTo>
                <a:lnTo>
                  <a:pt x="0" y="0"/>
                </a:lnTo>
                <a:close/>
              </a:path>
            </a:pathLst>
          </a:cu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reeform 50"/>
          <p:cNvSpPr/>
          <p:nvPr/>
        </p:nvSpPr>
        <p:spPr>
          <a:xfrm>
            <a:off x="701778" y="1693989"/>
            <a:ext cx="3659271" cy="467923"/>
          </a:xfrm>
          <a:custGeom>
            <a:avLst/>
            <a:gdLst>
              <a:gd name="connsiteX0" fmla="*/ 0 w 3609144"/>
              <a:gd name="connsiteY0" fmla="*/ 0 h 451212"/>
              <a:gd name="connsiteX1" fmla="*/ 1086085 w 3609144"/>
              <a:gd name="connsiteY1" fmla="*/ 250673 h 451212"/>
              <a:gd name="connsiteX2" fmla="*/ 2205588 w 3609144"/>
              <a:gd name="connsiteY2" fmla="*/ 401077 h 451212"/>
              <a:gd name="connsiteX3" fmla="*/ 3609144 w 3609144"/>
              <a:gd name="connsiteY3" fmla="*/ 451212 h 451212"/>
              <a:gd name="connsiteX4" fmla="*/ 3609144 w 3609144"/>
              <a:gd name="connsiteY4" fmla="*/ 183827 h 451212"/>
              <a:gd name="connsiteX5" fmla="*/ 1771154 w 3609144"/>
              <a:gd name="connsiteY5" fmla="*/ 150404 h 451212"/>
              <a:gd name="connsiteX6" fmla="*/ 1203048 w 3609144"/>
              <a:gd name="connsiteY6" fmla="*/ 100269 h 451212"/>
              <a:gd name="connsiteX7" fmla="*/ 66836 w 3609144"/>
              <a:gd name="connsiteY7" fmla="*/ 16712 h 451212"/>
              <a:gd name="connsiteX8" fmla="*/ 0 w 3609144"/>
              <a:gd name="connsiteY8" fmla="*/ 0 h 4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9144" h="451212">
                <a:moveTo>
                  <a:pt x="0" y="0"/>
                </a:moveTo>
                <a:lnTo>
                  <a:pt x="1086085" y="250673"/>
                </a:lnTo>
                <a:lnTo>
                  <a:pt x="2205588" y="401077"/>
                </a:lnTo>
                <a:lnTo>
                  <a:pt x="3609144" y="451212"/>
                </a:lnTo>
                <a:lnTo>
                  <a:pt x="3609144" y="183827"/>
                </a:lnTo>
                <a:lnTo>
                  <a:pt x="1771154" y="150404"/>
                </a:lnTo>
                <a:lnTo>
                  <a:pt x="1203048" y="100269"/>
                </a:lnTo>
                <a:lnTo>
                  <a:pt x="66836" y="16712"/>
                </a:lnTo>
                <a:lnTo>
                  <a:pt x="0" y="0"/>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reeform 51"/>
          <p:cNvSpPr/>
          <p:nvPr/>
        </p:nvSpPr>
        <p:spPr>
          <a:xfrm>
            <a:off x="7552468" y="2857667"/>
            <a:ext cx="1169630" cy="969269"/>
          </a:xfrm>
          <a:custGeom>
            <a:avLst/>
            <a:gdLst>
              <a:gd name="connsiteX0" fmla="*/ 50127 w 1169630"/>
              <a:gd name="connsiteY0" fmla="*/ 935847 h 935847"/>
              <a:gd name="connsiteX1" fmla="*/ 150381 w 1169630"/>
              <a:gd name="connsiteY1" fmla="*/ 584904 h 935847"/>
              <a:gd name="connsiteX2" fmla="*/ 284053 w 1169630"/>
              <a:gd name="connsiteY2" fmla="*/ 334231 h 935847"/>
              <a:gd name="connsiteX3" fmla="*/ 484561 w 1169630"/>
              <a:gd name="connsiteY3" fmla="*/ 50135 h 935847"/>
              <a:gd name="connsiteX4" fmla="*/ 484561 w 1169630"/>
              <a:gd name="connsiteY4" fmla="*/ 50135 h 935847"/>
              <a:gd name="connsiteX5" fmla="*/ 634942 w 1169630"/>
              <a:gd name="connsiteY5" fmla="*/ 0 h 935847"/>
              <a:gd name="connsiteX6" fmla="*/ 902286 w 1169630"/>
              <a:gd name="connsiteY6" fmla="*/ 350943 h 935847"/>
              <a:gd name="connsiteX7" fmla="*/ 1086085 w 1169630"/>
              <a:gd name="connsiteY7" fmla="*/ 701885 h 935847"/>
              <a:gd name="connsiteX8" fmla="*/ 1169630 w 1169630"/>
              <a:gd name="connsiteY8" fmla="*/ 935847 h 935847"/>
              <a:gd name="connsiteX9" fmla="*/ 0 w 1169630"/>
              <a:gd name="connsiteY9" fmla="*/ 935847 h 935847"/>
              <a:gd name="connsiteX10" fmla="*/ 50127 w 1169630"/>
              <a:gd name="connsiteY10" fmla="*/ 935847 h 93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630" h="935847">
                <a:moveTo>
                  <a:pt x="50127" y="935847"/>
                </a:moveTo>
                <a:lnTo>
                  <a:pt x="150381" y="584904"/>
                </a:lnTo>
                <a:lnTo>
                  <a:pt x="284053" y="334231"/>
                </a:lnTo>
                <a:lnTo>
                  <a:pt x="484561" y="50135"/>
                </a:lnTo>
                <a:lnTo>
                  <a:pt x="484561" y="50135"/>
                </a:lnTo>
                <a:lnTo>
                  <a:pt x="634942" y="0"/>
                </a:lnTo>
                <a:lnTo>
                  <a:pt x="902286" y="350943"/>
                </a:lnTo>
                <a:lnTo>
                  <a:pt x="1086085" y="701885"/>
                </a:lnTo>
                <a:lnTo>
                  <a:pt x="1169630" y="935847"/>
                </a:lnTo>
                <a:lnTo>
                  <a:pt x="0" y="935847"/>
                </a:lnTo>
                <a:lnTo>
                  <a:pt x="50127" y="935847"/>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p:cNvGrpSpPr/>
          <p:nvPr/>
        </p:nvGrpSpPr>
        <p:grpSpPr>
          <a:xfrm>
            <a:off x="6533219" y="3308879"/>
            <a:ext cx="601524" cy="551482"/>
            <a:chOff x="6483092" y="3559559"/>
            <a:chExt cx="601524" cy="551482"/>
          </a:xfrm>
        </p:grpSpPr>
        <p:sp>
          <p:nvSpPr>
            <p:cNvPr id="53" name="TextBox 52"/>
            <p:cNvSpPr txBox="1"/>
            <p:nvPr/>
          </p:nvSpPr>
          <p:spPr>
            <a:xfrm>
              <a:off x="6483092" y="3559559"/>
              <a:ext cx="428322" cy="492443"/>
            </a:xfrm>
            <a:prstGeom prst="rect">
              <a:avLst/>
            </a:prstGeom>
            <a:noFill/>
          </p:spPr>
          <p:txBody>
            <a:bodyPr wrap="none" rtlCol="0">
              <a:spAutoFit/>
            </a:bodyPr>
            <a:lstStyle/>
            <a:p>
              <a:r>
                <a:rPr lang="en-US" sz="2600" dirty="0" smtClean="0"/>
                <a:t>A</a:t>
              </a:r>
              <a:endParaRPr lang="en-US" sz="2600" dirty="0"/>
            </a:p>
          </p:txBody>
        </p:sp>
        <p:sp>
          <p:nvSpPr>
            <p:cNvPr id="56" name="Oval 55"/>
            <p:cNvSpPr/>
            <p:nvPr/>
          </p:nvSpPr>
          <p:spPr>
            <a:xfrm>
              <a:off x="6917526" y="3929211"/>
              <a:ext cx="167090" cy="1818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7470942" y="3294163"/>
            <a:ext cx="624275" cy="568190"/>
            <a:chOff x="7420815" y="3544843"/>
            <a:chExt cx="624275" cy="568190"/>
          </a:xfrm>
        </p:grpSpPr>
        <p:sp>
          <p:nvSpPr>
            <p:cNvPr id="54" name="TextBox 53"/>
            <p:cNvSpPr txBox="1"/>
            <p:nvPr/>
          </p:nvSpPr>
          <p:spPr>
            <a:xfrm>
              <a:off x="7638032" y="3544843"/>
              <a:ext cx="407058" cy="492443"/>
            </a:xfrm>
            <a:prstGeom prst="rect">
              <a:avLst/>
            </a:prstGeom>
            <a:noFill/>
          </p:spPr>
          <p:txBody>
            <a:bodyPr wrap="none" rtlCol="0">
              <a:spAutoFit/>
            </a:bodyPr>
            <a:lstStyle/>
            <a:p>
              <a:r>
                <a:rPr lang="en-US" sz="2600" dirty="0"/>
                <a:t>B</a:t>
              </a:r>
            </a:p>
          </p:txBody>
        </p:sp>
        <p:sp>
          <p:nvSpPr>
            <p:cNvPr id="58" name="Oval 57"/>
            <p:cNvSpPr/>
            <p:nvPr/>
          </p:nvSpPr>
          <p:spPr>
            <a:xfrm>
              <a:off x="7420815" y="3931203"/>
              <a:ext cx="167090" cy="1818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4279522" y="1773374"/>
            <a:ext cx="543267" cy="1710427"/>
            <a:chOff x="4429903" y="2024054"/>
            <a:chExt cx="543267" cy="1710427"/>
          </a:xfrm>
        </p:grpSpPr>
        <p:sp>
          <p:nvSpPr>
            <p:cNvPr id="60" name="TextBox 59"/>
            <p:cNvSpPr txBox="1"/>
            <p:nvPr/>
          </p:nvSpPr>
          <p:spPr>
            <a:xfrm>
              <a:off x="4544848" y="3242038"/>
              <a:ext cx="428322" cy="492443"/>
            </a:xfrm>
            <a:prstGeom prst="rect">
              <a:avLst/>
            </a:prstGeom>
            <a:noFill/>
          </p:spPr>
          <p:txBody>
            <a:bodyPr wrap="none" rtlCol="0">
              <a:spAutoFit/>
            </a:bodyPr>
            <a:lstStyle/>
            <a:p>
              <a:r>
                <a:rPr lang="en-US" sz="2600" dirty="0" smtClean="0"/>
                <a:t>A</a:t>
              </a:r>
              <a:endParaRPr lang="en-US" sz="2600" dirty="0"/>
            </a:p>
          </p:txBody>
        </p:sp>
        <p:sp>
          <p:nvSpPr>
            <p:cNvPr id="61" name="TextBox 60"/>
            <p:cNvSpPr txBox="1"/>
            <p:nvPr/>
          </p:nvSpPr>
          <p:spPr>
            <a:xfrm>
              <a:off x="4546867" y="2024054"/>
              <a:ext cx="407058" cy="492443"/>
            </a:xfrm>
            <a:prstGeom prst="rect">
              <a:avLst/>
            </a:prstGeom>
            <a:noFill/>
          </p:spPr>
          <p:txBody>
            <a:bodyPr wrap="none" rtlCol="0">
              <a:spAutoFit/>
            </a:bodyPr>
            <a:lstStyle/>
            <a:p>
              <a:r>
                <a:rPr lang="en-US" sz="2600" dirty="0"/>
                <a:t>B</a:t>
              </a:r>
            </a:p>
          </p:txBody>
        </p:sp>
        <p:sp>
          <p:nvSpPr>
            <p:cNvPr id="62" name="Oval 61"/>
            <p:cNvSpPr/>
            <p:nvPr/>
          </p:nvSpPr>
          <p:spPr>
            <a:xfrm flipH="1">
              <a:off x="4444593" y="2293478"/>
              <a:ext cx="133671" cy="16312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flipH="1">
              <a:off x="4429903" y="3131070"/>
              <a:ext cx="133671" cy="16312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3027677" y="4223596"/>
            <a:ext cx="1433626" cy="523220"/>
            <a:chOff x="3178058" y="4223596"/>
            <a:chExt cx="1433626" cy="523220"/>
          </a:xfrm>
        </p:grpSpPr>
        <p:sp>
          <p:nvSpPr>
            <p:cNvPr id="66" name="Up Arrow 65"/>
            <p:cNvSpPr/>
            <p:nvPr/>
          </p:nvSpPr>
          <p:spPr>
            <a:xfrm>
              <a:off x="4344340" y="4228023"/>
              <a:ext cx="267344" cy="451213"/>
            </a:xfrm>
            <a:prstGeom prst="upArrow">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3178058" y="4223596"/>
              <a:ext cx="1202798" cy="523220"/>
            </a:xfrm>
            <a:prstGeom prst="rect">
              <a:avLst/>
            </a:prstGeom>
            <a:noFill/>
          </p:spPr>
          <p:txBody>
            <a:bodyPr wrap="none" rtlCol="0">
              <a:spAutoFit/>
            </a:bodyPr>
            <a:lstStyle/>
            <a:p>
              <a:r>
                <a:rPr lang="en-US" sz="2800" dirty="0" smtClean="0"/>
                <a:t>Sense</a:t>
              </a:r>
              <a:endParaRPr lang="en-US" sz="2800" dirty="0"/>
            </a:p>
          </p:txBody>
        </p:sp>
      </p:grpSp>
    </p:spTree>
    <p:extLst>
      <p:ext uri="{BB962C8B-B14F-4D97-AF65-F5344CB8AC3E}">
        <p14:creationId xmlns:p14="http://schemas.microsoft.com/office/powerpoint/2010/main" val="2390995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0" presetClass="exit" presetSubtype="0" fill="hold" grpId="0" nodeType="withEffect">
                                  <p:stCondLst>
                                    <p:cond delay="0"/>
                                  </p:stCondLst>
                                  <p:childTnLst>
                                    <p:animEffect transition="out" filter="fade">
                                      <p:cBhvr>
                                        <p:cTn id="10" dur="400"/>
                                        <p:tgtEl>
                                          <p:spTgt spid="3"/>
                                        </p:tgtEl>
                                      </p:cBhvr>
                                    </p:animEffect>
                                    <p:set>
                                      <p:cBhvr>
                                        <p:cTn id="11" dur="1" fill="hold">
                                          <p:stCondLst>
                                            <p:cond delay="399"/>
                                          </p:stCondLst>
                                        </p:cTn>
                                        <p:tgtEl>
                                          <p:spTgt spid="3"/>
                                        </p:tgtEl>
                                        <p:attrNameLst>
                                          <p:attrName>style.visibility</p:attrName>
                                        </p:attrNameLst>
                                      </p:cBhvr>
                                      <p:to>
                                        <p:strVal val="hidden"/>
                                      </p:to>
                                    </p:set>
                                  </p:childTnLst>
                                </p:cTn>
                              </p:par>
                            </p:childTnLst>
                          </p:cTn>
                        </p:par>
                        <p:par>
                          <p:cTn id="12" fill="hold">
                            <p:stCondLst>
                              <p:cond delay="400"/>
                            </p:stCondLst>
                            <p:childTnLst>
                              <p:par>
                                <p:cTn id="13" presetID="10" presetClass="exit" presetSubtype="0" fill="hold" grpId="0" nodeType="afterEffect">
                                  <p:stCondLst>
                                    <p:cond delay="0"/>
                                  </p:stCondLst>
                                  <p:childTnLst>
                                    <p:animEffect transition="out" filter="fade">
                                      <p:cBhvr>
                                        <p:cTn id="14" dur="400"/>
                                        <p:tgtEl>
                                          <p:spTgt spid="29"/>
                                        </p:tgtEl>
                                      </p:cBhvr>
                                    </p:animEffect>
                                    <p:set>
                                      <p:cBhvr>
                                        <p:cTn id="15" dur="1" fill="hold">
                                          <p:stCondLst>
                                            <p:cond delay="399"/>
                                          </p:stCondLst>
                                        </p:cTn>
                                        <p:tgtEl>
                                          <p:spTgt spid="29"/>
                                        </p:tgtEl>
                                        <p:attrNameLst>
                                          <p:attrName>style.visibility</p:attrName>
                                        </p:attrNameLst>
                                      </p:cBhvr>
                                      <p:to>
                                        <p:strVal val="hidden"/>
                                      </p:to>
                                    </p:set>
                                  </p:childTnLst>
                                </p:cTn>
                              </p:par>
                            </p:childTnLst>
                          </p:cTn>
                        </p:par>
                        <p:par>
                          <p:cTn id="16" fill="hold">
                            <p:stCondLst>
                              <p:cond delay="800"/>
                            </p:stCondLst>
                            <p:childTnLst>
                              <p:par>
                                <p:cTn id="17" presetID="10" presetClass="exit" presetSubtype="0" fill="hold" grpId="0" nodeType="afterEffect">
                                  <p:stCondLst>
                                    <p:cond delay="0"/>
                                  </p:stCondLst>
                                  <p:childTnLst>
                                    <p:animEffect transition="out" filter="fade">
                                      <p:cBhvr>
                                        <p:cTn id="18" dur="400"/>
                                        <p:tgtEl>
                                          <p:spTgt spid="30"/>
                                        </p:tgtEl>
                                      </p:cBhvr>
                                    </p:animEffect>
                                    <p:set>
                                      <p:cBhvr>
                                        <p:cTn id="19" dur="1" fill="hold">
                                          <p:stCondLst>
                                            <p:cond delay="399"/>
                                          </p:stCondLst>
                                        </p:cTn>
                                        <p:tgtEl>
                                          <p:spTgt spid="30"/>
                                        </p:tgtEl>
                                        <p:attrNameLst>
                                          <p:attrName>style.visibility</p:attrName>
                                        </p:attrNameLst>
                                      </p:cBhvr>
                                      <p:to>
                                        <p:strVal val="hidden"/>
                                      </p:to>
                                    </p:set>
                                  </p:childTnLst>
                                </p:cTn>
                              </p:par>
                            </p:childTnLst>
                          </p:cTn>
                        </p:par>
                        <p:par>
                          <p:cTn id="20" fill="hold">
                            <p:stCondLst>
                              <p:cond delay="1200"/>
                            </p:stCondLst>
                            <p:childTnLst>
                              <p:par>
                                <p:cTn id="21" presetID="10" presetClass="exit" presetSubtype="0" fill="hold" grpId="0" nodeType="afterEffect">
                                  <p:stCondLst>
                                    <p:cond delay="0"/>
                                  </p:stCondLst>
                                  <p:childTnLst>
                                    <p:animEffect transition="out" filter="fade">
                                      <p:cBhvr>
                                        <p:cTn id="22" dur="400"/>
                                        <p:tgtEl>
                                          <p:spTgt spid="31"/>
                                        </p:tgtEl>
                                      </p:cBhvr>
                                    </p:animEffect>
                                    <p:set>
                                      <p:cBhvr>
                                        <p:cTn id="23" dur="1" fill="hold">
                                          <p:stCondLst>
                                            <p:cond delay="399"/>
                                          </p:stCondLst>
                                        </p:cTn>
                                        <p:tgtEl>
                                          <p:spTgt spid="31"/>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22">
                                            <p:txEl>
                                              <p:pRg st="9" end="9"/>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 presetClass="entr" presetSubtype="0" fill="hold" nodeType="withEffect">
                                  <p:stCondLst>
                                    <p:cond delay="0"/>
                                  </p:stCondLst>
                                  <p:childTnLst>
                                    <p:set>
                                      <p:cBhvr>
                                        <p:cTn id="49" dur="1" fill="hold">
                                          <p:stCondLst>
                                            <p:cond delay="0"/>
                                          </p:stCondLst>
                                        </p:cTn>
                                        <p:tgtEl>
                                          <p:spTgt spid="4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7"/>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5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7" grpId="0"/>
      <p:bldP spid="28" grpId="0" animBg="1"/>
      <p:bldP spid="3" grpId="0" animBg="1"/>
      <p:bldP spid="29" grpId="0" animBg="1"/>
      <p:bldP spid="30" grpId="0" animBg="1"/>
      <p:bldP spid="31" grpId="0" animBg="1"/>
      <p:bldP spid="45" grpId="0" animBg="1"/>
      <p:bldP spid="50" grpId="0" animBg="1"/>
      <p:bldP spid="51"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ounded Rectangle 123"/>
          <p:cNvSpPr/>
          <p:nvPr/>
        </p:nvSpPr>
        <p:spPr>
          <a:xfrm>
            <a:off x="2349169" y="2082038"/>
            <a:ext cx="4478012" cy="3958661"/>
          </a:xfrm>
          <a:prstGeom prst="roundRect">
            <a:avLst>
              <a:gd name="adj" fmla="val 10277"/>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093" y="1020602"/>
            <a:ext cx="8393085" cy="1776655"/>
          </a:xfrm>
        </p:spPr>
        <p:txBody>
          <a:bodyPr/>
          <a:lstStyle/>
          <a:p>
            <a:r>
              <a:rPr lang="en-US" sz="2600" dirty="0">
                <a:latin typeface="Arial"/>
                <a:cs typeface="Arial"/>
              </a:rPr>
              <a:t>Sense </a:t>
            </a:r>
            <a:r>
              <a:rPr lang="en-US" sz="2600" dirty="0" smtClean="0">
                <a:latin typeface="Arial"/>
                <a:cs typeface="Arial"/>
              </a:rPr>
              <a:t>data earlier than the provisioned time</a:t>
            </a:r>
            <a:endParaRPr lang="en-US" sz="2600" dirty="0">
              <a:latin typeface="Arial"/>
              <a:cs typeface="Arial"/>
            </a:endParaRPr>
          </a:p>
          <a:p>
            <a:r>
              <a:rPr lang="en-US" sz="2600" dirty="0" smtClean="0">
                <a:latin typeface="Arial"/>
                <a:cs typeface="Arial"/>
              </a:rPr>
              <a:t>Lower Resistance </a:t>
            </a:r>
            <a:r>
              <a:rPr lang="en-US" sz="2600" dirty="0" smtClean="0">
                <a:latin typeface="Wingdings"/>
                <a:ea typeface="Wingdings"/>
                <a:cs typeface="Wingdings"/>
                <a:sym typeface="Wingdings"/>
              </a:rPr>
              <a:t></a:t>
            </a:r>
            <a:r>
              <a:rPr lang="en-US" sz="2600" dirty="0">
                <a:latin typeface="Arial"/>
                <a:cs typeface="Arial"/>
                <a:sym typeface="Wingdings"/>
              </a:rPr>
              <a:t> </a:t>
            </a:r>
            <a:r>
              <a:rPr lang="en-US" sz="2600" dirty="0" smtClean="0">
                <a:latin typeface="Arial"/>
                <a:cs typeface="Arial"/>
                <a:sym typeface="Wingdings"/>
              </a:rPr>
              <a:t>Lower RC time to discharge</a:t>
            </a:r>
            <a:endParaRPr lang="en-US" sz="2600" dirty="0" smtClean="0">
              <a:latin typeface="Arial"/>
              <a:cs typeface="Arial"/>
            </a:endParaRPr>
          </a:p>
          <a:p>
            <a:endParaRPr lang="en-US" sz="2600" dirty="0">
              <a:latin typeface="Arial"/>
              <a:cs typeface="Arial"/>
            </a:endParaRPr>
          </a:p>
          <a:p>
            <a:endParaRPr lang="en-US" sz="2600" dirty="0" smtClean="0">
              <a:latin typeface="Arial"/>
              <a:cs typeface="Arial"/>
            </a:endParaRPr>
          </a:p>
          <a:p>
            <a:endParaRPr lang="en-US" sz="2600" dirty="0">
              <a:latin typeface="Arial"/>
              <a:cs typeface="Arial"/>
            </a:endParaRPr>
          </a:p>
          <a:p>
            <a:endParaRPr lang="en-US" sz="2600" dirty="0" smtClean="0">
              <a:latin typeface="Arial"/>
              <a:cs typeface="Arial"/>
            </a:endParaRPr>
          </a:p>
          <a:p>
            <a:endParaRPr lang="en-US" sz="2600" dirty="0" smtClean="0">
              <a:latin typeface="Arial"/>
              <a:cs typeface="Arial"/>
            </a:endParaRPr>
          </a:p>
          <a:p>
            <a:pPr marL="0" indent="0">
              <a:buNone/>
            </a:pPr>
            <a:endParaRPr lang="en-US" sz="2600" dirty="0" smtClean="0">
              <a:latin typeface="Arial"/>
              <a:cs typeface="Arial"/>
            </a:endParaRPr>
          </a:p>
          <a:p>
            <a:pPr marL="457200" lvl="1" indent="0">
              <a:buNone/>
            </a:pPr>
            <a:endParaRPr lang="en-US" sz="2600" dirty="0">
              <a:latin typeface="Arial"/>
              <a:cs typeface="Arial"/>
            </a:endParaRPr>
          </a:p>
          <a:p>
            <a:pPr lvl="1"/>
            <a:endParaRPr lang="en-US" sz="2600" dirty="0" smtClean="0">
              <a:latin typeface="Arial"/>
              <a:cs typeface="Arial"/>
            </a:endParaRPr>
          </a:p>
          <a:p>
            <a:endParaRPr lang="en-US" sz="2600" dirty="0">
              <a:latin typeface="Arial"/>
              <a:cs typeface="Arial"/>
            </a:endParaRPr>
          </a:p>
          <a:p>
            <a:endParaRPr lang="en-US" sz="2600" dirty="0" smtClean="0">
              <a:latin typeface="Arial"/>
              <a:cs typeface="Arial"/>
            </a:endParaRPr>
          </a:p>
          <a:p>
            <a:pPr marL="0" indent="0">
              <a:buNone/>
            </a:pPr>
            <a:endParaRPr lang="en-US" sz="2600" dirty="0" smtClean="0">
              <a:latin typeface="Arial"/>
              <a:cs typeface="Arial"/>
            </a:endParaRPr>
          </a:p>
          <a:p>
            <a:endParaRPr lang="en-US" sz="2600" dirty="0" smtClean="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7</a:t>
            </a:fld>
            <a:endParaRPr lang="en-US"/>
          </a:p>
        </p:txBody>
      </p:sp>
      <p:sp>
        <p:nvSpPr>
          <p:cNvPr id="2" name="Title 1"/>
          <p:cNvSpPr>
            <a:spLocks noGrp="1"/>
          </p:cNvSpPr>
          <p:nvPr>
            <p:ph type="title"/>
          </p:nvPr>
        </p:nvSpPr>
        <p:spPr>
          <a:xfrm>
            <a:off x="0" y="198438"/>
            <a:ext cx="9144000" cy="487362"/>
          </a:xfrm>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REDUCE READ LATENCY : SENSE EARLIER</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7</a:t>
            </a:fld>
            <a:endParaRPr lang="en-US" sz="1200" b="1">
              <a:solidFill>
                <a:schemeClr val="tx1">
                  <a:tint val="75000"/>
                </a:schemeClr>
              </a:solidFill>
              <a:latin typeface="+mn-lt"/>
            </a:endParaRPr>
          </a:p>
        </p:txBody>
      </p:sp>
      <p:sp>
        <p:nvSpPr>
          <p:cNvPr id="17" name="Rectangle 16"/>
          <p:cNvSpPr/>
          <p:nvPr/>
        </p:nvSpPr>
        <p:spPr>
          <a:xfrm>
            <a:off x="1029829" y="6165342"/>
            <a:ext cx="7149936" cy="492443"/>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smtClean="0">
                <a:solidFill>
                  <a:prstClr val="black"/>
                </a:solidFill>
              </a:rPr>
              <a:t>Reduce time to sense by lowering the RC time</a:t>
            </a:r>
            <a:endParaRPr lang="en-US" sz="2600" kern="0" dirty="0">
              <a:solidFill>
                <a:prstClr val="black"/>
              </a:solidFill>
            </a:endParaRPr>
          </a:p>
        </p:txBody>
      </p:sp>
      <p:sp>
        <p:nvSpPr>
          <p:cNvPr id="57" name="Freeform 56"/>
          <p:cNvSpPr/>
          <p:nvPr/>
        </p:nvSpPr>
        <p:spPr>
          <a:xfrm>
            <a:off x="2857496" y="2916668"/>
            <a:ext cx="3733649" cy="456602"/>
          </a:xfrm>
          <a:custGeom>
            <a:avLst/>
            <a:gdLst>
              <a:gd name="connsiteX0" fmla="*/ 0 w 3735294"/>
              <a:gd name="connsiteY0" fmla="*/ 0 h 448236"/>
              <a:gd name="connsiteX1" fmla="*/ 1748118 w 3735294"/>
              <a:gd name="connsiteY1" fmla="*/ 328706 h 448236"/>
              <a:gd name="connsiteX2" fmla="*/ 3735294 w 3735294"/>
              <a:gd name="connsiteY2" fmla="*/ 448236 h 448236"/>
            </a:gdLst>
            <a:ahLst/>
            <a:cxnLst>
              <a:cxn ang="0">
                <a:pos x="connsiteX0" y="connsiteY0"/>
              </a:cxn>
              <a:cxn ang="0">
                <a:pos x="connsiteX1" y="connsiteY1"/>
              </a:cxn>
              <a:cxn ang="0">
                <a:pos x="connsiteX2" y="connsiteY2"/>
              </a:cxn>
            </a:cxnLst>
            <a:rect l="l" t="t" r="r" b="b"/>
            <a:pathLst>
              <a:path w="3735294" h="448236">
                <a:moveTo>
                  <a:pt x="0" y="0"/>
                </a:moveTo>
                <a:cubicBezTo>
                  <a:pt x="562784" y="127000"/>
                  <a:pt x="1125569" y="254000"/>
                  <a:pt x="1748118" y="328706"/>
                </a:cubicBezTo>
                <a:cubicBezTo>
                  <a:pt x="2370667" y="403412"/>
                  <a:pt x="3735294" y="448236"/>
                  <a:pt x="3735294" y="448236"/>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2857496" y="2916668"/>
            <a:ext cx="3733649" cy="1339364"/>
          </a:xfrm>
          <a:custGeom>
            <a:avLst/>
            <a:gdLst>
              <a:gd name="connsiteX0" fmla="*/ 0 w 3735294"/>
              <a:gd name="connsiteY0" fmla="*/ 0 h 1314824"/>
              <a:gd name="connsiteX1" fmla="*/ 1404470 w 3735294"/>
              <a:gd name="connsiteY1" fmla="*/ 1016000 h 1314824"/>
              <a:gd name="connsiteX2" fmla="*/ 3735294 w 3735294"/>
              <a:gd name="connsiteY2" fmla="*/ 1314824 h 1314824"/>
            </a:gdLst>
            <a:ahLst/>
            <a:cxnLst>
              <a:cxn ang="0">
                <a:pos x="connsiteX0" y="connsiteY0"/>
              </a:cxn>
              <a:cxn ang="0">
                <a:pos x="connsiteX1" y="connsiteY1"/>
              </a:cxn>
              <a:cxn ang="0">
                <a:pos x="connsiteX2" y="connsiteY2"/>
              </a:cxn>
            </a:cxnLst>
            <a:rect l="l" t="t" r="r" b="b"/>
            <a:pathLst>
              <a:path w="3735294" h="1314824">
                <a:moveTo>
                  <a:pt x="0" y="0"/>
                </a:moveTo>
                <a:cubicBezTo>
                  <a:pt x="390960" y="398431"/>
                  <a:pt x="781921" y="796863"/>
                  <a:pt x="1404470" y="1016000"/>
                </a:cubicBezTo>
                <a:cubicBezTo>
                  <a:pt x="2027019" y="1235137"/>
                  <a:pt x="3735294" y="1314824"/>
                  <a:pt x="3735294" y="1314824"/>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0" name="Group 59"/>
          <p:cNvGrpSpPr/>
          <p:nvPr/>
        </p:nvGrpSpPr>
        <p:grpSpPr>
          <a:xfrm>
            <a:off x="2315749" y="2175257"/>
            <a:ext cx="4409867" cy="3634356"/>
            <a:chOff x="683126" y="1864663"/>
            <a:chExt cx="4411810" cy="3567764"/>
          </a:xfrm>
        </p:grpSpPr>
        <p:cxnSp>
          <p:nvCxnSpPr>
            <p:cNvPr id="61" name="Straight Arrow Connector 60"/>
            <p:cNvCxnSpPr/>
            <p:nvPr/>
          </p:nvCxnSpPr>
          <p:spPr>
            <a:xfrm flipH="1" flipV="1">
              <a:off x="1225172" y="1864663"/>
              <a:ext cx="14940" cy="2991220"/>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1225171" y="4840941"/>
              <a:ext cx="3869765" cy="0"/>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83126" y="2346868"/>
              <a:ext cx="877042" cy="523220"/>
            </a:xfrm>
            <a:prstGeom prst="rect">
              <a:avLst/>
            </a:prstGeom>
            <a:noFill/>
          </p:spPr>
          <p:txBody>
            <a:bodyPr wrap="square" rtlCol="0">
              <a:spAutoFit/>
            </a:bodyPr>
            <a:lstStyle/>
            <a:p>
              <a:r>
                <a:rPr lang="en-US" sz="2800" dirty="0" smtClean="0"/>
                <a:t>V</a:t>
              </a:r>
              <a:endParaRPr lang="en-US" sz="2800" baseline="-25000" dirty="0"/>
            </a:p>
          </p:txBody>
        </p:sp>
        <p:sp>
          <p:nvSpPr>
            <p:cNvPr id="64" name="TextBox 63"/>
            <p:cNvSpPr txBox="1"/>
            <p:nvPr/>
          </p:nvSpPr>
          <p:spPr>
            <a:xfrm>
              <a:off x="1227830" y="4909207"/>
              <a:ext cx="863012" cy="523220"/>
            </a:xfrm>
            <a:prstGeom prst="rect">
              <a:avLst/>
            </a:prstGeom>
            <a:noFill/>
          </p:spPr>
          <p:txBody>
            <a:bodyPr wrap="none" rtlCol="0">
              <a:spAutoFit/>
            </a:bodyPr>
            <a:lstStyle/>
            <a:p>
              <a:r>
                <a:rPr lang="en-US" sz="2800" dirty="0" smtClean="0"/>
                <a:t>time</a:t>
              </a:r>
              <a:endParaRPr lang="en-US" sz="2800" dirty="0"/>
            </a:p>
          </p:txBody>
        </p:sp>
      </p:grpSp>
      <p:sp>
        <p:nvSpPr>
          <p:cNvPr id="65" name="TextBox 64"/>
          <p:cNvSpPr txBox="1"/>
          <p:nvPr/>
        </p:nvSpPr>
        <p:spPr>
          <a:xfrm>
            <a:off x="4518249" y="4710817"/>
            <a:ext cx="876126" cy="532985"/>
          </a:xfrm>
          <a:prstGeom prst="rect">
            <a:avLst/>
          </a:prstGeom>
          <a:noFill/>
        </p:spPr>
        <p:txBody>
          <a:bodyPr wrap="square" rtlCol="0">
            <a:spAutoFit/>
          </a:bodyPr>
          <a:lstStyle/>
          <a:p>
            <a:r>
              <a:rPr lang="en-US" sz="2800" dirty="0" smtClean="0">
                <a:solidFill>
                  <a:srgbClr val="FF0000"/>
                </a:solidFill>
              </a:rPr>
              <a:t>SET</a:t>
            </a:r>
            <a:endParaRPr lang="en-US" sz="2800" dirty="0">
              <a:solidFill>
                <a:srgbClr val="FF0000"/>
              </a:solidFill>
            </a:endParaRPr>
          </a:p>
        </p:txBody>
      </p:sp>
      <p:sp>
        <p:nvSpPr>
          <p:cNvPr id="66" name="TextBox 65"/>
          <p:cNvSpPr txBox="1"/>
          <p:nvPr/>
        </p:nvSpPr>
        <p:spPr>
          <a:xfrm>
            <a:off x="4278863" y="2051849"/>
            <a:ext cx="1374715" cy="532985"/>
          </a:xfrm>
          <a:prstGeom prst="rect">
            <a:avLst/>
          </a:prstGeom>
          <a:noFill/>
        </p:spPr>
        <p:txBody>
          <a:bodyPr wrap="square" rtlCol="0">
            <a:spAutoFit/>
          </a:bodyPr>
          <a:lstStyle/>
          <a:p>
            <a:r>
              <a:rPr lang="en-US" sz="2800" dirty="0" smtClean="0">
                <a:solidFill>
                  <a:srgbClr val="008000"/>
                </a:solidFill>
              </a:rPr>
              <a:t>RESET</a:t>
            </a:r>
            <a:endParaRPr lang="en-US" sz="2800" dirty="0">
              <a:solidFill>
                <a:srgbClr val="008000"/>
              </a:solidFill>
            </a:endParaRPr>
          </a:p>
        </p:txBody>
      </p:sp>
      <p:grpSp>
        <p:nvGrpSpPr>
          <p:cNvPr id="75" name="Group 74"/>
          <p:cNvGrpSpPr/>
          <p:nvPr/>
        </p:nvGrpSpPr>
        <p:grpSpPr>
          <a:xfrm>
            <a:off x="2860349" y="2875488"/>
            <a:ext cx="3733738" cy="1837468"/>
            <a:chOff x="759338" y="1872737"/>
            <a:chExt cx="3735383" cy="1803802"/>
          </a:xfrm>
        </p:grpSpPr>
        <p:sp>
          <p:nvSpPr>
            <p:cNvPr id="76" name="Freeform 75"/>
            <p:cNvSpPr/>
            <p:nvPr/>
          </p:nvSpPr>
          <p:spPr>
            <a:xfrm>
              <a:off x="792756" y="1989721"/>
              <a:ext cx="3701965" cy="1686818"/>
            </a:xfrm>
            <a:custGeom>
              <a:avLst/>
              <a:gdLst>
                <a:gd name="connsiteX0" fmla="*/ 0 w 3735294"/>
                <a:gd name="connsiteY0" fmla="*/ 0 h 1314824"/>
                <a:gd name="connsiteX1" fmla="*/ 1404470 w 3735294"/>
                <a:gd name="connsiteY1" fmla="*/ 1016000 h 1314824"/>
                <a:gd name="connsiteX2" fmla="*/ 3735294 w 3735294"/>
                <a:gd name="connsiteY2" fmla="*/ 1314824 h 1314824"/>
              </a:gdLst>
              <a:ahLst/>
              <a:cxnLst>
                <a:cxn ang="0">
                  <a:pos x="connsiteX0" y="connsiteY0"/>
                </a:cxn>
                <a:cxn ang="0">
                  <a:pos x="connsiteX1" y="connsiteY1"/>
                </a:cxn>
                <a:cxn ang="0">
                  <a:pos x="connsiteX2" y="connsiteY2"/>
                </a:cxn>
              </a:cxnLst>
              <a:rect l="l" t="t" r="r" b="b"/>
              <a:pathLst>
                <a:path w="3735294" h="1314824">
                  <a:moveTo>
                    <a:pt x="0" y="0"/>
                  </a:moveTo>
                  <a:cubicBezTo>
                    <a:pt x="390960" y="398431"/>
                    <a:pt x="781921" y="796863"/>
                    <a:pt x="1404470" y="1016000"/>
                  </a:cubicBezTo>
                  <a:cubicBezTo>
                    <a:pt x="2027019" y="1235137"/>
                    <a:pt x="3735294" y="1314824"/>
                    <a:pt x="3735294" y="1314824"/>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a:off x="759338" y="1872737"/>
              <a:ext cx="3735294" cy="266341"/>
            </a:xfrm>
            <a:custGeom>
              <a:avLst/>
              <a:gdLst>
                <a:gd name="connsiteX0" fmla="*/ 0 w 3735294"/>
                <a:gd name="connsiteY0" fmla="*/ 0 h 448236"/>
                <a:gd name="connsiteX1" fmla="*/ 1748118 w 3735294"/>
                <a:gd name="connsiteY1" fmla="*/ 328706 h 448236"/>
                <a:gd name="connsiteX2" fmla="*/ 3735294 w 3735294"/>
                <a:gd name="connsiteY2" fmla="*/ 448236 h 448236"/>
              </a:gdLst>
              <a:ahLst/>
              <a:cxnLst>
                <a:cxn ang="0">
                  <a:pos x="connsiteX0" y="connsiteY0"/>
                </a:cxn>
                <a:cxn ang="0">
                  <a:pos x="connsiteX1" y="connsiteY1"/>
                </a:cxn>
                <a:cxn ang="0">
                  <a:pos x="connsiteX2" y="connsiteY2"/>
                </a:cxn>
              </a:cxnLst>
              <a:rect l="l" t="t" r="r" b="b"/>
              <a:pathLst>
                <a:path w="3735294" h="448236">
                  <a:moveTo>
                    <a:pt x="0" y="0"/>
                  </a:moveTo>
                  <a:cubicBezTo>
                    <a:pt x="562784" y="127000"/>
                    <a:pt x="1125569" y="254000"/>
                    <a:pt x="1748118" y="328706"/>
                  </a:cubicBezTo>
                  <a:cubicBezTo>
                    <a:pt x="2370667" y="403412"/>
                    <a:pt x="3735294" y="448236"/>
                    <a:pt x="3735294" y="448236"/>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8" name="Freeform 77"/>
          <p:cNvSpPr/>
          <p:nvPr/>
        </p:nvSpPr>
        <p:spPr>
          <a:xfrm>
            <a:off x="2885490" y="3006464"/>
            <a:ext cx="3714008" cy="1719367"/>
          </a:xfrm>
          <a:custGeom>
            <a:avLst/>
            <a:gdLst>
              <a:gd name="connsiteX0" fmla="*/ 0 w 3659271"/>
              <a:gd name="connsiteY0" fmla="*/ 0 h 1637731"/>
              <a:gd name="connsiteX1" fmla="*/ 785323 w 3659271"/>
              <a:gd name="connsiteY1" fmla="*/ 902423 h 1637731"/>
              <a:gd name="connsiteX2" fmla="*/ 1420265 w 3659271"/>
              <a:gd name="connsiteY2" fmla="*/ 1303500 h 1637731"/>
              <a:gd name="connsiteX3" fmla="*/ 2406096 w 3659271"/>
              <a:gd name="connsiteY3" fmla="*/ 1520750 h 1637731"/>
              <a:gd name="connsiteX4" fmla="*/ 3659271 w 3659271"/>
              <a:gd name="connsiteY4" fmla="*/ 1637731 h 1637731"/>
              <a:gd name="connsiteX5" fmla="*/ 3642562 w 3659271"/>
              <a:gd name="connsiteY5" fmla="*/ 1186520 h 1637731"/>
              <a:gd name="connsiteX6" fmla="*/ 2355969 w 3659271"/>
              <a:gd name="connsiteY6" fmla="*/ 1119673 h 1637731"/>
              <a:gd name="connsiteX7" fmla="*/ 1470392 w 3659271"/>
              <a:gd name="connsiteY7" fmla="*/ 952558 h 1637731"/>
              <a:gd name="connsiteX8" fmla="*/ 1002540 w 3659271"/>
              <a:gd name="connsiteY8" fmla="*/ 752019 h 1637731"/>
              <a:gd name="connsiteX9" fmla="*/ 434434 w 3659271"/>
              <a:gd name="connsiteY9" fmla="*/ 367654 h 1637731"/>
              <a:gd name="connsiteX10" fmla="*/ 0 w 3659271"/>
              <a:gd name="connsiteY10" fmla="*/ 0 h 16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9271" h="1637731">
                <a:moveTo>
                  <a:pt x="0" y="0"/>
                </a:moveTo>
                <a:lnTo>
                  <a:pt x="785323" y="902423"/>
                </a:lnTo>
                <a:lnTo>
                  <a:pt x="1420265" y="1303500"/>
                </a:lnTo>
                <a:lnTo>
                  <a:pt x="2406096" y="1520750"/>
                </a:lnTo>
                <a:lnTo>
                  <a:pt x="3659271" y="1637731"/>
                </a:lnTo>
                <a:lnTo>
                  <a:pt x="3642562" y="1186520"/>
                </a:lnTo>
                <a:lnTo>
                  <a:pt x="2355969" y="1119673"/>
                </a:lnTo>
                <a:lnTo>
                  <a:pt x="1470392" y="952558"/>
                </a:lnTo>
                <a:lnTo>
                  <a:pt x="1002540" y="752019"/>
                </a:lnTo>
                <a:lnTo>
                  <a:pt x="434434" y="367654"/>
                </a:lnTo>
                <a:lnTo>
                  <a:pt x="0" y="0"/>
                </a:lnTo>
                <a:close/>
              </a:path>
            </a:pathLst>
          </a:cu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Freeform 78"/>
          <p:cNvSpPr/>
          <p:nvPr/>
        </p:nvSpPr>
        <p:spPr>
          <a:xfrm>
            <a:off x="2868874" y="2913996"/>
            <a:ext cx="3719922" cy="476656"/>
          </a:xfrm>
          <a:custGeom>
            <a:avLst/>
            <a:gdLst>
              <a:gd name="connsiteX0" fmla="*/ 0 w 3609144"/>
              <a:gd name="connsiteY0" fmla="*/ 0 h 451212"/>
              <a:gd name="connsiteX1" fmla="*/ 1086085 w 3609144"/>
              <a:gd name="connsiteY1" fmla="*/ 250673 h 451212"/>
              <a:gd name="connsiteX2" fmla="*/ 2205588 w 3609144"/>
              <a:gd name="connsiteY2" fmla="*/ 401077 h 451212"/>
              <a:gd name="connsiteX3" fmla="*/ 3609144 w 3609144"/>
              <a:gd name="connsiteY3" fmla="*/ 451212 h 451212"/>
              <a:gd name="connsiteX4" fmla="*/ 3609144 w 3609144"/>
              <a:gd name="connsiteY4" fmla="*/ 183827 h 451212"/>
              <a:gd name="connsiteX5" fmla="*/ 1771154 w 3609144"/>
              <a:gd name="connsiteY5" fmla="*/ 150404 h 451212"/>
              <a:gd name="connsiteX6" fmla="*/ 1203048 w 3609144"/>
              <a:gd name="connsiteY6" fmla="*/ 100269 h 451212"/>
              <a:gd name="connsiteX7" fmla="*/ 66836 w 3609144"/>
              <a:gd name="connsiteY7" fmla="*/ 16712 h 451212"/>
              <a:gd name="connsiteX8" fmla="*/ 0 w 3609144"/>
              <a:gd name="connsiteY8" fmla="*/ 0 h 4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9144" h="451212">
                <a:moveTo>
                  <a:pt x="0" y="0"/>
                </a:moveTo>
                <a:lnTo>
                  <a:pt x="1086085" y="250673"/>
                </a:lnTo>
                <a:lnTo>
                  <a:pt x="2205588" y="401077"/>
                </a:lnTo>
                <a:lnTo>
                  <a:pt x="3609144" y="451212"/>
                </a:lnTo>
                <a:lnTo>
                  <a:pt x="3609144" y="183827"/>
                </a:lnTo>
                <a:lnTo>
                  <a:pt x="1771154" y="150404"/>
                </a:lnTo>
                <a:lnTo>
                  <a:pt x="1203048" y="100269"/>
                </a:lnTo>
                <a:lnTo>
                  <a:pt x="66836" y="16712"/>
                </a:lnTo>
                <a:lnTo>
                  <a:pt x="0" y="0"/>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6" name="Group 85"/>
          <p:cNvGrpSpPr/>
          <p:nvPr/>
        </p:nvGrpSpPr>
        <p:grpSpPr>
          <a:xfrm>
            <a:off x="5109736" y="5269519"/>
            <a:ext cx="1346898" cy="523220"/>
            <a:chOff x="3298204" y="4223596"/>
            <a:chExt cx="1346898" cy="523220"/>
          </a:xfrm>
        </p:grpSpPr>
        <p:sp>
          <p:nvSpPr>
            <p:cNvPr id="87" name="Up Arrow 86"/>
            <p:cNvSpPr/>
            <p:nvPr/>
          </p:nvSpPr>
          <p:spPr>
            <a:xfrm>
              <a:off x="4394467" y="4261446"/>
              <a:ext cx="250635" cy="384363"/>
            </a:xfrm>
            <a:prstGeom prst="upArrow">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3298204" y="4223596"/>
              <a:ext cx="1202798" cy="523220"/>
            </a:xfrm>
            <a:prstGeom prst="rect">
              <a:avLst/>
            </a:prstGeom>
            <a:noFill/>
          </p:spPr>
          <p:txBody>
            <a:bodyPr wrap="none" rtlCol="0">
              <a:spAutoFit/>
            </a:bodyPr>
            <a:lstStyle/>
            <a:p>
              <a:r>
                <a:rPr lang="en-US" sz="2800" dirty="0" smtClean="0"/>
                <a:t>Sense</a:t>
              </a:r>
              <a:endParaRPr lang="en-US" sz="2800" dirty="0"/>
            </a:p>
          </p:txBody>
        </p:sp>
      </p:grpSp>
      <p:sp>
        <p:nvSpPr>
          <p:cNvPr id="72" name="Freeform 71"/>
          <p:cNvSpPr/>
          <p:nvPr/>
        </p:nvSpPr>
        <p:spPr>
          <a:xfrm>
            <a:off x="3535742" y="3466535"/>
            <a:ext cx="3123806" cy="965509"/>
          </a:xfrm>
          <a:custGeom>
            <a:avLst/>
            <a:gdLst>
              <a:gd name="connsiteX0" fmla="*/ 0 w 3659271"/>
              <a:gd name="connsiteY0" fmla="*/ 0 h 1637731"/>
              <a:gd name="connsiteX1" fmla="*/ 785323 w 3659271"/>
              <a:gd name="connsiteY1" fmla="*/ 902423 h 1637731"/>
              <a:gd name="connsiteX2" fmla="*/ 1420265 w 3659271"/>
              <a:gd name="connsiteY2" fmla="*/ 1303500 h 1637731"/>
              <a:gd name="connsiteX3" fmla="*/ 2406096 w 3659271"/>
              <a:gd name="connsiteY3" fmla="*/ 1520750 h 1637731"/>
              <a:gd name="connsiteX4" fmla="*/ 3659271 w 3659271"/>
              <a:gd name="connsiteY4" fmla="*/ 1637731 h 1637731"/>
              <a:gd name="connsiteX5" fmla="*/ 3642562 w 3659271"/>
              <a:gd name="connsiteY5" fmla="*/ 1186520 h 1637731"/>
              <a:gd name="connsiteX6" fmla="*/ 2355969 w 3659271"/>
              <a:gd name="connsiteY6" fmla="*/ 1119673 h 1637731"/>
              <a:gd name="connsiteX7" fmla="*/ 1470392 w 3659271"/>
              <a:gd name="connsiteY7" fmla="*/ 952558 h 1637731"/>
              <a:gd name="connsiteX8" fmla="*/ 1002540 w 3659271"/>
              <a:gd name="connsiteY8" fmla="*/ 752019 h 1637731"/>
              <a:gd name="connsiteX9" fmla="*/ 434434 w 3659271"/>
              <a:gd name="connsiteY9" fmla="*/ 367654 h 1637731"/>
              <a:gd name="connsiteX10" fmla="*/ 0 w 3659271"/>
              <a:gd name="connsiteY10" fmla="*/ 0 h 16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9271" h="1637731">
                <a:moveTo>
                  <a:pt x="0" y="0"/>
                </a:moveTo>
                <a:lnTo>
                  <a:pt x="785323" y="902423"/>
                </a:lnTo>
                <a:lnTo>
                  <a:pt x="1420265" y="1303500"/>
                </a:lnTo>
                <a:lnTo>
                  <a:pt x="2406096" y="1520750"/>
                </a:lnTo>
                <a:lnTo>
                  <a:pt x="3659271" y="1637731"/>
                </a:lnTo>
                <a:lnTo>
                  <a:pt x="3642562" y="1186520"/>
                </a:lnTo>
                <a:lnTo>
                  <a:pt x="2355969" y="1119673"/>
                </a:lnTo>
                <a:lnTo>
                  <a:pt x="1470392" y="952558"/>
                </a:lnTo>
                <a:lnTo>
                  <a:pt x="1002540" y="752019"/>
                </a:lnTo>
                <a:lnTo>
                  <a:pt x="434434" y="367654"/>
                </a:lnTo>
                <a:lnTo>
                  <a:pt x="0" y="0"/>
                </a:lnTo>
                <a:close/>
              </a:path>
            </a:pathLst>
          </a:cu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354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9729E-7 -1.3876E-7 L -0.12372 -1.3876E-7 " pathEditMode="relative" ptsTypes="AA">
                                      <p:cBhvr>
                                        <p:cTn id="6" dur="2000" fill="hold"/>
                                        <p:tgtEl>
                                          <p:spTgt spid="86"/>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animEffect transition="in" filter="fade">
                                      <p:cBhvr>
                                        <p:cTn id="9" dur="1000"/>
                                        <p:tgtEl>
                                          <p:spTgt spid="72"/>
                                        </p:tgtEl>
                                      </p:cBhvr>
                                    </p:animEffect>
                                  </p:childTnLst>
                                </p:cTn>
                              </p:par>
                              <p:par>
                                <p:cTn id="10" presetID="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91" y="1192213"/>
            <a:ext cx="8630355" cy="4830762"/>
          </a:xfrm>
        </p:spPr>
        <p:txBody>
          <a:bodyPr/>
          <a:lstStyle/>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smtClean="0">
              <a:latin typeface="Arial"/>
              <a:cs typeface="Arial"/>
            </a:endParaRPr>
          </a:p>
          <a:p>
            <a:pPr marL="0" indent="0">
              <a:buNone/>
            </a:pPr>
            <a:endParaRPr lang="en-US" sz="2800" dirty="0" smtClean="0">
              <a:latin typeface="Arial"/>
              <a:cs typeface="Arial"/>
            </a:endParaRPr>
          </a:p>
          <a:p>
            <a:pPr marL="457200" lvl="1" indent="0">
              <a:buNone/>
            </a:pPr>
            <a:endParaRPr lang="en-US" sz="2400" dirty="0">
              <a:latin typeface="Arial"/>
              <a:cs typeface="Arial"/>
            </a:endParaRPr>
          </a:p>
          <a:p>
            <a:pPr lvl="1"/>
            <a:endParaRPr lang="en-US" sz="2400" dirty="0" smtClean="0">
              <a:latin typeface="Arial"/>
              <a:cs typeface="Arial"/>
            </a:endParaRPr>
          </a:p>
          <a:p>
            <a:endParaRPr lang="en-US" sz="2800" dirty="0">
              <a:latin typeface="Arial"/>
              <a:cs typeface="Arial"/>
            </a:endParaRPr>
          </a:p>
          <a:p>
            <a:endParaRPr lang="en-US" sz="2800" dirty="0" smtClean="0">
              <a:latin typeface="Arial"/>
              <a:cs typeface="Arial"/>
            </a:endParaRPr>
          </a:p>
          <a:p>
            <a:pPr marL="0" indent="0">
              <a:buNone/>
            </a:pPr>
            <a:endParaRPr lang="en-US" sz="2800" dirty="0" smtClean="0">
              <a:latin typeface="Arial"/>
              <a:cs typeface="Arial"/>
            </a:endParaRPr>
          </a:p>
          <a:p>
            <a:endParaRPr lang="en-US" sz="2800" dirty="0" smtClean="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8</a:t>
            </a:fld>
            <a:endParaRPr lang="en-US"/>
          </a:p>
        </p:txBody>
      </p:sp>
      <p:sp>
        <p:nvSpPr>
          <p:cNvPr id="2" name="Title 1"/>
          <p:cNvSpPr>
            <a:spLocks noGrp="1"/>
          </p:cNvSpPr>
          <p:nvPr>
            <p:ph type="title"/>
          </p:nvPr>
        </p:nvSpPr>
        <p:spPr>
          <a:xfrm>
            <a:off x="360438" y="198438"/>
            <a:ext cx="8783561" cy="487362"/>
          </a:xfrm>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EFFECT OF SENSING EARLIER</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8</a:t>
            </a:fld>
            <a:endParaRPr lang="en-US" sz="1200" b="1">
              <a:solidFill>
                <a:schemeClr val="tx1">
                  <a:tint val="75000"/>
                </a:schemeClr>
              </a:solidFill>
              <a:latin typeface="+mn-lt"/>
            </a:endParaRPr>
          </a:p>
        </p:txBody>
      </p:sp>
      <p:sp>
        <p:nvSpPr>
          <p:cNvPr id="17" name="Rectangle 16"/>
          <p:cNvSpPr/>
          <p:nvPr/>
        </p:nvSpPr>
        <p:spPr>
          <a:xfrm>
            <a:off x="1035960" y="5754376"/>
            <a:ext cx="7357200" cy="892552"/>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smtClean="0">
                <a:solidFill>
                  <a:prstClr val="black"/>
                </a:solidFill>
              </a:rPr>
              <a:t>Sensing earlier causes errors while reading higher resistances </a:t>
            </a:r>
            <a:endParaRPr lang="en-US" sz="2600" kern="0" dirty="0">
              <a:solidFill>
                <a:prstClr val="black"/>
              </a:solidFill>
            </a:endParaRPr>
          </a:p>
        </p:txBody>
      </p:sp>
      <p:sp>
        <p:nvSpPr>
          <p:cNvPr id="67" name="Rounded Rectangle 66"/>
          <p:cNvSpPr/>
          <p:nvPr/>
        </p:nvSpPr>
        <p:spPr>
          <a:xfrm>
            <a:off x="682580" y="1237161"/>
            <a:ext cx="7680006" cy="4186488"/>
          </a:xfrm>
          <a:prstGeom prst="round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8" name="Group 67"/>
          <p:cNvGrpSpPr/>
          <p:nvPr/>
        </p:nvGrpSpPr>
        <p:grpSpPr>
          <a:xfrm>
            <a:off x="831837" y="1635794"/>
            <a:ext cx="7496769" cy="3685663"/>
            <a:chOff x="5269888" y="2424718"/>
            <a:chExt cx="3686137" cy="2486389"/>
          </a:xfrm>
        </p:grpSpPr>
        <p:grpSp>
          <p:nvGrpSpPr>
            <p:cNvPr id="71" name="Group 70"/>
            <p:cNvGrpSpPr/>
            <p:nvPr/>
          </p:nvGrpSpPr>
          <p:grpSpPr>
            <a:xfrm>
              <a:off x="5769073" y="2424718"/>
              <a:ext cx="3186952" cy="2486389"/>
              <a:chOff x="5702237" y="2424718"/>
              <a:chExt cx="3186952" cy="2486389"/>
            </a:xfrm>
          </p:grpSpPr>
          <p:grpSp>
            <p:nvGrpSpPr>
              <p:cNvPr id="73" name="Group 72"/>
              <p:cNvGrpSpPr/>
              <p:nvPr/>
            </p:nvGrpSpPr>
            <p:grpSpPr>
              <a:xfrm>
                <a:off x="5702237" y="2424718"/>
                <a:ext cx="3186952" cy="1916814"/>
                <a:chOff x="7456681" y="1623582"/>
                <a:chExt cx="4797629" cy="2504162"/>
              </a:xfrm>
            </p:grpSpPr>
            <p:cxnSp>
              <p:nvCxnSpPr>
                <p:cNvPr id="80" name="Straight Arrow Connector 79"/>
                <p:cNvCxnSpPr/>
                <p:nvPr/>
              </p:nvCxnSpPr>
              <p:spPr>
                <a:xfrm flipV="1">
                  <a:off x="7456681" y="1752578"/>
                  <a:ext cx="11759" cy="2375166"/>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7456681" y="4115986"/>
                  <a:ext cx="4797629" cy="11758"/>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82" name="Freeform 81"/>
                <p:cNvSpPr/>
                <p:nvPr/>
              </p:nvSpPr>
              <p:spPr>
                <a:xfrm>
                  <a:off x="7821212" y="2250336"/>
                  <a:ext cx="1469860" cy="1559936"/>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Freeform 82"/>
                <p:cNvSpPr/>
                <p:nvPr/>
              </p:nvSpPr>
              <p:spPr>
                <a:xfrm>
                  <a:off x="10101968" y="2528621"/>
                  <a:ext cx="1705503" cy="1257677"/>
                </a:xfrm>
                <a:custGeom>
                  <a:avLst/>
                  <a:gdLst>
                    <a:gd name="connsiteX0" fmla="*/ 0 w 1469860"/>
                    <a:gd name="connsiteY0" fmla="*/ 1559936 h 1559936"/>
                    <a:gd name="connsiteX1" fmla="*/ 152865 w 1469860"/>
                    <a:gd name="connsiteY1" fmla="*/ 913232 h 1559936"/>
                    <a:gd name="connsiteX2" fmla="*/ 482114 w 1469860"/>
                    <a:gd name="connsiteY2" fmla="*/ 195978 h 1559936"/>
                    <a:gd name="connsiteX3" fmla="*/ 811363 w 1469860"/>
                    <a:gd name="connsiteY3" fmla="*/ 43121 h 1559936"/>
                    <a:gd name="connsiteX4" fmla="*/ 1258200 w 1469860"/>
                    <a:gd name="connsiteY4" fmla="*/ 854441 h 1559936"/>
                    <a:gd name="connsiteX5" fmla="*/ 1469860 w 1469860"/>
                    <a:gd name="connsiteY5" fmla="*/ 1548177 h 15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60" h="1559936">
                      <a:moveTo>
                        <a:pt x="0" y="1559936"/>
                      </a:moveTo>
                      <a:cubicBezTo>
                        <a:pt x="36256" y="1350247"/>
                        <a:pt x="72513" y="1140558"/>
                        <a:pt x="152865" y="913232"/>
                      </a:cubicBezTo>
                      <a:cubicBezTo>
                        <a:pt x="233217" y="685906"/>
                        <a:pt x="372364" y="340996"/>
                        <a:pt x="482114" y="195978"/>
                      </a:cubicBezTo>
                      <a:cubicBezTo>
                        <a:pt x="591864" y="50959"/>
                        <a:pt x="682015" y="-66623"/>
                        <a:pt x="811363" y="43121"/>
                      </a:cubicBezTo>
                      <a:cubicBezTo>
                        <a:pt x="940711" y="152865"/>
                        <a:pt x="1148451" y="603598"/>
                        <a:pt x="1258200" y="854441"/>
                      </a:cubicBezTo>
                      <a:cubicBezTo>
                        <a:pt x="1367949" y="1105284"/>
                        <a:pt x="1469860" y="1548177"/>
                        <a:pt x="1469860" y="1548177"/>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TextBox 83"/>
                <p:cNvSpPr txBox="1"/>
                <p:nvPr/>
              </p:nvSpPr>
              <p:spPr>
                <a:xfrm>
                  <a:off x="8183860" y="1623582"/>
                  <a:ext cx="896837" cy="434002"/>
                </a:xfrm>
                <a:prstGeom prst="rect">
                  <a:avLst/>
                </a:prstGeom>
                <a:noFill/>
              </p:spPr>
              <p:txBody>
                <a:bodyPr wrap="square" rtlCol="0">
                  <a:spAutoFit/>
                </a:bodyPr>
                <a:lstStyle/>
                <a:p>
                  <a:r>
                    <a:rPr lang="en-US" sz="2600" dirty="0" smtClean="0">
                      <a:solidFill>
                        <a:srgbClr val="FF0000"/>
                      </a:solidFill>
                    </a:rPr>
                    <a:t>SET</a:t>
                  </a:r>
                  <a:endParaRPr lang="en-US" sz="2600" dirty="0">
                    <a:solidFill>
                      <a:srgbClr val="FF0000"/>
                    </a:solidFill>
                  </a:endParaRPr>
                </a:p>
              </p:txBody>
            </p:sp>
            <p:sp>
              <p:nvSpPr>
                <p:cNvPr id="92" name="TextBox 91"/>
                <p:cNvSpPr txBox="1"/>
                <p:nvPr/>
              </p:nvSpPr>
              <p:spPr>
                <a:xfrm>
                  <a:off x="10404848" y="1790488"/>
                  <a:ext cx="1251952" cy="434002"/>
                </a:xfrm>
                <a:prstGeom prst="rect">
                  <a:avLst/>
                </a:prstGeom>
                <a:noFill/>
              </p:spPr>
              <p:txBody>
                <a:bodyPr wrap="square" rtlCol="0">
                  <a:spAutoFit/>
                </a:bodyPr>
                <a:lstStyle/>
                <a:p>
                  <a:r>
                    <a:rPr lang="en-US" sz="2600" dirty="0" smtClean="0">
                      <a:solidFill>
                        <a:srgbClr val="008000"/>
                      </a:solidFill>
                    </a:rPr>
                    <a:t>RESET</a:t>
                  </a:r>
                  <a:endParaRPr lang="en-US" sz="2600" dirty="0">
                    <a:solidFill>
                      <a:srgbClr val="008000"/>
                    </a:solidFill>
                  </a:endParaRPr>
                </a:p>
              </p:txBody>
            </p:sp>
          </p:grpSp>
          <p:sp>
            <p:nvSpPr>
              <p:cNvPr id="74" name="TextBox 73"/>
              <p:cNvSpPr txBox="1"/>
              <p:nvPr/>
            </p:nvSpPr>
            <p:spPr>
              <a:xfrm>
                <a:off x="6720044" y="4578899"/>
                <a:ext cx="1017988" cy="332208"/>
              </a:xfrm>
              <a:prstGeom prst="rect">
                <a:avLst/>
              </a:prstGeom>
              <a:noFill/>
            </p:spPr>
            <p:txBody>
              <a:bodyPr wrap="square" rtlCol="0">
                <a:spAutoFit/>
              </a:bodyPr>
              <a:lstStyle/>
              <a:p>
                <a:r>
                  <a:rPr lang="en-US" sz="2600" dirty="0" smtClean="0"/>
                  <a:t>Resistance</a:t>
                </a:r>
                <a:endParaRPr lang="en-US" sz="2600" dirty="0"/>
              </a:p>
            </p:txBody>
          </p:sp>
        </p:grpSp>
        <p:sp>
          <p:nvSpPr>
            <p:cNvPr id="72" name="TextBox 71"/>
            <p:cNvSpPr txBox="1"/>
            <p:nvPr/>
          </p:nvSpPr>
          <p:spPr>
            <a:xfrm rot="16200000">
              <a:off x="4510344" y="3315950"/>
              <a:ext cx="1761221" cy="242133"/>
            </a:xfrm>
            <a:prstGeom prst="rect">
              <a:avLst/>
            </a:prstGeom>
            <a:noFill/>
          </p:spPr>
          <p:txBody>
            <a:bodyPr wrap="square" rtlCol="0">
              <a:spAutoFit/>
            </a:bodyPr>
            <a:lstStyle/>
            <a:p>
              <a:r>
                <a:rPr lang="en-US" sz="2600" dirty="0" smtClean="0"/>
                <a:t>Prob. Of Cell</a:t>
              </a:r>
              <a:endParaRPr lang="en-US" sz="2600" dirty="0"/>
            </a:p>
          </p:txBody>
        </p:sp>
      </p:grpSp>
      <p:sp>
        <p:nvSpPr>
          <p:cNvPr id="109" name="Freeform 108"/>
          <p:cNvSpPr/>
          <p:nvPr/>
        </p:nvSpPr>
        <p:spPr>
          <a:xfrm>
            <a:off x="2316744" y="2371968"/>
            <a:ext cx="2029466" cy="1734048"/>
          </a:xfrm>
          <a:custGeom>
            <a:avLst/>
            <a:gdLst>
              <a:gd name="connsiteX0" fmla="*/ 0 w 969122"/>
              <a:gd name="connsiteY0" fmla="*/ 1169808 h 1169808"/>
              <a:gd name="connsiteX1" fmla="*/ 200508 w 969122"/>
              <a:gd name="connsiteY1" fmla="*/ 367654 h 1169808"/>
              <a:gd name="connsiteX2" fmla="*/ 401016 w 969122"/>
              <a:gd name="connsiteY2" fmla="*/ 0 h 1169808"/>
              <a:gd name="connsiteX3" fmla="*/ 401016 w 969122"/>
              <a:gd name="connsiteY3" fmla="*/ 0 h 1169808"/>
              <a:gd name="connsiteX4" fmla="*/ 401016 w 969122"/>
              <a:gd name="connsiteY4" fmla="*/ 0 h 1169808"/>
              <a:gd name="connsiteX5" fmla="*/ 551397 w 969122"/>
              <a:gd name="connsiteY5" fmla="*/ 0 h 1169808"/>
              <a:gd name="connsiteX6" fmla="*/ 785323 w 969122"/>
              <a:gd name="connsiteY6" fmla="*/ 518058 h 1169808"/>
              <a:gd name="connsiteX7" fmla="*/ 969122 w 969122"/>
              <a:gd name="connsiteY7" fmla="*/ 1153096 h 1169808"/>
              <a:gd name="connsiteX8" fmla="*/ 0 w 969122"/>
              <a:gd name="connsiteY8" fmla="*/ 1169808 h 116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122" h="1169808">
                <a:moveTo>
                  <a:pt x="0" y="1169808"/>
                </a:moveTo>
                <a:lnTo>
                  <a:pt x="200508" y="367654"/>
                </a:lnTo>
                <a:lnTo>
                  <a:pt x="401016" y="0"/>
                </a:lnTo>
                <a:lnTo>
                  <a:pt x="401016" y="0"/>
                </a:lnTo>
                <a:lnTo>
                  <a:pt x="401016" y="0"/>
                </a:lnTo>
                <a:lnTo>
                  <a:pt x="551397" y="0"/>
                </a:lnTo>
                <a:lnTo>
                  <a:pt x="785323" y="518058"/>
                </a:lnTo>
                <a:lnTo>
                  <a:pt x="969122" y="1153096"/>
                </a:lnTo>
                <a:lnTo>
                  <a:pt x="0" y="1169808"/>
                </a:lnTo>
                <a:close/>
              </a:path>
            </a:pathLst>
          </a:custGeom>
          <a:solidFill>
            <a:srgbClr val="FF3A06"/>
          </a:solidFill>
          <a:ln>
            <a:solidFill>
              <a:srgbClr val="FF3A0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Freeform 109"/>
          <p:cNvSpPr/>
          <p:nvPr/>
        </p:nvSpPr>
        <p:spPr>
          <a:xfrm>
            <a:off x="5294654" y="2625634"/>
            <a:ext cx="2455646" cy="1417461"/>
          </a:xfrm>
          <a:custGeom>
            <a:avLst/>
            <a:gdLst>
              <a:gd name="connsiteX0" fmla="*/ 50127 w 1169630"/>
              <a:gd name="connsiteY0" fmla="*/ 935847 h 935847"/>
              <a:gd name="connsiteX1" fmla="*/ 150381 w 1169630"/>
              <a:gd name="connsiteY1" fmla="*/ 584904 h 935847"/>
              <a:gd name="connsiteX2" fmla="*/ 284053 w 1169630"/>
              <a:gd name="connsiteY2" fmla="*/ 334231 h 935847"/>
              <a:gd name="connsiteX3" fmla="*/ 484561 w 1169630"/>
              <a:gd name="connsiteY3" fmla="*/ 50135 h 935847"/>
              <a:gd name="connsiteX4" fmla="*/ 484561 w 1169630"/>
              <a:gd name="connsiteY4" fmla="*/ 50135 h 935847"/>
              <a:gd name="connsiteX5" fmla="*/ 634942 w 1169630"/>
              <a:gd name="connsiteY5" fmla="*/ 0 h 935847"/>
              <a:gd name="connsiteX6" fmla="*/ 902286 w 1169630"/>
              <a:gd name="connsiteY6" fmla="*/ 350943 h 935847"/>
              <a:gd name="connsiteX7" fmla="*/ 1086085 w 1169630"/>
              <a:gd name="connsiteY7" fmla="*/ 701885 h 935847"/>
              <a:gd name="connsiteX8" fmla="*/ 1169630 w 1169630"/>
              <a:gd name="connsiteY8" fmla="*/ 935847 h 935847"/>
              <a:gd name="connsiteX9" fmla="*/ 0 w 1169630"/>
              <a:gd name="connsiteY9" fmla="*/ 935847 h 935847"/>
              <a:gd name="connsiteX10" fmla="*/ 50127 w 1169630"/>
              <a:gd name="connsiteY10" fmla="*/ 935847 h 93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630" h="935847">
                <a:moveTo>
                  <a:pt x="50127" y="935847"/>
                </a:moveTo>
                <a:lnTo>
                  <a:pt x="150381" y="584904"/>
                </a:lnTo>
                <a:lnTo>
                  <a:pt x="284053" y="334231"/>
                </a:lnTo>
                <a:lnTo>
                  <a:pt x="484561" y="50135"/>
                </a:lnTo>
                <a:lnTo>
                  <a:pt x="484561" y="50135"/>
                </a:lnTo>
                <a:lnTo>
                  <a:pt x="634942" y="0"/>
                </a:lnTo>
                <a:lnTo>
                  <a:pt x="902286" y="350943"/>
                </a:lnTo>
                <a:lnTo>
                  <a:pt x="1086085" y="701885"/>
                </a:lnTo>
                <a:lnTo>
                  <a:pt x="1169630" y="935847"/>
                </a:lnTo>
                <a:lnTo>
                  <a:pt x="0" y="935847"/>
                </a:lnTo>
                <a:lnTo>
                  <a:pt x="50127" y="935847"/>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4585402" y="2424837"/>
            <a:ext cx="697627" cy="2358855"/>
            <a:chOff x="4585402" y="2424837"/>
            <a:chExt cx="697627" cy="2358855"/>
          </a:xfrm>
        </p:grpSpPr>
        <p:cxnSp>
          <p:nvCxnSpPr>
            <p:cNvPr id="14" name="Straight Connector 13"/>
            <p:cNvCxnSpPr/>
            <p:nvPr/>
          </p:nvCxnSpPr>
          <p:spPr>
            <a:xfrm flipH="1">
              <a:off x="4898792" y="3398071"/>
              <a:ext cx="16495" cy="1385621"/>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85402" y="2424837"/>
              <a:ext cx="697627" cy="492443"/>
            </a:xfrm>
            <a:prstGeom prst="rect">
              <a:avLst/>
            </a:prstGeom>
            <a:noFill/>
          </p:spPr>
          <p:txBody>
            <a:bodyPr wrap="none" rtlCol="0">
              <a:spAutoFit/>
            </a:bodyPr>
            <a:lstStyle/>
            <a:p>
              <a:r>
                <a:rPr lang="en-US" sz="2600" dirty="0" err="1" smtClean="0"/>
                <a:t>R</a:t>
              </a:r>
              <a:r>
                <a:rPr lang="en-US" sz="2600" baseline="-25000" dirty="0" err="1" smtClean="0"/>
                <a:t>ref</a:t>
              </a:r>
              <a:endParaRPr lang="en-US" sz="2600" baseline="-25000" dirty="0"/>
            </a:p>
          </p:txBody>
        </p:sp>
      </p:grpSp>
      <p:grpSp>
        <p:nvGrpSpPr>
          <p:cNvPr id="26" name="Group 25"/>
          <p:cNvGrpSpPr/>
          <p:nvPr/>
        </p:nvGrpSpPr>
        <p:grpSpPr>
          <a:xfrm>
            <a:off x="3909138" y="1633054"/>
            <a:ext cx="1586266" cy="2497250"/>
            <a:chOff x="3909138" y="1633054"/>
            <a:chExt cx="1586266" cy="2497250"/>
          </a:xfrm>
        </p:grpSpPr>
        <p:grpSp>
          <p:nvGrpSpPr>
            <p:cNvPr id="21" name="Group 20"/>
            <p:cNvGrpSpPr/>
            <p:nvPr/>
          </p:nvGrpSpPr>
          <p:grpSpPr>
            <a:xfrm>
              <a:off x="3909138" y="3108844"/>
              <a:ext cx="505748" cy="1021460"/>
              <a:chOff x="3909138" y="3108844"/>
              <a:chExt cx="505748" cy="1021460"/>
            </a:xfrm>
          </p:grpSpPr>
          <p:sp>
            <p:nvSpPr>
              <p:cNvPr id="9" name="Freeform 8"/>
              <p:cNvSpPr/>
              <p:nvPr/>
            </p:nvSpPr>
            <p:spPr>
              <a:xfrm rot="238283">
                <a:off x="3958796" y="3108844"/>
                <a:ext cx="456090" cy="1005390"/>
              </a:xfrm>
              <a:custGeom>
                <a:avLst/>
                <a:gdLst>
                  <a:gd name="connsiteX0" fmla="*/ 0 w 200508"/>
                  <a:gd name="connsiteY0" fmla="*/ 0 h 701885"/>
                  <a:gd name="connsiteX1" fmla="*/ 0 w 200508"/>
                  <a:gd name="connsiteY1" fmla="*/ 701885 h 701885"/>
                  <a:gd name="connsiteX2" fmla="*/ 200508 w 200508"/>
                  <a:gd name="connsiteY2" fmla="*/ 685173 h 701885"/>
                  <a:gd name="connsiteX3" fmla="*/ 0 w 200508"/>
                  <a:gd name="connsiteY3" fmla="*/ 0 h 701885"/>
                </a:gdLst>
                <a:ahLst/>
                <a:cxnLst>
                  <a:cxn ang="0">
                    <a:pos x="connsiteX0" y="connsiteY0"/>
                  </a:cxn>
                  <a:cxn ang="0">
                    <a:pos x="connsiteX1" y="connsiteY1"/>
                  </a:cxn>
                  <a:cxn ang="0">
                    <a:pos x="connsiteX2" y="connsiteY2"/>
                  </a:cxn>
                  <a:cxn ang="0">
                    <a:pos x="connsiteX3" y="connsiteY3"/>
                  </a:cxn>
                </a:cxnLst>
                <a:rect l="l" t="t" r="r" b="b"/>
                <a:pathLst>
                  <a:path w="200508" h="701885">
                    <a:moveTo>
                      <a:pt x="0" y="0"/>
                    </a:moveTo>
                    <a:lnTo>
                      <a:pt x="0" y="701885"/>
                    </a:lnTo>
                    <a:lnTo>
                      <a:pt x="200508" y="685173"/>
                    </a:lnTo>
                    <a:lnTo>
                      <a:pt x="0" y="0"/>
                    </a:lnTo>
                    <a:close/>
                  </a:path>
                </a:pathLst>
              </a:cu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3909138" y="3513539"/>
                <a:ext cx="421099" cy="616765"/>
                <a:chOff x="3909138" y="3513539"/>
                <a:chExt cx="421099" cy="616765"/>
              </a:xfrm>
            </p:grpSpPr>
            <p:sp>
              <p:nvSpPr>
                <p:cNvPr id="18" name="TextBox 17"/>
                <p:cNvSpPr txBox="1"/>
                <p:nvPr/>
              </p:nvSpPr>
              <p:spPr>
                <a:xfrm>
                  <a:off x="3909138" y="3513539"/>
                  <a:ext cx="338629"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
              <p:nvSpPr>
                <p:cNvPr id="19" name="TextBox 18"/>
                <p:cNvSpPr txBox="1"/>
                <p:nvPr/>
              </p:nvSpPr>
              <p:spPr>
                <a:xfrm>
                  <a:off x="3991608" y="3760972"/>
                  <a:ext cx="338629"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grpSp>
        </p:grpSp>
        <p:sp>
          <p:nvSpPr>
            <p:cNvPr id="22" name="TextBox 21"/>
            <p:cNvSpPr txBox="1"/>
            <p:nvPr/>
          </p:nvSpPr>
          <p:spPr>
            <a:xfrm>
              <a:off x="4321493" y="1633054"/>
              <a:ext cx="1173911" cy="492443"/>
            </a:xfrm>
            <a:prstGeom prst="rect">
              <a:avLst/>
            </a:prstGeom>
            <a:noFill/>
            <a:ln>
              <a:solidFill>
                <a:schemeClr val="tx1"/>
              </a:solidFill>
            </a:ln>
          </p:spPr>
          <p:txBody>
            <a:bodyPr wrap="none" rtlCol="0">
              <a:spAutoFit/>
            </a:bodyPr>
            <a:lstStyle/>
            <a:p>
              <a:r>
                <a:rPr lang="en-US" sz="2600" i="1" dirty="0" smtClean="0"/>
                <a:t>Errors</a:t>
              </a:r>
              <a:endParaRPr lang="en-US" sz="2600" i="1" dirty="0"/>
            </a:p>
          </p:txBody>
        </p:sp>
        <p:cxnSp>
          <p:nvCxnSpPr>
            <p:cNvPr id="24" name="Straight Arrow Connector 23"/>
            <p:cNvCxnSpPr>
              <a:stCxn id="22" idx="2"/>
            </p:cNvCxnSpPr>
            <p:nvPr/>
          </p:nvCxnSpPr>
          <p:spPr>
            <a:xfrm flipH="1">
              <a:off x="4156552" y="2125497"/>
              <a:ext cx="751897" cy="1355051"/>
            </a:xfrm>
            <a:prstGeom prst="straightConnector1">
              <a:avLst/>
            </a:prstGeom>
            <a:ln>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15797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9868E-6 3.7659E-6 L -0.10841 -0.00463 " pathEditMode="relative" ptsTypes="AA">
                                      <p:cBhvr>
                                        <p:cTn id="6" dur="2000" fill="hold"/>
                                        <p:tgtEl>
                                          <p:spTgt spid="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ounded Rectangle 124"/>
          <p:cNvSpPr/>
          <p:nvPr/>
        </p:nvSpPr>
        <p:spPr>
          <a:xfrm>
            <a:off x="2107338" y="2187006"/>
            <a:ext cx="4478012" cy="3836534"/>
          </a:xfrm>
          <a:prstGeom prst="roundRect">
            <a:avLst>
              <a:gd name="adj" fmla="val 10277"/>
            </a:avLst>
          </a:prstGeom>
          <a:solidFill>
            <a:srgbClr val="F9E4A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491" y="1192213"/>
            <a:ext cx="8630355" cy="4830762"/>
          </a:xfrm>
        </p:spPr>
        <p:txBody>
          <a:bodyPr/>
          <a:lstStyle/>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smtClean="0">
              <a:latin typeface="Arial"/>
              <a:cs typeface="Arial"/>
            </a:endParaRPr>
          </a:p>
          <a:p>
            <a:pPr marL="0" indent="0">
              <a:buNone/>
            </a:pPr>
            <a:endParaRPr lang="en-US" sz="2800" dirty="0" smtClean="0">
              <a:latin typeface="Arial"/>
              <a:cs typeface="Arial"/>
            </a:endParaRPr>
          </a:p>
          <a:p>
            <a:pPr marL="457200" lvl="1" indent="0">
              <a:buNone/>
            </a:pPr>
            <a:endParaRPr lang="en-US" sz="2400" dirty="0">
              <a:latin typeface="Arial"/>
              <a:cs typeface="Arial"/>
            </a:endParaRPr>
          </a:p>
          <a:p>
            <a:pPr lvl="1"/>
            <a:endParaRPr lang="en-US" sz="2400" dirty="0" smtClean="0">
              <a:latin typeface="Arial"/>
              <a:cs typeface="Arial"/>
            </a:endParaRPr>
          </a:p>
          <a:p>
            <a:endParaRPr lang="en-US" sz="2800" dirty="0">
              <a:latin typeface="Arial"/>
              <a:cs typeface="Arial"/>
            </a:endParaRPr>
          </a:p>
          <a:p>
            <a:endParaRPr lang="en-US" sz="2800" dirty="0" smtClean="0">
              <a:latin typeface="Arial"/>
              <a:cs typeface="Arial"/>
            </a:endParaRPr>
          </a:p>
          <a:p>
            <a:pPr marL="0" indent="0">
              <a:buNone/>
            </a:pPr>
            <a:endParaRPr lang="en-US" sz="2800" dirty="0" smtClean="0">
              <a:latin typeface="Arial"/>
              <a:cs typeface="Arial"/>
            </a:endParaRPr>
          </a:p>
          <a:p>
            <a:endParaRPr lang="en-US" sz="2800" dirty="0" smtClean="0">
              <a:latin typeface="Arial"/>
              <a:cs typeface="Arial"/>
            </a:endParaRPr>
          </a:p>
        </p:txBody>
      </p:sp>
      <p:sp>
        <p:nvSpPr>
          <p:cNvPr id="6" name="Slide Number Placeholder 5"/>
          <p:cNvSpPr>
            <a:spLocks noGrp="1"/>
          </p:cNvSpPr>
          <p:nvPr>
            <p:ph type="sldNum" sz="quarter" idx="12"/>
          </p:nvPr>
        </p:nvSpPr>
        <p:spPr/>
        <p:txBody>
          <a:bodyPr/>
          <a:lstStyle/>
          <a:p>
            <a:pPr>
              <a:defRPr/>
            </a:pPr>
            <a:fld id="{A26D8833-EA74-4899-8DB0-DB54C2630AC5}" type="slidenum">
              <a:rPr lang="en-US"/>
              <a:pPr>
                <a:defRPr/>
              </a:pPr>
              <a:t>9</a:t>
            </a:fld>
            <a:endParaRPr lang="en-US"/>
          </a:p>
        </p:txBody>
      </p:sp>
      <p:sp>
        <p:nvSpPr>
          <p:cNvPr id="2" name="Title 1"/>
          <p:cNvSpPr>
            <a:spLocks noGrp="1"/>
          </p:cNvSpPr>
          <p:nvPr>
            <p:ph type="title"/>
          </p:nvPr>
        </p:nvSpPr>
        <p:spPr>
          <a:xfrm>
            <a:off x="0" y="198438"/>
            <a:ext cx="9144000" cy="487362"/>
          </a:xfrm>
        </p:spPr>
        <p:txBody>
          <a:bodyPr wrap="square"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latin typeface="Arial"/>
                <a:cs typeface="Arial"/>
              </a:rPr>
              <a:t>REDUCE READ LATENCY: HIGHER VOLTAGE</a:t>
            </a:r>
          </a:p>
        </p:txBody>
      </p:sp>
      <p:sp>
        <p:nvSpPr>
          <p:cNvPr id="5" name="Slide Number Placeholder 4"/>
          <p:cNvSpPr txBox="1">
            <a:spLocks noGrp="1"/>
          </p:cNvSpPr>
          <p:nvPr/>
        </p:nvSpPr>
        <p:spPr>
          <a:xfrm>
            <a:off x="6924675" y="6356350"/>
            <a:ext cx="2133600" cy="365125"/>
          </a:xfrm>
          <a:prstGeom prst="rect">
            <a:avLst/>
          </a:prstGeom>
          <a:noFill/>
        </p:spPr>
        <p:txBody>
          <a:bodyPr anchor="ctr"/>
          <a:lstStyle/>
          <a:p>
            <a:pPr algn="r" fontAlgn="auto">
              <a:spcBef>
                <a:spcPts val="0"/>
              </a:spcBef>
              <a:spcAft>
                <a:spcPts val="0"/>
              </a:spcAft>
              <a:defRPr/>
            </a:pPr>
            <a:fld id="{582C2481-F79E-40D0-84CA-734679FA4E9C}" type="slidenum">
              <a:rPr lang="en-US" sz="1200" b="1">
                <a:solidFill>
                  <a:schemeClr val="tx1">
                    <a:tint val="75000"/>
                  </a:schemeClr>
                </a:solidFill>
                <a:latin typeface="+mn-lt"/>
              </a:rPr>
              <a:pPr algn="r" fontAlgn="auto">
                <a:spcBef>
                  <a:spcPts val="0"/>
                </a:spcBef>
                <a:spcAft>
                  <a:spcPts val="0"/>
                </a:spcAft>
                <a:defRPr/>
              </a:pPr>
              <a:t>9</a:t>
            </a:fld>
            <a:endParaRPr lang="en-US" sz="1200" b="1">
              <a:solidFill>
                <a:schemeClr val="tx1">
                  <a:tint val="75000"/>
                </a:schemeClr>
              </a:solidFill>
              <a:latin typeface="+mn-lt"/>
            </a:endParaRPr>
          </a:p>
        </p:txBody>
      </p:sp>
      <p:sp>
        <p:nvSpPr>
          <p:cNvPr id="17" name="Rectangle 16"/>
          <p:cNvSpPr/>
          <p:nvPr/>
        </p:nvSpPr>
        <p:spPr>
          <a:xfrm>
            <a:off x="485016" y="6199664"/>
            <a:ext cx="8158168" cy="492443"/>
          </a:xfrm>
          <a:prstGeom prst="rect">
            <a:avLst/>
          </a:prstGeom>
          <a:solidFill>
            <a:srgbClr val="BBCFE6"/>
          </a:solidFill>
          <a:ln w="38100" cmpd="sng">
            <a:solidFill>
              <a:srgbClr val="FF6600"/>
            </a:solidFill>
          </a:ln>
        </p:spPr>
        <p:txBody>
          <a:bodyPr wrap="square">
            <a:spAutoFit/>
          </a:bodyPr>
          <a:lstStyle/>
          <a:p>
            <a:pPr algn="ctr" fontAlgn="auto">
              <a:spcBef>
                <a:spcPts val="0"/>
              </a:spcBef>
              <a:spcAft>
                <a:spcPts val="0"/>
              </a:spcAft>
              <a:defRPr/>
            </a:pPr>
            <a:r>
              <a:rPr lang="en-US" sz="2600" kern="0" dirty="0" smtClean="0">
                <a:solidFill>
                  <a:prstClr val="black"/>
                </a:solidFill>
              </a:rPr>
              <a:t>Increase </a:t>
            </a:r>
            <a:r>
              <a:rPr lang="en-US" sz="2600" kern="0" dirty="0" err="1" smtClean="0">
                <a:solidFill>
                  <a:prstClr val="black"/>
                </a:solidFill>
              </a:rPr>
              <a:t>bitline</a:t>
            </a:r>
            <a:r>
              <a:rPr lang="en-US" sz="2600" kern="0" dirty="0" smtClean="0">
                <a:solidFill>
                  <a:prstClr val="black"/>
                </a:solidFill>
              </a:rPr>
              <a:t> voltage and reduce sensing time</a:t>
            </a:r>
            <a:endParaRPr lang="en-US" sz="2600" kern="0" dirty="0">
              <a:solidFill>
                <a:prstClr val="black"/>
              </a:solidFill>
            </a:endParaRPr>
          </a:p>
        </p:txBody>
      </p:sp>
      <p:grpSp>
        <p:nvGrpSpPr>
          <p:cNvPr id="119" name="Group 118"/>
          <p:cNvGrpSpPr/>
          <p:nvPr/>
        </p:nvGrpSpPr>
        <p:grpSpPr>
          <a:xfrm>
            <a:off x="2548888" y="2280218"/>
            <a:ext cx="3868061" cy="3651519"/>
            <a:chOff x="5071963" y="1315158"/>
            <a:chExt cx="3868061" cy="3651519"/>
          </a:xfrm>
        </p:grpSpPr>
        <p:cxnSp>
          <p:nvCxnSpPr>
            <p:cNvPr id="93" name="Straight Arrow Connector 92"/>
            <p:cNvCxnSpPr/>
            <p:nvPr/>
          </p:nvCxnSpPr>
          <p:spPr>
            <a:xfrm flipH="1" flipV="1">
              <a:off x="5071964" y="1315158"/>
              <a:ext cx="14933" cy="3047049"/>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5071963" y="4346986"/>
              <a:ext cx="3868061" cy="0"/>
            </a:xfrm>
            <a:prstGeom prst="straightConnector1">
              <a:avLst/>
            </a:prstGeom>
            <a:ln w="508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5074621" y="4433691"/>
              <a:ext cx="862632" cy="532986"/>
            </a:xfrm>
            <a:prstGeom prst="rect">
              <a:avLst/>
            </a:prstGeom>
            <a:noFill/>
          </p:spPr>
          <p:txBody>
            <a:bodyPr wrap="none" rtlCol="0">
              <a:spAutoFit/>
            </a:bodyPr>
            <a:lstStyle/>
            <a:p>
              <a:r>
                <a:rPr lang="en-US" sz="2800" dirty="0" smtClean="0"/>
                <a:t>time</a:t>
              </a:r>
              <a:endParaRPr lang="en-US" sz="2800" dirty="0"/>
            </a:p>
          </p:txBody>
        </p:sp>
      </p:grpSp>
      <p:grpSp>
        <p:nvGrpSpPr>
          <p:cNvPr id="113" name="Group 112"/>
          <p:cNvGrpSpPr/>
          <p:nvPr/>
        </p:nvGrpSpPr>
        <p:grpSpPr>
          <a:xfrm>
            <a:off x="4749577" y="5425964"/>
            <a:ext cx="1449881" cy="523220"/>
            <a:chOff x="3195221" y="4223596"/>
            <a:chExt cx="1449881" cy="523220"/>
          </a:xfrm>
        </p:grpSpPr>
        <p:sp>
          <p:nvSpPr>
            <p:cNvPr id="114" name="Up Arrow 113"/>
            <p:cNvSpPr/>
            <p:nvPr/>
          </p:nvSpPr>
          <p:spPr>
            <a:xfrm>
              <a:off x="4394467" y="4261446"/>
              <a:ext cx="250635" cy="384363"/>
            </a:xfrm>
            <a:prstGeom prst="upArrow">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TextBox 114"/>
            <p:cNvSpPr txBox="1"/>
            <p:nvPr/>
          </p:nvSpPr>
          <p:spPr>
            <a:xfrm>
              <a:off x="3195221" y="4223596"/>
              <a:ext cx="1202798" cy="523220"/>
            </a:xfrm>
            <a:prstGeom prst="rect">
              <a:avLst/>
            </a:prstGeom>
            <a:noFill/>
          </p:spPr>
          <p:txBody>
            <a:bodyPr wrap="none" rtlCol="0">
              <a:spAutoFit/>
            </a:bodyPr>
            <a:lstStyle/>
            <a:p>
              <a:r>
                <a:rPr lang="en-US" sz="2800" dirty="0" smtClean="0"/>
                <a:t>Sense</a:t>
              </a:r>
              <a:endParaRPr lang="en-US" sz="2800" dirty="0"/>
            </a:p>
          </p:txBody>
        </p:sp>
      </p:grpSp>
      <p:sp>
        <p:nvSpPr>
          <p:cNvPr id="118" name="TextBox 117"/>
          <p:cNvSpPr txBox="1"/>
          <p:nvPr/>
        </p:nvSpPr>
        <p:spPr>
          <a:xfrm>
            <a:off x="2042519" y="2907111"/>
            <a:ext cx="649633" cy="532986"/>
          </a:xfrm>
          <a:prstGeom prst="rect">
            <a:avLst/>
          </a:prstGeom>
          <a:noFill/>
        </p:spPr>
        <p:txBody>
          <a:bodyPr wrap="square" rtlCol="0">
            <a:spAutoFit/>
          </a:bodyPr>
          <a:lstStyle/>
          <a:p>
            <a:r>
              <a:rPr lang="en-US" sz="2800" dirty="0" smtClean="0"/>
              <a:t>V</a:t>
            </a:r>
            <a:endParaRPr lang="en-US" sz="2800" baseline="-25000" dirty="0"/>
          </a:p>
        </p:txBody>
      </p:sp>
      <p:grpSp>
        <p:nvGrpSpPr>
          <p:cNvPr id="10" name="Group 9"/>
          <p:cNvGrpSpPr/>
          <p:nvPr/>
        </p:nvGrpSpPr>
        <p:grpSpPr>
          <a:xfrm>
            <a:off x="2023791" y="2155462"/>
            <a:ext cx="4110298" cy="3091681"/>
            <a:chOff x="2023791" y="2206946"/>
            <a:chExt cx="4110298" cy="3091681"/>
          </a:xfrm>
        </p:grpSpPr>
        <p:grpSp>
          <p:nvGrpSpPr>
            <p:cNvPr id="121" name="Group 120"/>
            <p:cNvGrpSpPr/>
            <p:nvPr/>
          </p:nvGrpSpPr>
          <p:grpSpPr>
            <a:xfrm>
              <a:off x="2548829" y="2206946"/>
              <a:ext cx="3585260" cy="3091681"/>
              <a:chOff x="5071904" y="1091478"/>
              <a:chExt cx="3585260" cy="3091681"/>
            </a:xfrm>
          </p:grpSpPr>
          <p:sp>
            <p:nvSpPr>
              <p:cNvPr id="97" name="TextBox 96"/>
              <p:cNvSpPr txBox="1"/>
              <p:nvPr/>
            </p:nvSpPr>
            <p:spPr>
              <a:xfrm>
                <a:off x="6732657" y="3650174"/>
                <a:ext cx="876126" cy="532985"/>
              </a:xfrm>
              <a:prstGeom prst="rect">
                <a:avLst/>
              </a:prstGeom>
              <a:noFill/>
            </p:spPr>
            <p:txBody>
              <a:bodyPr wrap="square" rtlCol="0">
                <a:spAutoFit/>
              </a:bodyPr>
              <a:lstStyle/>
              <a:p>
                <a:r>
                  <a:rPr lang="en-US" sz="2800" dirty="0" smtClean="0">
                    <a:solidFill>
                      <a:srgbClr val="FF0000"/>
                    </a:solidFill>
                  </a:rPr>
                  <a:t>SET</a:t>
                </a:r>
                <a:endParaRPr lang="en-US" sz="2800" dirty="0">
                  <a:solidFill>
                    <a:srgbClr val="FF0000"/>
                  </a:solidFill>
                </a:endParaRPr>
              </a:p>
            </p:txBody>
          </p:sp>
          <p:sp>
            <p:nvSpPr>
              <p:cNvPr id="98" name="TextBox 97"/>
              <p:cNvSpPr txBox="1"/>
              <p:nvPr/>
            </p:nvSpPr>
            <p:spPr>
              <a:xfrm>
                <a:off x="6493271" y="1091478"/>
                <a:ext cx="1374715" cy="532985"/>
              </a:xfrm>
              <a:prstGeom prst="rect">
                <a:avLst/>
              </a:prstGeom>
              <a:noFill/>
            </p:spPr>
            <p:txBody>
              <a:bodyPr wrap="square" rtlCol="0">
                <a:spAutoFit/>
              </a:bodyPr>
              <a:lstStyle/>
              <a:p>
                <a:r>
                  <a:rPr lang="en-US" sz="2800" dirty="0" smtClean="0">
                    <a:solidFill>
                      <a:srgbClr val="008000"/>
                    </a:solidFill>
                  </a:rPr>
                  <a:t>RESET</a:t>
                </a:r>
                <a:endParaRPr lang="en-US" sz="2800" dirty="0">
                  <a:solidFill>
                    <a:srgbClr val="008000"/>
                  </a:solidFill>
                </a:endParaRPr>
              </a:p>
            </p:txBody>
          </p:sp>
          <p:grpSp>
            <p:nvGrpSpPr>
              <p:cNvPr id="116" name="Group 115"/>
              <p:cNvGrpSpPr/>
              <p:nvPr/>
            </p:nvGrpSpPr>
            <p:grpSpPr>
              <a:xfrm>
                <a:off x="5071904" y="1624049"/>
                <a:ext cx="3585260" cy="2152754"/>
                <a:chOff x="5071904" y="1841305"/>
                <a:chExt cx="3754459" cy="1837468"/>
              </a:xfrm>
            </p:grpSpPr>
            <p:sp>
              <p:nvSpPr>
                <p:cNvPr id="89" name="Freeform 88"/>
                <p:cNvSpPr/>
                <p:nvPr/>
              </p:nvSpPr>
              <p:spPr>
                <a:xfrm>
                  <a:off x="5071904" y="1856025"/>
                  <a:ext cx="3733649" cy="456602"/>
                </a:xfrm>
                <a:custGeom>
                  <a:avLst/>
                  <a:gdLst>
                    <a:gd name="connsiteX0" fmla="*/ 0 w 3735294"/>
                    <a:gd name="connsiteY0" fmla="*/ 0 h 448236"/>
                    <a:gd name="connsiteX1" fmla="*/ 1748118 w 3735294"/>
                    <a:gd name="connsiteY1" fmla="*/ 328706 h 448236"/>
                    <a:gd name="connsiteX2" fmla="*/ 3735294 w 3735294"/>
                    <a:gd name="connsiteY2" fmla="*/ 448236 h 448236"/>
                  </a:gdLst>
                  <a:ahLst/>
                  <a:cxnLst>
                    <a:cxn ang="0">
                      <a:pos x="connsiteX0" y="connsiteY0"/>
                    </a:cxn>
                    <a:cxn ang="0">
                      <a:pos x="connsiteX1" y="connsiteY1"/>
                    </a:cxn>
                    <a:cxn ang="0">
                      <a:pos x="connsiteX2" y="connsiteY2"/>
                    </a:cxn>
                  </a:cxnLst>
                  <a:rect l="l" t="t" r="r" b="b"/>
                  <a:pathLst>
                    <a:path w="3735294" h="448236">
                      <a:moveTo>
                        <a:pt x="0" y="0"/>
                      </a:moveTo>
                      <a:cubicBezTo>
                        <a:pt x="562784" y="127000"/>
                        <a:pt x="1125569" y="254000"/>
                        <a:pt x="1748118" y="328706"/>
                      </a:cubicBezTo>
                      <a:cubicBezTo>
                        <a:pt x="2370667" y="403412"/>
                        <a:pt x="3735294" y="448236"/>
                        <a:pt x="3735294" y="448236"/>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89"/>
                <p:cNvSpPr/>
                <p:nvPr/>
              </p:nvSpPr>
              <p:spPr>
                <a:xfrm>
                  <a:off x="5071904" y="1896678"/>
                  <a:ext cx="3733649" cy="1339364"/>
                </a:xfrm>
                <a:custGeom>
                  <a:avLst/>
                  <a:gdLst>
                    <a:gd name="connsiteX0" fmla="*/ 0 w 3735294"/>
                    <a:gd name="connsiteY0" fmla="*/ 0 h 1314824"/>
                    <a:gd name="connsiteX1" fmla="*/ 1404470 w 3735294"/>
                    <a:gd name="connsiteY1" fmla="*/ 1016000 h 1314824"/>
                    <a:gd name="connsiteX2" fmla="*/ 3735294 w 3735294"/>
                    <a:gd name="connsiteY2" fmla="*/ 1314824 h 1314824"/>
                  </a:gdLst>
                  <a:ahLst/>
                  <a:cxnLst>
                    <a:cxn ang="0">
                      <a:pos x="connsiteX0" y="connsiteY0"/>
                    </a:cxn>
                    <a:cxn ang="0">
                      <a:pos x="connsiteX1" y="connsiteY1"/>
                    </a:cxn>
                    <a:cxn ang="0">
                      <a:pos x="connsiteX2" y="connsiteY2"/>
                    </a:cxn>
                  </a:cxnLst>
                  <a:rect l="l" t="t" r="r" b="b"/>
                  <a:pathLst>
                    <a:path w="3735294" h="1314824">
                      <a:moveTo>
                        <a:pt x="0" y="0"/>
                      </a:moveTo>
                      <a:cubicBezTo>
                        <a:pt x="390960" y="398431"/>
                        <a:pt x="781921" y="796863"/>
                        <a:pt x="1404470" y="1016000"/>
                      </a:cubicBezTo>
                      <a:cubicBezTo>
                        <a:pt x="2027019" y="1235137"/>
                        <a:pt x="3735294" y="1314824"/>
                        <a:pt x="3735294" y="1314824"/>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03" name="Group 102"/>
                <p:cNvGrpSpPr/>
                <p:nvPr/>
              </p:nvGrpSpPr>
              <p:grpSpPr>
                <a:xfrm>
                  <a:off x="5090633" y="1841305"/>
                  <a:ext cx="3733738" cy="1837468"/>
                  <a:chOff x="759338" y="1872737"/>
                  <a:chExt cx="3735383" cy="1803802"/>
                </a:xfrm>
              </p:grpSpPr>
              <p:sp>
                <p:nvSpPr>
                  <p:cNvPr id="104" name="Freeform 103"/>
                  <p:cNvSpPr/>
                  <p:nvPr/>
                </p:nvSpPr>
                <p:spPr>
                  <a:xfrm>
                    <a:off x="792756" y="1989721"/>
                    <a:ext cx="3701965" cy="1686818"/>
                  </a:xfrm>
                  <a:custGeom>
                    <a:avLst/>
                    <a:gdLst>
                      <a:gd name="connsiteX0" fmla="*/ 0 w 3735294"/>
                      <a:gd name="connsiteY0" fmla="*/ 0 h 1314824"/>
                      <a:gd name="connsiteX1" fmla="*/ 1404470 w 3735294"/>
                      <a:gd name="connsiteY1" fmla="*/ 1016000 h 1314824"/>
                      <a:gd name="connsiteX2" fmla="*/ 3735294 w 3735294"/>
                      <a:gd name="connsiteY2" fmla="*/ 1314824 h 1314824"/>
                    </a:gdLst>
                    <a:ahLst/>
                    <a:cxnLst>
                      <a:cxn ang="0">
                        <a:pos x="connsiteX0" y="connsiteY0"/>
                      </a:cxn>
                      <a:cxn ang="0">
                        <a:pos x="connsiteX1" y="connsiteY1"/>
                      </a:cxn>
                      <a:cxn ang="0">
                        <a:pos x="connsiteX2" y="connsiteY2"/>
                      </a:cxn>
                    </a:cxnLst>
                    <a:rect l="l" t="t" r="r" b="b"/>
                    <a:pathLst>
                      <a:path w="3735294" h="1314824">
                        <a:moveTo>
                          <a:pt x="0" y="0"/>
                        </a:moveTo>
                        <a:cubicBezTo>
                          <a:pt x="390960" y="398431"/>
                          <a:pt x="781921" y="796863"/>
                          <a:pt x="1404470" y="1016000"/>
                        </a:cubicBezTo>
                        <a:cubicBezTo>
                          <a:pt x="2027019" y="1235137"/>
                          <a:pt x="3735294" y="1314824"/>
                          <a:pt x="3735294" y="1314824"/>
                        </a:cubicBezTo>
                      </a:path>
                    </a:pathLst>
                  </a:cu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Freeform 104"/>
                  <p:cNvSpPr/>
                  <p:nvPr/>
                </p:nvSpPr>
                <p:spPr>
                  <a:xfrm>
                    <a:off x="759338" y="1872737"/>
                    <a:ext cx="3735294" cy="266341"/>
                  </a:xfrm>
                  <a:custGeom>
                    <a:avLst/>
                    <a:gdLst>
                      <a:gd name="connsiteX0" fmla="*/ 0 w 3735294"/>
                      <a:gd name="connsiteY0" fmla="*/ 0 h 448236"/>
                      <a:gd name="connsiteX1" fmla="*/ 1748118 w 3735294"/>
                      <a:gd name="connsiteY1" fmla="*/ 328706 h 448236"/>
                      <a:gd name="connsiteX2" fmla="*/ 3735294 w 3735294"/>
                      <a:gd name="connsiteY2" fmla="*/ 448236 h 448236"/>
                    </a:gdLst>
                    <a:ahLst/>
                    <a:cxnLst>
                      <a:cxn ang="0">
                        <a:pos x="connsiteX0" y="connsiteY0"/>
                      </a:cxn>
                      <a:cxn ang="0">
                        <a:pos x="connsiteX1" y="connsiteY1"/>
                      </a:cxn>
                      <a:cxn ang="0">
                        <a:pos x="connsiteX2" y="connsiteY2"/>
                      </a:cxn>
                    </a:cxnLst>
                    <a:rect l="l" t="t" r="r" b="b"/>
                    <a:pathLst>
                      <a:path w="3735294" h="448236">
                        <a:moveTo>
                          <a:pt x="0" y="0"/>
                        </a:moveTo>
                        <a:cubicBezTo>
                          <a:pt x="562784" y="127000"/>
                          <a:pt x="1125569" y="254000"/>
                          <a:pt x="1748118" y="328706"/>
                        </a:cubicBezTo>
                        <a:cubicBezTo>
                          <a:pt x="2370667" y="403412"/>
                          <a:pt x="3735294" y="448236"/>
                          <a:pt x="3735294" y="448236"/>
                        </a:cubicBezTo>
                      </a:path>
                    </a:pathLst>
                  </a:custGeom>
                  <a:ln w="635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6" name="Freeform 105"/>
                <p:cNvSpPr/>
                <p:nvPr/>
              </p:nvSpPr>
              <p:spPr>
                <a:xfrm>
                  <a:off x="5094355" y="1945046"/>
                  <a:ext cx="3732008" cy="1719367"/>
                </a:xfrm>
                <a:custGeom>
                  <a:avLst/>
                  <a:gdLst>
                    <a:gd name="connsiteX0" fmla="*/ 0 w 3659271"/>
                    <a:gd name="connsiteY0" fmla="*/ 0 h 1637731"/>
                    <a:gd name="connsiteX1" fmla="*/ 785323 w 3659271"/>
                    <a:gd name="connsiteY1" fmla="*/ 902423 h 1637731"/>
                    <a:gd name="connsiteX2" fmla="*/ 1420265 w 3659271"/>
                    <a:gd name="connsiteY2" fmla="*/ 1303500 h 1637731"/>
                    <a:gd name="connsiteX3" fmla="*/ 2406096 w 3659271"/>
                    <a:gd name="connsiteY3" fmla="*/ 1520750 h 1637731"/>
                    <a:gd name="connsiteX4" fmla="*/ 3659271 w 3659271"/>
                    <a:gd name="connsiteY4" fmla="*/ 1637731 h 1637731"/>
                    <a:gd name="connsiteX5" fmla="*/ 3642562 w 3659271"/>
                    <a:gd name="connsiteY5" fmla="*/ 1186520 h 1637731"/>
                    <a:gd name="connsiteX6" fmla="*/ 2355969 w 3659271"/>
                    <a:gd name="connsiteY6" fmla="*/ 1119673 h 1637731"/>
                    <a:gd name="connsiteX7" fmla="*/ 1470392 w 3659271"/>
                    <a:gd name="connsiteY7" fmla="*/ 952558 h 1637731"/>
                    <a:gd name="connsiteX8" fmla="*/ 1002540 w 3659271"/>
                    <a:gd name="connsiteY8" fmla="*/ 752019 h 1637731"/>
                    <a:gd name="connsiteX9" fmla="*/ 434434 w 3659271"/>
                    <a:gd name="connsiteY9" fmla="*/ 367654 h 1637731"/>
                    <a:gd name="connsiteX10" fmla="*/ 0 w 3659271"/>
                    <a:gd name="connsiteY10" fmla="*/ 0 h 16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9271" h="1637731">
                      <a:moveTo>
                        <a:pt x="0" y="0"/>
                      </a:moveTo>
                      <a:lnTo>
                        <a:pt x="785323" y="902423"/>
                      </a:lnTo>
                      <a:lnTo>
                        <a:pt x="1420265" y="1303500"/>
                      </a:lnTo>
                      <a:lnTo>
                        <a:pt x="2406096" y="1520750"/>
                      </a:lnTo>
                      <a:lnTo>
                        <a:pt x="3659271" y="1637731"/>
                      </a:lnTo>
                      <a:lnTo>
                        <a:pt x="3642562" y="1186520"/>
                      </a:lnTo>
                      <a:lnTo>
                        <a:pt x="2355969" y="1119673"/>
                      </a:lnTo>
                      <a:lnTo>
                        <a:pt x="1470392" y="952558"/>
                      </a:lnTo>
                      <a:lnTo>
                        <a:pt x="1002540" y="752019"/>
                      </a:lnTo>
                      <a:lnTo>
                        <a:pt x="434434" y="367654"/>
                      </a:lnTo>
                      <a:lnTo>
                        <a:pt x="0" y="0"/>
                      </a:lnTo>
                      <a:close/>
                    </a:path>
                  </a:pathLst>
                </a:cu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Freeform 106"/>
                <p:cNvSpPr/>
                <p:nvPr/>
              </p:nvSpPr>
              <p:spPr>
                <a:xfrm>
                  <a:off x="5161170" y="1881363"/>
                  <a:ext cx="3657659" cy="476656"/>
                </a:xfrm>
                <a:custGeom>
                  <a:avLst/>
                  <a:gdLst>
                    <a:gd name="connsiteX0" fmla="*/ 0 w 3609144"/>
                    <a:gd name="connsiteY0" fmla="*/ 0 h 451212"/>
                    <a:gd name="connsiteX1" fmla="*/ 1086085 w 3609144"/>
                    <a:gd name="connsiteY1" fmla="*/ 250673 h 451212"/>
                    <a:gd name="connsiteX2" fmla="*/ 2205588 w 3609144"/>
                    <a:gd name="connsiteY2" fmla="*/ 401077 h 451212"/>
                    <a:gd name="connsiteX3" fmla="*/ 3609144 w 3609144"/>
                    <a:gd name="connsiteY3" fmla="*/ 451212 h 451212"/>
                    <a:gd name="connsiteX4" fmla="*/ 3609144 w 3609144"/>
                    <a:gd name="connsiteY4" fmla="*/ 183827 h 451212"/>
                    <a:gd name="connsiteX5" fmla="*/ 1771154 w 3609144"/>
                    <a:gd name="connsiteY5" fmla="*/ 150404 h 451212"/>
                    <a:gd name="connsiteX6" fmla="*/ 1203048 w 3609144"/>
                    <a:gd name="connsiteY6" fmla="*/ 100269 h 451212"/>
                    <a:gd name="connsiteX7" fmla="*/ 66836 w 3609144"/>
                    <a:gd name="connsiteY7" fmla="*/ 16712 h 451212"/>
                    <a:gd name="connsiteX8" fmla="*/ 0 w 3609144"/>
                    <a:gd name="connsiteY8" fmla="*/ 0 h 4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9144" h="451212">
                      <a:moveTo>
                        <a:pt x="0" y="0"/>
                      </a:moveTo>
                      <a:lnTo>
                        <a:pt x="1086085" y="250673"/>
                      </a:lnTo>
                      <a:lnTo>
                        <a:pt x="2205588" y="401077"/>
                      </a:lnTo>
                      <a:lnTo>
                        <a:pt x="3609144" y="451212"/>
                      </a:lnTo>
                      <a:lnTo>
                        <a:pt x="3609144" y="183827"/>
                      </a:lnTo>
                      <a:lnTo>
                        <a:pt x="1771154" y="150404"/>
                      </a:lnTo>
                      <a:lnTo>
                        <a:pt x="1203048" y="100269"/>
                      </a:lnTo>
                      <a:lnTo>
                        <a:pt x="66836" y="16712"/>
                      </a:lnTo>
                      <a:lnTo>
                        <a:pt x="0" y="0"/>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 name="Group 8"/>
            <p:cNvGrpSpPr/>
            <p:nvPr/>
          </p:nvGrpSpPr>
          <p:grpSpPr>
            <a:xfrm>
              <a:off x="2023791" y="2504031"/>
              <a:ext cx="649633" cy="852801"/>
              <a:chOff x="2023791" y="2504031"/>
              <a:chExt cx="649633" cy="852801"/>
            </a:xfrm>
          </p:grpSpPr>
          <p:sp>
            <p:nvSpPr>
              <p:cNvPr id="95" name="TextBox 94"/>
              <p:cNvSpPr txBox="1"/>
              <p:nvPr/>
            </p:nvSpPr>
            <p:spPr>
              <a:xfrm>
                <a:off x="2023791" y="2504031"/>
                <a:ext cx="649633" cy="532986"/>
              </a:xfrm>
              <a:prstGeom prst="rect">
                <a:avLst/>
              </a:prstGeom>
              <a:noFill/>
            </p:spPr>
            <p:txBody>
              <a:bodyPr wrap="square" rtlCol="0">
                <a:spAutoFit/>
              </a:bodyPr>
              <a:lstStyle/>
              <a:p>
                <a:r>
                  <a:rPr lang="en-US" sz="2800" dirty="0" smtClean="0"/>
                  <a:t>V*</a:t>
                </a:r>
                <a:endParaRPr lang="en-US" sz="2800" baseline="-25000" dirty="0"/>
              </a:p>
            </p:txBody>
          </p:sp>
          <p:sp>
            <p:nvSpPr>
              <p:cNvPr id="120" name="Up Arrow 119"/>
              <p:cNvSpPr/>
              <p:nvPr/>
            </p:nvSpPr>
            <p:spPr>
              <a:xfrm>
                <a:off x="2124046" y="2972469"/>
                <a:ext cx="250635" cy="384363"/>
              </a:xfrm>
              <a:prstGeom prst="upArrow">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 name="Rectangle 3"/>
          <p:cNvSpPr/>
          <p:nvPr/>
        </p:nvSpPr>
        <p:spPr>
          <a:xfrm>
            <a:off x="0" y="1026922"/>
            <a:ext cx="9144000" cy="892552"/>
          </a:xfrm>
          <a:prstGeom prst="rect">
            <a:avLst/>
          </a:prstGeom>
        </p:spPr>
        <p:txBody>
          <a:bodyPr wrap="square">
            <a:spAutoFit/>
          </a:bodyPr>
          <a:lstStyle/>
          <a:p>
            <a:pPr marL="457200" indent="-457200">
              <a:buFont typeface="Arial"/>
              <a:buChar char="•"/>
            </a:pPr>
            <a:r>
              <a:rPr lang="en-US" sz="2600" dirty="0" smtClean="0">
                <a:latin typeface="Arial"/>
                <a:cs typeface="Arial"/>
              </a:rPr>
              <a:t>Increase </a:t>
            </a:r>
            <a:r>
              <a:rPr lang="en-US" sz="2600" dirty="0" err="1" smtClean="0">
                <a:latin typeface="Arial"/>
                <a:cs typeface="Arial"/>
              </a:rPr>
              <a:t>bitline</a:t>
            </a:r>
            <a:r>
              <a:rPr lang="en-US" sz="2600" dirty="0" smtClean="0">
                <a:latin typeface="Arial"/>
                <a:cs typeface="Arial"/>
              </a:rPr>
              <a:t> voltage more than the provisioned value</a:t>
            </a:r>
          </a:p>
          <a:p>
            <a:pPr marL="457200" indent="-457200">
              <a:buFont typeface="Arial"/>
              <a:buChar char="•"/>
            </a:pPr>
            <a:r>
              <a:rPr lang="en-US" sz="2600" dirty="0" smtClean="0">
                <a:latin typeface="Arial"/>
                <a:cs typeface="Arial"/>
              </a:rPr>
              <a:t>Higher Voltage </a:t>
            </a:r>
            <a:r>
              <a:rPr lang="en-US" sz="2600" dirty="0" smtClean="0">
                <a:latin typeface="Arial"/>
                <a:ea typeface="Wingdings"/>
                <a:cs typeface="Arial"/>
                <a:sym typeface="Wingdings"/>
              </a:rPr>
              <a:t> Higher Current  Low Read Latency</a:t>
            </a:r>
            <a:endParaRPr lang="en-US" sz="2600" dirty="0">
              <a:latin typeface="Arial"/>
              <a:cs typeface="Arial"/>
            </a:endParaRPr>
          </a:p>
        </p:txBody>
      </p:sp>
      <p:grpSp>
        <p:nvGrpSpPr>
          <p:cNvPr id="8" name="Group 7"/>
          <p:cNvGrpSpPr/>
          <p:nvPr/>
        </p:nvGrpSpPr>
        <p:grpSpPr>
          <a:xfrm>
            <a:off x="2559925" y="3085606"/>
            <a:ext cx="3730624" cy="1811835"/>
            <a:chOff x="-2451896" y="2467807"/>
            <a:chExt cx="3730624" cy="1811835"/>
          </a:xfrm>
        </p:grpSpPr>
        <p:sp>
          <p:nvSpPr>
            <p:cNvPr id="56" name="Freeform 55"/>
            <p:cNvSpPr/>
            <p:nvPr/>
          </p:nvSpPr>
          <p:spPr>
            <a:xfrm>
              <a:off x="-2435280" y="2560275"/>
              <a:ext cx="3714008" cy="1719367"/>
            </a:xfrm>
            <a:custGeom>
              <a:avLst/>
              <a:gdLst>
                <a:gd name="connsiteX0" fmla="*/ 0 w 3659271"/>
                <a:gd name="connsiteY0" fmla="*/ 0 h 1637731"/>
                <a:gd name="connsiteX1" fmla="*/ 785323 w 3659271"/>
                <a:gd name="connsiteY1" fmla="*/ 902423 h 1637731"/>
                <a:gd name="connsiteX2" fmla="*/ 1420265 w 3659271"/>
                <a:gd name="connsiteY2" fmla="*/ 1303500 h 1637731"/>
                <a:gd name="connsiteX3" fmla="*/ 2406096 w 3659271"/>
                <a:gd name="connsiteY3" fmla="*/ 1520750 h 1637731"/>
                <a:gd name="connsiteX4" fmla="*/ 3659271 w 3659271"/>
                <a:gd name="connsiteY4" fmla="*/ 1637731 h 1637731"/>
                <a:gd name="connsiteX5" fmla="*/ 3642562 w 3659271"/>
                <a:gd name="connsiteY5" fmla="*/ 1186520 h 1637731"/>
                <a:gd name="connsiteX6" fmla="*/ 2355969 w 3659271"/>
                <a:gd name="connsiteY6" fmla="*/ 1119673 h 1637731"/>
                <a:gd name="connsiteX7" fmla="*/ 1470392 w 3659271"/>
                <a:gd name="connsiteY7" fmla="*/ 952558 h 1637731"/>
                <a:gd name="connsiteX8" fmla="*/ 1002540 w 3659271"/>
                <a:gd name="connsiteY8" fmla="*/ 752019 h 1637731"/>
                <a:gd name="connsiteX9" fmla="*/ 434434 w 3659271"/>
                <a:gd name="connsiteY9" fmla="*/ 367654 h 1637731"/>
                <a:gd name="connsiteX10" fmla="*/ 0 w 3659271"/>
                <a:gd name="connsiteY10" fmla="*/ 0 h 16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9271" h="1637731">
                  <a:moveTo>
                    <a:pt x="0" y="0"/>
                  </a:moveTo>
                  <a:lnTo>
                    <a:pt x="785323" y="902423"/>
                  </a:lnTo>
                  <a:lnTo>
                    <a:pt x="1420265" y="1303500"/>
                  </a:lnTo>
                  <a:lnTo>
                    <a:pt x="2406096" y="1520750"/>
                  </a:lnTo>
                  <a:lnTo>
                    <a:pt x="3659271" y="1637731"/>
                  </a:lnTo>
                  <a:lnTo>
                    <a:pt x="3642562" y="1186520"/>
                  </a:lnTo>
                  <a:lnTo>
                    <a:pt x="2355969" y="1119673"/>
                  </a:lnTo>
                  <a:lnTo>
                    <a:pt x="1470392" y="952558"/>
                  </a:lnTo>
                  <a:lnTo>
                    <a:pt x="1002540" y="752019"/>
                  </a:lnTo>
                  <a:lnTo>
                    <a:pt x="434434" y="367654"/>
                  </a:lnTo>
                  <a:lnTo>
                    <a:pt x="0" y="0"/>
                  </a:lnTo>
                  <a:close/>
                </a:path>
              </a:pathLst>
            </a:cu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Freeform 58"/>
            <p:cNvSpPr/>
            <p:nvPr/>
          </p:nvSpPr>
          <p:spPr>
            <a:xfrm>
              <a:off x="-2451896" y="2467807"/>
              <a:ext cx="3719922" cy="476656"/>
            </a:xfrm>
            <a:custGeom>
              <a:avLst/>
              <a:gdLst>
                <a:gd name="connsiteX0" fmla="*/ 0 w 3609144"/>
                <a:gd name="connsiteY0" fmla="*/ 0 h 451212"/>
                <a:gd name="connsiteX1" fmla="*/ 1086085 w 3609144"/>
                <a:gd name="connsiteY1" fmla="*/ 250673 h 451212"/>
                <a:gd name="connsiteX2" fmla="*/ 2205588 w 3609144"/>
                <a:gd name="connsiteY2" fmla="*/ 401077 h 451212"/>
                <a:gd name="connsiteX3" fmla="*/ 3609144 w 3609144"/>
                <a:gd name="connsiteY3" fmla="*/ 451212 h 451212"/>
                <a:gd name="connsiteX4" fmla="*/ 3609144 w 3609144"/>
                <a:gd name="connsiteY4" fmla="*/ 183827 h 451212"/>
                <a:gd name="connsiteX5" fmla="*/ 1771154 w 3609144"/>
                <a:gd name="connsiteY5" fmla="*/ 150404 h 451212"/>
                <a:gd name="connsiteX6" fmla="*/ 1203048 w 3609144"/>
                <a:gd name="connsiteY6" fmla="*/ 100269 h 451212"/>
                <a:gd name="connsiteX7" fmla="*/ 66836 w 3609144"/>
                <a:gd name="connsiteY7" fmla="*/ 16712 h 451212"/>
                <a:gd name="connsiteX8" fmla="*/ 0 w 3609144"/>
                <a:gd name="connsiteY8" fmla="*/ 0 h 4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9144" h="451212">
                  <a:moveTo>
                    <a:pt x="0" y="0"/>
                  </a:moveTo>
                  <a:lnTo>
                    <a:pt x="1086085" y="250673"/>
                  </a:lnTo>
                  <a:lnTo>
                    <a:pt x="2205588" y="401077"/>
                  </a:lnTo>
                  <a:lnTo>
                    <a:pt x="3609144" y="451212"/>
                  </a:lnTo>
                  <a:lnTo>
                    <a:pt x="3609144" y="183827"/>
                  </a:lnTo>
                  <a:lnTo>
                    <a:pt x="1771154" y="150404"/>
                  </a:lnTo>
                  <a:lnTo>
                    <a:pt x="1203048" y="100269"/>
                  </a:lnTo>
                  <a:lnTo>
                    <a:pt x="66836" y="16712"/>
                  </a:lnTo>
                  <a:lnTo>
                    <a:pt x="0" y="0"/>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5856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5.0321E-7 -8.97317E-7 L -0.14263 -0.00231 " pathEditMode="relative" rAng="0" ptsTypes="AA">
                                      <p:cBhvr>
                                        <p:cTn id="15" dur="2000" fill="hold"/>
                                        <p:tgtEl>
                                          <p:spTgt spid="113"/>
                                        </p:tgtEl>
                                        <p:attrNameLst>
                                          <p:attrName>ppt_x</p:attrName>
                                          <p:attrName>ppt_y</p:attrName>
                                        </p:attrNameLst>
                                      </p:cBhvr>
                                      <p:rCtr x="-7132" y="-116"/>
                                    </p:animMotion>
                                  </p:childTnLst>
                                </p:cTn>
                              </p:par>
                              <p:par>
                                <p:cTn id="16" presetID="1"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8" grpId="0"/>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prstDash val="sysDash"/>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35498</TotalTime>
  <Words>4233</Words>
  <Application>Microsoft Macintosh PowerPoint</Application>
  <PresentationFormat>On-screen Show (4:3)</PresentationFormat>
  <Paragraphs>1024</Paragraphs>
  <Slides>49</Slides>
  <Notes>47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Reducing Read Latency  of Phase Change Memory via Early Read and Turbo Read</vt:lpstr>
      <vt:lpstr>INTRODUCTION TO PCM</vt:lpstr>
      <vt:lpstr>Outline</vt:lpstr>
      <vt:lpstr>STORING DATA IN PCM CELLS</vt:lpstr>
      <vt:lpstr>READ PROCESS IN PCM</vt:lpstr>
      <vt:lpstr>SENSING DATA FOR READ</vt:lpstr>
      <vt:lpstr>REDUCE READ LATENCY : SENSE EARLIER</vt:lpstr>
      <vt:lpstr>EFFECT OF SENSING EARLIER</vt:lpstr>
      <vt:lpstr>REDUCE READ LATENCY: HIGHER VOLTAGE</vt:lpstr>
      <vt:lpstr>EFFECT OF HIGH BITLINE VOLTAGE</vt:lpstr>
      <vt:lpstr>GOAL</vt:lpstr>
      <vt:lpstr>Outline</vt:lpstr>
      <vt:lpstr>SENSING EARLY: OBSERVATION</vt:lpstr>
      <vt:lpstr>ECC TO CORRECT LATCHING ERRORS</vt:lpstr>
      <vt:lpstr>INSIGHT: USE RETRY FOR CORRECTION</vt:lpstr>
      <vt:lpstr>INSIGHT: ERRORS ARE UNIDIRECTIONAL</vt:lpstr>
      <vt:lpstr>UNIDIRECTIONAL ERROR DETECTION</vt:lpstr>
      <vt:lpstr>BERGER CODES: HOW AND WHY</vt:lpstr>
      <vt:lpstr>EARLY READ: DESIGN</vt:lpstr>
      <vt:lpstr>Outline</vt:lpstr>
      <vt:lpstr>READING WITH HIGHER VOLTAGE</vt:lpstr>
      <vt:lpstr>READ DISTURB: OBSERVATION</vt:lpstr>
      <vt:lpstr>ECC FOR READ DISTURB ERRORS</vt:lpstr>
      <vt:lpstr>TURBO READ</vt:lpstr>
      <vt:lpstr>TURBO READ: DESIGN</vt:lpstr>
      <vt:lpstr>Outline</vt:lpstr>
      <vt:lpstr>WHY COMBINE EARLY AND TURBO READ</vt:lpstr>
      <vt:lpstr>CHALLENGES IN EARLY+TURBO READ</vt:lpstr>
      <vt:lpstr>EARLY+TURBO READ</vt:lpstr>
      <vt:lpstr>EARLY+TURBO READ: DESIGN</vt:lpstr>
      <vt:lpstr>Outline</vt:lpstr>
      <vt:lpstr>SYSTEM CONFIGURATION</vt:lpstr>
      <vt:lpstr>PERFORMANCE</vt:lpstr>
      <vt:lpstr>PERFORMANCE</vt:lpstr>
      <vt:lpstr>PERFORMANCE</vt:lpstr>
      <vt:lpstr>ENERGY AND EDP</vt:lpstr>
      <vt:lpstr>ENERGY AND EDP</vt:lpstr>
      <vt:lpstr>Outline</vt:lpstr>
      <vt:lpstr>Summary</vt:lpstr>
      <vt:lpstr>Thank You</vt:lpstr>
      <vt:lpstr>BACKUP</vt:lpstr>
      <vt:lpstr>SENSITIVITY TO TARGET ERROR RATES</vt:lpstr>
      <vt:lpstr>SENSITIVITY TO DRIFT</vt:lpstr>
      <vt:lpstr>MLC PCM LATENCY</vt:lpstr>
      <vt:lpstr>LATENCY TREND WITH SCALING</vt:lpstr>
      <vt:lpstr>REDUCING READ LATENCY MATTERS</vt:lpstr>
      <vt:lpstr>LATENT FAULTS FROM READ DISTURB</vt:lpstr>
      <vt:lpstr>OUR SOLUTION: PROBABILISTIC SCRUB</vt:lpstr>
      <vt:lpstr>END OF BACKUP</vt:lpstr>
    </vt:vector>
  </TitlesOfParts>
  <Company>Communications &amp; Marketing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Brooke Novak</dc:creator>
  <cp:lastModifiedBy>School of ECE</cp:lastModifiedBy>
  <cp:revision>966</cp:revision>
  <cp:lastPrinted>2015-02-06T06:44:25Z</cp:lastPrinted>
  <dcterms:created xsi:type="dcterms:W3CDTF">2009-09-22T15:47:18Z</dcterms:created>
  <dcterms:modified xsi:type="dcterms:W3CDTF">2015-02-28T08:52:28Z</dcterms:modified>
</cp:coreProperties>
</file>