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1" r:id="rId2"/>
    <p:sldId id="256" r:id="rId3"/>
    <p:sldId id="257" r:id="rId4"/>
    <p:sldId id="279" r:id="rId5"/>
    <p:sldId id="283" r:id="rId6"/>
    <p:sldId id="281" r:id="rId7"/>
    <p:sldId id="289" r:id="rId8"/>
    <p:sldId id="290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077"/>
    <a:srgbClr val="E4287A"/>
    <a:srgbClr val="B3A369"/>
    <a:srgbClr val="FFD000"/>
    <a:srgbClr val="67B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72245"/>
  </p:normalViewPr>
  <p:slideViewPr>
    <p:cSldViewPr snapToGrid="0" snapToObjects="1">
      <p:cViewPr varScale="1">
        <p:scale>
          <a:sx n="90" d="100"/>
          <a:sy n="90" d="100"/>
        </p:scale>
        <p:origin x="1568" y="20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E6E5-5C97-9946-9E97-ABD34208B968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CB8C3-0030-D54E-A965-8245EB0FD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9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1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44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5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8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4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CB8C3-0030-D54E-A965-8245EB0FDB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FD68-21CB-6944-9D13-70C56F0D0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16F5D-EA83-9F49-9C6E-5C7B29021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8DDA0-90B4-CA40-B8E2-AA142153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42B3A-6598-5245-9A5C-0D2A3947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EED48-CE08-4F41-9AEA-582FE326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2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D72F-6540-6241-AC51-71D14B8C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5873F-710B-2142-9400-58A3EB87C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CF664-42BF-A248-A7DF-769739E46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25660-22B8-6C4B-8D80-623325EC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54183-7549-9944-9246-26107508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339CA-4B34-C34F-9C18-050E8AA15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FBC75-2491-AE45-8554-DB8BA37D0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3961-3E96-DE47-BF68-9B7F66C6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4F4E8-A33E-074E-9755-BB72A55D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5B05E-2747-5440-A1AC-D2F952A1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8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132C-C688-2D41-BE34-F373A603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FB6AC-BBDE-0947-8458-8905DA476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4930F-E38B-ED4B-B281-D53984B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B2AFE-19A7-0644-8C00-73768D87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21AA1-1206-5147-80FC-28FBE77D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95AA2-C887-C24F-96C1-AC713997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21DEB-90C1-534A-87F9-D345DFDF9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F0B78-4F1E-6E45-A251-46F81BD8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5FDDD-B77A-CD48-A201-49AC9E17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19A7-30B8-B248-943C-FFEBE822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8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D2281-B983-F849-BBB9-051A3CF8D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43790-C024-8A4A-A120-8901433D6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444E7-E261-E445-AE1D-088667A3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22DF7-08D8-EF49-BCB3-15A3E011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2493F-4A59-8346-A43E-0EF898273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910D6-9B62-C941-A165-B8A1810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B701-651D-0141-B8EE-D57B128B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05477-BE49-0143-8EE2-C9089DE2B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73F68-74BB-6740-B993-627E11A48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E0036-84B4-4E4F-B854-0401A72393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DAEA9D-FB2A-AC4C-9CCC-9550AA2FE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14B04-8084-4149-8F61-76EA8FB4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CC3D4B-395E-F748-9A6B-AE3D6E8C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0CED3-4B2C-7B47-9AA6-DE2FAFBD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3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4756-68C7-2F48-B5BE-D97B80046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E1F237-3FE9-8947-AC05-6B5F6A45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4458D-9D7C-C346-871B-A55822E1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E8FE-9A7F-194E-8A82-BC7EB27A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D3100-A82D-9944-BD3B-433CBF4B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DE4409-53A7-EC4B-933D-138115F38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0E56C-94A2-994B-A02E-6B56B157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5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BD73-5E88-4344-8A7B-D56B9D20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4DB8C-E418-284D-9DCE-089AE6EAC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086B5-772E-4E48-926A-8DEE1A396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CB48B-1D4E-0C41-9873-83B7037A0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DADAF1-C280-1A4F-A894-3F13A677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35395-A9D5-C94A-8E22-FC972217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2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9958-F67E-D840-AC86-C51D5F3B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ABD7B-6A1D-6B4C-AB3A-A2D2A1F89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0FC85E-FB74-8049-93CD-61BC19C87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3CD4B-1DC5-9445-9158-694CAF9E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47CD1-A48A-B440-B2B0-D060B89D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08037-D20A-B544-8F2B-B368730BB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01BF15-57E2-6541-9B77-5857D5B2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FE67A-FC5B-3E43-8F10-3D315335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5ADC8-784F-BD42-A0A0-67CFC05BB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BBA5-084F-B741-97A4-64050B54E8F2}" type="datetimeFigureOut">
              <a:rPr lang="en-US" smtClean="0"/>
              <a:t>1/9/22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B893-FF4F-0B44-A2E3-1FBDF219F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B8474-4480-BF45-B4D7-4C2B7A8B0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80BC2-56F1-D148-AB4E-FEF444980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4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png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7.tif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emf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emf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5" Type="http://schemas.openxmlformats.org/officeDocument/2006/relationships/image" Target="../media/image30.png"/><Relationship Id="rId10" Type="http://schemas.openxmlformats.org/officeDocument/2006/relationships/image" Target="../media/image22.emf"/><Relationship Id="rId4" Type="http://schemas.openxmlformats.org/officeDocument/2006/relationships/image" Target="../media/image15.emf"/><Relationship Id="rId9" Type="http://schemas.openxmlformats.org/officeDocument/2006/relationships/image" Target="../media/image21.emf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emf"/><Relationship Id="rId18" Type="http://schemas.openxmlformats.org/officeDocument/2006/relationships/image" Target="../media/image20.emf"/><Relationship Id="rId3" Type="http://schemas.openxmlformats.org/officeDocument/2006/relationships/notesSlide" Target="../notesSlides/notesSlide8.xml"/><Relationship Id="rId12" Type="http://schemas.openxmlformats.org/officeDocument/2006/relationships/image" Target="../media/image37.emf"/><Relationship Id="rId1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emf"/><Relationship Id="rId1" Type="http://schemas.openxmlformats.org/officeDocument/2006/relationships/tags" Target="../tags/tag7.xml"/><Relationship Id="rId11" Type="http://schemas.openxmlformats.org/officeDocument/2006/relationships/image" Target="../media/image36.emf"/><Relationship Id="rId5" Type="http://schemas.openxmlformats.org/officeDocument/2006/relationships/image" Target="../media/image21.emf"/><Relationship Id="rId15" Type="http://schemas.openxmlformats.org/officeDocument/2006/relationships/image" Target="../media/image15.emf"/><Relationship Id="rId10" Type="http://schemas.openxmlformats.org/officeDocument/2006/relationships/image" Target="../media/image35.png"/><Relationship Id="rId19" Type="http://schemas.openxmlformats.org/officeDocument/2006/relationships/image" Target="../media/image22.emf"/><Relationship Id="rId4" Type="http://schemas.openxmlformats.org/officeDocument/2006/relationships/image" Target="../media/image17.emf"/><Relationship Id="rId9" Type="http://schemas.openxmlformats.org/officeDocument/2006/relationships/image" Target="../media/image34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emf"/><Relationship Id="rId1" Type="http://schemas.openxmlformats.org/officeDocument/2006/relationships/tags" Target="../tags/tag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5" Type="http://schemas.openxmlformats.org/officeDocument/2006/relationships/image" Target="../media/image36.emf"/><Relationship Id="rId10" Type="http://schemas.openxmlformats.org/officeDocument/2006/relationships/image" Target="../media/image22.emf"/><Relationship Id="rId4" Type="http://schemas.openxmlformats.org/officeDocument/2006/relationships/image" Target="../media/image15.emf"/><Relationship Id="rId9" Type="http://schemas.openxmlformats.org/officeDocument/2006/relationships/image" Target="../media/image21.em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FD4AD0ED-45F1-4AB2-8C18-7DED238A0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430622-9855-482E-98A8-1FAECC909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5C76D5-716D-420A-ABDC-55BF6D9E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9875022-E2DB-4A9E-8832-E7009F0E4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BFBDCA6-4D2C-451E-8205-8C334DCEE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395B2B7-3263-461B-8800-669EBE884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27DC78-6D51-415D-878D-516F840FB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405FB7A-34E4-454E-80C1-3AF31F600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56EC0F8-CE39-4C95-B52D-033DBF561C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E2C098-758B-4D41-8B93-DD96D7F8B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31" y="588757"/>
            <a:ext cx="9913440" cy="253917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MAZE: Data-Free Model Stealing Attack Using Zeroth-Order Gradient Estimation</a:t>
            </a:r>
            <a:endParaRPr 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3162FBC-1EE8-4355-8B2B-CB9A5B4BD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2940EF9-7ECF-49BA-8F14-5EBC7ADE0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F9A5AE3-5A1E-4528-BDC2-D32A66EFF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39C6801-3BB8-4C41-9385-D9CE4F148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8EA6929-FF51-4E95-8E16-80E9F371A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BE91CBD-B19A-4299-90BD-CC3AB6976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6CE109B-4241-4CF1-B587-868774BB4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D107650-C271-404F-98D8-BB8E7E030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1F01725-EDBB-493E-A610-EF9ACBABB2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C8E2A80-F420-488D-AE39-E20BC61B1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58A20B2-85E4-4C64-A75F-376DA772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88BDCE8-2392-4F5E-B6B4-AD19C903B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39B978-CB79-1A41-ACF6-56EFBBCB57DB}"/>
              </a:ext>
            </a:extLst>
          </p:cNvPr>
          <p:cNvSpPr txBox="1"/>
          <p:nvPr/>
        </p:nvSpPr>
        <p:spPr>
          <a:xfrm>
            <a:off x="4252061" y="3515946"/>
            <a:ext cx="3347824" cy="186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Sanjay Kariyappa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Atul Prakash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bg1"/>
                </a:solidFill>
              </a:rPr>
              <a:t>Moinuddin Qureshi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65BFCF-0304-C746-9116-2298153FE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15" y="5703949"/>
            <a:ext cx="1415307" cy="598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27F5E1-1730-9546-815A-AAE06576269E}"/>
              </a:ext>
            </a:extLst>
          </p:cNvPr>
          <p:cNvSpPr txBox="1"/>
          <p:nvPr/>
        </p:nvSpPr>
        <p:spPr>
          <a:xfrm>
            <a:off x="167269" y="102116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CVPR 2021</a:t>
            </a:r>
          </a:p>
        </p:txBody>
      </p:sp>
      <p:pic>
        <p:nvPicPr>
          <p:cNvPr id="1026" name="Picture 2" descr="Logos – Brand &amp; Visual Identity">
            <a:extLst>
              <a:ext uri="{FF2B5EF4-FFF2-40B4-BE49-F238E27FC236}">
                <a16:creationId xmlns:a16="http://schemas.microsoft.com/office/drawing/2014/main" id="{AD0C1156-EAF9-684C-8A94-C3D47DD9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77" y="5634272"/>
            <a:ext cx="981529" cy="104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81FDA-3AFE-2D4E-9CAF-746689BC3421}"/>
              </a:ext>
            </a:extLst>
          </p:cNvPr>
          <p:cNvSpPr txBox="1"/>
          <p:nvPr/>
        </p:nvSpPr>
        <p:spPr>
          <a:xfrm>
            <a:off x="4023765" y="56175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4450ED-1E5D-3B40-B6F9-EDCEA281B6DA}"/>
              </a:ext>
            </a:extLst>
          </p:cNvPr>
          <p:cNvSpPr txBox="1"/>
          <p:nvPr/>
        </p:nvSpPr>
        <p:spPr>
          <a:xfrm>
            <a:off x="6399180" y="55749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46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9"/>
    </mc:Choice>
    <mc:Fallback xmlns="">
      <p:transition spd="slow" advTm="1029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C9AE232-BD06-B947-A31E-117F912E5544}"/>
              </a:ext>
            </a:extLst>
          </p:cNvPr>
          <p:cNvSpPr/>
          <p:nvPr/>
        </p:nvSpPr>
        <p:spPr>
          <a:xfrm>
            <a:off x="0" y="-1"/>
            <a:ext cx="12192000" cy="685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5BCB1-DFC4-DF4B-B8E1-2294A3712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53" y="3200876"/>
            <a:ext cx="1457729" cy="1120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88B78-4CE5-644F-97A8-A2D728DB6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301" y="3200876"/>
            <a:ext cx="1457729" cy="11203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38F35A-6C77-C947-8029-7E4BDA578F41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779082" y="3761061"/>
            <a:ext cx="16572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2A03A2A-ED11-5942-8FF5-46EEE36EA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096" y="3420430"/>
            <a:ext cx="907191" cy="681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001306-9D0E-8343-8F96-A5B435E2EAA7}"/>
              </a:ext>
            </a:extLst>
          </p:cNvPr>
          <p:cNvSpPr txBox="1"/>
          <p:nvPr/>
        </p:nvSpPr>
        <p:spPr>
          <a:xfrm>
            <a:off x="90642" y="4464948"/>
            <a:ext cx="183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Black-Box 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Target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09204C-1929-0F42-8F69-D0BA55635D39}"/>
              </a:ext>
            </a:extLst>
          </p:cNvPr>
          <p:cNvSpPr txBox="1"/>
          <p:nvPr/>
        </p:nvSpPr>
        <p:spPr>
          <a:xfrm>
            <a:off x="3276942" y="458348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Clone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A43774-ADAC-2C46-9813-DB59F971B99B}"/>
              </a:ext>
            </a:extLst>
          </p:cNvPr>
          <p:cNvGrpSpPr/>
          <p:nvPr/>
        </p:nvGrpSpPr>
        <p:grpSpPr>
          <a:xfrm>
            <a:off x="4894030" y="1284723"/>
            <a:ext cx="7058489" cy="2476338"/>
            <a:chOff x="4894030" y="1284723"/>
            <a:chExt cx="7058489" cy="24763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ABA063-69E3-F04A-A0C0-8DF54D0D842F}"/>
                </a:ext>
              </a:extLst>
            </p:cNvPr>
            <p:cNvSpPr txBox="1"/>
            <p:nvPr/>
          </p:nvSpPr>
          <p:spPr>
            <a:xfrm>
              <a:off x="8632999" y="1601667"/>
              <a:ext cx="33195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Compromises model confidentiality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6B60995-9EB4-C942-B29A-A068B4B16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76382" y="1284723"/>
              <a:ext cx="1969771" cy="1477328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3BE909-E334-DC4E-BAEE-8BE746BCF90A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V="1">
              <a:off x="4894030" y="2707803"/>
              <a:ext cx="1201969" cy="1053258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995099-E271-AB41-ACBB-C23B8193BE91}"/>
              </a:ext>
            </a:extLst>
          </p:cNvPr>
          <p:cNvGrpSpPr/>
          <p:nvPr/>
        </p:nvGrpSpPr>
        <p:grpSpPr>
          <a:xfrm>
            <a:off x="4894030" y="3142972"/>
            <a:ext cx="7210889" cy="1359092"/>
            <a:chOff x="4894030" y="3142972"/>
            <a:chExt cx="7210889" cy="135909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63D373-AE31-344F-9F40-3D864F106182}"/>
                </a:ext>
              </a:extLst>
            </p:cNvPr>
            <p:cNvSpPr txBox="1"/>
            <p:nvPr/>
          </p:nvSpPr>
          <p:spPr>
            <a:xfrm>
              <a:off x="8632999" y="3560908"/>
              <a:ext cx="3471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Adversarial Attacks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96A947-1516-274E-B22A-DFD4C5B78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806" t="11535" r="25537" b="24430"/>
            <a:stretch/>
          </p:blipFill>
          <p:spPr>
            <a:xfrm>
              <a:off x="6390627" y="3142972"/>
              <a:ext cx="1519944" cy="1359092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9A061DE-DF48-4E40-B0C0-3DF63402A233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894030" y="3761061"/>
              <a:ext cx="120197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87F5AA-B968-C349-B232-AC7EE59275B8}"/>
              </a:ext>
            </a:extLst>
          </p:cNvPr>
          <p:cNvGrpSpPr/>
          <p:nvPr/>
        </p:nvGrpSpPr>
        <p:grpSpPr>
          <a:xfrm>
            <a:off x="4894030" y="3761061"/>
            <a:ext cx="7627656" cy="2476752"/>
            <a:chOff x="4894030" y="3761061"/>
            <a:chExt cx="7627656" cy="247675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D2ECE9-78A5-2645-B9EF-E4B988BC0AEC}"/>
                </a:ext>
              </a:extLst>
            </p:cNvPr>
            <p:cNvSpPr txBox="1"/>
            <p:nvPr/>
          </p:nvSpPr>
          <p:spPr>
            <a:xfrm>
              <a:off x="8632999" y="5253989"/>
              <a:ext cx="38886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2"/>
                  </a:solidFill>
                </a:rPr>
                <a:t>Membership inference, Model inversion attacks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6ACB0BF-9727-C640-BCD2-B2E6EB25B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6382" y="5111279"/>
              <a:ext cx="2232398" cy="1126534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6ADA0CD-5F98-8F4B-A461-2D62E659B7D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894030" y="3761061"/>
              <a:ext cx="1153052" cy="1211719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7979BC0-9E81-5F46-9131-DB700436C072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Model Stealing Attacks: Security Implications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6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5"/>
    </mc:Choice>
    <mc:Fallback xmlns="">
      <p:transition spd="slow" advTm="2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3857467-718F-E04E-A9B7-CC1F67497867}"/>
              </a:ext>
            </a:extLst>
          </p:cNvPr>
          <p:cNvSpPr/>
          <p:nvPr/>
        </p:nvSpPr>
        <p:spPr>
          <a:xfrm>
            <a:off x="0" y="-1"/>
            <a:ext cx="12192000" cy="685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06D2D2-62FA-554D-BC8D-EA929A00872C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Overview of Model Stealing Attacks (data-limited setting)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6A4761-1D07-404E-B88E-129596E33DEC}"/>
              </a:ext>
            </a:extLst>
          </p:cNvPr>
          <p:cNvSpPr/>
          <p:nvPr/>
        </p:nvSpPr>
        <p:spPr>
          <a:xfrm>
            <a:off x="0" y="6006885"/>
            <a:ext cx="12192000" cy="83857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u="sng" dirty="0">
                <a:solidFill>
                  <a:schemeClr val="bg1"/>
                </a:solidFill>
              </a:rPr>
              <a:t>Goal</a:t>
            </a:r>
            <a:r>
              <a:rPr lang="en-US" sz="2600" dirty="0">
                <a:solidFill>
                  <a:schemeClr val="bg1"/>
                </a:solidFill>
              </a:rPr>
              <a:t>: Data-free model stealing attack.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1AC48-AB49-9340-BB1E-403361DDD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4"/>
          <a:stretch/>
        </p:blipFill>
        <p:spPr>
          <a:xfrm>
            <a:off x="1274164" y="1766117"/>
            <a:ext cx="4821836" cy="370798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B2A124-5745-EA46-A06C-AC934EF16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072791"/>
              </p:ext>
            </p:extLst>
          </p:nvPr>
        </p:nvGraphicFramePr>
        <p:xfrm>
          <a:off x="6878611" y="3221635"/>
          <a:ext cx="4576792" cy="132038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36900">
                  <a:extLst>
                    <a:ext uri="{9D8B030D-6E8A-4147-A177-3AD203B41FA5}">
                      <a16:colId xmlns:a16="http://schemas.microsoft.com/office/drawing/2014/main" val="1627684398"/>
                    </a:ext>
                  </a:extLst>
                </a:gridCol>
                <a:gridCol w="1702992">
                  <a:extLst>
                    <a:ext uri="{9D8B030D-6E8A-4147-A177-3AD203B41FA5}">
                      <a16:colId xmlns:a16="http://schemas.microsoft.com/office/drawing/2014/main" val="2827238149"/>
                    </a:ext>
                  </a:extLst>
                </a:gridCol>
                <a:gridCol w="1436900">
                  <a:extLst>
                    <a:ext uri="{9D8B030D-6E8A-4147-A177-3AD203B41FA5}">
                      <a16:colId xmlns:a16="http://schemas.microsoft.com/office/drawing/2014/main" val="775409580"/>
                    </a:ext>
                  </a:extLst>
                </a:gridCol>
              </a:tblGrid>
              <a:tr h="440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Target Dataset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tx2"/>
                          </a:solidFill>
                          <a:effectLst/>
                        </a:rPr>
                        <a:t>Surrogate Dataset</a:t>
                      </a:r>
                      <a:endParaRPr lang="en-US" sz="16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Clone Accuracy</a:t>
                      </a:r>
                      <a:endParaRPr lang="en-US" sz="16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6957328"/>
                  </a:ext>
                </a:extLst>
              </a:tr>
              <a:tr h="440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MNIST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KMNIST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98.21%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350228"/>
                  </a:ext>
                </a:extLst>
              </a:tr>
              <a:tr h="4401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2"/>
                          </a:solidFill>
                          <a:effectLst/>
                        </a:rPr>
                        <a:t>FashionMNIST</a:t>
                      </a:r>
                      <a:endParaRPr lang="en-US" sz="1600" b="0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2"/>
                          </a:solidFill>
                          <a:effectLst/>
                        </a:rPr>
                        <a:t>MNIST</a:t>
                      </a:r>
                      <a:endParaRPr lang="en-US" sz="1600" b="0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47.26%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606309"/>
                  </a:ext>
                </a:extLst>
              </a:tr>
            </a:tbl>
          </a:graphicData>
        </a:graphic>
      </p:graphicFrame>
      <p:pic>
        <p:nvPicPr>
          <p:cNvPr id="1026" name="Picture 2" descr="😈 Smiling Face With Horns Emoji 😀😂👌❤️😍">
            <a:extLst>
              <a:ext uri="{FF2B5EF4-FFF2-40B4-BE49-F238E27FC236}">
                <a16:creationId xmlns:a16="http://schemas.microsoft.com/office/drawing/2014/main" id="{536A4A7E-8F4C-B944-84F9-87447FA65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28" y="3709596"/>
            <a:ext cx="344462" cy="3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842BB97-50F9-5C4A-AAD3-5879E23F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28" y="4133302"/>
            <a:ext cx="344462" cy="34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80D671-29D8-8F47-8F55-3A41EF7DF143}"/>
              </a:ext>
            </a:extLst>
          </p:cNvPr>
          <p:cNvSpPr/>
          <p:nvPr/>
        </p:nvSpPr>
        <p:spPr>
          <a:xfrm>
            <a:off x="6819142" y="1506993"/>
            <a:ext cx="5110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Key Limitation: </a:t>
            </a:r>
            <a:r>
              <a:rPr lang="en-US" sz="2400" dirty="0">
                <a:solidFill>
                  <a:schemeClr val="tx2"/>
                </a:solidFill>
              </a:rPr>
              <a:t>Existing attacks require a suitable surrogate dataset to work well.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02EE7C-CF80-FC43-9954-A85A0DF24D12}"/>
              </a:ext>
            </a:extLst>
          </p:cNvPr>
          <p:cNvSpPr/>
          <p:nvPr/>
        </p:nvSpPr>
        <p:spPr>
          <a:xfrm>
            <a:off x="6754460" y="2399742"/>
            <a:ext cx="3193000" cy="807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ABA5D5-8765-5F40-82E9-DC8079B111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72" t="10435" r="7559" b="8887"/>
          <a:stretch/>
        </p:blipFill>
        <p:spPr>
          <a:xfrm>
            <a:off x="8816874" y="2385657"/>
            <a:ext cx="774939" cy="795260"/>
          </a:xfrm>
          <a:prstGeom prst="rect">
            <a:avLst/>
          </a:prstGeom>
        </p:spPr>
      </p:pic>
      <p:pic>
        <p:nvPicPr>
          <p:cNvPr id="1032" name="Picture 8" descr="3.3. The MNIST Dataset — conx 3.7.9 documentation">
            <a:extLst>
              <a:ext uri="{FF2B5EF4-FFF2-40B4-BE49-F238E27FC236}">
                <a16:creationId xmlns:a16="http://schemas.microsoft.com/office/drawing/2014/main" id="{B41A05EC-714E-2041-818B-3863586F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26" y="2361741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sualization">
            <a:extLst>
              <a:ext uri="{FF2B5EF4-FFF2-40B4-BE49-F238E27FC236}">
                <a16:creationId xmlns:a16="http://schemas.microsoft.com/office/drawing/2014/main" id="{66507B4F-0191-8D44-AB16-E555D73D4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4" t="68055" r="10353" b="10962"/>
          <a:stretch/>
        </p:blipFill>
        <p:spPr bwMode="auto">
          <a:xfrm>
            <a:off x="7134873" y="4589287"/>
            <a:ext cx="804529" cy="80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3.3. The MNIST Dataset — conx 3.7.9 documentation">
            <a:extLst>
              <a:ext uri="{FF2B5EF4-FFF2-40B4-BE49-F238E27FC236}">
                <a16:creationId xmlns:a16="http://schemas.microsoft.com/office/drawing/2014/main" id="{D99AFFEA-D296-DA46-B68D-93BD9AB4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874" y="4558128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236D358A-EC00-AE49-B4A5-875024A8A583}"/>
              </a:ext>
            </a:extLst>
          </p:cNvPr>
          <p:cNvSpPr/>
          <p:nvPr/>
        </p:nvSpPr>
        <p:spPr>
          <a:xfrm>
            <a:off x="8034029" y="2506077"/>
            <a:ext cx="473927" cy="450482"/>
          </a:xfrm>
          <a:custGeom>
            <a:avLst/>
            <a:gdLst>
              <a:gd name="connsiteX0" fmla="*/ 0 w 986883"/>
              <a:gd name="connsiteY0" fmla="*/ 919976 h 919976"/>
              <a:gd name="connsiteX1" fmla="*/ 267629 w 986883"/>
              <a:gd name="connsiteY1" fmla="*/ 691376 h 919976"/>
              <a:gd name="connsiteX2" fmla="*/ 496229 w 986883"/>
              <a:gd name="connsiteY2" fmla="*/ 1 h 919976"/>
              <a:gd name="connsiteX3" fmla="*/ 747132 w 986883"/>
              <a:gd name="connsiteY3" fmla="*/ 696952 h 919976"/>
              <a:gd name="connsiteX4" fmla="*/ 986883 w 986883"/>
              <a:gd name="connsiteY4" fmla="*/ 914401 h 91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883" h="919976">
                <a:moveTo>
                  <a:pt x="0" y="919976"/>
                </a:moveTo>
                <a:cubicBezTo>
                  <a:pt x="92462" y="882340"/>
                  <a:pt x="184924" y="844705"/>
                  <a:pt x="267629" y="691376"/>
                </a:cubicBezTo>
                <a:cubicBezTo>
                  <a:pt x="350334" y="538047"/>
                  <a:pt x="416312" y="-928"/>
                  <a:pt x="496229" y="1"/>
                </a:cubicBezTo>
                <a:cubicBezTo>
                  <a:pt x="576146" y="930"/>
                  <a:pt x="665356" y="544552"/>
                  <a:pt x="747132" y="696952"/>
                </a:cubicBezTo>
                <a:cubicBezTo>
                  <a:pt x="828908" y="849352"/>
                  <a:pt x="907895" y="881876"/>
                  <a:pt x="986883" y="914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DC526B-BB14-C240-B352-1DAAC29AE9BF}"/>
              </a:ext>
            </a:extLst>
          </p:cNvPr>
          <p:cNvCxnSpPr>
            <a:cxnSpLocks/>
          </p:cNvCxnSpPr>
          <p:nvPr/>
        </p:nvCxnSpPr>
        <p:spPr>
          <a:xfrm>
            <a:off x="7984079" y="2984506"/>
            <a:ext cx="78261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36D55445-F6F2-5848-8A02-29E4B20297C7}"/>
              </a:ext>
            </a:extLst>
          </p:cNvPr>
          <p:cNvSpPr/>
          <p:nvPr/>
        </p:nvSpPr>
        <p:spPr>
          <a:xfrm>
            <a:off x="8155433" y="2499798"/>
            <a:ext cx="473927" cy="450482"/>
          </a:xfrm>
          <a:custGeom>
            <a:avLst/>
            <a:gdLst>
              <a:gd name="connsiteX0" fmla="*/ 0 w 986883"/>
              <a:gd name="connsiteY0" fmla="*/ 919976 h 919976"/>
              <a:gd name="connsiteX1" fmla="*/ 267629 w 986883"/>
              <a:gd name="connsiteY1" fmla="*/ 691376 h 919976"/>
              <a:gd name="connsiteX2" fmla="*/ 496229 w 986883"/>
              <a:gd name="connsiteY2" fmla="*/ 1 h 919976"/>
              <a:gd name="connsiteX3" fmla="*/ 747132 w 986883"/>
              <a:gd name="connsiteY3" fmla="*/ 696952 h 919976"/>
              <a:gd name="connsiteX4" fmla="*/ 986883 w 986883"/>
              <a:gd name="connsiteY4" fmla="*/ 914401 h 91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883" h="919976">
                <a:moveTo>
                  <a:pt x="0" y="919976"/>
                </a:moveTo>
                <a:cubicBezTo>
                  <a:pt x="92462" y="882340"/>
                  <a:pt x="184924" y="844705"/>
                  <a:pt x="267629" y="691376"/>
                </a:cubicBezTo>
                <a:cubicBezTo>
                  <a:pt x="350334" y="538047"/>
                  <a:pt x="416312" y="-928"/>
                  <a:pt x="496229" y="1"/>
                </a:cubicBezTo>
                <a:cubicBezTo>
                  <a:pt x="576146" y="930"/>
                  <a:pt x="665356" y="544552"/>
                  <a:pt x="747132" y="696952"/>
                </a:cubicBezTo>
                <a:cubicBezTo>
                  <a:pt x="828908" y="849352"/>
                  <a:pt x="907895" y="881876"/>
                  <a:pt x="986883" y="91440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37A1E9D-C0A2-2B45-9508-D980C7D25B7B}"/>
              </a:ext>
            </a:extLst>
          </p:cNvPr>
          <p:cNvSpPr/>
          <p:nvPr/>
        </p:nvSpPr>
        <p:spPr>
          <a:xfrm>
            <a:off x="7992929" y="4778276"/>
            <a:ext cx="473927" cy="450482"/>
          </a:xfrm>
          <a:custGeom>
            <a:avLst/>
            <a:gdLst>
              <a:gd name="connsiteX0" fmla="*/ 0 w 986883"/>
              <a:gd name="connsiteY0" fmla="*/ 919976 h 919976"/>
              <a:gd name="connsiteX1" fmla="*/ 267629 w 986883"/>
              <a:gd name="connsiteY1" fmla="*/ 691376 h 919976"/>
              <a:gd name="connsiteX2" fmla="*/ 496229 w 986883"/>
              <a:gd name="connsiteY2" fmla="*/ 1 h 919976"/>
              <a:gd name="connsiteX3" fmla="*/ 747132 w 986883"/>
              <a:gd name="connsiteY3" fmla="*/ 696952 h 919976"/>
              <a:gd name="connsiteX4" fmla="*/ 986883 w 986883"/>
              <a:gd name="connsiteY4" fmla="*/ 914401 h 91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883" h="919976">
                <a:moveTo>
                  <a:pt x="0" y="919976"/>
                </a:moveTo>
                <a:cubicBezTo>
                  <a:pt x="92462" y="882340"/>
                  <a:pt x="184924" y="844705"/>
                  <a:pt x="267629" y="691376"/>
                </a:cubicBezTo>
                <a:cubicBezTo>
                  <a:pt x="350334" y="538047"/>
                  <a:pt x="416312" y="-928"/>
                  <a:pt x="496229" y="1"/>
                </a:cubicBezTo>
                <a:cubicBezTo>
                  <a:pt x="576146" y="930"/>
                  <a:pt x="665356" y="544552"/>
                  <a:pt x="747132" y="696952"/>
                </a:cubicBezTo>
                <a:cubicBezTo>
                  <a:pt x="828908" y="849352"/>
                  <a:pt x="907895" y="881876"/>
                  <a:pt x="986883" y="91440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204B8C-A0DF-2848-B761-CC37B9EC88DD}"/>
              </a:ext>
            </a:extLst>
          </p:cNvPr>
          <p:cNvCxnSpPr>
            <a:cxnSpLocks/>
          </p:cNvCxnSpPr>
          <p:nvPr/>
        </p:nvCxnSpPr>
        <p:spPr>
          <a:xfrm>
            <a:off x="7993163" y="5256705"/>
            <a:ext cx="78261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F43FABBA-8C76-2942-BAD7-299A72E3BE22}"/>
              </a:ext>
            </a:extLst>
          </p:cNvPr>
          <p:cNvSpPr/>
          <p:nvPr/>
        </p:nvSpPr>
        <p:spPr>
          <a:xfrm>
            <a:off x="8292763" y="4771997"/>
            <a:ext cx="473927" cy="450482"/>
          </a:xfrm>
          <a:custGeom>
            <a:avLst/>
            <a:gdLst>
              <a:gd name="connsiteX0" fmla="*/ 0 w 986883"/>
              <a:gd name="connsiteY0" fmla="*/ 919976 h 919976"/>
              <a:gd name="connsiteX1" fmla="*/ 267629 w 986883"/>
              <a:gd name="connsiteY1" fmla="*/ 691376 h 919976"/>
              <a:gd name="connsiteX2" fmla="*/ 496229 w 986883"/>
              <a:gd name="connsiteY2" fmla="*/ 1 h 919976"/>
              <a:gd name="connsiteX3" fmla="*/ 747132 w 986883"/>
              <a:gd name="connsiteY3" fmla="*/ 696952 h 919976"/>
              <a:gd name="connsiteX4" fmla="*/ 986883 w 986883"/>
              <a:gd name="connsiteY4" fmla="*/ 914401 h 91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883" h="919976">
                <a:moveTo>
                  <a:pt x="0" y="919976"/>
                </a:moveTo>
                <a:cubicBezTo>
                  <a:pt x="92462" y="882340"/>
                  <a:pt x="184924" y="844705"/>
                  <a:pt x="267629" y="691376"/>
                </a:cubicBezTo>
                <a:cubicBezTo>
                  <a:pt x="350334" y="538047"/>
                  <a:pt x="416312" y="-928"/>
                  <a:pt x="496229" y="1"/>
                </a:cubicBezTo>
                <a:cubicBezTo>
                  <a:pt x="576146" y="930"/>
                  <a:pt x="665356" y="544552"/>
                  <a:pt x="747132" y="696952"/>
                </a:cubicBezTo>
                <a:cubicBezTo>
                  <a:pt x="828908" y="849352"/>
                  <a:pt x="907895" y="881876"/>
                  <a:pt x="986883" y="914401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B341ABC-05A1-994B-A723-7EA758A8E537}"/>
              </a:ext>
            </a:extLst>
          </p:cNvPr>
          <p:cNvSpPr/>
          <p:nvPr/>
        </p:nvSpPr>
        <p:spPr>
          <a:xfrm>
            <a:off x="2688956" y="2588216"/>
            <a:ext cx="1573078" cy="61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D3EF98-CFAC-DC41-B3B9-2520ABC154D7}"/>
              </a:ext>
            </a:extLst>
          </p:cNvPr>
          <p:cNvSpPr/>
          <p:nvPr/>
        </p:nvSpPr>
        <p:spPr>
          <a:xfrm>
            <a:off x="2688956" y="2055433"/>
            <a:ext cx="1573078" cy="444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3F8D47B-56BA-4947-BE71-85FBC127E335}"/>
              </a:ext>
            </a:extLst>
          </p:cNvPr>
          <p:cNvSpPr/>
          <p:nvPr/>
        </p:nvSpPr>
        <p:spPr>
          <a:xfrm>
            <a:off x="1115877" y="3796033"/>
            <a:ext cx="4885261" cy="1766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EF36B0-958D-B64B-9DD4-451B7ACCBC18}"/>
              </a:ext>
            </a:extLst>
          </p:cNvPr>
          <p:cNvSpPr/>
          <p:nvPr/>
        </p:nvSpPr>
        <p:spPr>
          <a:xfrm>
            <a:off x="6819142" y="4113880"/>
            <a:ext cx="4971715" cy="44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04042B9-F2B4-8E4E-B89C-60A7152DBBE5}"/>
              </a:ext>
            </a:extLst>
          </p:cNvPr>
          <p:cNvSpPr/>
          <p:nvPr/>
        </p:nvSpPr>
        <p:spPr>
          <a:xfrm>
            <a:off x="6723375" y="3210924"/>
            <a:ext cx="4971715" cy="919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7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7"/>
    </mc:Choice>
    <mc:Fallback xmlns="">
      <p:transition spd="slow" advTm="7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6" grpId="0"/>
      <p:bldP spid="14" grpId="0" animBg="1"/>
      <p:bldP spid="24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7" grpId="1" animBg="1"/>
      <p:bldP spid="48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0EB98-CC3A-C542-8383-4958D609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019" y="2337908"/>
            <a:ext cx="1459924" cy="112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BF2C4-D406-9D47-99C7-135E6C29E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17" y="4756528"/>
            <a:ext cx="1459925" cy="1122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F2FCF-92A1-304D-B0AE-21BDEF050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710" y="3744007"/>
            <a:ext cx="1048223" cy="8024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95432-F74B-0C40-B25C-B28E46BE2FC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880255" y="4145256"/>
            <a:ext cx="65145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37FC63-D57A-824B-9DB1-A2791A81841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579933" y="4145255"/>
            <a:ext cx="1338080" cy="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090377A-200B-5246-B2B9-F9B324136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" y="4264492"/>
            <a:ext cx="1322789" cy="284793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DC1DD-F96F-5A4F-ADDF-BE16F723C831}"/>
              </a:ext>
            </a:extLst>
          </p:cNvPr>
          <p:cNvCxnSpPr>
            <a:cxnSpLocks/>
          </p:cNvCxnSpPr>
          <p:nvPr/>
        </p:nvCxnSpPr>
        <p:spPr>
          <a:xfrm>
            <a:off x="5894942" y="5417306"/>
            <a:ext cx="2348899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3FAAEF-D255-4841-9AA1-AF798788C2FC}"/>
              </a:ext>
            </a:extLst>
          </p:cNvPr>
          <p:cNvCxnSpPr>
            <a:cxnSpLocks/>
            <a:endCxn id="102" idx="2"/>
          </p:cNvCxnSpPr>
          <p:nvPr/>
        </p:nvCxnSpPr>
        <p:spPr>
          <a:xfrm flipV="1">
            <a:off x="6947677" y="4474452"/>
            <a:ext cx="0" cy="94285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53E251D-843E-7544-9636-51CC462D6D88}"/>
              </a:ext>
            </a:extLst>
          </p:cNvPr>
          <p:cNvCxnSpPr>
            <a:cxnSpLocks/>
            <a:endCxn id="103" idx="2"/>
          </p:cNvCxnSpPr>
          <p:nvPr/>
        </p:nvCxnSpPr>
        <p:spPr>
          <a:xfrm flipV="1">
            <a:off x="8243842" y="4453330"/>
            <a:ext cx="0" cy="96397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5E7ACC8-C177-4841-A061-A4FAF58C7C20}"/>
              </a:ext>
            </a:extLst>
          </p:cNvPr>
          <p:cNvCxnSpPr>
            <a:cxnSpLocks/>
          </p:cNvCxnSpPr>
          <p:nvPr/>
        </p:nvCxnSpPr>
        <p:spPr>
          <a:xfrm>
            <a:off x="5894941" y="2815061"/>
            <a:ext cx="23489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82C7E44-3A1F-8048-9802-67980091E8C3}"/>
              </a:ext>
            </a:extLst>
          </p:cNvPr>
          <p:cNvCxnSpPr>
            <a:cxnSpLocks/>
            <a:endCxn id="102" idx="0"/>
          </p:cNvCxnSpPr>
          <p:nvPr/>
        </p:nvCxnSpPr>
        <p:spPr>
          <a:xfrm>
            <a:off x="6947677" y="2815061"/>
            <a:ext cx="0" cy="89488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E061E6E-E47A-9E4E-94DE-E44B9E69BEEC}"/>
              </a:ext>
            </a:extLst>
          </p:cNvPr>
          <p:cNvCxnSpPr>
            <a:cxnSpLocks/>
            <a:endCxn id="103" idx="0"/>
          </p:cNvCxnSpPr>
          <p:nvPr/>
        </p:nvCxnSpPr>
        <p:spPr>
          <a:xfrm>
            <a:off x="8243841" y="2815061"/>
            <a:ext cx="1" cy="87842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4E78460-B589-6C4F-8413-49231361AD22}"/>
              </a:ext>
            </a:extLst>
          </p:cNvPr>
          <p:cNvCxnSpPr>
            <a:cxnSpLocks/>
          </p:cNvCxnSpPr>
          <p:nvPr/>
        </p:nvCxnSpPr>
        <p:spPr>
          <a:xfrm>
            <a:off x="3918013" y="2834757"/>
            <a:ext cx="0" cy="250090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3234C9B-EAAE-4944-9558-815067EA95CF}"/>
              </a:ext>
            </a:extLst>
          </p:cNvPr>
          <p:cNvCxnSpPr>
            <a:cxnSpLocks/>
          </p:cNvCxnSpPr>
          <p:nvPr/>
        </p:nvCxnSpPr>
        <p:spPr>
          <a:xfrm>
            <a:off x="3918013" y="2834757"/>
            <a:ext cx="51700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D80131-40FA-4A40-8EC1-0D234948F33B}"/>
              </a:ext>
            </a:extLst>
          </p:cNvPr>
          <p:cNvCxnSpPr>
            <a:cxnSpLocks/>
          </p:cNvCxnSpPr>
          <p:nvPr/>
        </p:nvCxnSpPr>
        <p:spPr>
          <a:xfrm flipV="1">
            <a:off x="3918013" y="5334181"/>
            <a:ext cx="500379" cy="14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74BBC56-D9C1-814D-AAFE-FEF267E71C3E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Our proposal: MAZE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AA49DC-7624-B245-AFFC-E6C40A623BB3}"/>
              </a:ext>
            </a:extLst>
          </p:cNvPr>
          <p:cNvSpPr/>
          <p:nvPr/>
        </p:nvSpPr>
        <p:spPr>
          <a:xfrm>
            <a:off x="0" y="1528626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MAZE uses synthetic data from a Generative model to perform model stealing.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EC4DE0E-588F-E745-83C9-640B50201701}"/>
              </a:ext>
            </a:extLst>
          </p:cNvPr>
          <p:cNvSpPr txBox="1"/>
          <p:nvPr/>
        </p:nvSpPr>
        <p:spPr>
          <a:xfrm>
            <a:off x="4298524" y="3508821"/>
            <a:ext cx="173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Model (T)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C12A062-E433-0648-9B15-8BF4FB3664DE}"/>
              </a:ext>
            </a:extLst>
          </p:cNvPr>
          <p:cNvSpPr txBox="1"/>
          <p:nvPr/>
        </p:nvSpPr>
        <p:spPr>
          <a:xfrm>
            <a:off x="4298524" y="591156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 Model (C)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57103AB-A501-7444-9A7E-7FB0D29C3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807" y="2458454"/>
            <a:ext cx="960870" cy="2360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E46138-E3E4-FC46-8AF0-85F6CE5A0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7736" y="5497151"/>
            <a:ext cx="1079011" cy="25555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714392D-517E-C649-93EB-67B23CC4CC7D}"/>
              </a:ext>
            </a:extLst>
          </p:cNvPr>
          <p:cNvSpPr txBox="1"/>
          <p:nvPr/>
        </p:nvSpPr>
        <p:spPr>
          <a:xfrm>
            <a:off x="1314015" y="4595446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(G)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793EF30-382F-934D-8FF6-1BF8B9682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2240" y="3810060"/>
            <a:ext cx="1058026" cy="28214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5C24F1C-8A31-3E49-A6FA-C16AD96F48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756" y="3709948"/>
            <a:ext cx="759842" cy="76450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83415B4-6D9A-124B-8C48-C1E707F9A7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3920" y="3693487"/>
            <a:ext cx="759843" cy="75984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D61CDAA-838C-444C-85C9-17761326B1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3841" y="5716142"/>
            <a:ext cx="3934088" cy="975985"/>
          </a:xfrm>
          <a:prstGeom prst="rect">
            <a:avLst/>
          </a:prstGeom>
        </p:spPr>
      </p:pic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5F0234-2246-754F-B251-1821B07E6ABA}"/>
              </a:ext>
            </a:extLst>
          </p:cNvPr>
          <p:cNvCxnSpPr>
            <a:cxnSpLocks/>
          </p:cNvCxnSpPr>
          <p:nvPr/>
        </p:nvCxnSpPr>
        <p:spPr>
          <a:xfrm flipH="1">
            <a:off x="2579933" y="4267008"/>
            <a:ext cx="1460052" cy="0"/>
          </a:xfrm>
          <a:prstGeom prst="straightConnector1">
            <a:avLst/>
          </a:prstGeom>
          <a:ln w="254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C3D27-50F7-004A-866C-81BC4F57B1E2}"/>
              </a:ext>
            </a:extLst>
          </p:cNvPr>
          <p:cNvCxnSpPr>
            <a:cxnSpLocks/>
          </p:cNvCxnSpPr>
          <p:nvPr/>
        </p:nvCxnSpPr>
        <p:spPr>
          <a:xfrm>
            <a:off x="4039985" y="2975961"/>
            <a:ext cx="0" cy="229171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87EAB5F-E15D-F047-BA90-D07B7087AC91}"/>
              </a:ext>
            </a:extLst>
          </p:cNvPr>
          <p:cNvCxnSpPr/>
          <p:nvPr/>
        </p:nvCxnSpPr>
        <p:spPr>
          <a:xfrm>
            <a:off x="4056610" y="2975961"/>
            <a:ext cx="378407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E4E4E4E-9304-924B-8E47-0C2F56DE7558}"/>
              </a:ext>
            </a:extLst>
          </p:cNvPr>
          <p:cNvCxnSpPr/>
          <p:nvPr/>
        </p:nvCxnSpPr>
        <p:spPr>
          <a:xfrm>
            <a:off x="4039985" y="5217805"/>
            <a:ext cx="378407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2D74485-7763-874D-B2EC-D46634A5ECDF}"/>
              </a:ext>
            </a:extLst>
          </p:cNvPr>
          <p:cNvCxnSpPr/>
          <p:nvPr/>
        </p:nvCxnSpPr>
        <p:spPr>
          <a:xfrm flipH="1">
            <a:off x="5894940" y="2942711"/>
            <a:ext cx="872075" cy="0"/>
          </a:xfrm>
          <a:prstGeom prst="line">
            <a:avLst/>
          </a:prstGeom>
          <a:ln w="25400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BC70A54-7458-524A-A965-9080BC98AFA8}"/>
              </a:ext>
            </a:extLst>
          </p:cNvPr>
          <p:cNvCxnSpPr/>
          <p:nvPr/>
        </p:nvCxnSpPr>
        <p:spPr>
          <a:xfrm flipH="1">
            <a:off x="5928191" y="5187330"/>
            <a:ext cx="872075" cy="0"/>
          </a:xfrm>
          <a:prstGeom prst="line">
            <a:avLst/>
          </a:prstGeom>
          <a:ln w="25400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CB06C0F-9116-7E41-B446-1D16777471DD}"/>
              </a:ext>
            </a:extLst>
          </p:cNvPr>
          <p:cNvCxnSpPr>
            <a:cxnSpLocks/>
          </p:cNvCxnSpPr>
          <p:nvPr/>
        </p:nvCxnSpPr>
        <p:spPr>
          <a:xfrm>
            <a:off x="6833517" y="2926086"/>
            <a:ext cx="0" cy="79539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9A416AC-793D-8947-A76A-644936D9A900}"/>
              </a:ext>
            </a:extLst>
          </p:cNvPr>
          <p:cNvCxnSpPr>
            <a:cxnSpLocks/>
          </p:cNvCxnSpPr>
          <p:nvPr/>
        </p:nvCxnSpPr>
        <p:spPr>
          <a:xfrm>
            <a:off x="6833517" y="4474452"/>
            <a:ext cx="0" cy="71287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AA2F5E94-F156-6143-96D4-9E05EACEE496}"/>
              </a:ext>
            </a:extLst>
          </p:cNvPr>
          <p:cNvCxnSpPr>
            <a:cxnSpLocks/>
          </p:cNvCxnSpPr>
          <p:nvPr/>
        </p:nvCxnSpPr>
        <p:spPr>
          <a:xfrm flipH="1">
            <a:off x="5918540" y="5300931"/>
            <a:ext cx="2202108" cy="14035"/>
          </a:xfrm>
          <a:prstGeom prst="straightConnector1">
            <a:avLst/>
          </a:prstGeom>
          <a:ln w="25400">
            <a:solidFill>
              <a:srgbClr val="E4287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3881BDF-1D0E-164D-8A23-DB50AB2AD362}"/>
              </a:ext>
            </a:extLst>
          </p:cNvPr>
          <p:cNvCxnSpPr>
            <a:cxnSpLocks/>
          </p:cNvCxnSpPr>
          <p:nvPr/>
        </p:nvCxnSpPr>
        <p:spPr>
          <a:xfrm>
            <a:off x="8120648" y="4474452"/>
            <a:ext cx="0" cy="826479"/>
          </a:xfrm>
          <a:prstGeom prst="line">
            <a:avLst/>
          </a:prstGeom>
          <a:ln w="25400">
            <a:solidFill>
              <a:srgbClr val="E4287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7E43343B-6586-9F47-A15D-93A9D34AD9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3698" y="3431033"/>
            <a:ext cx="3031916" cy="367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5C600-CE27-E04F-B4E0-8C2E376AF0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3698" y="4239617"/>
            <a:ext cx="3164087" cy="351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8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2"/>
    </mc:Choice>
    <mc:Fallback xmlns="">
      <p:transition spd="slow" advTm="54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0EB98-CC3A-C542-8383-4958D609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019" y="2337908"/>
            <a:ext cx="1459924" cy="112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BF2C4-D406-9D47-99C7-135E6C29E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17" y="4756528"/>
            <a:ext cx="1459925" cy="1122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F2FCF-92A1-304D-B0AE-21BDEF050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710" y="3744007"/>
            <a:ext cx="1048223" cy="8024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95432-F74B-0C40-B25C-B28E46BE2FC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880255" y="4145256"/>
            <a:ext cx="65145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37FC63-D57A-824B-9DB1-A2791A81841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579933" y="4145255"/>
            <a:ext cx="1338080" cy="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090377A-200B-5246-B2B9-F9B324136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14" y="4264492"/>
            <a:ext cx="1322789" cy="284793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DC1DD-F96F-5A4F-ADDF-BE16F723C831}"/>
              </a:ext>
            </a:extLst>
          </p:cNvPr>
          <p:cNvCxnSpPr>
            <a:cxnSpLocks/>
          </p:cNvCxnSpPr>
          <p:nvPr/>
        </p:nvCxnSpPr>
        <p:spPr>
          <a:xfrm>
            <a:off x="5894942" y="5417306"/>
            <a:ext cx="1052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3FAAEF-D255-4841-9AA1-AF798788C2FC}"/>
              </a:ext>
            </a:extLst>
          </p:cNvPr>
          <p:cNvCxnSpPr>
            <a:cxnSpLocks/>
            <a:endCxn id="102" idx="2"/>
          </p:cNvCxnSpPr>
          <p:nvPr/>
        </p:nvCxnSpPr>
        <p:spPr>
          <a:xfrm flipV="1">
            <a:off x="6947677" y="4474452"/>
            <a:ext cx="0" cy="94285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5E7ACC8-C177-4841-A061-A4FAF58C7C20}"/>
              </a:ext>
            </a:extLst>
          </p:cNvPr>
          <p:cNvCxnSpPr>
            <a:cxnSpLocks/>
          </p:cNvCxnSpPr>
          <p:nvPr/>
        </p:nvCxnSpPr>
        <p:spPr>
          <a:xfrm>
            <a:off x="5894941" y="2815061"/>
            <a:ext cx="105273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82C7E44-3A1F-8048-9802-67980091E8C3}"/>
              </a:ext>
            </a:extLst>
          </p:cNvPr>
          <p:cNvCxnSpPr>
            <a:cxnSpLocks/>
            <a:endCxn id="102" idx="0"/>
          </p:cNvCxnSpPr>
          <p:nvPr/>
        </p:nvCxnSpPr>
        <p:spPr>
          <a:xfrm>
            <a:off x="6947677" y="2815061"/>
            <a:ext cx="0" cy="89488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4E78460-B589-6C4F-8413-49231361AD22}"/>
              </a:ext>
            </a:extLst>
          </p:cNvPr>
          <p:cNvCxnSpPr>
            <a:cxnSpLocks/>
          </p:cNvCxnSpPr>
          <p:nvPr/>
        </p:nvCxnSpPr>
        <p:spPr>
          <a:xfrm>
            <a:off x="3918013" y="2834757"/>
            <a:ext cx="0" cy="250090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3234C9B-EAAE-4944-9558-815067EA95CF}"/>
              </a:ext>
            </a:extLst>
          </p:cNvPr>
          <p:cNvCxnSpPr>
            <a:cxnSpLocks/>
          </p:cNvCxnSpPr>
          <p:nvPr/>
        </p:nvCxnSpPr>
        <p:spPr>
          <a:xfrm>
            <a:off x="3918013" y="2834757"/>
            <a:ext cx="51700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D80131-40FA-4A40-8EC1-0D234948F33B}"/>
              </a:ext>
            </a:extLst>
          </p:cNvPr>
          <p:cNvCxnSpPr>
            <a:cxnSpLocks/>
          </p:cNvCxnSpPr>
          <p:nvPr/>
        </p:nvCxnSpPr>
        <p:spPr>
          <a:xfrm flipV="1">
            <a:off x="3918013" y="5334181"/>
            <a:ext cx="500379" cy="14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EC4DE0E-588F-E745-83C9-640B50201701}"/>
              </a:ext>
            </a:extLst>
          </p:cNvPr>
          <p:cNvSpPr txBox="1"/>
          <p:nvPr/>
        </p:nvSpPr>
        <p:spPr>
          <a:xfrm>
            <a:off x="4298524" y="3508821"/>
            <a:ext cx="173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Model (T)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C12A062-E433-0648-9B15-8BF4FB3664DE}"/>
              </a:ext>
            </a:extLst>
          </p:cNvPr>
          <p:cNvSpPr txBox="1"/>
          <p:nvPr/>
        </p:nvSpPr>
        <p:spPr>
          <a:xfrm>
            <a:off x="4298524" y="5911566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 Model (C)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57103AB-A501-7444-9A7E-7FB0D29C3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807" y="2458454"/>
            <a:ext cx="960870" cy="2360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E46138-E3E4-FC46-8AF0-85F6CE5A04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7736" y="5497151"/>
            <a:ext cx="1079011" cy="25555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714392D-517E-C649-93EB-67B23CC4CC7D}"/>
              </a:ext>
            </a:extLst>
          </p:cNvPr>
          <p:cNvSpPr txBox="1"/>
          <p:nvPr/>
        </p:nvSpPr>
        <p:spPr>
          <a:xfrm>
            <a:off x="1314015" y="4595446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(G)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793EF30-382F-934D-8FF6-1BF8B9682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2240" y="3810060"/>
            <a:ext cx="1058026" cy="28214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5C24F1C-8A31-3E49-A6FA-C16AD96F48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7756" y="3709948"/>
            <a:ext cx="759842" cy="76450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D61CDAA-838C-444C-85C9-17761326B18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0620"/>
          <a:stretch/>
        </p:blipFill>
        <p:spPr>
          <a:xfrm>
            <a:off x="8243841" y="5716142"/>
            <a:ext cx="3934088" cy="579539"/>
          </a:xfrm>
          <a:prstGeom prst="rect">
            <a:avLst/>
          </a:prstGeom>
        </p:spPr>
      </p:pic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55F0234-2246-754F-B251-1821B07E6ABA}"/>
              </a:ext>
            </a:extLst>
          </p:cNvPr>
          <p:cNvCxnSpPr>
            <a:cxnSpLocks/>
          </p:cNvCxnSpPr>
          <p:nvPr/>
        </p:nvCxnSpPr>
        <p:spPr>
          <a:xfrm flipH="1">
            <a:off x="2579933" y="4267008"/>
            <a:ext cx="1460052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1C3D27-50F7-004A-866C-81BC4F57B1E2}"/>
              </a:ext>
            </a:extLst>
          </p:cNvPr>
          <p:cNvCxnSpPr>
            <a:cxnSpLocks/>
          </p:cNvCxnSpPr>
          <p:nvPr/>
        </p:nvCxnSpPr>
        <p:spPr>
          <a:xfrm>
            <a:off x="4039985" y="2975961"/>
            <a:ext cx="0" cy="1288531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87EAB5F-E15D-F047-BA90-D07B7087AC91}"/>
              </a:ext>
            </a:extLst>
          </p:cNvPr>
          <p:cNvCxnSpPr/>
          <p:nvPr/>
        </p:nvCxnSpPr>
        <p:spPr>
          <a:xfrm>
            <a:off x="4056610" y="2975961"/>
            <a:ext cx="378407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E4E4E4E-9304-924B-8E47-0C2F56DE7558}"/>
              </a:ext>
            </a:extLst>
          </p:cNvPr>
          <p:cNvCxnSpPr/>
          <p:nvPr/>
        </p:nvCxnSpPr>
        <p:spPr>
          <a:xfrm>
            <a:off x="4039985" y="5217805"/>
            <a:ext cx="378407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2D74485-7763-874D-B2EC-D46634A5ECDF}"/>
              </a:ext>
            </a:extLst>
          </p:cNvPr>
          <p:cNvCxnSpPr/>
          <p:nvPr/>
        </p:nvCxnSpPr>
        <p:spPr>
          <a:xfrm flipH="1">
            <a:off x="5894940" y="2942711"/>
            <a:ext cx="872075" cy="0"/>
          </a:xfrm>
          <a:prstGeom prst="line">
            <a:avLst/>
          </a:prstGeom>
          <a:ln w="38100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8BC70A54-7458-524A-A965-9080BC98AFA8}"/>
              </a:ext>
            </a:extLst>
          </p:cNvPr>
          <p:cNvCxnSpPr/>
          <p:nvPr/>
        </p:nvCxnSpPr>
        <p:spPr>
          <a:xfrm flipH="1">
            <a:off x="5928191" y="5187330"/>
            <a:ext cx="872075" cy="0"/>
          </a:xfrm>
          <a:prstGeom prst="line">
            <a:avLst/>
          </a:prstGeom>
          <a:ln w="25400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CB06C0F-9116-7E41-B446-1D16777471DD}"/>
              </a:ext>
            </a:extLst>
          </p:cNvPr>
          <p:cNvCxnSpPr>
            <a:cxnSpLocks/>
          </p:cNvCxnSpPr>
          <p:nvPr/>
        </p:nvCxnSpPr>
        <p:spPr>
          <a:xfrm>
            <a:off x="6833517" y="2926086"/>
            <a:ext cx="0" cy="79539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9A416AC-793D-8947-A76A-644936D9A900}"/>
              </a:ext>
            </a:extLst>
          </p:cNvPr>
          <p:cNvCxnSpPr>
            <a:cxnSpLocks/>
          </p:cNvCxnSpPr>
          <p:nvPr/>
        </p:nvCxnSpPr>
        <p:spPr>
          <a:xfrm>
            <a:off x="6833517" y="4474452"/>
            <a:ext cx="0" cy="71287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927E78D-219E-074B-B774-92A4D5111ABC}"/>
              </a:ext>
            </a:extLst>
          </p:cNvPr>
          <p:cNvCxnSpPr>
            <a:cxnSpLocks/>
          </p:cNvCxnSpPr>
          <p:nvPr/>
        </p:nvCxnSpPr>
        <p:spPr>
          <a:xfrm>
            <a:off x="4039985" y="4264492"/>
            <a:ext cx="0" cy="95331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CBEB6697-CF57-E147-8500-6925A3A237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7327" y="2673251"/>
            <a:ext cx="610182" cy="61018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3B0204D-CEEA-0C4D-9A64-8A37FCD9BD36}"/>
              </a:ext>
            </a:extLst>
          </p:cNvPr>
          <p:cNvSpPr txBox="1"/>
          <p:nvPr/>
        </p:nvSpPr>
        <p:spPr>
          <a:xfrm>
            <a:off x="5330345" y="1581621"/>
            <a:ext cx="178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Black-Box Model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55D3196-1B55-0844-8A1A-6474765B3C4F}"/>
              </a:ext>
            </a:extLst>
          </p:cNvPr>
          <p:cNvCxnSpPr/>
          <p:nvPr/>
        </p:nvCxnSpPr>
        <p:spPr>
          <a:xfrm flipH="1">
            <a:off x="5279343" y="2026806"/>
            <a:ext cx="729961" cy="51371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E7E27B6C-A196-6C46-9A58-D4443AD6E44A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Problem with Generator Training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4FBA18A-0BD3-0842-8CF6-F53DDA3F4E6F}"/>
              </a:ext>
            </a:extLst>
          </p:cNvPr>
          <p:cNvSpPr/>
          <p:nvPr/>
        </p:nvSpPr>
        <p:spPr>
          <a:xfrm>
            <a:off x="0" y="6295681"/>
            <a:ext cx="12192000" cy="5497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u="sng" dirty="0">
                <a:solidFill>
                  <a:schemeClr val="bg1"/>
                </a:solidFill>
              </a:rPr>
              <a:t>Solution</a:t>
            </a:r>
            <a:r>
              <a:rPr lang="en-US" sz="2600" dirty="0">
                <a:solidFill>
                  <a:schemeClr val="bg1"/>
                </a:solidFill>
              </a:rPr>
              <a:t>: Use zeroth-order gradient estimation.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52FDF86-3EAD-3A4F-ADC7-9EFAF3F0BB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3698" y="4239617"/>
            <a:ext cx="3164087" cy="351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2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3"/>
    </mc:Choice>
    <mc:Fallback xmlns="">
      <p:transition spd="slow" advTm="2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EDEAF-2B35-C645-87C1-90C76BFE66B1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Zeroth Order Gradient Estimation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0D7564-0C60-6C4F-9897-573CEB48A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268" y="2157152"/>
            <a:ext cx="1459924" cy="1122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FF7DB-BFD2-014F-873F-6CAAE9B50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266" y="4575772"/>
            <a:ext cx="1459925" cy="112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1564A6-C6D6-1948-958A-717450EF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59" y="3563251"/>
            <a:ext cx="1048223" cy="80249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F24AD7-DA83-7447-82CF-74B640E74AE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78504" y="3964500"/>
            <a:ext cx="65145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15C790-770A-F34F-BFF1-91D075D8D1A8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1878182" y="3964499"/>
            <a:ext cx="1338080" cy="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EA4C36-924A-0D4C-A0AF-550F4DA6A81D}"/>
              </a:ext>
            </a:extLst>
          </p:cNvPr>
          <p:cNvCxnSpPr>
            <a:cxnSpLocks/>
          </p:cNvCxnSpPr>
          <p:nvPr/>
        </p:nvCxnSpPr>
        <p:spPr>
          <a:xfrm>
            <a:off x="5193191" y="5236550"/>
            <a:ext cx="1052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4421D3-576B-D246-B34B-EFF223E02105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6245926" y="4293696"/>
            <a:ext cx="0" cy="94285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E9B7CA-5B2D-EB40-9EF9-B18865740E76}"/>
              </a:ext>
            </a:extLst>
          </p:cNvPr>
          <p:cNvCxnSpPr>
            <a:cxnSpLocks/>
          </p:cNvCxnSpPr>
          <p:nvPr/>
        </p:nvCxnSpPr>
        <p:spPr>
          <a:xfrm>
            <a:off x="5193190" y="2634305"/>
            <a:ext cx="105273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C7F767-BBC4-7C4D-A107-86F490575394}"/>
              </a:ext>
            </a:extLst>
          </p:cNvPr>
          <p:cNvCxnSpPr>
            <a:cxnSpLocks/>
            <a:endCxn id="27" idx="0"/>
          </p:cNvCxnSpPr>
          <p:nvPr/>
        </p:nvCxnSpPr>
        <p:spPr>
          <a:xfrm>
            <a:off x="6245926" y="2634305"/>
            <a:ext cx="0" cy="89488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2EC6FC-F954-5B4F-8BB6-3C5B9E255EF0}"/>
              </a:ext>
            </a:extLst>
          </p:cNvPr>
          <p:cNvCxnSpPr>
            <a:cxnSpLocks/>
          </p:cNvCxnSpPr>
          <p:nvPr/>
        </p:nvCxnSpPr>
        <p:spPr>
          <a:xfrm>
            <a:off x="3216262" y="2654001"/>
            <a:ext cx="0" cy="250090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15F1D1-A20E-D94D-A251-7DC35657550D}"/>
              </a:ext>
            </a:extLst>
          </p:cNvPr>
          <p:cNvCxnSpPr>
            <a:cxnSpLocks/>
          </p:cNvCxnSpPr>
          <p:nvPr/>
        </p:nvCxnSpPr>
        <p:spPr>
          <a:xfrm>
            <a:off x="3216262" y="2654001"/>
            <a:ext cx="51700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8F933C5-56EC-0143-90A6-518BF1BF24BF}"/>
              </a:ext>
            </a:extLst>
          </p:cNvPr>
          <p:cNvCxnSpPr>
            <a:cxnSpLocks/>
          </p:cNvCxnSpPr>
          <p:nvPr/>
        </p:nvCxnSpPr>
        <p:spPr>
          <a:xfrm flipV="1">
            <a:off x="3216262" y="5153425"/>
            <a:ext cx="500379" cy="14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55F5C3-127F-D14E-A5AE-6032E05837B3}"/>
              </a:ext>
            </a:extLst>
          </p:cNvPr>
          <p:cNvSpPr txBox="1"/>
          <p:nvPr/>
        </p:nvSpPr>
        <p:spPr>
          <a:xfrm>
            <a:off x="3596773" y="3328065"/>
            <a:ext cx="173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Model (T)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FE355A-01D6-8845-B8FC-CAED8F9AE97F}"/>
              </a:ext>
            </a:extLst>
          </p:cNvPr>
          <p:cNvSpPr txBox="1"/>
          <p:nvPr/>
        </p:nvSpPr>
        <p:spPr>
          <a:xfrm>
            <a:off x="3596773" y="5730810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 Model (C)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914C03-B0C5-DB4B-A155-F0D735C8A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056" y="2277698"/>
            <a:ext cx="960870" cy="2360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7C815-42EA-4E42-8748-A9DC51807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5985" y="5316395"/>
            <a:ext cx="1079011" cy="2555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7A7D14-901A-9344-A0E9-3CF28EF5705B}"/>
              </a:ext>
            </a:extLst>
          </p:cNvPr>
          <p:cNvSpPr txBox="1"/>
          <p:nvPr/>
        </p:nvSpPr>
        <p:spPr>
          <a:xfrm>
            <a:off x="612264" y="4414690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(G)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87D645-B825-AA4A-B5B3-BD8881761E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0489" y="3629304"/>
            <a:ext cx="1058026" cy="282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4299F0-3668-F44D-964F-BF7088C1C2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005" y="3529192"/>
            <a:ext cx="759842" cy="764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55FA02-9FBC-3747-88B9-1B3EF219D45F}"/>
                  </a:ext>
                </a:extLst>
              </p:cNvPr>
              <p:cNvSpPr txBox="1"/>
              <p:nvPr/>
            </p:nvSpPr>
            <p:spPr>
              <a:xfrm>
                <a:off x="258461" y="3595167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55FA02-9FBC-3747-88B9-1B3EF219D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61" y="3595167"/>
                <a:ext cx="35375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2A9AFFA-0AB4-0647-B86E-0E4D5BBE76C8}"/>
              </a:ext>
            </a:extLst>
          </p:cNvPr>
          <p:cNvSpPr txBox="1"/>
          <p:nvPr/>
        </p:nvSpPr>
        <p:spPr>
          <a:xfrm>
            <a:off x="6998811" y="3369085"/>
            <a:ext cx="373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Forward Difference Method: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41D97C-9C7F-2641-9550-921659F6128F}"/>
              </a:ext>
            </a:extLst>
          </p:cNvPr>
          <p:cNvSpPr/>
          <p:nvPr/>
        </p:nvSpPr>
        <p:spPr>
          <a:xfrm>
            <a:off x="6998811" y="5005717"/>
            <a:ext cx="358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Average Gradient Estimate: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1D7EC14-A70C-CE44-8CF9-1FC09E7E8D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5818" y="5700566"/>
            <a:ext cx="3585085" cy="799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58031BA-8CDF-5746-AB8D-7776416D22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5185" y="3941851"/>
            <a:ext cx="4909734" cy="810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AA02A-D1E4-BD4B-ABF0-F5A7E53BB7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7277" y="2236240"/>
            <a:ext cx="4133599" cy="102228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EF69BC-B9C2-7141-8566-42943E8051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9309" y="1565634"/>
            <a:ext cx="3164087" cy="351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3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0"/>
    </mc:Choice>
    <mc:Fallback xmlns="">
      <p:transition spd="slow" advTm="2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A902C1-260A-904A-908B-33E477949E4E}"/>
              </a:ext>
            </a:extLst>
          </p:cNvPr>
          <p:cNvSpPr/>
          <p:nvPr/>
        </p:nvSpPr>
        <p:spPr>
          <a:xfrm>
            <a:off x="3609" y="0"/>
            <a:ext cx="12192000" cy="1231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5C3F9-E45A-204D-AF35-2FE26945F77E}"/>
              </a:ext>
            </a:extLst>
          </p:cNvPr>
          <p:cNvSpPr/>
          <p:nvPr/>
        </p:nvSpPr>
        <p:spPr>
          <a:xfrm>
            <a:off x="-3609" y="0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16F97-50F9-6A4C-BDEC-E58CFC93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0" y="2845294"/>
            <a:ext cx="11277600" cy="19252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3A34F-2163-EB4B-A6DA-5D4B00F0EBFC}"/>
              </a:ext>
            </a:extLst>
          </p:cNvPr>
          <p:cNvSpPr txBox="1"/>
          <p:nvPr/>
        </p:nvSpPr>
        <p:spPr>
          <a:xfrm>
            <a:off x="3609" y="168184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Unlike </a:t>
            </a:r>
            <a:r>
              <a:rPr lang="en-US" sz="2800" dirty="0" err="1"/>
              <a:t>KnockoffNets</a:t>
            </a:r>
            <a:r>
              <a:rPr lang="en-US" sz="2800" dirty="0"/>
              <a:t> and JBDA, MAZE (our proposal) does not require any data.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1EA3C5A-6760-B44A-B607-1C2F73255F0C}"/>
              </a:ext>
            </a:extLst>
          </p:cNvPr>
          <p:cNvSpPr/>
          <p:nvPr/>
        </p:nvSpPr>
        <p:spPr>
          <a:xfrm>
            <a:off x="1836276" y="5478826"/>
            <a:ext cx="10352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MAZE obtains high clone accuracy (0.90× to 0.99×).</a:t>
            </a:r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B4637082-1003-1F4B-A294-1C8E3D47102B}"/>
              </a:ext>
            </a:extLst>
          </p:cNvPr>
          <p:cNvSpPr/>
          <p:nvPr/>
        </p:nvSpPr>
        <p:spPr>
          <a:xfrm>
            <a:off x="1300028" y="5529817"/>
            <a:ext cx="387457" cy="387457"/>
          </a:xfrm>
          <a:prstGeom prst="star5">
            <a:avLst>
              <a:gd name="adj" fmla="val 16616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4D4E28-F6D8-CE46-98D5-D6C3ED6BBE20}"/>
              </a:ext>
            </a:extLst>
          </p:cNvPr>
          <p:cNvSpPr/>
          <p:nvPr/>
        </p:nvSpPr>
        <p:spPr>
          <a:xfrm>
            <a:off x="513601" y="3519377"/>
            <a:ext cx="11277600" cy="30834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4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7"/>
    </mc:Choice>
    <mc:Fallback xmlns="">
      <p:transition spd="slow" advTm="2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5F2FCF-92A1-304D-B0AE-21BDEF050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12" y="3849934"/>
            <a:ext cx="1048223" cy="8024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95432-F74B-0C40-B25C-B28E46BE2FC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33157" y="4251183"/>
            <a:ext cx="65145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37FC63-D57A-824B-9DB1-A2791A81841F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132835" y="4251183"/>
            <a:ext cx="1263649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74BBC56-D9C1-814D-AAFE-FEF267E71C3E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MAZE-PD: Extending MAZE to Partial Data Setting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714392D-517E-C649-93EB-67B23CC4CC7D}"/>
              </a:ext>
            </a:extLst>
          </p:cNvPr>
          <p:cNvSpPr txBox="1"/>
          <p:nvPr/>
        </p:nvSpPr>
        <p:spPr>
          <a:xfrm>
            <a:off x="866917" y="4701373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(G)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793EF30-382F-934D-8FF6-1BF8B9682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309" y="4299057"/>
            <a:ext cx="1058026" cy="282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C95D2E-D240-8E45-A625-0FD170C2EE0B}"/>
                  </a:ext>
                </a:extLst>
              </p:cNvPr>
              <p:cNvSpPr txBox="1"/>
              <p:nvPr/>
            </p:nvSpPr>
            <p:spPr>
              <a:xfrm>
                <a:off x="390731" y="3731321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C95D2E-D240-8E45-A625-0FD170C2E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31" y="3731321"/>
                <a:ext cx="35375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7673F56-D498-A044-B7B9-8F78C1F15E57}"/>
              </a:ext>
            </a:extLst>
          </p:cNvPr>
          <p:cNvSpPr txBox="1"/>
          <p:nvPr/>
        </p:nvSpPr>
        <p:spPr>
          <a:xfrm>
            <a:off x="1100378" y="207450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 (D)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58DE89-7D41-A749-A5E6-D046ECC1495B}"/>
              </a:ext>
            </a:extLst>
          </p:cNvPr>
          <p:cNvCxnSpPr>
            <a:cxnSpLocks/>
          </p:cNvCxnSpPr>
          <p:nvPr/>
        </p:nvCxnSpPr>
        <p:spPr>
          <a:xfrm flipH="1">
            <a:off x="729642" y="2907403"/>
            <a:ext cx="359400" cy="624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C76EBD-899A-CB45-A546-CA5B29681CFB}"/>
              </a:ext>
            </a:extLst>
          </p:cNvPr>
          <p:cNvCxnSpPr>
            <a:cxnSpLocks/>
          </p:cNvCxnSpPr>
          <p:nvPr/>
        </p:nvCxnSpPr>
        <p:spPr>
          <a:xfrm flipH="1">
            <a:off x="2122086" y="3033530"/>
            <a:ext cx="426878" cy="262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32ED6E-E3B3-5649-8AD2-D4C5275ED6A0}"/>
              </a:ext>
            </a:extLst>
          </p:cNvPr>
          <p:cNvCxnSpPr>
            <a:cxnSpLocks/>
          </p:cNvCxnSpPr>
          <p:nvPr/>
        </p:nvCxnSpPr>
        <p:spPr>
          <a:xfrm>
            <a:off x="2552082" y="3048638"/>
            <a:ext cx="0" cy="120254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7D54A11-E3B3-CD45-A512-EA1F04DFAFA7}"/>
              </a:ext>
            </a:extLst>
          </p:cNvPr>
          <p:cNvCxnSpPr>
            <a:cxnSpLocks/>
          </p:cNvCxnSpPr>
          <p:nvPr/>
        </p:nvCxnSpPr>
        <p:spPr>
          <a:xfrm flipH="1">
            <a:off x="2116826" y="2760254"/>
            <a:ext cx="390721" cy="262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ffice, database Free Icon of Super Flat Remix V1.08">
            <a:extLst>
              <a:ext uri="{FF2B5EF4-FFF2-40B4-BE49-F238E27FC236}">
                <a16:creationId xmlns:a16="http://schemas.microsoft.com/office/drawing/2014/main" id="{991ABFCC-F519-B94F-815F-80F50A4C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56" y="1727581"/>
            <a:ext cx="577619" cy="57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F2FB0B3-3662-A14E-B330-4DDE94F0A80A}"/>
              </a:ext>
            </a:extLst>
          </p:cNvPr>
          <p:cNvCxnSpPr>
            <a:cxnSpLocks/>
          </p:cNvCxnSpPr>
          <p:nvPr/>
        </p:nvCxnSpPr>
        <p:spPr>
          <a:xfrm flipH="1">
            <a:off x="2513066" y="2380001"/>
            <a:ext cx="1" cy="38025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7F8E20B-0E5F-114F-B1EB-1648B20472F6}"/>
              </a:ext>
            </a:extLst>
          </p:cNvPr>
          <p:cNvSpPr txBox="1"/>
          <p:nvPr/>
        </p:nvSpPr>
        <p:spPr>
          <a:xfrm>
            <a:off x="1870861" y="1354738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In-distr. data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232A7F7-6993-D44B-A6A7-116B2BF0543B}"/>
              </a:ext>
            </a:extLst>
          </p:cNvPr>
          <p:cNvSpPr/>
          <p:nvPr/>
        </p:nvSpPr>
        <p:spPr>
          <a:xfrm>
            <a:off x="64873" y="1314098"/>
            <a:ext cx="3228936" cy="4126010"/>
          </a:xfrm>
          <a:prstGeom prst="roundRect">
            <a:avLst/>
          </a:pr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077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1420AE-8F91-954D-89B9-236437B69549}"/>
              </a:ext>
            </a:extLst>
          </p:cNvPr>
          <p:cNvSpPr txBox="1"/>
          <p:nvPr/>
        </p:nvSpPr>
        <p:spPr>
          <a:xfrm>
            <a:off x="1163139" y="5542230"/>
            <a:ext cx="116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WGAN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556282-AE81-604B-A513-9B84038E57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340" y="3337407"/>
            <a:ext cx="4359349" cy="3736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CB60B0-4E60-CC40-BA06-91AFA0317F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134" y="2632092"/>
            <a:ext cx="550622" cy="550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B21221-C01E-BC44-8010-69388543AD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4612" y="2503943"/>
            <a:ext cx="1041645" cy="79746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DA7231-214C-F446-ACF4-D5D35255BD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8340" y="2483269"/>
            <a:ext cx="4359349" cy="3578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159AF5-5203-4941-984B-AF58701E57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58340" y="4123575"/>
            <a:ext cx="3376900" cy="40932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DA5B9DC-DB5A-E444-8FC0-878F1AD69247}"/>
              </a:ext>
            </a:extLst>
          </p:cNvPr>
          <p:cNvSpPr/>
          <p:nvPr/>
        </p:nvSpPr>
        <p:spPr>
          <a:xfrm>
            <a:off x="10398642" y="2316244"/>
            <a:ext cx="1456660" cy="738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060A6FF-CC7C-5E4A-AF17-9A11FB8840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13490" y="2443835"/>
            <a:ext cx="1459924" cy="11220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5D16F4C-DAA2-0A4E-AD0E-ECA776439B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3488" y="4862455"/>
            <a:ext cx="1459925" cy="1122056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881BEBC-7109-B340-BAF6-4F9D7033A7D3}"/>
              </a:ext>
            </a:extLst>
          </p:cNvPr>
          <p:cNvCxnSpPr>
            <a:cxnSpLocks/>
          </p:cNvCxnSpPr>
          <p:nvPr/>
        </p:nvCxnSpPr>
        <p:spPr>
          <a:xfrm>
            <a:off x="5373413" y="5523233"/>
            <a:ext cx="1052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09C56D0-E01E-DB48-9098-8FE8F25787E9}"/>
              </a:ext>
            </a:extLst>
          </p:cNvPr>
          <p:cNvCxnSpPr>
            <a:cxnSpLocks/>
            <a:endCxn id="72" idx="2"/>
          </p:cNvCxnSpPr>
          <p:nvPr/>
        </p:nvCxnSpPr>
        <p:spPr>
          <a:xfrm flipV="1">
            <a:off x="6426148" y="4580379"/>
            <a:ext cx="0" cy="94285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50EA8BB-1524-AD40-9214-03A87E0B2819}"/>
              </a:ext>
            </a:extLst>
          </p:cNvPr>
          <p:cNvCxnSpPr>
            <a:cxnSpLocks/>
          </p:cNvCxnSpPr>
          <p:nvPr/>
        </p:nvCxnSpPr>
        <p:spPr>
          <a:xfrm>
            <a:off x="5373412" y="2920988"/>
            <a:ext cx="105273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410B4C3-D2B3-7C4D-8CE4-F16D1318454B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6426148" y="2920988"/>
            <a:ext cx="0" cy="89488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BD34715-6E66-384C-BB78-13AEDB9B198E}"/>
              </a:ext>
            </a:extLst>
          </p:cNvPr>
          <p:cNvCxnSpPr>
            <a:cxnSpLocks/>
          </p:cNvCxnSpPr>
          <p:nvPr/>
        </p:nvCxnSpPr>
        <p:spPr>
          <a:xfrm>
            <a:off x="3396484" y="2940684"/>
            <a:ext cx="0" cy="250090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3A38275-C9EF-C345-A639-5969F04B2286}"/>
              </a:ext>
            </a:extLst>
          </p:cNvPr>
          <p:cNvCxnSpPr>
            <a:cxnSpLocks/>
          </p:cNvCxnSpPr>
          <p:nvPr/>
        </p:nvCxnSpPr>
        <p:spPr>
          <a:xfrm>
            <a:off x="3396484" y="2940684"/>
            <a:ext cx="51700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7508597-1836-AC48-A013-762C6B8F6638}"/>
              </a:ext>
            </a:extLst>
          </p:cNvPr>
          <p:cNvCxnSpPr>
            <a:cxnSpLocks/>
          </p:cNvCxnSpPr>
          <p:nvPr/>
        </p:nvCxnSpPr>
        <p:spPr>
          <a:xfrm flipV="1">
            <a:off x="3396484" y="5440108"/>
            <a:ext cx="500379" cy="14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8EB999E-0511-7B4F-8D3D-41B275DE3D58}"/>
              </a:ext>
            </a:extLst>
          </p:cNvPr>
          <p:cNvSpPr txBox="1"/>
          <p:nvPr/>
        </p:nvSpPr>
        <p:spPr>
          <a:xfrm>
            <a:off x="3776995" y="3614748"/>
            <a:ext cx="173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Model (T)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31FDC6-E376-C44A-A7E2-9A19D10052F9}"/>
              </a:ext>
            </a:extLst>
          </p:cNvPr>
          <p:cNvSpPr txBox="1"/>
          <p:nvPr/>
        </p:nvSpPr>
        <p:spPr>
          <a:xfrm>
            <a:off x="3776995" y="6017493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 Model (C)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1A5E6CF-DC2A-A44B-8000-020910C1ED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5278" y="2564381"/>
            <a:ext cx="960870" cy="23606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0EE2297-D3D2-A446-B0CE-296F7FFE360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06207" y="5603078"/>
            <a:ext cx="1079011" cy="25555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5770B71-2D17-2C44-9D5B-703F72D99A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6227" y="3815875"/>
            <a:ext cx="759842" cy="7645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79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66"/>
    </mc:Choice>
    <mc:Fallback xmlns="">
      <p:transition spd="slow" advTm="4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8" grpId="0"/>
      <p:bldP spid="30" grpId="0" animBg="1"/>
      <p:bldP spid="31" grpId="0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50EB98-CC3A-C542-8383-4958D609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490" y="2443835"/>
            <a:ext cx="1459924" cy="1122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BF2C4-D406-9D47-99C7-135E6C29E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488" y="4862455"/>
            <a:ext cx="1459925" cy="1122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F2FCF-92A1-304D-B0AE-21BDEF050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612" y="3849934"/>
            <a:ext cx="1048223" cy="8024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95432-F74B-0C40-B25C-B28E46BE2FC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33157" y="4251183"/>
            <a:ext cx="651455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37FC63-D57A-824B-9DB1-A2791A81841F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32835" y="4248563"/>
            <a:ext cx="1263649" cy="262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D8DC1DD-F96F-5A4F-ADDF-BE16F723C831}"/>
              </a:ext>
            </a:extLst>
          </p:cNvPr>
          <p:cNvCxnSpPr>
            <a:cxnSpLocks/>
          </p:cNvCxnSpPr>
          <p:nvPr/>
        </p:nvCxnSpPr>
        <p:spPr>
          <a:xfrm>
            <a:off x="5373413" y="5523233"/>
            <a:ext cx="1052735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E3FAAEF-D255-4841-9AA1-AF798788C2FC}"/>
              </a:ext>
            </a:extLst>
          </p:cNvPr>
          <p:cNvCxnSpPr>
            <a:cxnSpLocks/>
            <a:endCxn id="102" idx="2"/>
          </p:cNvCxnSpPr>
          <p:nvPr/>
        </p:nvCxnSpPr>
        <p:spPr>
          <a:xfrm flipV="1">
            <a:off x="6426148" y="4580379"/>
            <a:ext cx="0" cy="94285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5E7ACC8-C177-4841-A061-A4FAF58C7C20}"/>
              </a:ext>
            </a:extLst>
          </p:cNvPr>
          <p:cNvCxnSpPr>
            <a:cxnSpLocks/>
          </p:cNvCxnSpPr>
          <p:nvPr/>
        </p:nvCxnSpPr>
        <p:spPr>
          <a:xfrm>
            <a:off x="5373412" y="2920988"/>
            <a:ext cx="1052736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82C7E44-3A1F-8048-9802-67980091E8C3}"/>
              </a:ext>
            </a:extLst>
          </p:cNvPr>
          <p:cNvCxnSpPr>
            <a:cxnSpLocks/>
            <a:endCxn id="102" idx="0"/>
          </p:cNvCxnSpPr>
          <p:nvPr/>
        </p:nvCxnSpPr>
        <p:spPr>
          <a:xfrm>
            <a:off x="6426148" y="2920988"/>
            <a:ext cx="0" cy="894887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4E78460-B589-6C4F-8413-49231361AD22}"/>
              </a:ext>
            </a:extLst>
          </p:cNvPr>
          <p:cNvCxnSpPr>
            <a:cxnSpLocks/>
          </p:cNvCxnSpPr>
          <p:nvPr/>
        </p:nvCxnSpPr>
        <p:spPr>
          <a:xfrm>
            <a:off x="3396484" y="2940684"/>
            <a:ext cx="0" cy="250090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3234C9B-EAAE-4944-9558-815067EA95CF}"/>
              </a:ext>
            </a:extLst>
          </p:cNvPr>
          <p:cNvCxnSpPr>
            <a:cxnSpLocks/>
          </p:cNvCxnSpPr>
          <p:nvPr/>
        </p:nvCxnSpPr>
        <p:spPr>
          <a:xfrm>
            <a:off x="3396484" y="2940684"/>
            <a:ext cx="517004" cy="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0D80131-40FA-4A40-8EC1-0D234948F33B}"/>
              </a:ext>
            </a:extLst>
          </p:cNvPr>
          <p:cNvCxnSpPr>
            <a:cxnSpLocks/>
          </p:cNvCxnSpPr>
          <p:nvPr/>
        </p:nvCxnSpPr>
        <p:spPr>
          <a:xfrm flipV="1">
            <a:off x="3396484" y="5440108"/>
            <a:ext cx="500379" cy="14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74BBC56-D9C1-814D-AAFE-FEF267E71C3E}"/>
              </a:ext>
            </a:extLst>
          </p:cNvPr>
          <p:cNvSpPr/>
          <p:nvPr/>
        </p:nvSpPr>
        <p:spPr>
          <a:xfrm>
            <a:off x="0" y="1693"/>
            <a:ext cx="12192000" cy="123164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MAZE-PD: Extending MAZE to Partial Data Setting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EC4DE0E-588F-E745-83C9-640B50201701}"/>
              </a:ext>
            </a:extLst>
          </p:cNvPr>
          <p:cNvSpPr txBox="1"/>
          <p:nvPr/>
        </p:nvSpPr>
        <p:spPr>
          <a:xfrm>
            <a:off x="3776995" y="3614748"/>
            <a:ext cx="173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Model (T)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C12A062-E433-0648-9B15-8BF4FB3664DE}"/>
              </a:ext>
            </a:extLst>
          </p:cNvPr>
          <p:cNvSpPr txBox="1"/>
          <p:nvPr/>
        </p:nvSpPr>
        <p:spPr>
          <a:xfrm>
            <a:off x="3776995" y="6017493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Clone Model (C)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57103AB-A501-7444-9A7E-7FB0D29C31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278" y="2564381"/>
            <a:ext cx="960870" cy="2360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9E46138-E3E4-FC46-8AF0-85F6CE5A0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207" y="5603078"/>
            <a:ext cx="1079011" cy="25555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4714392D-517E-C649-93EB-67B23CC4CC7D}"/>
              </a:ext>
            </a:extLst>
          </p:cNvPr>
          <p:cNvSpPr txBox="1"/>
          <p:nvPr/>
        </p:nvSpPr>
        <p:spPr>
          <a:xfrm>
            <a:off x="866917" y="4701373"/>
            <a:ext cx="14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Generator (G)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1793EF30-382F-934D-8FF6-1BF8B9682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309" y="4299057"/>
            <a:ext cx="1058026" cy="28214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5C24F1C-8A31-3E49-A6FA-C16AD96F4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6227" y="3815875"/>
            <a:ext cx="759842" cy="764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C95D2E-D240-8E45-A625-0FD170C2EE0B}"/>
                  </a:ext>
                </a:extLst>
              </p:cNvPr>
              <p:cNvSpPr txBox="1"/>
              <p:nvPr/>
            </p:nvSpPr>
            <p:spPr>
              <a:xfrm>
                <a:off x="390731" y="3731321"/>
                <a:ext cx="3537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C95D2E-D240-8E45-A625-0FD170C2E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31" y="3731321"/>
                <a:ext cx="353751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D7673F56-D498-A044-B7B9-8F78C1F15E57}"/>
              </a:ext>
            </a:extLst>
          </p:cNvPr>
          <p:cNvSpPr txBox="1"/>
          <p:nvPr/>
        </p:nvSpPr>
        <p:spPr>
          <a:xfrm>
            <a:off x="1100378" y="2074503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 (D)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58DE89-7D41-A749-A5E6-D046ECC1495B}"/>
              </a:ext>
            </a:extLst>
          </p:cNvPr>
          <p:cNvCxnSpPr>
            <a:cxnSpLocks/>
          </p:cNvCxnSpPr>
          <p:nvPr/>
        </p:nvCxnSpPr>
        <p:spPr>
          <a:xfrm flipH="1">
            <a:off x="729642" y="2907403"/>
            <a:ext cx="359400" cy="6241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3C76EBD-899A-CB45-A546-CA5B29681CFB}"/>
              </a:ext>
            </a:extLst>
          </p:cNvPr>
          <p:cNvCxnSpPr>
            <a:cxnSpLocks/>
          </p:cNvCxnSpPr>
          <p:nvPr/>
        </p:nvCxnSpPr>
        <p:spPr>
          <a:xfrm flipH="1">
            <a:off x="2122086" y="3033530"/>
            <a:ext cx="426878" cy="262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32ED6E-E3B3-5649-8AD2-D4C5275ED6A0}"/>
              </a:ext>
            </a:extLst>
          </p:cNvPr>
          <p:cNvCxnSpPr>
            <a:cxnSpLocks/>
          </p:cNvCxnSpPr>
          <p:nvPr/>
        </p:nvCxnSpPr>
        <p:spPr>
          <a:xfrm>
            <a:off x="2552082" y="3048638"/>
            <a:ext cx="0" cy="120254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7D54A11-E3B3-CD45-A512-EA1F04DFAFA7}"/>
              </a:ext>
            </a:extLst>
          </p:cNvPr>
          <p:cNvCxnSpPr>
            <a:cxnSpLocks/>
          </p:cNvCxnSpPr>
          <p:nvPr/>
        </p:nvCxnSpPr>
        <p:spPr>
          <a:xfrm flipH="1">
            <a:off x="2116826" y="2760254"/>
            <a:ext cx="390721" cy="262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ffice, database Free Icon of Super Flat Remix V1.08">
            <a:extLst>
              <a:ext uri="{FF2B5EF4-FFF2-40B4-BE49-F238E27FC236}">
                <a16:creationId xmlns:a16="http://schemas.microsoft.com/office/drawing/2014/main" id="{991ABFCC-F519-B94F-815F-80F50A4C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56" y="1727581"/>
            <a:ext cx="577619" cy="57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F2FB0B3-3662-A14E-B330-4DDE94F0A80A}"/>
              </a:ext>
            </a:extLst>
          </p:cNvPr>
          <p:cNvCxnSpPr>
            <a:cxnSpLocks/>
          </p:cNvCxnSpPr>
          <p:nvPr/>
        </p:nvCxnSpPr>
        <p:spPr>
          <a:xfrm flipH="1">
            <a:off x="2513066" y="2380001"/>
            <a:ext cx="1" cy="38025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7F8E20B-0E5F-114F-B1EB-1648B20472F6}"/>
              </a:ext>
            </a:extLst>
          </p:cNvPr>
          <p:cNvSpPr txBox="1"/>
          <p:nvPr/>
        </p:nvSpPr>
        <p:spPr>
          <a:xfrm>
            <a:off x="1870861" y="1354738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In-distr. data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232A7F7-6993-D44B-A6A7-116B2BF0543B}"/>
              </a:ext>
            </a:extLst>
          </p:cNvPr>
          <p:cNvSpPr/>
          <p:nvPr/>
        </p:nvSpPr>
        <p:spPr>
          <a:xfrm>
            <a:off x="64873" y="1314098"/>
            <a:ext cx="3228936" cy="4126010"/>
          </a:xfrm>
          <a:prstGeom prst="roundRect">
            <a:avLst/>
          </a:prstGeom>
          <a:noFill/>
          <a:ln w="254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26077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1420AE-8F91-954D-89B9-236437B69549}"/>
              </a:ext>
            </a:extLst>
          </p:cNvPr>
          <p:cNvSpPr txBox="1"/>
          <p:nvPr/>
        </p:nvSpPr>
        <p:spPr>
          <a:xfrm>
            <a:off x="1163139" y="5542230"/>
            <a:ext cx="116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WGAN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2CB60B0-4E60-CC40-BA06-91AFA0317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134" y="2632092"/>
            <a:ext cx="550622" cy="5506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B21221-C01E-BC44-8010-69388543AD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4612" y="2503943"/>
            <a:ext cx="1041645" cy="797461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A842F2A0-E29F-274E-87CF-479FB79AB0F7}"/>
              </a:ext>
            </a:extLst>
          </p:cNvPr>
          <p:cNvSpPr/>
          <p:nvPr/>
        </p:nvSpPr>
        <p:spPr>
          <a:xfrm>
            <a:off x="0" y="6333087"/>
            <a:ext cx="12192000" cy="5232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FAD180B-AAEB-B349-9725-5E5F4A88198B}"/>
              </a:ext>
            </a:extLst>
          </p:cNvPr>
          <p:cNvSpPr/>
          <p:nvPr/>
        </p:nvSpPr>
        <p:spPr>
          <a:xfrm>
            <a:off x="6833336" y="2503943"/>
            <a:ext cx="54472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Compared to MAZE, MAZE-PD achieves: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Near identical clone accuracy to the target (0.97x -1.0x vs 0.90x-0.99x for MAZE)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Reduces query cost by 2x-24x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5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4"/>
    </mc:Choice>
    <mc:Fallback xmlns="">
      <p:transition spd="slow" advTm="1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5|6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.4|2.7|6.6|7.8|8.2|8.4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23068</TotalTime>
  <Words>301</Words>
  <Application>Microsoft Macintosh PowerPoint</Application>
  <PresentationFormat>Widescreen</PresentationFormat>
  <Paragraphs>78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 Theme</vt:lpstr>
      <vt:lpstr>MAZE: Data-Free Model Stealing Attack Using Zeroth-Order Gradient Estimation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Defending Against Model Stealing Attacks with  Adaptive Misinformation</dc:title>
  <dc:creator>Kariyappa, Sanjay</dc:creator>
  <cp:lastModifiedBy>Kariyappa, Sanjay</cp:lastModifiedBy>
  <cp:revision>250</cp:revision>
  <dcterms:created xsi:type="dcterms:W3CDTF">2020-05-11T17:53:05Z</dcterms:created>
  <dcterms:modified xsi:type="dcterms:W3CDTF">2022-01-09T16:30:49Z</dcterms:modified>
</cp:coreProperties>
</file>