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698" r:id="rId2"/>
  </p:sldMasterIdLst>
  <p:notesMasterIdLst>
    <p:notesMasterId r:id="rId35"/>
  </p:notesMasterIdLst>
  <p:handoutMasterIdLst>
    <p:handoutMasterId r:id="rId36"/>
  </p:handoutMasterIdLst>
  <p:sldIdLst>
    <p:sldId id="791" r:id="rId3"/>
    <p:sldId id="998" r:id="rId4"/>
    <p:sldId id="1053" r:id="rId5"/>
    <p:sldId id="984" r:id="rId6"/>
    <p:sldId id="1041" r:id="rId7"/>
    <p:sldId id="1052" r:id="rId8"/>
    <p:sldId id="1034" r:id="rId9"/>
    <p:sldId id="1050" r:id="rId10"/>
    <p:sldId id="1063" r:id="rId11"/>
    <p:sldId id="1048" r:id="rId12"/>
    <p:sldId id="989" r:id="rId13"/>
    <p:sldId id="990" r:id="rId14"/>
    <p:sldId id="1060" r:id="rId15"/>
    <p:sldId id="1014" r:id="rId16"/>
    <p:sldId id="992" r:id="rId17"/>
    <p:sldId id="993" r:id="rId18"/>
    <p:sldId id="1036" r:id="rId19"/>
    <p:sldId id="1061" r:id="rId20"/>
    <p:sldId id="1045" r:id="rId21"/>
    <p:sldId id="1044" r:id="rId22"/>
    <p:sldId id="1047" r:id="rId23"/>
    <p:sldId id="1003" r:id="rId24"/>
    <p:sldId id="1029" r:id="rId25"/>
    <p:sldId id="1062" r:id="rId26"/>
    <p:sldId id="1049" r:id="rId27"/>
    <p:sldId id="997" r:id="rId28"/>
    <p:sldId id="982" r:id="rId29"/>
    <p:sldId id="1024" r:id="rId30"/>
    <p:sldId id="1058" r:id="rId31"/>
    <p:sldId id="1012" r:id="rId32"/>
    <p:sldId id="1057" r:id="rId33"/>
    <p:sldId id="1065" r:id="rId34"/>
  </p:sldIdLst>
  <p:sldSz cx="12192000" cy="6858000"/>
  <p:notesSz cx="6934200" cy="92202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3486BBA-D2F5-48F3-8647-C185F3AA6B96}">
          <p14:sldIdLst>
            <p14:sldId id="791"/>
            <p14:sldId id="998"/>
            <p14:sldId id="1053"/>
            <p14:sldId id="984"/>
            <p14:sldId id="1041"/>
            <p14:sldId id="1052"/>
            <p14:sldId id="1034"/>
            <p14:sldId id="1050"/>
            <p14:sldId id="1063"/>
            <p14:sldId id="1048"/>
            <p14:sldId id="989"/>
            <p14:sldId id="990"/>
            <p14:sldId id="1060"/>
            <p14:sldId id="1014"/>
            <p14:sldId id="992"/>
            <p14:sldId id="993"/>
            <p14:sldId id="1036"/>
            <p14:sldId id="1061"/>
            <p14:sldId id="1045"/>
            <p14:sldId id="1044"/>
            <p14:sldId id="1047"/>
            <p14:sldId id="1003"/>
            <p14:sldId id="1029"/>
            <p14:sldId id="1062"/>
            <p14:sldId id="1049"/>
            <p14:sldId id="997"/>
            <p14:sldId id="982"/>
            <p14:sldId id="1024"/>
            <p14:sldId id="1058"/>
            <p14:sldId id="1012"/>
            <p14:sldId id="1057"/>
            <p14:sldId id="10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5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mit Tannu" initials="S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7FD59"/>
    <a:srgbClr val="00EF00"/>
    <a:srgbClr val="FEE599"/>
    <a:srgbClr val="669900"/>
    <a:srgbClr val="0000FF"/>
    <a:srgbClr val="FF0000"/>
    <a:srgbClr val="7F7F00"/>
    <a:srgbClr val="FFCCFF"/>
    <a:srgbClr val="F4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37" autoAdjust="0"/>
    <p:restoredTop sz="60395" autoAdjust="0"/>
  </p:normalViewPr>
  <p:slideViewPr>
    <p:cSldViewPr snapToGrid="0">
      <p:cViewPr varScale="1">
        <p:scale>
          <a:sx n="62" d="100"/>
          <a:sy n="62" d="100"/>
        </p:scale>
        <p:origin x="789" y="36"/>
      </p:cViewPr>
      <p:guideLst>
        <p:guide orient="horz" pos="2160"/>
        <p:guide pos="3840"/>
        <p:guide pos="385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4920"/>
    </p:cViewPr>
  </p:sorterViewPr>
  <p:notesViewPr>
    <p:cSldViewPr snapToGrid="0">
      <p:cViewPr varScale="1">
        <p:scale>
          <a:sx n="57" d="100"/>
          <a:sy n="57" d="100"/>
        </p:scale>
        <p:origin x="-1166" y="-8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EF00"/>
            </a:solidFill>
            <a:ln w="19050">
              <a:solidFill>
                <a:schemeClr val="tx1"/>
              </a:solidFill>
            </a:ln>
            <a:effectLst/>
          </c:spPr>
          <c:invertIfNegative val="0"/>
          <c:cat>
            <c:strRef>
              <c:f>Sheet1!$A$2:$A$8</c:f>
              <c:strCache>
                <c:ptCount val="7"/>
                <c:pt idx="0">
                  <c:v>ALU</c:v>
                </c:pt>
                <c:pt idx="1">
                  <c:v>BV-16</c:v>
                </c:pt>
                <c:pt idx="2">
                  <c:v>BV-20</c:v>
                </c:pt>
                <c:pt idx="3">
                  <c:v>QFT-12</c:v>
                </c:pt>
                <c:pt idx="4">
                  <c:v>QFT-14</c:v>
                </c:pt>
                <c:pt idx="5">
                  <c:v>RND-SD</c:v>
                </c:pt>
                <c:pt idx="6">
                  <c:v>RND-LD</c:v>
                </c:pt>
              </c:strCache>
            </c:strRef>
          </c:cat>
          <c:val>
            <c:numRef>
              <c:f>Sheet1!$B$2:$B$8</c:f>
              <c:numCache>
                <c:formatCode>General</c:formatCode>
                <c:ptCount val="7"/>
                <c:pt idx="0">
                  <c:v>1.35</c:v>
                </c:pt>
                <c:pt idx="1">
                  <c:v>1.48</c:v>
                </c:pt>
                <c:pt idx="2">
                  <c:v>1.4</c:v>
                </c:pt>
                <c:pt idx="3">
                  <c:v>1.47</c:v>
                </c:pt>
                <c:pt idx="4">
                  <c:v>1.49</c:v>
                </c:pt>
                <c:pt idx="5">
                  <c:v>1.25</c:v>
                </c:pt>
                <c:pt idx="6">
                  <c:v>1.83</c:v>
                </c:pt>
              </c:numCache>
            </c:numRef>
          </c:val>
          <c:extLst>
            <c:ext xmlns:c16="http://schemas.microsoft.com/office/drawing/2014/chart" uri="{C3380CC4-5D6E-409C-BE32-E72D297353CC}">
              <c16:uniqueId val="{00000000-E92B-478D-8E60-75BF3043686F}"/>
            </c:ext>
          </c:extLst>
        </c:ser>
        <c:dLbls>
          <c:showLegendKey val="0"/>
          <c:showVal val="0"/>
          <c:showCatName val="0"/>
          <c:showSerName val="0"/>
          <c:showPercent val="0"/>
          <c:showBubbleSize val="0"/>
        </c:dLbls>
        <c:gapWidth val="219"/>
        <c:overlap val="-27"/>
        <c:axId val="492800568"/>
        <c:axId val="492801224"/>
      </c:barChart>
      <c:catAx>
        <c:axId val="49280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92801224"/>
        <c:crosses val="autoZero"/>
        <c:auto val="1"/>
        <c:lblAlgn val="ctr"/>
        <c:lblOffset val="100"/>
        <c:noMultiLvlLbl val="0"/>
      </c:catAx>
      <c:valAx>
        <c:axId val="492801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9280056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EF00"/>
            </a:solidFill>
            <a:ln w="19050">
              <a:solidFill>
                <a:schemeClr val="tx1"/>
              </a:solidFill>
            </a:ln>
            <a:effectLst/>
          </c:spPr>
          <c:invertIfNegative val="0"/>
          <c:cat>
            <c:strRef>
              <c:f>Sheet1!$A$2:$A$5</c:f>
              <c:strCache>
                <c:ptCount val="4"/>
                <c:pt idx="0">
                  <c:v>BV-3</c:v>
                </c:pt>
                <c:pt idx="1">
                  <c:v>BV-4</c:v>
                </c:pt>
                <c:pt idx="2">
                  <c:v>Tri-SWAP</c:v>
                </c:pt>
                <c:pt idx="3">
                  <c:v>GHZ-3</c:v>
                </c:pt>
              </c:strCache>
            </c:strRef>
          </c:cat>
          <c:val>
            <c:numRef>
              <c:f>Sheet1!$B$2:$B$5</c:f>
              <c:numCache>
                <c:formatCode>General</c:formatCode>
                <c:ptCount val="4"/>
                <c:pt idx="0">
                  <c:v>1.22</c:v>
                </c:pt>
                <c:pt idx="1">
                  <c:v>1.1200000000000001</c:v>
                </c:pt>
                <c:pt idx="2">
                  <c:v>1.9</c:v>
                </c:pt>
                <c:pt idx="3">
                  <c:v>1.35</c:v>
                </c:pt>
              </c:numCache>
            </c:numRef>
          </c:val>
          <c:extLst>
            <c:ext xmlns:c16="http://schemas.microsoft.com/office/drawing/2014/chart" uri="{C3380CC4-5D6E-409C-BE32-E72D297353CC}">
              <c16:uniqueId val="{00000000-E92B-478D-8E60-75BF3043686F}"/>
            </c:ext>
          </c:extLst>
        </c:ser>
        <c:dLbls>
          <c:showLegendKey val="0"/>
          <c:showVal val="0"/>
          <c:showCatName val="0"/>
          <c:showSerName val="0"/>
          <c:showPercent val="0"/>
          <c:showBubbleSize val="0"/>
        </c:dLbls>
        <c:gapWidth val="219"/>
        <c:overlap val="-27"/>
        <c:axId val="492800568"/>
        <c:axId val="492801224"/>
      </c:barChart>
      <c:catAx>
        <c:axId val="49280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92801224"/>
        <c:crosses val="autoZero"/>
        <c:auto val="1"/>
        <c:lblAlgn val="ctr"/>
        <c:lblOffset val="100"/>
        <c:noMultiLvlLbl val="0"/>
      </c:catAx>
      <c:valAx>
        <c:axId val="492801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9280056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27475" y="2"/>
            <a:ext cx="3005138" cy="460374"/>
          </a:xfrm>
          <a:prstGeom prst="rect">
            <a:avLst/>
          </a:prstGeom>
        </p:spPr>
        <p:txBody>
          <a:bodyPr vert="horz" lIns="91440" tIns="45720" rIns="91440" bIns="45720" rtlCol="0"/>
          <a:lstStyle>
            <a:lvl1pPr algn="r">
              <a:defRPr sz="1200"/>
            </a:lvl1pPr>
          </a:lstStyle>
          <a:p>
            <a:pPr>
              <a:defRPr/>
            </a:pPr>
            <a:fld id="{DEA9CD39-8413-4B8C-A3D2-DE39318C419E}" type="datetimeFigureOut">
              <a:rPr lang="en-US"/>
              <a:pPr>
                <a:defRPr/>
              </a:pPr>
              <a:t>4/19/2019</a:t>
            </a:fld>
            <a:endParaRPr lang="en-US"/>
          </a:p>
        </p:txBody>
      </p:sp>
      <p:sp>
        <p:nvSpPr>
          <p:cNvPr id="4" name="Footer Placeholder 3"/>
          <p:cNvSpPr>
            <a:spLocks noGrp="1"/>
          </p:cNvSpPr>
          <p:nvPr>
            <p:ph type="ftr" sz="quarter" idx="2"/>
          </p:nvPr>
        </p:nvSpPr>
        <p:spPr>
          <a:xfrm>
            <a:off x="0" y="8758239"/>
            <a:ext cx="3005138" cy="460374"/>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9"/>
            <a:ext cx="3005138" cy="460374"/>
          </a:xfrm>
          <a:prstGeom prst="rect">
            <a:avLst/>
          </a:prstGeom>
        </p:spPr>
        <p:txBody>
          <a:bodyPr vert="horz" lIns="91440" tIns="45720" rIns="91440" bIns="45720" rtlCol="0" anchor="b"/>
          <a:lstStyle>
            <a:lvl1pPr algn="r">
              <a:defRPr sz="1200"/>
            </a:lvl1pPr>
          </a:lstStyle>
          <a:p>
            <a:pPr>
              <a:defRPr/>
            </a:pPr>
            <a:fld id="{65742ED9-F266-46B2-9757-D6D85BD40A3C}" type="slidenum">
              <a:rPr lang="en-US"/>
              <a:pPr>
                <a:defRPr/>
              </a:pPr>
              <a:t>‹#›</a:t>
            </a:fld>
            <a:endParaRPr lang="en-US"/>
          </a:p>
        </p:txBody>
      </p:sp>
    </p:spTree>
    <p:extLst>
      <p:ext uri="{BB962C8B-B14F-4D97-AF65-F5344CB8AC3E}">
        <p14:creationId xmlns:p14="http://schemas.microsoft.com/office/powerpoint/2010/main" val="57636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0374"/>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2"/>
            <a:ext cx="3005138" cy="460374"/>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3BD96700-5E7E-406C-B835-5191AF7B55F8}" type="datetimeFigureOut">
              <a:rPr lang="en-US"/>
              <a:pPr>
                <a:defRPr/>
              </a:pPr>
              <a:t>4/19/2019</a:t>
            </a:fld>
            <a:endParaRPr lang="en-US"/>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5"/>
            <a:ext cx="5546725" cy="4148137"/>
          </a:xfrm>
          <a:prstGeom prst="rect">
            <a:avLst/>
          </a:prstGeom>
        </p:spPr>
        <p:txBody>
          <a:bodyPr vert="horz" lIns="92309" tIns="46154" rIns="92309" bIns="4615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58239"/>
            <a:ext cx="3005138" cy="460374"/>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58239"/>
            <a:ext cx="3005138" cy="460374"/>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14F965DC-4D72-4067-8A9B-6CFE5CBE0910}" type="slidenum">
              <a:rPr lang="en-US"/>
              <a:pPr>
                <a:defRPr/>
              </a:pPr>
              <a:t>‹#›</a:t>
            </a:fld>
            <a:endParaRPr lang="en-US"/>
          </a:p>
        </p:txBody>
      </p:sp>
    </p:spTree>
    <p:extLst>
      <p:ext uri="{BB962C8B-B14F-4D97-AF65-F5344CB8AC3E}">
        <p14:creationId xmlns:p14="http://schemas.microsoft.com/office/powerpoint/2010/main" val="3197161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0" kern="1200" dirty="0">
                <a:solidFill>
                  <a:schemeClr val="tx1"/>
                </a:solidFill>
                <a:effectLst/>
                <a:latin typeface="+mn-lt"/>
                <a:ea typeface="+mn-ea"/>
                <a:cs typeface="+mn-cs"/>
              </a:rPr>
              <a:t>Good afternoon I am </a:t>
            </a:r>
            <a:r>
              <a:rPr lang="en-US" sz="1200" b="1" i="0" kern="1200" dirty="0" err="1">
                <a:solidFill>
                  <a:schemeClr val="tx1"/>
                </a:solidFill>
                <a:effectLst/>
                <a:latin typeface="+mn-lt"/>
                <a:ea typeface="+mn-ea"/>
                <a:cs typeface="+mn-cs"/>
              </a:rPr>
              <a:t>swamit</a:t>
            </a:r>
            <a:r>
              <a:rPr lang="en-US" sz="1200" b="1" i="0" kern="1200" dirty="0">
                <a:solidFill>
                  <a:schemeClr val="tx1"/>
                </a:solidFill>
                <a:effectLst/>
                <a:latin typeface="+mn-lt"/>
                <a:ea typeface="+mn-ea"/>
                <a:cs typeface="+mn-cs"/>
              </a:rPr>
              <a:t>,  Today I will talk about how we can improve reliability of</a:t>
            </a:r>
          </a:p>
          <a:p>
            <a:r>
              <a:rPr lang="en-US" sz="1200" b="1" i="0" kern="1200" dirty="0">
                <a:solidFill>
                  <a:schemeClr val="tx1"/>
                </a:solidFill>
                <a:effectLst/>
                <a:latin typeface="+mn-lt"/>
                <a:ea typeface="+mn-ea"/>
                <a:cs typeface="+mn-cs"/>
              </a:rPr>
              <a:t>Near-term quantum computers by leveraging variability in the error-rates of qubits.</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Intro: 4 min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Slide 1 : Benefit of Quantum, Quantum is Here (&gt;50 qubit computers), Qubits are erroneous.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Slide 2 : NISQ - What is it ? What is the execution model?</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Slide 3 : Compiler Policies of NISQ - Mapping / Allocation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Slide 4 : Baseline policy - minimize the swaps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Slide 5 : Problem/Shortcoming of Baseline -  If there is a bad link, compiler will still take it. PST will drop. This is bad.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Slide 6 : Goal : We want to make the compile aware of errors and variation. </a:t>
            </a:r>
            <a:endParaRPr lang="en-US" sz="1200" b="0" i="0" kern="1200" dirty="0">
              <a:solidFill>
                <a:schemeClr val="tx1"/>
              </a:solidFill>
              <a:effectLst/>
              <a:latin typeface="+mn-lt"/>
              <a:ea typeface="+mn-ea"/>
              <a:cs typeface="+mn-cs"/>
            </a:endParaRPr>
          </a:p>
          <a:p>
            <a:br>
              <a:rPr lang="en-US" sz="1200" b="1"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Characterization – 3 min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Design (Baseline + Proposal) - 5 min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Evaluation – 3 min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Conclusion – 1 min</a:t>
            </a:r>
            <a:endParaRPr lang="en-US" sz="1200" b="0" i="0" kern="1200" dirty="0">
              <a:solidFill>
                <a:schemeClr val="tx1"/>
              </a:solidFill>
              <a:effectLst/>
              <a:latin typeface="+mn-lt"/>
              <a:ea typeface="+mn-ea"/>
              <a:cs typeface="+mn-cs"/>
            </a:endParaRPr>
          </a:p>
          <a:p>
            <a:br>
              <a:rPr lang="en-US" sz="1200" b="1"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Cheers,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Gururaj</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a:t>
            </a:fld>
            <a:endParaRPr lang="en-US"/>
          </a:p>
        </p:txBody>
      </p:sp>
    </p:spTree>
    <p:extLst>
      <p:ext uri="{BB962C8B-B14F-4D97-AF65-F5344CB8AC3E}">
        <p14:creationId xmlns:p14="http://schemas.microsoft.com/office/powerpoint/2010/main" val="59061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10</a:t>
            </a:fld>
            <a:endParaRPr lang="en-US"/>
          </a:p>
        </p:txBody>
      </p:sp>
    </p:spTree>
    <p:extLst>
      <p:ext uri="{BB962C8B-B14F-4D97-AF65-F5344CB8AC3E}">
        <p14:creationId xmlns:p14="http://schemas.microsoft.com/office/powerpoint/2010/main" val="13980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11</a:t>
            </a:fld>
            <a:endParaRPr lang="en-US"/>
          </a:p>
        </p:txBody>
      </p:sp>
    </p:spTree>
    <p:extLst>
      <p:ext uri="{BB962C8B-B14F-4D97-AF65-F5344CB8AC3E}">
        <p14:creationId xmlns:p14="http://schemas.microsoft.com/office/powerpoint/2010/main" val="275315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12</a:t>
            </a:fld>
            <a:endParaRPr lang="en-US"/>
          </a:p>
        </p:txBody>
      </p:sp>
    </p:spTree>
    <p:extLst>
      <p:ext uri="{BB962C8B-B14F-4D97-AF65-F5344CB8AC3E}">
        <p14:creationId xmlns:p14="http://schemas.microsoft.com/office/powerpoint/2010/main" val="229121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13</a:t>
            </a:fld>
            <a:endParaRPr lang="en-US"/>
          </a:p>
        </p:txBody>
      </p:sp>
    </p:spTree>
    <p:extLst>
      <p:ext uri="{BB962C8B-B14F-4D97-AF65-F5344CB8AC3E}">
        <p14:creationId xmlns:p14="http://schemas.microsoft.com/office/powerpoint/2010/main" val="225245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14</a:t>
            </a:fld>
            <a:endParaRPr lang="en-US"/>
          </a:p>
        </p:txBody>
      </p:sp>
    </p:spTree>
    <p:extLst>
      <p:ext uri="{BB962C8B-B14F-4D97-AF65-F5344CB8AC3E}">
        <p14:creationId xmlns:p14="http://schemas.microsoft.com/office/powerpoint/2010/main" val="4127378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15</a:t>
            </a:fld>
            <a:endParaRPr lang="en-US"/>
          </a:p>
        </p:txBody>
      </p:sp>
    </p:spTree>
    <p:extLst>
      <p:ext uri="{BB962C8B-B14F-4D97-AF65-F5344CB8AC3E}">
        <p14:creationId xmlns:p14="http://schemas.microsoft.com/office/powerpoint/2010/main" val="159392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16</a:t>
            </a:fld>
            <a:endParaRPr lang="en-US"/>
          </a:p>
        </p:txBody>
      </p:sp>
    </p:spTree>
    <p:extLst>
      <p:ext uri="{BB962C8B-B14F-4D97-AF65-F5344CB8AC3E}">
        <p14:creationId xmlns:p14="http://schemas.microsoft.com/office/powerpoint/2010/main" val="2202416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17</a:t>
            </a:fld>
            <a:endParaRPr lang="en-US"/>
          </a:p>
        </p:txBody>
      </p:sp>
    </p:spTree>
    <p:extLst>
      <p:ext uri="{BB962C8B-B14F-4D97-AF65-F5344CB8AC3E}">
        <p14:creationId xmlns:p14="http://schemas.microsoft.com/office/powerpoint/2010/main" val="155921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VQA and VQM are general policy that can applied to any SWAP minimization proposal. In our paper, we extend </a:t>
            </a:r>
            <a:r>
              <a:rPr lang="en-US" dirty="0" err="1"/>
              <a:t>Zulener</a:t>
            </a:r>
            <a:r>
              <a:rPr lang="en-US" dirty="0"/>
              <a:t> et.al  work </a:t>
            </a:r>
          </a:p>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18</a:t>
            </a:fld>
            <a:endParaRPr lang="en-US"/>
          </a:p>
        </p:txBody>
      </p:sp>
    </p:spTree>
    <p:extLst>
      <p:ext uri="{BB962C8B-B14F-4D97-AF65-F5344CB8AC3E}">
        <p14:creationId xmlns:p14="http://schemas.microsoft.com/office/powerpoint/2010/main" val="243714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19</a:t>
            </a:fld>
            <a:endParaRPr lang="en-US"/>
          </a:p>
        </p:txBody>
      </p:sp>
    </p:spTree>
    <p:extLst>
      <p:ext uri="{BB962C8B-B14F-4D97-AF65-F5344CB8AC3E}">
        <p14:creationId xmlns:p14="http://schemas.microsoft.com/office/powerpoint/2010/main" val="250788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a:t>
            </a:fld>
            <a:endParaRPr lang="en-US"/>
          </a:p>
        </p:txBody>
      </p:sp>
    </p:spTree>
    <p:extLst>
      <p:ext uri="{BB962C8B-B14F-4D97-AF65-F5344CB8AC3E}">
        <p14:creationId xmlns:p14="http://schemas.microsoft.com/office/powerpoint/2010/main" val="91942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20</a:t>
            </a:fld>
            <a:endParaRPr lang="en-US"/>
          </a:p>
        </p:txBody>
      </p:sp>
    </p:spTree>
    <p:extLst>
      <p:ext uri="{BB962C8B-B14F-4D97-AF65-F5344CB8AC3E}">
        <p14:creationId xmlns:p14="http://schemas.microsoft.com/office/powerpoint/2010/main" val="371974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 mappings for all layers, find optimal set of SWAP operations  to transform M1 to M2 and M2 to M3, because when we SWAP we change the logical to physical mapping </a:t>
            </a:r>
          </a:p>
          <a:p>
            <a:endParaRPr lang="en-US" dirty="0"/>
          </a:p>
          <a:p>
            <a:r>
              <a:rPr lang="en-US" dirty="0"/>
              <a:t>click</a:t>
            </a:r>
          </a:p>
          <a:p>
            <a:endParaRPr lang="en-US" dirty="0"/>
          </a:p>
          <a:p>
            <a:r>
              <a:rPr lang="en-US" dirty="0"/>
              <a:t>In this example, we find S12 which requires no SWAPs cause M1 and M2 are the same </a:t>
            </a:r>
          </a:p>
          <a:p>
            <a:endParaRPr lang="en-US" dirty="0"/>
          </a:p>
          <a:p>
            <a:r>
              <a:rPr lang="en-US" dirty="0"/>
              <a:t>Then we </a:t>
            </a:r>
          </a:p>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21</a:t>
            </a:fld>
            <a:endParaRPr lang="en-US"/>
          </a:p>
        </p:txBody>
      </p:sp>
    </p:spTree>
    <p:extLst>
      <p:ext uri="{BB962C8B-B14F-4D97-AF65-F5344CB8AC3E}">
        <p14:creationId xmlns:p14="http://schemas.microsoft.com/office/powerpoint/2010/main" val="138684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22</a:t>
            </a:fld>
            <a:endParaRPr lang="en-US"/>
          </a:p>
        </p:txBody>
      </p:sp>
    </p:spTree>
    <p:extLst>
      <p:ext uri="{BB962C8B-B14F-4D97-AF65-F5344CB8AC3E}">
        <p14:creationId xmlns:p14="http://schemas.microsoft.com/office/powerpoint/2010/main" val="371568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23</a:t>
            </a:fld>
            <a:endParaRPr lang="en-US"/>
          </a:p>
        </p:txBody>
      </p:sp>
    </p:spTree>
    <p:extLst>
      <p:ext uri="{BB962C8B-B14F-4D97-AF65-F5344CB8AC3E}">
        <p14:creationId xmlns:p14="http://schemas.microsoft.com/office/powerpoint/2010/main" val="299973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24</a:t>
            </a:fld>
            <a:endParaRPr lang="en-US"/>
          </a:p>
        </p:txBody>
      </p:sp>
    </p:spTree>
    <p:extLst>
      <p:ext uri="{BB962C8B-B14F-4D97-AF65-F5344CB8AC3E}">
        <p14:creationId xmlns:p14="http://schemas.microsoft.com/office/powerpoint/2010/main" val="3302650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25</a:t>
            </a:fld>
            <a:endParaRPr lang="en-US"/>
          </a:p>
        </p:txBody>
      </p:sp>
    </p:spTree>
    <p:extLst>
      <p:ext uri="{BB962C8B-B14F-4D97-AF65-F5344CB8AC3E}">
        <p14:creationId xmlns:p14="http://schemas.microsoft.com/office/powerpoint/2010/main" val="2579909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26</a:t>
            </a:fld>
            <a:endParaRPr lang="en-US"/>
          </a:p>
        </p:txBody>
      </p:sp>
    </p:spTree>
    <p:extLst>
      <p:ext uri="{BB962C8B-B14F-4D97-AF65-F5344CB8AC3E}">
        <p14:creationId xmlns:p14="http://schemas.microsoft.com/office/powerpoint/2010/main" val="3120864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27</a:t>
            </a:fld>
            <a:endParaRPr lang="en-US"/>
          </a:p>
        </p:txBody>
      </p:sp>
    </p:spTree>
    <p:extLst>
      <p:ext uri="{BB962C8B-B14F-4D97-AF65-F5344CB8AC3E}">
        <p14:creationId xmlns:p14="http://schemas.microsoft.com/office/powerpoint/2010/main" val="3910541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and I am happy to take questions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28</a:t>
            </a:fld>
            <a:endParaRPr lang="en-US"/>
          </a:p>
        </p:txBody>
      </p:sp>
    </p:spTree>
    <p:extLst>
      <p:ext uri="{BB962C8B-B14F-4D97-AF65-F5344CB8AC3E}">
        <p14:creationId xmlns:p14="http://schemas.microsoft.com/office/powerpoint/2010/main" val="4000677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30</a:t>
            </a:fld>
            <a:endParaRPr lang="en-US"/>
          </a:p>
        </p:txBody>
      </p:sp>
    </p:spTree>
    <p:extLst>
      <p:ext uri="{BB962C8B-B14F-4D97-AF65-F5344CB8AC3E}">
        <p14:creationId xmlns:p14="http://schemas.microsoft.com/office/powerpoint/2010/main" val="342794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a:t>
            </a:fld>
            <a:endParaRPr lang="en-US"/>
          </a:p>
        </p:txBody>
      </p:sp>
    </p:spTree>
    <p:extLst>
      <p:ext uri="{BB962C8B-B14F-4D97-AF65-F5344CB8AC3E}">
        <p14:creationId xmlns:p14="http://schemas.microsoft.com/office/powerpoint/2010/main" val="81750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32</a:t>
            </a:fld>
            <a:endParaRPr lang="en-US"/>
          </a:p>
        </p:txBody>
      </p:sp>
    </p:spTree>
    <p:extLst>
      <p:ext uri="{BB962C8B-B14F-4D97-AF65-F5344CB8AC3E}">
        <p14:creationId xmlns:p14="http://schemas.microsoft.com/office/powerpoint/2010/main" val="229121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4</a:t>
            </a:fld>
            <a:endParaRPr lang="en-US"/>
          </a:p>
        </p:txBody>
      </p:sp>
    </p:spTree>
    <p:extLst>
      <p:ext uri="{BB962C8B-B14F-4D97-AF65-F5344CB8AC3E}">
        <p14:creationId xmlns:p14="http://schemas.microsoft.com/office/powerpoint/2010/main" val="5739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5</a:t>
            </a:fld>
            <a:endParaRPr lang="en-US"/>
          </a:p>
        </p:txBody>
      </p:sp>
    </p:spTree>
    <p:extLst>
      <p:ext uri="{BB962C8B-B14F-4D97-AF65-F5344CB8AC3E}">
        <p14:creationId xmlns:p14="http://schemas.microsoft.com/office/powerpoint/2010/main" val="301593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6</a:t>
            </a:fld>
            <a:endParaRPr lang="en-US"/>
          </a:p>
        </p:txBody>
      </p:sp>
    </p:spTree>
    <p:extLst>
      <p:ext uri="{BB962C8B-B14F-4D97-AF65-F5344CB8AC3E}">
        <p14:creationId xmlns:p14="http://schemas.microsoft.com/office/powerpoint/2010/main" val="373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7</a:t>
            </a:fld>
            <a:endParaRPr lang="en-US"/>
          </a:p>
        </p:txBody>
      </p:sp>
    </p:spTree>
    <p:extLst>
      <p:ext uri="{BB962C8B-B14F-4D97-AF65-F5344CB8AC3E}">
        <p14:creationId xmlns:p14="http://schemas.microsoft.com/office/powerpoint/2010/main" val="340822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8</a:t>
            </a:fld>
            <a:endParaRPr lang="en-US"/>
          </a:p>
        </p:txBody>
      </p:sp>
    </p:spTree>
    <p:extLst>
      <p:ext uri="{BB962C8B-B14F-4D97-AF65-F5344CB8AC3E}">
        <p14:creationId xmlns:p14="http://schemas.microsoft.com/office/powerpoint/2010/main" val="120144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9</a:t>
            </a:fld>
            <a:endParaRPr lang="en-US"/>
          </a:p>
        </p:txBody>
      </p:sp>
    </p:spTree>
    <p:extLst>
      <p:ext uri="{BB962C8B-B14F-4D97-AF65-F5344CB8AC3E}">
        <p14:creationId xmlns:p14="http://schemas.microsoft.com/office/powerpoint/2010/main" val="2001726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2" y="1557867"/>
            <a:ext cx="6795913"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style</a:t>
            </a:r>
          </a:p>
        </p:txBody>
      </p:sp>
      <p:sp>
        <p:nvSpPr>
          <p:cNvPr id="3" name="Subtitle 2"/>
          <p:cNvSpPr>
            <a:spLocks noGrp="1"/>
          </p:cNvSpPr>
          <p:nvPr>
            <p:ph type="subTitle" idx="1"/>
          </p:nvPr>
        </p:nvSpPr>
        <p:spPr>
          <a:xfrm>
            <a:off x="4967110" y="4275669"/>
            <a:ext cx="6795913"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7534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2" y="1557867"/>
            <a:ext cx="6795913"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4967110" y="4275669"/>
            <a:ext cx="6795913"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2814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6814"/>
            <a:ext cx="8128000" cy="1143000"/>
          </a:xfrm>
        </p:spPr>
        <p:txBody>
          <a:bodyPr/>
          <a:lstStyle/>
          <a:p>
            <a:r>
              <a:rPr lang="en-US"/>
              <a:t>Click to edit Master title style</a:t>
            </a:r>
            <a:endParaRPr lang="en-US" dirty="0"/>
          </a:p>
        </p:txBody>
      </p:sp>
      <p:sp>
        <p:nvSpPr>
          <p:cNvPr id="3" name="Rectangle: Rounded Corners 2"/>
          <p:cNvSpPr/>
          <p:nvPr userDrawn="1"/>
        </p:nvSpPr>
        <p:spPr>
          <a:xfrm>
            <a:off x="0" y="1417638"/>
            <a:ext cx="12192000" cy="9209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dirty="0"/>
          </a:p>
        </p:txBody>
      </p:sp>
      <p:sp>
        <p:nvSpPr>
          <p:cNvPr id="5" name="Slide Number Placeholder 4">
            <a:extLst>
              <a:ext uri="{FF2B5EF4-FFF2-40B4-BE49-F238E27FC236}">
                <a16:creationId xmlns:a16="http://schemas.microsoft.com/office/drawing/2014/main" id="{46919046-8448-4945-A997-242C8C4F1092}"/>
              </a:ext>
            </a:extLst>
          </p:cNvPr>
          <p:cNvSpPr>
            <a:spLocks noGrp="1"/>
          </p:cNvSpPr>
          <p:nvPr>
            <p:ph type="sldNum" sz="quarter" idx="4"/>
          </p:nvPr>
        </p:nvSpPr>
        <p:spPr>
          <a:xfrm>
            <a:off x="11545615" y="0"/>
            <a:ext cx="646386" cy="436529"/>
          </a:xfrm>
          <a:prstGeom prst="rect">
            <a:avLst/>
          </a:prstGeom>
        </p:spPr>
        <p:txBody>
          <a:bodyPr vert="horz" lIns="91440" tIns="45720" rIns="91440" bIns="45720" rtlCol="0" anchor="ctr"/>
          <a:lstStyle>
            <a:lvl1pPr algn="r">
              <a:defRPr sz="2400">
                <a:solidFill>
                  <a:schemeClr val="tx1">
                    <a:tint val="75000"/>
                  </a:schemeClr>
                </a:solidFill>
              </a:defRPr>
            </a:lvl1pPr>
          </a:lstStyle>
          <a:p>
            <a:fld id="{52AE2DB5-4517-4C79-AADE-245F3E00587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09458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D178019-C439-4E91-AEA9-062C206F8E90}" type="slidenum">
              <a:rPr lang="en-US"/>
              <a:pPr>
                <a:defRPr/>
              </a:pPr>
              <a:t>‹#›</a:t>
            </a:fld>
            <a:endParaRPr lang="en-US"/>
          </a:p>
        </p:txBody>
      </p:sp>
    </p:spTree>
    <p:extLst>
      <p:ext uri="{BB962C8B-B14F-4D97-AF65-F5344CB8AC3E}">
        <p14:creationId xmlns:p14="http://schemas.microsoft.com/office/powerpoint/2010/main" val="207201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6814"/>
            <a:ext cx="8128000" cy="1143000"/>
          </a:xfrm>
        </p:spPr>
        <p:txBody>
          <a:bodyPr/>
          <a:lstStyle/>
          <a:p>
            <a:r>
              <a:rPr lang="en-US"/>
              <a:t>Click to edit Master title style</a:t>
            </a:r>
            <a:endParaRPr lang="en-US" dirty="0"/>
          </a:p>
        </p:txBody>
      </p:sp>
      <p:sp>
        <p:nvSpPr>
          <p:cNvPr id="3" name="Rectangle: Rounded Corners 2"/>
          <p:cNvSpPr/>
          <p:nvPr userDrawn="1"/>
        </p:nvSpPr>
        <p:spPr>
          <a:xfrm>
            <a:off x="0" y="1392924"/>
            <a:ext cx="12192000" cy="4571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4">
            <a:extLst>
              <a:ext uri="{FF2B5EF4-FFF2-40B4-BE49-F238E27FC236}">
                <a16:creationId xmlns:a16="http://schemas.microsoft.com/office/drawing/2014/main" id="{9DEAC6FC-54B3-4AB7-B42E-F1847D21CBE8}"/>
              </a:ext>
            </a:extLst>
          </p:cNvPr>
          <p:cNvSpPr>
            <a:spLocks noGrp="1"/>
          </p:cNvSpPr>
          <p:nvPr>
            <p:ph type="sldNum" sz="quarter" idx="4"/>
          </p:nvPr>
        </p:nvSpPr>
        <p:spPr>
          <a:xfrm>
            <a:off x="11707633" y="0"/>
            <a:ext cx="484367" cy="436529"/>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E2DB5-4517-4C79-AADE-245F3E00587B}" type="slidenum">
              <a:rPr kumimoji="0" lang="en-US" sz="18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83490355"/>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86909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Lst>
  <p:hf hdr="0" ft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620828"/>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390" y="1301621"/>
            <a:ext cx="10447503" cy="752737"/>
          </a:xfrm>
          <a:noFill/>
        </p:spPr>
        <p:txBody>
          <a:bodyPr/>
          <a:lstStyle/>
          <a:p>
            <a:pPr algn="ctr"/>
            <a:r>
              <a:rPr lang="en-US" sz="4300" dirty="0" err="1">
                <a:solidFill>
                  <a:schemeClr val="tx1"/>
                </a:solidFill>
              </a:rPr>
              <a:t>NoT</a:t>
            </a:r>
            <a:r>
              <a:rPr lang="en-US" sz="4300" dirty="0">
                <a:solidFill>
                  <a:schemeClr val="tx1"/>
                </a:solidFill>
              </a:rPr>
              <a:t> All </a:t>
            </a:r>
            <a:r>
              <a:rPr lang="en-US" sz="4300" dirty="0" err="1">
                <a:solidFill>
                  <a:schemeClr val="tx1"/>
                </a:solidFill>
              </a:rPr>
              <a:t>QuBITs</a:t>
            </a:r>
            <a:r>
              <a:rPr lang="en-US" sz="4300" dirty="0">
                <a:solidFill>
                  <a:schemeClr val="tx1"/>
                </a:solidFill>
              </a:rPr>
              <a:t> Are created Equal</a:t>
            </a:r>
          </a:p>
        </p:txBody>
      </p:sp>
      <p:sp>
        <p:nvSpPr>
          <p:cNvPr id="7" name="Subtitle 2"/>
          <p:cNvSpPr txBox="1">
            <a:spLocks/>
          </p:cNvSpPr>
          <p:nvPr/>
        </p:nvSpPr>
        <p:spPr>
          <a:xfrm>
            <a:off x="3528632" y="4540080"/>
            <a:ext cx="6795913" cy="867657"/>
          </a:xfrm>
          <a:prstGeom prst="rect">
            <a:avLst/>
          </a:prstGeom>
        </p:spPr>
        <p:txBody>
          <a:bodyPr vert="horz" lIns="91440" tIns="45720" rIns="91440" bIns="45720" rtlCol="0">
            <a:noAutofit/>
          </a:bodyPr>
          <a:lstStyle>
            <a:lvl1pPr marL="0" indent="0" algn="l" defTabSz="342900" rtl="0" eaLnBrk="1" latinLnBrk="0" hangingPunct="1">
              <a:lnSpc>
                <a:spcPts val="2100"/>
              </a:lnSpc>
              <a:spcBef>
                <a:spcPct val="20000"/>
              </a:spcBef>
              <a:buFont typeface="Arial"/>
              <a:buNone/>
              <a:defRPr sz="1800" kern="1200" cap="all" spc="300">
                <a:solidFill>
                  <a:schemeClr val="tx1">
                    <a:lumMod val="50000"/>
                    <a:lumOff val="50000"/>
                  </a:schemeClr>
                </a:solidFill>
                <a:latin typeface="+mn-lt"/>
                <a:ea typeface="+mn-ea"/>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endParaRPr lang="en-US" sz="3200" b="1" dirty="0"/>
          </a:p>
        </p:txBody>
      </p:sp>
      <p:grpSp>
        <p:nvGrpSpPr>
          <p:cNvPr id="8" name="Group 7">
            <a:extLst>
              <a:ext uri="{FF2B5EF4-FFF2-40B4-BE49-F238E27FC236}">
                <a16:creationId xmlns:a16="http://schemas.microsoft.com/office/drawing/2014/main" id="{69A5A308-152A-482F-86FF-59BDBC32480D}"/>
              </a:ext>
            </a:extLst>
          </p:cNvPr>
          <p:cNvGrpSpPr/>
          <p:nvPr/>
        </p:nvGrpSpPr>
        <p:grpSpPr>
          <a:xfrm>
            <a:off x="4406135" y="3291332"/>
            <a:ext cx="6096000" cy="2208089"/>
            <a:chOff x="3536851" y="2943380"/>
            <a:chExt cx="6096000" cy="2208089"/>
          </a:xfrm>
        </p:grpSpPr>
        <p:sp>
          <p:nvSpPr>
            <p:cNvPr id="9" name="Rectangle 8">
              <a:extLst>
                <a:ext uri="{FF2B5EF4-FFF2-40B4-BE49-F238E27FC236}">
                  <a16:creationId xmlns:a16="http://schemas.microsoft.com/office/drawing/2014/main" id="{3F8FE3E7-B75F-44F9-94C6-E9E4BEF4099B}"/>
                </a:ext>
              </a:extLst>
            </p:cNvPr>
            <p:cNvSpPr/>
            <p:nvPr/>
          </p:nvSpPr>
          <p:spPr>
            <a:xfrm>
              <a:off x="3536851" y="4074251"/>
              <a:ext cx="6096000" cy="1077218"/>
            </a:xfrm>
            <a:prstGeom prst="rect">
              <a:avLst/>
            </a:prstGeom>
          </p:spPr>
          <p:txBody>
            <a:bodyPr wrap="square">
              <a:spAutoFit/>
            </a:bodyPr>
            <a:lstStyle/>
            <a:p>
              <a:pPr algn="ctr"/>
              <a:r>
                <a:rPr lang="en-US" sz="3200" dirty="0">
                  <a:latin typeface="+mj-lt"/>
                </a:rPr>
                <a:t>Swamit Tannu</a:t>
              </a:r>
            </a:p>
            <a:p>
              <a:pPr algn="ctr"/>
              <a:r>
                <a:rPr lang="en-US" sz="3200" dirty="0">
                  <a:latin typeface="+mj-lt"/>
                </a:rPr>
                <a:t>Moinuddin Qureshi</a:t>
              </a:r>
            </a:p>
          </p:txBody>
        </p:sp>
        <p:sp>
          <p:nvSpPr>
            <p:cNvPr id="10" name="Rectangle 9">
              <a:extLst>
                <a:ext uri="{FF2B5EF4-FFF2-40B4-BE49-F238E27FC236}">
                  <a16:creationId xmlns:a16="http://schemas.microsoft.com/office/drawing/2014/main" id="{36DF77C9-F30F-4E13-B1AE-5203210446B8}"/>
                </a:ext>
              </a:extLst>
            </p:cNvPr>
            <p:cNvSpPr/>
            <p:nvPr/>
          </p:nvSpPr>
          <p:spPr>
            <a:xfrm>
              <a:off x="5750159" y="2943380"/>
              <a:ext cx="1849610" cy="461665"/>
            </a:xfrm>
            <a:prstGeom prst="rect">
              <a:avLst/>
            </a:prstGeom>
          </p:spPr>
          <p:txBody>
            <a:bodyPr wrap="none">
              <a:spAutoFit/>
            </a:bodyPr>
            <a:lstStyle/>
            <a:p>
              <a:pPr algn="ctr"/>
              <a:r>
                <a:rPr lang="en-US" sz="2400" b="1" dirty="0">
                  <a:latin typeface="+mn-lt"/>
                </a:rPr>
                <a:t>ASPLOS 2019</a:t>
              </a:r>
            </a:p>
          </p:txBody>
        </p:sp>
      </p:grpSp>
      <p:sp>
        <p:nvSpPr>
          <p:cNvPr id="5" name="Rectangle 4">
            <a:extLst>
              <a:ext uri="{FF2B5EF4-FFF2-40B4-BE49-F238E27FC236}">
                <a16:creationId xmlns:a16="http://schemas.microsoft.com/office/drawing/2014/main" id="{CCF44B4B-3F4A-4B02-9E1D-2C98AF4F30A1}"/>
              </a:ext>
            </a:extLst>
          </p:cNvPr>
          <p:cNvSpPr/>
          <p:nvPr/>
        </p:nvSpPr>
        <p:spPr>
          <a:xfrm>
            <a:off x="2848949" y="1999317"/>
            <a:ext cx="9210372" cy="584775"/>
          </a:xfrm>
          <a:prstGeom prst="rect">
            <a:avLst/>
          </a:prstGeom>
        </p:spPr>
        <p:txBody>
          <a:bodyPr wrap="square">
            <a:spAutoFit/>
          </a:bodyPr>
          <a:lstStyle/>
          <a:p>
            <a:pPr algn="ctr"/>
            <a:r>
              <a:rPr lang="en-US" sz="3200" b="1" dirty="0">
                <a:solidFill>
                  <a:prstClr val="black"/>
                </a:solidFill>
                <a:latin typeface="+mn-lt"/>
              </a:rPr>
              <a:t>Variability Aware Policies for NISQ Computers</a:t>
            </a:r>
          </a:p>
        </p:txBody>
      </p:sp>
    </p:spTree>
    <p:extLst>
      <p:ext uri="{BB962C8B-B14F-4D97-AF65-F5344CB8AC3E}">
        <p14:creationId xmlns:p14="http://schemas.microsoft.com/office/powerpoint/2010/main" val="4108981165"/>
      </p:ext>
    </p:extLst>
  </p:cSld>
  <p:clrMapOvr>
    <a:masterClrMapping/>
  </p:clrMapOvr>
  <mc:AlternateContent xmlns:mc="http://schemas.openxmlformats.org/markup-compatibility/2006" xmlns:p14="http://schemas.microsoft.com/office/powerpoint/2010/main">
    <mc:Choice Requires="p14">
      <p:transition spd="slow" p14:dur="2000" advTm="2838"/>
    </mc:Choice>
    <mc:Fallback xmlns="">
      <p:transition spd="slow" advTm="28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1FA07-248F-4D34-88FF-F69AC069325F}"/>
              </a:ext>
            </a:extLst>
          </p:cNvPr>
          <p:cNvPicPr>
            <a:picLocks noChangeAspect="1"/>
          </p:cNvPicPr>
          <p:nvPr/>
        </p:nvPicPr>
        <p:blipFill>
          <a:blip r:embed="rId3"/>
          <a:stretch>
            <a:fillRect/>
          </a:stretch>
        </p:blipFill>
        <p:spPr>
          <a:xfrm>
            <a:off x="2268685" y="1770650"/>
            <a:ext cx="7654630" cy="4452494"/>
          </a:xfrm>
          <a:prstGeom prst="rect">
            <a:avLst/>
          </a:prstGeom>
        </p:spPr>
      </p:pic>
      <p:sp>
        <p:nvSpPr>
          <p:cNvPr id="3" name="Slide Number Placeholder 2">
            <a:extLst>
              <a:ext uri="{FF2B5EF4-FFF2-40B4-BE49-F238E27FC236}">
                <a16:creationId xmlns:a16="http://schemas.microsoft.com/office/drawing/2014/main" id="{B5B15497-BFC4-4041-9E13-A94E9B360087}"/>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10</a:t>
            </a:fld>
            <a:endParaRPr lang="en-US" dirty="0">
              <a:solidFill>
                <a:prstClr val="black">
                  <a:tint val="75000"/>
                </a:prstClr>
              </a:solidFill>
            </a:endParaRPr>
          </a:p>
        </p:txBody>
      </p:sp>
      <p:sp>
        <p:nvSpPr>
          <p:cNvPr id="6" name="Rectangle: Rounded Corners 5">
            <a:extLst>
              <a:ext uri="{FF2B5EF4-FFF2-40B4-BE49-F238E27FC236}">
                <a16:creationId xmlns:a16="http://schemas.microsoft.com/office/drawing/2014/main" id="{7BA3A42C-741C-4D15-A46A-53513725F716}"/>
              </a:ext>
            </a:extLst>
          </p:cNvPr>
          <p:cNvSpPr/>
          <p:nvPr/>
        </p:nvSpPr>
        <p:spPr>
          <a:xfrm>
            <a:off x="0" y="6417943"/>
            <a:ext cx="12192000" cy="440057"/>
          </a:xfrm>
          <a:prstGeom prst="roundRect">
            <a:avLst>
              <a:gd name="adj" fmla="val 0"/>
            </a:avLst>
          </a:prstGeom>
          <a:solidFill>
            <a:sysClr val="windowText" lastClr="000000">
              <a:lumMod val="75000"/>
              <a:lumOff val="25000"/>
            </a:sysClr>
          </a:solidFill>
          <a:ln w="53975" cap="flat" cmpd="sng" algn="ctr">
            <a:noFill/>
            <a:prstDash val="solid"/>
          </a:ln>
          <a:effectLst/>
        </p:spPr>
        <p:txBody>
          <a:bodyPr anchor="ctr"/>
          <a:lstStyle/>
          <a:p>
            <a:pPr algn="ctr" eaLnBrk="1" fontAlgn="auto" hangingPunct="1">
              <a:spcBef>
                <a:spcPts val="0"/>
              </a:spcBef>
              <a:spcAft>
                <a:spcPts val="0"/>
              </a:spcAft>
              <a:defRPr/>
            </a:pPr>
            <a:r>
              <a:rPr lang="en-US" sz="2800" b="1" kern="0" dirty="0">
                <a:solidFill>
                  <a:schemeClr val="bg1"/>
                </a:solidFill>
                <a:latin typeface="Calibri"/>
                <a:ea typeface="+mn-ea"/>
              </a:rPr>
              <a:t>Single Qubit Gate errors have limited effect on the reliability</a:t>
            </a:r>
          </a:p>
        </p:txBody>
      </p:sp>
      <p:sp>
        <p:nvSpPr>
          <p:cNvPr id="8" name="Title 1">
            <a:extLst>
              <a:ext uri="{FF2B5EF4-FFF2-40B4-BE49-F238E27FC236}">
                <a16:creationId xmlns:a16="http://schemas.microsoft.com/office/drawing/2014/main" id="{EBBC89EB-7CA2-4B3F-B84B-3C129DBC4C76}"/>
              </a:ext>
            </a:extLst>
          </p:cNvPr>
          <p:cNvSpPr txBox="1">
            <a:spLocks noChangeArrowheads="1"/>
          </p:cNvSpPr>
          <p:nvPr/>
        </p:nvSpPr>
        <p:spPr bwMode="auto">
          <a:xfrm>
            <a:off x="609600" y="84931"/>
            <a:ext cx="100203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42900">
              <a:defRPr sz="2400" b="1">
                <a:solidFill>
                  <a:schemeClr val="tx1"/>
                </a:solidFill>
                <a:latin typeface="Times New Roman" panose="02020603050405020304" pitchFamily="18" charset="0"/>
                <a:ea typeface="MS PGothic" panose="020B0600070205080204" pitchFamily="34" charset="-128"/>
              </a:defRPr>
            </a:lvl1pPr>
            <a:lvl2pPr marL="742950" indent="-285750" defTabSz="342900">
              <a:defRPr sz="2400" b="1">
                <a:solidFill>
                  <a:schemeClr val="tx1"/>
                </a:solidFill>
                <a:latin typeface="Times New Roman" panose="02020603050405020304" pitchFamily="18" charset="0"/>
                <a:ea typeface="MS PGothic" panose="020B0600070205080204" pitchFamily="34" charset="-128"/>
              </a:defRPr>
            </a:lvl2pPr>
            <a:lvl3pPr marL="1143000" indent="-228600" defTabSz="342900">
              <a:defRPr sz="2400" b="1">
                <a:solidFill>
                  <a:schemeClr val="tx1"/>
                </a:solidFill>
                <a:latin typeface="Times New Roman" panose="02020603050405020304" pitchFamily="18" charset="0"/>
                <a:ea typeface="MS PGothic" panose="020B0600070205080204" pitchFamily="34" charset="-128"/>
              </a:defRPr>
            </a:lvl3pPr>
            <a:lvl4pPr marL="1600200" indent="-228600" defTabSz="342900">
              <a:defRPr sz="2400" b="1">
                <a:solidFill>
                  <a:schemeClr val="tx1"/>
                </a:solidFill>
                <a:latin typeface="Times New Roman" panose="02020603050405020304" pitchFamily="18" charset="0"/>
                <a:ea typeface="MS PGothic" panose="020B0600070205080204" pitchFamily="34" charset="-128"/>
              </a:defRPr>
            </a:lvl4pPr>
            <a:lvl5pPr marL="2057400" indent="-228600" defTabSz="342900">
              <a:defRPr sz="2400" b="1">
                <a:solidFill>
                  <a:schemeClr val="tx1"/>
                </a:solidFill>
                <a:latin typeface="Times New Roman" panose="02020603050405020304" pitchFamily="18" charset="0"/>
                <a:ea typeface="MS PGothic" panose="020B0600070205080204" pitchFamily="34" charset="-128"/>
              </a:defRPr>
            </a:lvl5pPr>
            <a:lvl6pPr marL="2514600" indent="-22860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400" b="0" dirty="0">
                <a:latin typeface="+mj-lt"/>
              </a:rPr>
              <a:t>Single Qubit Gate Error Rates</a:t>
            </a:r>
          </a:p>
        </p:txBody>
      </p:sp>
      <p:sp>
        <p:nvSpPr>
          <p:cNvPr id="2" name="TextBox 1">
            <a:extLst>
              <a:ext uri="{FF2B5EF4-FFF2-40B4-BE49-F238E27FC236}">
                <a16:creationId xmlns:a16="http://schemas.microsoft.com/office/drawing/2014/main" id="{EB456567-602A-4BC0-A154-F68C839D63E4}"/>
              </a:ext>
            </a:extLst>
          </p:cNvPr>
          <p:cNvSpPr txBox="1"/>
          <p:nvPr/>
        </p:nvSpPr>
        <p:spPr>
          <a:xfrm>
            <a:off x="5784652" y="3105834"/>
            <a:ext cx="2114462" cy="646331"/>
          </a:xfrm>
          <a:prstGeom prst="rect">
            <a:avLst/>
          </a:prstGeom>
          <a:solidFill>
            <a:schemeClr val="bg2"/>
          </a:solidFill>
        </p:spPr>
        <p:txBody>
          <a:bodyPr wrap="square" rtlCol="0">
            <a:spAutoFit/>
          </a:bodyPr>
          <a:lstStyle/>
          <a:p>
            <a:pPr algn="ctr"/>
            <a:r>
              <a:rPr lang="en-US" dirty="0">
                <a:latin typeface="Arial Rounded MT Bold" panose="020F0704030504030204" pitchFamily="34" charset="0"/>
              </a:rPr>
              <a:t>Average error rate 0.26%</a:t>
            </a:r>
          </a:p>
        </p:txBody>
      </p:sp>
    </p:spTree>
    <p:extLst>
      <p:ext uri="{BB962C8B-B14F-4D97-AF65-F5344CB8AC3E}">
        <p14:creationId xmlns:p14="http://schemas.microsoft.com/office/powerpoint/2010/main" val="2886577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3D52-E350-43CA-8F7A-6FF6D4D662F9}"/>
              </a:ext>
            </a:extLst>
          </p:cNvPr>
          <p:cNvSpPr>
            <a:spLocks noGrp="1"/>
          </p:cNvSpPr>
          <p:nvPr>
            <p:ph type="title"/>
          </p:nvPr>
        </p:nvSpPr>
        <p:spPr>
          <a:xfrm>
            <a:off x="712995" y="166864"/>
            <a:ext cx="10936016" cy="1143000"/>
          </a:xfrm>
        </p:spPr>
        <p:txBody>
          <a:bodyPr>
            <a:normAutofit/>
          </a:bodyPr>
          <a:lstStyle/>
          <a:p>
            <a:r>
              <a:rPr lang="en-US" sz="4400" dirty="0"/>
              <a:t>Two Qubit Gate Error Rate</a:t>
            </a:r>
          </a:p>
        </p:txBody>
      </p:sp>
      <p:sp>
        <p:nvSpPr>
          <p:cNvPr id="3" name="Slide Number Placeholder 2">
            <a:extLst>
              <a:ext uri="{FF2B5EF4-FFF2-40B4-BE49-F238E27FC236}">
                <a16:creationId xmlns:a16="http://schemas.microsoft.com/office/drawing/2014/main" id="{65D80DD4-0C37-4C32-AF91-4BD742901159}"/>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11</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89CC22BD-9A31-4380-886F-A94FCF903362}"/>
              </a:ext>
            </a:extLst>
          </p:cNvPr>
          <p:cNvPicPr>
            <a:picLocks noChangeAspect="1"/>
          </p:cNvPicPr>
          <p:nvPr/>
        </p:nvPicPr>
        <p:blipFill>
          <a:blip r:embed="rId3"/>
          <a:stretch>
            <a:fillRect/>
          </a:stretch>
        </p:blipFill>
        <p:spPr>
          <a:xfrm>
            <a:off x="2565147" y="1529016"/>
            <a:ext cx="6674267" cy="4610867"/>
          </a:xfrm>
          <a:prstGeom prst="rect">
            <a:avLst/>
          </a:prstGeom>
        </p:spPr>
      </p:pic>
      <p:sp>
        <p:nvSpPr>
          <p:cNvPr id="6" name="Rectangle: Rounded Corners 5">
            <a:extLst>
              <a:ext uri="{FF2B5EF4-FFF2-40B4-BE49-F238E27FC236}">
                <a16:creationId xmlns:a16="http://schemas.microsoft.com/office/drawing/2014/main" id="{DABE3D29-9050-4A01-BDAA-7DEC98B240E8}"/>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Two</a:t>
            </a:r>
            <a:r>
              <a:rPr kumimoji="0" lang="en-US" sz="3200" b="1" i="0" u="none" strike="noStrike" kern="1200" cap="none" spc="0" normalizeH="0" noProof="0" dirty="0">
                <a:ln>
                  <a:noFill/>
                </a:ln>
                <a:solidFill>
                  <a:schemeClr val="bg1"/>
                </a:solidFill>
                <a:effectLst/>
                <a:uLnTx/>
                <a:uFillTx/>
                <a:latin typeface="Calibri"/>
                <a:ea typeface="+mn-ea"/>
                <a:cs typeface="+mn-cs"/>
              </a:rPr>
              <a:t> qubit error rate is high and show significant variability</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9B6B13DB-07D9-46FE-A17D-5217105E876E}"/>
              </a:ext>
            </a:extLst>
          </p:cNvPr>
          <p:cNvGrpSpPr/>
          <p:nvPr/>
        </p:nvGrpSpPr>
        <p:grpSpPr>
          <a:xfrm>
            <a:off x="6181003" y="3757961"/>
            <a:ext cx="2689438" cy="1862254"/>
            <a:chOff x="4225455" y="3757961"/>
            <a:chExt cx="2689438" cy="1862254"/>
          </a:xfrm>
        </p:grpSpPr>
        <p:cxnSp>
          <p:nvCxnSpPr>
            <p:cNvPr id="20" name="Straight Connector 19">
              <a:extLst>
                <a:ext uri="{FF2B5EF4-FFF2-40B4-BE49-F238E27FC236}">
                  <a16:creationId xmlns:a16="http://schemas.microsoft.com/office/drawing/2014/main" id="{CAD800B9-7C43-4C7C-A6A8-074B0C35C490}"/>
                </a:ext>
              </a:extLst>
            </p:cNvPr>
            <p:cNvCxnSpPr>
              <a:cxnSpLocks/>
            </p:cNvCxnSpPr>
            <p:nvPr/>
          </p:nvCxnSpPr>
          <p:spPr>
            <a:xfrm>
              <a:off x="4225455" y="3757961"/>
              <a:ext cx="0" cy="1862254"/>
            </a:xfrm>
            <a:prstGeom prst="line">
              <a:avLst/>
            </a:prstGeom>
            <a:ln w="12700">
              <a:prstDash val="lgDash"/>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FD97B0C8-9DE4-4EBE-80D6-7D563DE7FAEC}"/>
                </a:ext>
              </a:extLst>
            </p:cNvPr>
            <p:cNvSpPr txBox="1"/>
            <p:nvPr/>
          </p:nvSpPr>
          <p:spPr>
            <a:xfrm>
              <a:off x="4252614" y="3894455"/>
              <a:ext cx="2662279" cy="830997"/>
            </a:xfrm>
            <a:prstGeom prst="rect">
              <a:avLst/>
            </a:prstGeom>
            <a:solidFill>
              <a:schemeClr val="bg2"/>
            </a:solidFill>
          </p:spPr>
          <p:txBody>
            <a:bodyPr wrap="square" rtlCol="0">
              <a:spAutoFit/>
            </a:bodyPr>
            <a:lstStyle/>
            <a:p>
              <a:pPr algn="ctr"/>
              <a:r>
                <a:rPr lang="en-US" sz="2400" dirty="0">
                  <a:latin typeface="Arial Rounded MT Bold" panose="020F0704030504030204" pitchFamily="34" charset="0"/>
                </a:rPr>
                <a:t>90</a:t>
              </a:r>
              <a:r>
                <a:rPr lang="en-US" sz="2400" baseline="30000" dirty="0">
                  <a:latin typeface="Arial Rounded MT Bold" panose="020F0704030504030204" pitchFamily="34" charset="0"/>
                </a:rPr>
                <a:t>th</a:t>
              </a:r>
              <a:r>
                <a:rPr lang="en-US" sz="2400" dirty="0">
                  <a:latin typeface="Arial Rounded MT Bold" panose="020F0704030504030204" pitchFamily="34" charset="0"/>
                </a:rPr>
                <a:t> Percentile: Link Error 10%</a:t>
              </a:r>
            </a:p>
          </p:txBody>
        </p:sp>
      </p:grpSp>
      <p:sp>
        <p:nvSpPr>
          <p:cNvPr id="13" name="TextBox 12">
            <a:extLst>
              <a:ext uri="{FF2B5EF4-FFF2-40B4-BE49-F238E27FC236}">
                <a16:creationId xmlns:a16="http://schemas.microsoft.com/office/drawing/2014/main" id="{CFBD491C-0D72-4FC4-A6C6-1BC9925022F3}"/>
              </a:ext>
            </a:extLst>
          </p:cNvPr>
          <p:cNvSpPr txBox="1"/>
          <p:nvPr/>
        </p:nvSpPr>
        <p:spPr>
          <a:xfrm>
            <a:off x="5775007" y="2480026"/>
            <a:ext cx="2472700" cy="830997"/>
          </a:xfrm>
          <a:prstGeom prst="rect">
            <a:avLst/>
          </a:prstGeom>
          <a:solidFill>
            <a:schemeClr val="bg2"/>
          </a:solidFill>
        </p:spPr>
        <p:txBody>
          <a:bodyPr wrap="square" rtlCol="0">
            <a:spAutoFit/>
          </a:bodyPr>
          <a:lstStyle/>
          <a:p>
            <a:pPr algn="ctr"/>
            <a:r>
              <a:rPr lang="en-US" sz="2400" dirty="0">
                <a:latin typeface="Arial Rounded MT Bold" panose="020F0704030504030204" pitchFamily="34" charset="0"/>
              </a:rPr>
              <a:t>Average error rate 4%</a:t>
            </a:r>
          </a:p>
        </p:txBody>
      </p:sp>
    </p:spTree>
    <p:extLst>
      <p:ext uri="{BB962C8B-B14F-4D97-AF65-F5344CB8AC3E}">
        <p14:creationId xmlns:p14="http://schemas.microsoft.com/office/powerpoint/2010/main" val="408711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2474-E571-428E-B90B-0E7C27279C90}"/>
              </a:ext>
            </a:extLst>
          </p:cNvPr>
          <p:cNvSpPr>
            <a:spLocks noGrp="1"/>
          </p:cNvSpPr>
          <p:nvPr>
            <p:ph type="title"/>
          </p:nvPr>
        </p:nvSpPr>
        <p:spPr>
          <a:xfrm>
            <a:off x="609599" y="94004"/>
            <a:ext cx="11070867" cy="1245810"/>
          </a:xfrm>
        </p:spPr>
        <p:txBody>
          <a:bodyPr>
            <a:normAutofit/>
          </a:bodyPr>
          <a:lstStyle/>
          <a:p>
            <a:r>
              <a:rPr lang="en-US" sz="4000" dirty="0"/>
              <a:t>Spatial Variation in Two Qubit (Link) Error Rates</a:t>
            </a:r>
          </a:p>
        </p:txBody>
      </p:sp>
      <p:sp>
        <p:nvSpPr>
          <p:cNvPr id="3" name="Slide Number Placeholder 2">
            <a:extLst>
              <a:ext uri="{FF2B5EF4-FFF2-40B4-BE49-F238E27FC236}">
                <a16:creationId xmlns:a16="http://schemas.microsoft.com/office/drawing/2014/main" id="{83FF89D5-2DCE-4F37-A3DC-1C6C26166F9F}"/>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12</a:t>
            </a:fld>
            <a:endParaRPr lang="en-US" dirty="0">
              <a:solidFill>
                <a:prstClr val="black">
                  <a:tint val="75000"/>
                </a:prstClr>
              </a:solidFill>
            </a:endParaRPr>
          </a:p>
        </p:txBody>
      </p:sp>
      <p:sp>
        <p:nvSpPr>
          <p:cNvPr id="5" name="Rectangle: Rounded Corners 4">
            <a:extLst>
              <a:ext uri="{FF2B5EF4-FFF2-40B4-BE49-F238E27FC236}">
                <a16:creationId xmlns:a16="http://schemas.microsoft.com/office/drawing/2014/main" id="{F948EA56-325D-4021-938E-FADA244F101F}"/>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Some links are consistently more error prone than others</a:t>
            </a:r>
          </a:p>
        </p:txBody>
      </p:sp>
      <p:sp>
        <p:nvSpPr>
          <p:cNvPr id="9" name="TextBox 8">
            <a:extLst>
              <a:ext uri="{FF2B5EF4-FFF2-40B4-BE49-F238E27FC236}">
                <a16:creationId xmlns:a16="http://schemas.microsoft.com/office/drawing/2014/main" id="{3965850B-647A-4BB0-9B33-B67E3FB886A1}"/>
              </a:ext>
            </a:extLst>
          </p:cNvPr>
          <p:cNvSpPr txBox="1"/>
          <p:nvPr/>
        </p:nvSpPr>
        <p:spPr>
          <a:xfrm>
            <a:off x="6239435" y="4748895"/>
            <a:ext cx="5881852" cy="1077218"/>
          </a:xfrm>
          <a:prstGeom prst="rect">
            <a:avLst/>
          </a:prstGeom>
          <a:noFill/>
        </p:spPr>
        <p:txBody>
          <a:bodyPr wrap="square" rtlCol="0">
            <a:spAutoFit/>
          </a:bodyPr>
          <a:lstStyle/>
          <a:p>
            <a:pPr algn="ctr"/>
            <a:r>
              <a:rPr lang="en-US" sz="3200" dirty="0">
                <a:latin typeface="+mn-lt"/>
              </a:rPr>
              <a:t>Average link error rate for 76 links in IBM-Q20 machine</a:t>
            </a:r>
          </a:p>
        </p:txBody>
      </p:sp>
      <p:pic>
        <p:nvPicPr>
          <p:cNvPr id="7" name="Picture 6" descr="A close up of a building&#10;&#10;Description generated with high confidence">
            <a:extLst>
              <a:ext uri="{FF2B5EF4-FFF2-40B4-BE49-F238E27FC236}">
                <a16:creationId xmlns:a16="http://schemas.microsoft.com/office/drawing/2014/main" id="{B783AAB0-0E55-4BF8-8B8B-AED7F6EB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86" y="1570496"/>
            <a:ext cx="6036449" cy="4650530"/>
          </a:xfrm>
          <a:prstGeom prst="rect">
            <a:avLst/>
          </a:prstGeom>
        </p:spPr>
      </p:pic>
      <p:cxnSp>
        <p:nvCxnSpPr>
          <p:cNvPr id="10" name="Straight Connector 9">
            <a:extLst>
              <a:ext uri="{FF2B5EF4-FFF2-40B4-BE49-F238E27FC236}">
                <a16:creationId xmlns:a16="http://schemas.microsoft.com/office/drawing/2014/main" id="{FE44979B-3A49-47F7-9EF9-965ABCF81FD3}"/>
              </a:ext>
            </a:extLst>
          </p:cNvPr>
          <p:cNvCxnSpPr/>
          <p:nvPr/>
        </p:nvCxnSpPr>
        <p:spPr>
          <a:xfrm>
            <a:off x="6892578" y="2220686"/>
            <a:ext cx="998925"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EBE91FE-F98F-47E3-9AB2-5DA3A24A7BE4}"/>
              </a:ext>
            </a:extLst>
          </p:cNvPr>
          <p:cNvSpPr txBox="1"/>
          <p:nvPr/>
        </p:nvSpPr>
        <p:spPr>
          <a:xfrm>
            <a:off x="8083604" y="1984926"/>
            <a:ext cx="2732608" cy="461665"/>
          </a:xfrm>
          <a:prstGeom prst="rect">
            <a:avLst/>
          </a:prstGeom>
          <a:noFill/>
        </p:spPr>
        <p:txBody>
          <a:bodyPr wrap="none" rtlCol="0">
            <a:spAutoFit/>
          </a:bodyPr>
          <a:lstStyle/>
          <a:p>
            <a:r>
              <a:rPr lang="en-US" sz="2400" b="1" dirty="0">
                <a:latin typeface="+mj-lt"/>
              </a:rPr>
              <a:t>Link Error Rate &gt; 7%</a:t>
            </a:r>
          </a:p>
        </p:txBody>
      </p:sp>
      <p:cxnSp>
        <p:nvCxnSpPr>
          <p:cNvPr id="12" name="Straight Connector 11">
            <a:extLst>
              <a:ext uri="{FF2B5EF4-FFF2-40B4-BE49-F238E27FC236}">
                <a16:creationId xmlns:a16="http://schemas.microsoft.com/office/drawing/2014/main" id="{A5089927-0174-4625-8603-65E754186560}"/>
              </a:ext>
            </a:extLst>
          </p:cNvPr>
          <p:cNvCxnSpPr/>
          <p:nvPr/>
        </p:nvCxnSpPr>
        <p:spPr>
          <a:xfrm>
            <a:off x="6892578" y="2723659"/>
            <a:ext cx="998925" cy="0"/>
          </a:xfrm>
          <a:prstGeom prst="line">
            <a:avLst/>
          </a:prstGeom>
          <a:ln w="76200">
            <a:solidFill>
              <a:srgbClr val="F48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C6381DF-3BFD-4CA2-B829-0AE6343C553F}"/>
              </a:ext>
            </a:extLst>
          </p:cNvPr>
          <p:cNvSpPr txBox="1"/>
          <p:nvPr/>
        </p:nvSpPr>
        <p:spPr>
          <a:xfrm>
            <a:off x="8083604" y="2510951"/>
            <a:ext cx="3404265" cy="461665"/>
          </a:xfrm>
          <a:prstGeom prst="rect">
            <a:avLst/>
          </a:prstGeom>
          <a:noFill/>
        </p:spPr>
        <p:txBody>
          <a:bodyPr wrap="none" rtlCol="0">
            <a:spAutoFit/>
          </a:bodyPr>
          <a:lstStyle/>
          <a:p>
            <a:r>
              <a:rPr lang="en-US" sz="2400" b="1" dirty="0">
                <a:latin typeface="+mj-lt"/>
              </a:rPr>
              <a:t>3% &lt; Link Error Rate &lt; 7%</a:t>
            </a:r>
          </a:p>
        </p:txBody>
      </p:sp>
      <p:cxnSp>
        <p:nvCxnSpPr>
          <p:cNvPr id="14" name="Straight Connector 13">
            <a:extLst>
              <a:ext uri="{FF2B5EF4-FFF2-40B4-BE49-F238E27FC236}">
                <a16:creationId xmlns:a16="http://schemas.microsoft.com/office/drawing/2014/main" id="{24CA9192-5AA4-4F8B-9243-DAF9B96A88AE}"/>
              </a:ext>
            </a:extLst>
          </p:cNvPr>
          <p:cNvCxnSpPr/>
          <p:nvPr/>
        </p:nvCxnSpPr>
        <p:spPr>
          <a:xfrm>
            <a:off x="6892578" y="3241640"/>
            <a:ext cx="998925" cy="0"/>
          </a:xfrm>
          <a:prstGeom prst="line">
            <a:avLst/>
          </a:prstGeom>
          <a:ln w="76200">
            <a:solidFill>
              <a:srgbClr val="00EF00"/>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AC4D599-A8E3-42DB-A5F4-906E323F6B79}"/>
              </a:ext>
            </a:extLst>
          </p:cNvPr>
          <p:cNvSpPr txBox="1"/>
          <p:nvPr/>
        </p:nvSpPr>
        <p:spPr>
          <a:xfrm>
            <a:off x="8083604" y="3036616"/>
            <a:ext cx="2732608" cy="461665"/>
          </a:xfrm>
          <a:prstGeom prst="rect">
            <a:avLst/>
          </a:prstGeom>
          <a:noFill/>
        </p:spPr>
        <p:txBody>
          <a:bodyPr wrap="none" rtlCol="0">
            <a:spAutoFit/>
          </a:bodyPr>
          <a:lstStyle/>
          <a:p>
            <a:r>
              <a:rPr lang="en-US" sz="2400" b="1" dirty="0">
                <a:latin typeface="+mj-lt"/>
              </a:rPr>
              <a:t>Link Error Rate &lt; 3%</a:t>
            </a:r>
          </a:p>
        </p:txBody>
      </p:sp>
      <p:grpSp>
        <p:nvGrpSpPr>
          <p:cNvPr id="26" name="Group 25">
            <a:extLst>
              <a:ext uri="{FF2B5EF4-FFF2-40B4-BE49-F238E27FC236}">
                <a16:creationId xmlns:a16="http://schemas.microsoft.com/office/drawing/2014/main" id="{98E752A4-24A5-4341-A9AE-954FAE7F3197}"/>
              </a:ext>
            </a:extLst>
          </p:cNvPr>
          <p:cNvGrpSpPr/>
          <p:nvPr/>
        </p:nvGrpSpPr>
        <p:grpSpPr>
          <a:xfrm>
            <a:off x="2799366" y="2074858"/>
            <a:ext cx="2273986" cy="646331"/>
            <a:chOff x="2799366" y="2074858"/>
            <a:chExt cx="2273986" cy="646331"/>
          </a:xfrm>
        </p:grpSpPr>
        <p:sp>
          <p:nvSpPr>
            <p:cNvPr id="17" name="TextBox 16">
              <a:extLst>
                <a:ext uri="{FF2B5EF4-FFF2-40B4-BE49-F238E27FC236}">
                  <a16:creationId xmlns:a16="http://schemas.microsoft.com/office/drawing/2014/main" id="{FA6669D1-D3DB-455F-B4C0-8E1B38E1FA41}"/>
                </a:ext>
              </a:extLst>
            </p:cNvPr>
            <p:cNvSpPr txBox="1"/>
            <p:nvPr/>
          </p:nvSpPr>
          <p:spPr>
            <a:xfrm>
              <a:off x="2799366" y="2074858"/>
              <a:ext cx="1762022" cy="646331"/>
            </a:xfrm>
            <a:prstGeom prst="rect">
              <a:avLst/>
            </a:prstGeom>
            <a:solidFill>
              <a:schemeClr val="tx2">
                <a:lumMod val="75000"/>
              </a:schemeClr>
            </a:solidFill>
          </p:spPr>
          <p:txBody>
            <a:bodyPr wrap="none" rtlCol="0">
              <a:spAutoFit/>
            </a:bodyPr>
            <a:lstStyle/>
            <a:p>
              <a:pPr algn="ctr"/>
              <a:r>
                <a:rPr lang="en-US" dirty="0">
                  <a:solidFill>
                    <a:schemeClr val="bg1"/>
                  </a:solidFill>
                </a:rPr>
                <a:t>Worst link:</a:t>
              </a:r>
            </a:p>
            <a:p>
              <a:pPr algn="ctr"/>
              <a:r>
                <a:rPr lang="en-US" dirty="0">
                  <a:solidFill>
                    <a:schemeClr val="bg1"/>
                  </a:solidFill>
                </a:rPr>
                <a:t> 15% </a:t>
              </a:r>
              <a:r>
                <a:rPr lang="en-US" dirty="0" err="1">
                  <a:solidFill>
                    <a:schemeClr val="bg1"/>
                  </a:solidFill>
                </a:rPr>
                <a:t>cnot</a:t>
              </a:r>
              <a:r>
                <a:rPr lang="en-US" dirty="0">
                  <a:solidFill>
                    <a:schemeClr val="bg1"/>
                  </a:solidFill>
                </a:rPr>
                <a:t> error</a:t>
              </a:r>
            </a:p>
          </p:txBody>
        </p:sp>
        <p:cxnSp>
          <p:nvCxnSpPr>
            <p:cNvPr id="24" name="Straight Arrow Connector 23">
              <a:extLst>
                <a:ext uri="{FF2B5EF4-FFF2-40B4-BE49-F238E27FC236}">
                  <a16:creationId xmlns:a16="http://schemas.microsoft.com/office/drawing/2014/main" id="{189FC801-CD93-41E7-B33F-F929F6E0A04D}"/>
                </a:ext>
              </a:extLst>
            </p:cNvPr>
            <p:cNvCxnSpPr>
              <a:cxnSpLocks/>
            </p:cNvCxnSpPr>
            <p:nvPr/>
          </p:nvCxnSpPr>
          <p:spPr>
            <a:xfrm>
              <a:off x="4562662" y="2392661"/>
              <a:ext cx="51069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pic>
        <p:nvPicPr>
          <p:cNvPr id="29" name="Picture 28" descr="A close up of a building&#10;&#10;Description generated with high confidence">
            <a:extLst>
              <a:ext uri="{FF2B5EF4-FFF2-40B4-BE49-F238E27FC236}">
                <a16:creationId xmlns:a16="http://schemas.microsoft.com/office/drawing/2014/main" id="{E1D82CE8-949C-425B-8D5C-D9E2A7DAD36C}"/>
              </a:ext>
            </a:extLst>
          </p:cNvPr>
          <p:cNvPicPr>
            <a:picLocks noChangeAspect="1"/>
          </p:cNvPicPr>
          <p:nvPr/>
        </p:nvPicPr>
        <p:blipFill rotWithShape="1">
          <a:blip r:embed="rId3">
            <a:extLst>
              <a:ext uri="{28A0092B-C50C-407E-A947-70E740481C1C}">
                <a14:useLocalDpi xmlns:a14="http://schemas.microsoft.com/office/drawing/2010/main" val="0"/>
              </a:ext>
            </a:extLst>
          </a:blip>
          <a:srcRect t="89624" r="68060"/>
          <a:stretch/>
        </p:blipFill>
        <p:spPr>
          <a:xfrm>
            <a:off x="200438" y="5741781"/>
            <a:ext cx="1928053" cy="482528"/>
          </a:xfrm>
          <a:prstGeom prst="rect">
            <a:avLst/>
          </a:prstGeom>
        </p:spPr>
      </p:pic>
      <p:grpSp>
        <p:nvGrpSpPr>
          <p:cNvPr id="23" name="Group 22">
            <a:extLst>
              <a:ext uri="{FF2B5EF4-FFF2-40B4-BE49-F238E27FC236}">
                <a16:creationId xmlns:a16="http://schemas.microsoft.com/office/drawing/2014/main" id="{D5BE5C63-D55F-4ADF-A703-E8A1CE482FF2}"/>
              </a:ext>
            </a:extLst>
          </p:cNvPr>
          <p:cNvGrpSpPr/>
          <p:nvPr/>
        </p:nvGrpSpPr>
        <p:grpSpPr>
          <a:xfrm>
            <a:off x="185128" y="4902747"/>
            <a:ext cx="1958671" cy="967855"/>
            <a:chOff x="185128" y="4979587"/>
            <a:chExt cx="1958671" cy="967855"/>
          </a:xfrm>
        </p:grpSpPr>
        <p:cxnSp>
          <p:nvCxnSpPr>
            <p:cNvPr id="19" name="Straight Arrow Connector 18">
              <a:extLst>
                <a:ext uri="{FF2B5EF4-FFF2-40B4-BE49-F238E27FC236}">
                  <a16:creationId xmlns:a16="http://schemas.microsoft.com/office/drawing/2014/main" id="{D87DF67D-8BF3-49AA-AF25-55D4B0DCFC6B}"/>
                </a:ext>
              </a:extLst>
            </p:cNvPr>
            <p:cNvCxnSpPr>
              <a:cxnSpLocks/>
            </p:cNvCxnSpPr>
            <p:nvPr/>
          </p:nvCxnSpPr>
          <p:spPr>
            <a:xfrm>
              <a:off x="998924" y="5464914"/>
              <a:ext cx="453358" cy="48252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2A3BE38A-B59B-4FCC-B187-5F7CA071292B}"/>
                </a:ext>
              </a:extLst>
            </p:cNvPr>
            <p:cNvSpPr txBox="1"/>
            <p:nvPr/>
          </p:nvSpPr>
          <p:spPr>
            <a:xfrm>
              <a:off x="185128" y="4979587"/>
              <a:ext cx="1958671" cy="646331"/>
            </a:xfrm>
            <a:prstGeom prst="rect">
              <a:avLst/>
            </a:prstGeom>
            <a:solidFill>
              <a:schemeClr val="tx2">
                <a:lumMod val="75000"/>
              </a:schemeClr>
            </a:solidFill>
          </p:spPr>
          <p:txBody>
            <a:bodyPr wrap="square" rtlCol="0">
              <a:spAutoFit/>
            </a:bodyPr>
            <a:lstStyle/>
            <a:p>
              <a:pPr algn="ctr"/>
              <a:r>
                <a:rPr lang="en-US" dirty="0">
                  <a:solidFill>
                    <a:schemeClr val="bg1"/>
                  </a:solidFill>
                </a:rPr>
                <a:t>Best Link:</a:t>
              </a:r>
            </a:p>
            <a:p>
              <a:pPr algn="ctr"/>
              <a:r>
                <a:rPr lang="en-US" dirty="0">
                  <a:solidFill>
                    <a:schemeClr val="bg1"/>
                  </a:solidFill>
                </a:rPr>
                <a:t> 2% </a:t>
              </a:r>
              <a:r>
                <a:rPr lang="en-US" dirty="0" err="1">
                  <a:solidFill>
                    <a:schemeClr val="bg1"/>
                  </a:solidFill>
                </a:rPr>
                <a:t>cnot</a:t>
              </a:r>
              <a:r>
                <a:rPr lang="en-US" dirty="0">
                  <a:solidFill>
                    <a:schemeClr val="bg1"/>
                  </a:solidFill>
                </a:rPr>
                <a:t> error</a:t>
              </a:r>
            </a:p>
          </p:txBody>
        </p:sp>
      </p:grpSp>
      <p:pic>
        <p:nvPicPr>
          <p:cNvPr id="34" name="Graphic 33">
            <a:extLst>
              <a:ext uri="{FF2B5EF4-FFF2-40B4-BE49-F238E27FC236}">
                <a16:creationId xmlns:a16="http://schemas.microsoft.com/office/drawing/2014/main" id="{A54C9AFB-EE8E-4363-8555-36AD79F3B7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5267" y="1604113"/>
            <a:ext cx="1809519" cy="1809519"/>
          </a:xfrm>
          <a:prstGeom prst="rect">
            <a:avLst/>
          </a:prstGeom>
        </p:spPr>
      </p:pic>
      <p:pic>
        <p:nvPicPr>
          <p:cNvPr id="35" name="Graphic 34">
            <a:extLst>
              <a:ext uri="{FF2B5EF4-FFF2-40B4-BE49-F238E27FC236}">
                <a16:creationId xmlns:a16="http://schemas.microsoft.com/office/drawing/2014/main" id="{B042E856-2960-4BE6-8BA1-4E67AECAB2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56951" y="1957588"/>
            <a:ext cx="1113651" cy="1113651"/>
          </a:xfrm>
          <a:prstGeom prst="rect">
            <a:avLst/>
          </a:prstGeom>
        </p:spPr>
      </p:pic>
    </p:spTree>
    <p:extLst>
      <p:ext uri="{BB962C8B-B14F-4D97-AF65-F5344CB8AC3E}">
        <p14:creationId xmlns:p14="http://schemas.microsoft.com/office/powerpoint/2010/main" val="304820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29"/>
                                        </p:tgtEl>
                                        <p:attrNameLst>
                                          <p:attrName>style.opacity</p:attrName>
                                        </p:attrNameLst>
                                      </p:cBhvr>
                                      <p:to>
                                        <p:strVal val="0.25"/>
                                      </p:to>
                                    </p:set>
                                    <p:animEffect filter="image" prLst="opacity: 0.25">
                                      <p:cBhvr rctx="IE">
                                        <p:cTn id="18" dur="indefinite"/>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96814"/>
            <a:ext cx="9753600" cy="1143000"/>
          </a:xfrm>
        </p:spPr>
        <p:txBody>
          <a:bodyPr>
            <a:noAutofit/>
          </a:bodyPr>
          <a:lstStyle/>
          <a:p>
            <a:r>
              <a:rPr lang="en-US" sz="4400" dirty="0"/>
              <a:t>OUTLINE</a:t>
            </a:r>
          </a:p>
        </p:txBody>
      </p:sp>
      <p:sp>
        <p:nvSpPr>
          <p:cNvPr id="19" name="Slide Number Placeholder 18">
            <a:extLst>
              <a:ext uri="{FF2B5EF4-FFF2-40B4-BE49-F238E27FC236}">
                <a16:creationId xmlns:a16="http://schemas.microsoft.com/office/drawing/2014/main" id="{A23BE3F2-7BCA-4115-94C1-0FA6A7AB1A59}"/>
              </a:ext>
            </a:extLst>
          </p:cNvPr>
          <p:cNvSpPr>
            <a:spLocks noGrp="1"/>
          </p:cNvSpPr>
          <p:nvPr>
            <p:ph type="sldNum" sz="quarter" idx="4"/>
          </p:nvPr>
        </p:nvSpPr>
        <p:spPr/>
        <p:txBody>
          <a:bodyPr/>
          <a:lstStyle/>
          <a:p>
            <a:fld id="{52AE2DB5-4517-4C79-AADE-245F3E00587B}" type="slidenum">
              <a:rPr lang="en-US" sz="2400" smtClean="0"/>
              <a:t>13</a:t>
            </a:fld>
            <a:endParaRPr lang="en-US" sz="2400" dirty="0"/>
          </a:p>
        </p:txBody>
      </p:sp>
      <p:sp>
        <p:nvSpPr>
          <p:cNvPr id="7" name="TextBox 6"/>
          <p:cNvSpPr txBox="1"/>
          <p:nvPr/>
        </p:nvSpPr>
        <p:spPr>
          <a:xfrm>
            <a:off x="-59166" y="1584132"/>
            <a:ext cx="10082456" cy="4401205"/>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solidFill>
                  <a:schemeClr val="tx1">
                    <a:lumMod val="50000"/>
                    <a:lumOff val="50000"/>
                  </a:schemeClr>
                </a:solidFill>
              </a:rPr>
              <a:t> </a:t>
            </a:r>
            <a:r>
              <a:rPr lang="en-US" sz="2800" dirty="0">
                <a:solidFill>
                  <a:schemeClr val="tx1">
                    <a:lumMod val="50000"/>
                    <a:lumOff val="50000"/>
                  </a:schemeClr>
                </a:solidFill>
              </a:rPr>
              <a:t>Background</a:t>
            </a:r>
          </a:p>
          <a:p>
            <a:endParaRPr lang="en-US" sz="2800" b="1" dirty="0">
              <a:solidFill>
                <a:schemeClr val="tx1">
                  <a:lumMod val="50000"/>
                  <a:lumOff val="50000"/>
                </a:schemeClr>
              </a:solidFill>
            </a:endParaRPr>
          </a:p>
          <a:p>
            <a:pPr marL="457200" indent="-457200">
              <a:buFont typeface="Wingdings" panose="05000000000000000000" pitchFamily="2" charset="2"/>
              <a:buChar char="v"/>
            </a:pPr>
            <a:r>
              <a:rPr lang="en-US" sz="2800" dirty="0">
                <a:solidFill>
                  <a:schemeClr val="tx1">
                    <a:lumMod val="50000"/>
                    <a:lumOff val="50000"/>
                  </a:schemeClr>
                </a:solidFill>
              </a:rPr>
              <a:t>Error Characterization Data  </a:t>
            </a:r>
          </a:p>
          <a:p>
            <a:pPr marL="457200" indent="-457200">
              <a:buFont typeface="Wingdings" panose="05000000000000000000" pitchFamily="2" charset="2"/>
              <a:buChar char="v"/>
            </a:pPr>
            <a:endParaRPr lang="en-US" sz="2800" b="1" dirty="0"/>
          </a:p>
          <a:p>
            <a:pPr marL="457200" indent="-457200">
              <a:buFont typeface="Wingdings" panose="05000000000000000000" pitchFamily="2" charset="2"/>
              <a:buChar char="v"/>
            </a:pPr>
            <a:r>
              <a:rPr lang="en-US" sz="2800" b="1" dirty="0"/>
              <a:t>Variability Aware Policies: VQA + VQM</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Implementation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Evaluations</a:t>
            </a:r>
          </a:p>
          <a:p>
            <a:endParaRPr lang="en-US" sz="2800" b="1" dirty="0"/>
          </a:p>
        </p:txBody>
      </p:sp>
    </p:spTree>
    <p:extLst>
      <p:ext uri="{BB962C8B-B14F-4D97-AF65-F5344CB8AC3E}">
        <p14:creationId xmlns:p14="http://schemas.microsoft.com/office/powerpoint/2010/main" val="27074762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EA25-9271-4749-9F13-C704580D42F7}"/>
              </a:ext>
            </a:extLst>
          </p:cNvPr>
          <p:cNvSpPr>
            <a:spLocks noGrp="1"/>
          </p:cNvSpPr>
          <p:nvPr>
            <p:ph type="title"/>
          </p:nvPr>
        </p:nvSpPr>
        <p:spPr/>
        <p:txBody>
          <a:bodyPr>
            <a:normAutofit/>
          </a:bodyPr>
          <a:lstStyle/>
          <a:p>
            <a:r>
              <a:rPr lang="en-US" sz="4000" dirty="0"/>
              <a:t>Variation-Aware Policy</a:t>
            </a:r>
          </a:p>
        </p:txBody>
      </p:sp>
      <p:sp>
        <p:nvSpPr>
          <p:cNvPr id="3" name="Slide Number Placeholder 2">
            <a:extLst>
              <a:ext uri="{FF2B5EF4-FFF2-40B4-BE49-F238E27FC236}">
                <a16:creationId xmlns:a16="http://schemas.microsoft.com/office/drawing/2014/main" id="{D0BDF7FD-BA7B-4042-A87B-4B1F9389350B}"/>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14</a:t>
            </a:fld>
            <a:endParaRPr lang="en-US" dirty="0">
              <a:solidFill>
                <a:prstClr val="black">
                  <a:tint val="75000"/>
                </a:prstClr>
              </a:solidFill>
            </a:endParaRPr>
          </a:p>
        </p:txBody>
      </p:sp>
      <p:grpSp>
        <p:nvGrpSpPr>
          <p:cNvPr id="23" name="Group 22">
            <a:extLst>
              <a:ext uri="{FF2B5EF4-FFF2-40B4-BE49-F238E27FC236}">
                <a16:creationId xmlns:a16="http://schemas.microsoft.com/office/drawing/2014/main" id="{2435E939-C7A6-4067-833C-0F34DC95F1A0}"/>
              </a:ext>
            </a:extLst>
          </p:cNvPr>
          <p:cNvGrpSpPr/>
          <p:nvPr/>
        </p:nvGrpSpPr>
        <p:grpSpPr>
          <a:xfrm>
            <a:off x="755308" y="2251501"/>
            <a:ext cx="10876087" cy="2849524"/>
            <a:chOff x="1115362" y="2297683"/>
            <a:chExt cx="10876087" cy="2849524"/>
          </a:xfrm>
        </p:grpSpPr>
        <p:grpSp>
          <p:nvGrpSpPr>
            <p:cNvPr id="4" name="Group 3">
              <a:extLst>
                <a:ext uri="{FF2B5EF4-FFF2-40B4-BE49-F238E27FC236}">
                  <a16:creationId xmlns:a16="http://schemas.microsoft.com/office/drawing/2014/main" id="{CC486CCE-91A9-487C-904A-CD460DD01FB5}"/>
                </a:ext>
              </a:extLst>
            </p:cNvPr>
            <p:cNvGrpSpPr/>
            <p:nvPr/>
          </p:nvGrpSpPr>
          <p:grpSpPr>
            <a:xfrm>
              <a:off x="1115362" y="2297683"/>
              <a:ext cx="10876087" cy="1802944"/>
              <a:chOff x="1900452" y="4352754"/>
              <a:chExt cx="10876087" cy="1802944"/>
            </a:xfrm>
          </p:grpSpPr>
          <p:grpSp>
            <p:nvGrpSpPr>
              <p:cNvPr id="5" name="Group 4">
                <a:extLst>
                  <a:ext uri="{FF2B5EF4-FFF2-40B4-BE49-F238E27FC236}">
                    <a16:creationId xmlns:a16="http://schemas.microsoft.com/office/drawing/2014/main" id="{6E09A514-427C-4992-BED3-D2D8DFA19773}"/>
                  </a:ext>
                </a:extLst>
              </p:cNvPr>
              <p:cNvGrpSpPr/>
              <p:nvPr/>
            </p:nvGrpSpPr>
            <p:grpSpPr>
              <a:xfrm>
                <a:off x="1900452" y="4443094"/>
                <a:ext cx="9574898" cy="1373033"/>
                <a:chOff x="-520038" y="2673608"/>
                <a:chExt cx="9574898" cy="1373033"/>
              </a:xfrm>
            </p:grpSpPr>
            <p:grpSp>
              <p:nvGrpSpPr>
                <p:cNvPr id="9" name="Group 8">
                  <a:extLst>
                    <a:ext uri="{FF2B5EF4-FFF2-40B4-BE49-F238E27FC236}">
                      <a16:creationId xmlns:a16="http://schemas.microsoft.com/office/drawing/2014/main" id="{5C8B85C1-0E30-4F4B-9A65-5EBE77F4AB69}"/>
                    </a:ext>
                  </a:extLst>
                </p:cNvPr>
                <p:cNvGrpSpPr/>
                <p:nvPr/>
              </p:nvGrpSpPr>
              <p:grpSpPr>
                <a:xfrm>
                  <a:off x="-76693" y="2673608"/>
                  <a:ext cx="9131553" cy="1373033"/>
                  <a:chOff x="2861539" y="3142999"/>
                  <a:chExt cx="7180186" cy="1406438"/>
                </a:xfrm>
              </p:grpSpPr>
              <p:grpSp>
                <p:nvGrpSpPr>
                  <p:cNvPr id="11" name="Group 10">
                    <a:extLst>
                      <a:ext uri="{FF2B5EF4-FFF2-40B4-BE49-F238E27FC236}">
                        <a16:creationId xmlns:a16="http://schemas.microsoft.com/office/drawing/2014/main" id="{05A98A89-279E-43D0-BED6-7B8796AF5742}"/>
                      </a:ext>
                    </a:extLst>
                  </p:cNvPr>
                  <p:cNvGrpSpPr/>
                  <p:nvPr/>
                </p:nvGrpSpPr>
                <p:grpSpPr>
                  <a:xfrm>
                    <a:off x="2861539" y="3142999"/>
                    <a:ext cx="7180186" cy="1406438"/>
                    <a:chOff x="-334329" y="3489837"/>
                    <a:chExt cx="6236781" cy="1259946"/>
                  </a:xfrm>
                </p:grpSpPr>
                <p:sp>
                  <p:nvSpPr>
                    <p:cNvPr id="13" name="TextBox 12">
                      <a:extLst>
                        <a:ext uri="{FF2B5EF4-FFF2-40B4-BE49-F238E27FC236}">
                          <a16:creationId xmlns:a16="http://schemas.microsoft.com/office/drawing/2014/main" id="{8B03B6EC-BD74-4B95-B539-88264C43BC78}"/>
                        </a:ext>
                      </a:extLst>
                    </p:cNvPr>
                    <p:cNvSpPr txBox="1"/>
                    <p:nvPr/>
                  </p:nvSpPr>
                  <p:spPr>
                    <a:xfrm>
                      <a:off x="-334329" y="3650142"/>
                      <a:ext cx="2014910" cy="423641"/>
                    </a:xfrm>
                    <a:prstGeom prst="rect">
                      <a:avLst/>
                    </a:prstGeom>
                    <a:noFill/>
                  </p:spPr>
                  <p:txBody>
                    <a:bodyPr wrap="square" rtlCol="0">
                      <a:spAutoFit/>
                    </a:bodyPr>
                    <a:lstStyle/>
                    <a:p>
                      <a:pPr algn="ctr"/>
                      <a:r>
                        <a:rPr lang="en-US" sz="2400" b="1" dirty="0"/>
                        <a:t>Input Program</a:t>
                      </a:r>
                    </a:p>
                  </p:txBody>
                </p:sp>
                <p:grpSp>
                  <p:nvGrpSpPr>
                    <p:cNvPr id="14" name="Group 13">
                      <a:extLst>
                        <a:ext uri="{FF2B5EF4-FFF2-40B4-BE49-F238E27FC236}">
                          <a16:creationId xmlns:a16="http://schemas.microsoft.com/office/drawing/2014/main" id="{04629F5C-A62E-4175-9DE6-7CDB6E109E27}"/>
                        </a:ext>
                      </a:extLst>
                    </p:cNvPr>
                    <p:cNvGrpSpPr/>
                    <p:nvPr/>
                  </p:nvGrpSpPr>
                  <p:grpSpPr>
                    <a:xfrm>
                      <a:off x="1589246" y="3489837"/>
                      <a:ext cx="4313206" cy="1259946"/>
                      <a:chOff x="1589246" y="3489837"/>
                      <a:chExt cx="4313206" cy="1259946"/>
                    </a:xfrm>
                  </p:grpSpPr>
                  <p:grpSp>
                    <p:nvGrpSpPr>
                      <p:cNvPr id="15" name="Group 14">
                        <a:extLst>
                          <a:ext uri="{FF2B5EF4-FFF2-40B4-BE49-F238E27FC236}">
                            <a16:creationId xmlns:a16="http://schemas.microsoft.com/office/drawing/2014/main" id="{2D55CEDD-7B35-40D1-B6BD-1DFC68069B09}"/>
                          </a:ext>
                        </a:extLst>
                      </p:cNvPr>
                      <p:cNvGrpSpPr/>
                      <p:nvPr/>
                    </p:nvGrpSpPr>
                    <p:grpSpPr>
                      <a:xfrm>
                        <a:off x="1589246" y="3728834"/>
                        <a:ext cx="1907127" cy="1020949"/>
                        <a:chOff x="2376695" y="2613817"/>
                        <a:chExt cx="2076044" cy="1020949"/>
                      </a:xfrm>
                    </p:grpSpPr>
                    <p:sp>
                      <p:nvSpPr>
                        <p:cNvPr id="18" name="Rectangle 17">
                          <a:extLst>
                            <a:ext uri="{FF2B5EF4-FFF2-40B4-BE49-F238E27FC236}">
                              <a16:creationId xmlns:a16="http://schemas.microsoft.com/office/drawing/2014/main" id="{1DE164A3-004E-482A-B914-2151D9FA635F}"/>
                            </a:ext>
                          </a:extLst>
                        </p:cNvPr>
                        <p:cNvSpPr/>
                        <p:nvPr/>
                      </p:nvSpPr>
                      <p:spPr>
                        <a:xfrm>
                          <a:off x="2703323" y="2613817"/>
                          <a:ext cx="1749416" cy="1020949"/>
                        </a:xfrm>
                        <a:prstGeom prst="rect">
                          <a:avLst/>
                        </a:prstGeom>
                        <a:solidFill>
                          <a:srgbClr val="FEE599"/>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Variation-aware</a:t>
                          </a:r>
                        </a:p>
                        <a:p>
                          <a:pPr algn="ctr"/>
                          <a:r>
                            <a:rPr lang="en-US" sz="2400" dirty="0">
                              <a:solidFill>
                                <a:schemeClr val="tx1"/>
                              </a:solidFill>
                            </a:rPr>
                            <a:t>Compiler</a:t>
                          </a:r>
                        </a:p>
                      </p:txBody>
                    </p:sp>
                    <p:cxnSp>
                      <p:nvCxnSpPr>
                        <p:cNvPr id="19" name="Straight Arrow Connector 18">
                          <a:extLst>
                            <a:ext uri="{FF2B5EF4-FFF2-40B4-BE49-F238E27FC236}">
                              <a16:creationId xmlns:a16="http://schemas.microsoft.com/office/drawing/2014/main" id="{BCD20ABE-99E4-44AF-B577-A92C0A49A1E9}"/>
                            </a:ext>
                          </a:extLst>
                        </p:cNvPr>
                        <p:cNvCxnSpPr>
                          <a:cxnSpLocks/>
                        </p:cNvCxnSpPr>
                        <p:nvPr/>
                      </p:nvCxnSpPr>
                      <p:spPr>
                        <a:xfrm>
                          <a:off x="2376695" y="2783272"/>
                          <a:ext cx="298323"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16" name="TextBox 15">
                        <a:extLst>
                          <a:ext uri="{FF2B5EF4-FFF2-40B4-BE49-F238E27FC236}">
                            <a16:creationId xmlns:a16="http://schemas.microsoft.com/office/drawing/2014/main" id="{42BE29F5-A595-4C22-9C5A-0E0067CE9DD9}"/>
                          </a:ext>
                        </a:extLst>
                      </p:cNvPr>
                      <p:cNvSpPr txBox="1"/>
                      <p:nvPr/>
                    </p:nvSpPr>
                    <p:spPr>
                      <a:xfrm>
                        <a:off x="3556948" y="3489837"/>
                        <a:ext cx="2345504" cy="423641"/>
                      </a:xfrm>
                      <a:prstGeom prst="rect">
                        <a:avLst/>
                      </a:prstGeom>
                      <a:noFill/>
                    </p:spPr>
                    <p:txBody>
                      <a:bodyPr wrap="square" rtlCol="0">
                        <a:spAutoFit/>
                      </a:bodyPr>
                      <a:lstStyle/>
                      <a:p>
                        <a:pPr algn="ctr"/>
                        <a:endParaRPr lang="en-US" sz="2400" b="1" dirty="0"/>
                      </a:p>
                    </p:txBody>
                  </p:sp>
                  <p:cxnSp>
                    <p:nvCxnSpPr>
                      <p:cNvPr id="17" name="Straight Arrow Connector 16">
                        <a:extLst>
                          <a:ext uri="{FF2B5EF4-FFF2-40B4-BE49-F238E27FC236}">
                            <a16:creationId xmlns:a16="http://schemas.microsoft.com/office/drawing/2014/main" id="{0AFB8402-E7C5-49DA-BCCC-0A19A09FC576}"/>
                          </a:ext>
                        </a:extLst>
                      </p:cNvPr>
                      <p:cNvCxnSpPr>
                        <a:cxnSpLocks/>
                      </p:cNvCxnSpPr>
                      <p:nvPr/>
                    </p:nvCxnSpPr>
                    <p:spPr>
                      <a:xfrm>
                        <a:off x="3539113" y="3947385"/>
                        <a:ext cx="41526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cxnSp>
                <p:nvCxnSpPr>
                  <p:cNvPr id="12" name="Straight Arrow Connector 11">
                    <a:extLst>
                      <a:ext uri="{FF2B5EF4-FFF2-40B4-BE49-F238E27FC236}">
                        <a16:creationId xmlns:a16="http://schemas.microsoft.com/office/drawing/2014/main" id="{6FE3E4F6-7472-46B8-AFF7-AD391DA496BE}"/>
                      </a:ext>
                    </a:extLst>
                  </p:cNvPr>
                  <p:cNvCxnSpPr>
                    <a:cxnSpLocks/>
                  </p:cNvCxnSpPr>
                  <p:nvPr/>
                </p:nvCxnSpPr>
                <p:spPr>
                  <a:xfrm>
                    <a:off x="5076083" y="4332085"/>
                    <a:ext cx="337735" cy="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10" name="TextBox 9">
                  <a:extLst>
                    <a:ext uri="{FF2B5EF4-FFF2-40B4-BE49-F238E27FC236}">
                      <a16:creationId xmlns:a16="http://schemas.microsoft.com/office/drawing/2014/main" id="{8553A86C-8280-4C96-A1BB-28A657C922F4}"/>
                    </a:ext>
                  </a:extLst>
                </p:cNvPr>
                <p:cNvSpPr txBox="1"/>
                <p:nvPr/>
              </p:nvSpPr>
              <p:spPr>
                <a:xfrm>
                  <a:off x="-520038" y="3568588"/>
                  <a:ext cx="3393466" cy="461665"/>
                </a:xfrm>
                <a:prstGeom prst="rect">
                  <a:avLst/>
                </a:prstGeom>
                <a:noFill/>
              </p:spPr>
              <p:txBody>
                <a:bodyPr wrap="square" rtlCol="0">
                  <a:spAutoFit/>
                </a:bodyPr>
                <a:lstStyle/>
                <a:p>
                  <a:pPr algn="ctr"/>
                  <a:r>
                    <a:rPr lang="en-US" sz="2400" b="1" dirty="0"/>
                    <a:t>Connectivity Map</a:t>
                  </a:r>
                </a:p>
              </p:txBody>
            </p:sp>
          </p:grpSp>
          <p:cxnSp>
            <p:nvCxnSpPr>
              <p:cNvPr id="6" name="Straight Arrow Connector 5">
                <a:extLst>
                  <a:ext uri="{FF2B5EF4-FFF2-40B4-BE49-F238E27FC236}">
                    <a16:creationId xmlns:a16="http://schemas.microsoft.com/office/drawing/2014/main" id="{25360DB3-7E0E-4260-B924-512060EF8904}"/>
                  </a:ext>
                </a:extLst>
              </p:cNvPr>
              <p:cNvCxnSpPr>
                <a:cxnSpLocks/>
              </p:cNvCxnSpPr>
              <p:nvPr/>
            </p:nvCxnSpPr>
            <p:spPr>
              <a:xfrm>
                <a:off x="8015080" y="5555306"/>
                <a:ext cx="608002"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95E41580-A978-4151-AEE8-BF0B601BCF55}"/>
                  </a:ext>
                </a:extLst>
              </p:cNvPr>
              <p:cNvSpPr txBox="1"/>
              <p:nvPr/>
            </p:nvSpPr>
            <p:spPr>
              <a:xfrm>
                <a:off x="7952501" y="4352754"/>
                <a:ext cx="4824038" cy="830997"/>
              </a:xfrm>
              <a:prstGeom prst="rect">
                <a:avLst/>
              </a:prstGeom>
              <a:noFill/>
            </p:spPr>
            <p:txBody>
              <a:bodyPr wrap="square" rtlCol="0">
                <a:spAutoFit/>
              </a:bodyPr>
              <a:lstStyle/>
              <a:p>
                <a:pPr algn="ctr"/>
                <a:r>
                  <a:rPr lang="en-US" sz="2400" b="1" dirty="0"/>
                  <a:t>Variation-aware Qubit Allocation (VQA)  </a:t>
                </a:r>
              </a:p>
            </p:txBody>
          </p:sp>
          <p:sp>
            <p:nvSpPr>
              <p:cNvPr id="8" name="TextBox 7">
                <a:extLst>
                  <a:ext uri="{FF2B5EF4-FFF2-40B4-BE49-F238E27FC236}">
                    <a16:creationId xmlns:a16="http://schemas.microsoft.com/office/drawing/2014/main" id="{EB8ADA39-EAF3-42AC-932B-FDAC7E421112}"/>
                  </a:ext>
                </a:extLst>
              </p:cNvPr>
              <p:cNvSpPr txBox="1"/>
              <p:nvPr/>
            </p:nvSpPr>
            <p:spPr>
              <a:xfrm>
                <a:off x="8364806" y="5324701"/>
                <a:ext cx="4325953" cy="830997"/>
              </a:xfrm>
              <a:prstGeom prst="rect">
                <a:avLst/>
              </a:prstGeom>
              <a:noFill/>
            </p:spPr>
            <p:txBody>
              <a:bodyPr wrap="square" rtlCol="0">
                <a:spAutoFit/>
              </a:bodyPr>
              <a:lstStyle/>
              <a:p>
                <a:pPr algn="ctr"/>
                <a:r>
                  <a:rPr lang="en-US" sz="2400" b="1" dirty="0"/>
                  <a:t>Variation-aware Qubit Movement (VQM)  </a:t>
                </a:r>
              </a:p>
            </p:txBody>
          </p:sp>
        </p:grpSp>
        <p:sp>
          <p:nvSpPr>
            <p:cNvPr id="20" name="TextBox 19">
              <a:extLst>
                <a:ext uri="{FF2B5EF4-FFF2-40B4-BE49-F238E27FC236}">
                  <a16:creationId xmlns:a16="http://schemas.microsoft.com/office/drawing/2014/main" id="{C5BC3D26-D468-489D-91DC-B796ED44D3CF}"/>
                </a:ext>
              </a:extLst>
            </p:cNvPr>
            <p:cNvSpPr txBox="1"/>
            <p:nvPr/>
          </p:nvSpPr>
          <p:spPr>
            <a:xfrm>
              <a:off x="4700570" y="4316210"/>
              <a:ext cx="2606563" cy="830997"/>
            </a:xfrm>
            <a:prstGeom prst="rect">
              <a:avLst/>
            </a:prstGeom>
            <a:noFill/>
          </p:spPr>
          <p:txBody>
            <a:bodyPr wrap="square" rtlCol="0">
              <a:spAutoFit/>
            </a:bodyPr>
            <a:lstStyle/>
            <a:p>
              <a:pPr algn="ctr"/>
              <a:r>
                <a:rPr lang="en-US" sz="2400" b="1" dirty="0"/>
                <a:t>Noise Characteristics</a:t>
              </a:r>
            </a:p>
          </p:txBody>
        </p:sp>
        <p:cxnSp>
          <p:nvCxnSpPr>
            <p:cNvPr id="21" name="Straight Arrow Connector 20">
              <a:extLst>
                <a:ext uri="{FF2B5EF4-FFF2-40B4-BE49-F238E27FC236}">
                  <a16:creationId xmlns:a16="http://schemas.microsoft.com/office/drawing/2014/main" id="{11B26478-5689-4A27-B29F-203245317906}"/>
                </a:ext>
              </a:extLst>
            </p:cNvPr>
            <p:cNvCxnSpPr>
              <a:cxnSpLocks/>
            </p:cNvCxnSpPr>
            <p:nvPr/>
          </p:nvCxnSpPr>
          <p:spPr>
            <a:xfrm flipV="1">
              <a:off x="6003852" y="3825711"/>
              <a:ext cx="0" cy="41765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24" name="Rectangle: Rounded Corners 23">
            <a:extLst>
              <a:ext uri="{FF2B5EF4-FFF2-40B4-BE49-F238E27FC236}">
                <a16:creationId xmlns:a16="http://schemas.microsoft.com/office/drawing/2014/main" id="{A4A098A1-486A-4666-AA29-DE90213F7A29}"/>
              </a:ext>
            </a:extLst>
          </p:cNvPr>
          <p:cNvSpPr/>
          <p:nvPr/>
        </p:nvSpPr>
        <p:spPr>
          <a:xfrm>
            <a:off x="-9236" y="5877744"/>
            <a:ext cx="12192000" cy="971142"/>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chemeClr val="bg1"/>
                </a:solidFill>
                <a:latin typeface="Calibri"/>
              </a:rPr>
              <a:t>We propose variation-aware policy </a:t>
            </a:r>
            <a:r>
              <a:rPr lang="en-US" sz="2800" b="1" dirty="0">
                <a:solidFill>
                  <a:schemeClr val="bg1"/>
                </a:solidFill>
              </a:rPr>
              <a:t>, to generate initial assignment and operation schedule that maximize the reliability, not just SWAP count</a:t>
            </a:r>
            <a:endParaRPr kumimoji="0" lang="en-US" sz="2800" b="1" i="0" u="none" strike="noStrike" kern="1200" cap="none" spc="0" normalizeH="0" baseline="0" noProof="0" dirty="0">
              <a:ln>
                <a:noFill/>
              </a:ln>
              <a:solidFill>
                <a:schemeClr val="bg1"/>
              </a:solidFill>
              <a:effectLst/>
              <a:uLnTx/>
              <a:uFillTx/>
              <a:latin typeface="Calibri"/>
            </a:endParaRPr>
          </a:p>
        </p:txBody>
      </p:sp>
    </p:spTree>
    <p:extLst>
      <p:ext uri="{BB962C8B-B14F-4D97-AF65-F5344CB8AC3E}">
        <p14:creationId xmlns:p14="http://schemas.microsoft.com/office/powerpoint/2010/main" val="8719924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769">
            <a:extLst>
              <a:ext uri="{FF2B5EF4-FFF2-40B4-BE49-F238E27FC236}">
                <a16:creationId xmlns:a16="http://schemas.microsoft.com/office/drawing/2014/main" id="{9C510BF1-2737-4ADC-BF1E-0F0C0A6F9DF9}"/>
              </a:ext>
            </a:extLst>
          </p:cNvPr>
          <p:cNvGrpSpPr>
            <a:grpSpLocks/>
          </p:cNvGrpSpPr>
          <p:nvPr/>
        </p:nvGrpSpPr>
        <p:grpSpPr bwMode="auto">
          <a:xfrm>
            <a:off x="7129141" y="2643348"/>
            <a:ext cx="4218080" cy="2439058"/>
            <a:chOff x="3040262" y="22979397"/>
            <a:chExt cx="4601112" cy="2379894"/>
          </a:xfrm>
        </p:grpSpPr>
        <p:grpSp>
          <p:nvGrpSpPr>
            <p:cNvPr id="51" name="Group 770">
              <a:extLst>
                <a:ext uri="{FF2B5EF4-FFF2-40B4-BE49-F238E27FC236}">
                  <a16:creationId xmlns:a16="http://schemas.microsoft.com/office/drawing/2014/main" id="{47DB485D-CB8C-4C12-AD82-B30A4F411496}"/>
                </a:ext>
              </a:extLst>
            </p:cNvPr>
            <p:cNvGrpSpPr>
              <a:grpSpLocks/>
            </p:cNvGrpSpPr>
            <p:nvPr/>
          </p:nvGrpSpPr>
          <p:grpSpPr bwMode="auto">
            <a:xfrm>
              <a:off x="3040262" y="22979397"/>
              <a:ext cx="2678049" cy="2371559"/>
              <a:chOff x="7299826" y="2478408"/>
              <a:chExt cx="2521400" cy="2511018"/>
            </a:xfrm>
          </p:grpSpPr>
          <p:grpSp>
            <p:nvGrpSpPr>
              <p:cNvPr id="60" name="Group 791">
                <a:extLst>
                  <a:ext uri="{FF2B5EF4-FFF2-40B4-BE49-F238E27FC236}">
                    <a16:creationId xmlns:a16="http://schemas.microsoft.com/office/drawing/2014/main" id="{CB965EBD-9D6C-49AF-9A9D-B9EAF4448AF1}"/>
                  </a:ext>
                </a:extLst>
              </p:cNvPr>
              <p:cNvGrpSpPr>
                <a:grpSpLocks/>
              </p:cNvGrpSpPr>
              <p:nvPr/>
            </p:nvGrpSpPr>
            <p:grpSpPr bwMode="auto">
              <a:xfrm>
                <a:off x="7299826" y="2478408"/>
                <a:ext cx="2521400" cy="2511018"/>
                <a:chOff x="7379936" y="2128204"/>
                <a:chExt cx="2085130" cy="1992014"/>
              </a:xfrm>
            </p:grpSpPr>
            <p:sp>
              <p:nvSpPr>
                <p:cNvPr id="64" name="Oval 63">
                  <a:extLst>
                    <a:ext uri="{FF2B5EF4-FFF2-40B4-BE49-F238E27FC236}">
                      <a16:creationId xmlns:a16="http://schemas.microsoft.com/office/drawing/2014/main" id="{89ACEADD-BA45-49AF-BE19-4CCDF7346038}"/>
                    </a:ext>
                  </a:extLst>
                </p:cNvPr>
                <p:cNvSpPr/>
                <p:nvPr/>
              </p:nvSpPr>
              <p:spPr>
                <a:xfrm>
                  <a:off x="7379428" y="2128666"/>
                  <a:ext cx="581905"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1</a:t>
                  </a:r>
                  <a:endParaRPr lang="en-US" sz="2300" b="0" kern="0" baseline="-25000" dirty="0">
                    <a:solidFill>
                      <a:prstClr val="black"/>
                    </a:solidFill>
                    <a:latin typeface="Calibri"/>
                    <a:ea typeface="+mn-ea"/>
                  </a:endParaRPr>
                </a:p>
              </p:txBody>
            </p:sp>
            <p:sp>
              <p:nvSpPr>
                <p:cNvPr id="65" name="Oval 64">
                  <a:extLst>
                    <a:ext uri="{FF2B5EF4-FFF2-40B4-BE49-F238E27FC236}">
                      <a16:creationId xmlns:a16="http://schemas.microsoft.com/office/drawing/2014/main" id="{5352EF42-0206-4F51-B2A1-EE6D4D927F19}"/>
                    </a:ext>
                  </a:extLst>
                </p:cNvPr>
                <p:cNvSpPr/>
                <p:nvPr/>
              </p:nvSpPr>
              <p:spPr>
                <a:xfrm>
                  <a:off x="8882836" y="2128666"/>
                  <a:ext cx="581906"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2</a:t>
                  </a:r>
                </a:p>
              </p:txBody>
            </p:sp>
            <p:sp>
              <p:nvSpPr>
                <p:cNvPr id="66" name="Oval 65">
                  <a:extLst>
                    <a:ext uri="{FF2B5EF4-FFF2-40B4-BE49-F238E27FC236}">
                      <a16:creationId xmlns:a16="http://schemas.microsoft.com/office/drawing/2014/main" id="{09C97567-3192-419E-B83C-85D3D79D1F45}"/>
                    </a:ext>
                  </a:extLst>
                </p:cNvPr>
                <p:cNvSpPr/>
                <p:nvPr/>
              </p:nvSpPr>
              <p:spPr>
                <a:xfrm>
                  <a:off x="8882836" y="3530535"/>
                  <a:ext cx="581906"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5</a:t>
                  </a:r>
                </a:p>
              </p:txBody>
            </p:sp>
            <p:sp>
              <p:nvSpPr>
                <p:cNvPr id="67" name="Oval 66">
                  <a:extLst>
                    <a:ext uri="{FF2B5EF4-FFF2-40B4-BE49-F238E27FC236}">
                      <a16:creationId xmlns:a16="http://schemas.microsoft.com/office/drawing/2014/main" id="{5BC644E3-DE19-4F4B-B5A9-991849E2A71C}"/>
                    </a:ext>
                  </a:extLst>
                </p:cNvPr>
                <p:cNvSpPr/>
                <p:nvPr/>
              </p:nvSpPr>
              <p:spPr>
                <a:xfrm>
                  <a:off x="7379428" y="3509391"/>
                  <a:ext cx="581905"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b="0" kern="0" dirty="0">
                      <a:solidFill>
                        <a:prstClr val="black"/>
                      </a:solidFill>
                      <a:latin typeface="Calibri"/>
                      <a:ea typeface="+mn-ea"/>
                    </a:rPr>
                    <a:t>6</a:t>
                  </a:r>
                </a:p>
              </p:txBody>
            </p:sp>
          </p:grpSp>
          <p:cxnSp>
            <p:nvCxnSpPr>
              <p:cNvPr id="61" name="Straight Connector 60">
                <a:extLst>
                  <a:ext uri="{FF2B5EF4-FFF2-40B4-BE49-F238E27FC236}">
                    <a16:creationId xmlns:a16="http://schemas.microsoft.com/office/drawing/2014/main" id="{17C51B89-4D14-4D7A-8A69-01B690F43B19}"/>
                  </a:ext>
                </a:extLst>
              </p:cNvPr>
              <p:cNvCxnSpPr>
                <a:cxnSpLocks/>
                <a:stCxn id="64" idx="6"/>
                <a:endCxn id="65" idx="2"/>
              </p:cNvCxnSpPr>
              <p:nvPr/>
            </p:nvCxnSpPr>
            <p:spPr>
              <a:xfrm flipV="1">
                <a:off x="8002868" y="2852137"/>
                <a:ext cx="111430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2" name="Straight Connector 61">
                <a:extLst>
                  <a:ext uri="{FF2B5EF4-FFF2-40B4-BE49-F238E27FC236}">
                    <a16:creationId xmlns:a16="http://schemas.microsoft.com/office/drawing/2014/main" id="{312779E7-109C-4C56-AA88-4CF15B163230}"/>
                  </a:ext>
                </a:extLst>
              </p:cNvPr>
              <p:cNvCxnSpPr>
                <a:cxnSpLocks/>
                <a:stCxn id="64" idx="4"/>
              </p:cNvCxnSpPr>
              <p:nvPr/>
            </p:nvCxnSpPr>
            <p:spPr>
              <a:xfrm>
                <a:off x="7652150" y="3222618"/>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3" name="Straight Connector 62">
                <a:extLst>
                  <a:ext uri="{FF2B5EF4-FFF2-40B4-BE49-F238E27FC236}">
                    <a16:creationId xmlns:a16="http://schemas.microsoft.com/office/drawing/2014/main" id="{8134854E-F1CF-491F-9A39-D36AFA9FA497}"/>
                  </a:ext>
                </a:extLst>
              </p:cNvPr>
              <p:cNvCxnSpPr>
                <a:cxnSpLocks/>
              </p:cNvCxnSpPr>
              <p:nvPr/>
            </p:nvCxnSpPr>
            <p:spPr>
              <a:xfrm>
                <a:off x="9472335" y="3214623"/>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cxnSp>
          <p:nvCxnSpPr>
            <p:cNvPr id="52" name="Straight Connector 51">
              <a:extLst>
                <a:ext uri="{FF2B5EF4-FFF2-40B4-BE49-F238E27FC236}">
                  <a16:creationId xmlns:a16="http://schemas.microsoft.com/office/drawing/2014/main" id="{8C0A9636-EFEE-4FAB-92B0-06BAD2F94E4E}"/>
                </a:ext>
              </a:extLst>
            </p:cNvPr>
            <p:cNvCxnSpPr>
              <a:cxnSpLocks/>
            </p:cNvCxnSpPr>
            <p:nvPr/>
          </p:nvCxnSpPr>
          <p:spPr>
            <a:xfrm flipV="1">
              <a:off x="3789341" y="24971133"/>
              <a:ext cx="1181179" cy="0"/>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cxnSp>
          <p:nvCxnSpPr>
            <p:cNvPr id="53" name="Straight Connector 52">
              <a:extLst>
                <a:ext uri="{FF2B5EF4-FFF2-40B4-BE49-F238E27FC236}">
                  <a16:creationId xmlns:a16="http://schemas.microsoft.com/office/drawing/2014/main" id="{BF4F2860-58F5-45FB-AF95-26E6DAE5ACE2}"/>
                </a:ext>
              </a:extLst>
            </p:cNvPr>
            <p:cNvCxnSpPr>
              <a:cxnSpLocks/>
            </p:cNvCxnSpPr>
            <p:nvPr/>
          </p:nvCxnSpPr>
          <p:spPr>
            <a:xfrm>
              <a:off x="7245648" y="23707447"/>
              <a:ext cx="0" cy="96412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54" name="Group 778">
              <a:extLst>
                <a:ext uri="{FF2B5EF4-FFF2-40B4-BE49-F238E27FC236}">
                  <a16:creationId xmlns:a16="http://schemas.microsoft.com/office/drawing/2014/main" id="{11F9977E-53FD-4D58-9B20-DBCDA46F1D71}"/>
                </a:ext>
              </a:extLst>
            </p:cNvPr>
            <p:cNvGrpSpPr>
              <a:grpSpLocks/>
            </p:cNvGrpSpPr>
            <p:nvPr/>
          </p:nvGrpSpPr>
          <p:grpSpPr bwMode="auto">
            <a:xfrm>
              <a:off x="5710821" y="22987732"/>
              <a:ext cx="1930553" cy="2371559"/>
              <a:chOff x="3089242" y="3627295"/>
              <a:chExt cx="1930553" cy="2371559"/>
            </a:xfrm>
          </p:grpSpPr>
          <p:grpSp>
            <p:nvGrpSpPr>
              <p:cNvPr id="55" name="Group 779">
                <a:extLst>
                  <a:ext uri="{FF2B5EF4-FFF2-40B4-BE49-F238E27FC236}">
                    <a16:creationId xmlns:a16="http://schemas.microsoft.com/office/drawing/2014/main" id="{BBA0F4EF-9034-4CA4-8597-4B28581DB056}"/>
                  </a:ext>
                </a:extLst>
              </p:cNvPr>
              <p:cNvGrpSpPr>
                <a:grpSpLocks/>
              </p:cNvGrpSpPr>
              <p:nvPr/>
            </p:nvGrpSpPr>
            <p:grpSpPr bwMode="auto">
              <a:xfrm>
                <a:off x="4271494" y="3627295"/>
                <a:ext cx="748301" cy="2371559"/>
                <a:chOff x="8882439" y="2128204"/>
                <a:chExt cx="582627" cy="1992014"/>
              </a:xfrm>
            </p:grpSpPr>
            <p:sp>
              <p:nvSpPr>
                <p:cNvPr id="58" name="Oval 57">
                  <a:extLst>
                    <a:ext uri="{FF2B5EF4-FFF2-40B4-BE49-F238E27FC236}">
                      <a16:creationId xmlns:a16="http://schemas.microsoft.com/office/drawing/2014/main" id="{A2A194A4-3E32-4679-B27B-01F926D6D1CA}"/>
                    </a:ext>
                  </a:extLst>
                </p:cNvPr>
                <p:cNvSpPr/>
                <p:nvPr/>
              </p:nvSpPr>
              <p:spPr>
                <a:xfrm>
                  <a:off x="8881605" y="2128008"/>
                  <a:ext cx="583741"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3</a:t>
                  </a:r>
                </a:p>
              </p:txBody>
            </p:sp>
            <p:sp>
              <p:nvSpPr>
                <p:cNvPr id="59" name="Oval 58">
                  <a:extLst>
                    <a:ext uri="{FF2B5EF4-FFF2-40B4-BE49-F238E27FC236}">
                      <a16:creationId xmlns:a16="http://schemas.microsoft.com/office/drawing/2014/main" id="{781F4D4F-EDD3-433F-B8DF-0197E32433A2}"/>
                    </a:ext>
                  </a:extLst>
                </p:cNvPr>
                <p:cNvSpPr/>
                <p:nvPr/>
              </p:nvSpPr>
              <p:spPr>
                <a:xfrm>
                  <a:off x="8881605" y="3529879"/>
                  <a:ext cx="583741"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4</a:t>
                  </a:r>
                </a:p>
              </p:txBody>
            </p:sp>
          </p:grpSp>
          <p:cxnSp>
            <p:nvCxnSpPr>
              <p:cNvPr id="56" name="Straight Connector 55">
                <a:extLst>
                  <a:ext uri="{FF2B5EF4-FFF2-40B4-BE49-F238E27FC236}">
                    <a16:creationId xmlns:a16="http://schemas.microsoft.com/office/drawing/2014/main" id="{3B4A9978-2061-4287-A9EC-970FAADE7743}"/>
                  </a:ext>
                </a:extLst>
              </p:cNvPr>
              <p:cNvCxnSpPr>
                <a:cxnSpLocks/>
                <a:endCxn id="58" idx="2"/>
              </p:cNvCxnSpPr>
              <p:nvPr/>
            </p:nvCxnSpPr>
            <p:spPr>
              <a:xfrm flipV="1">
                <a:off x="3089242" y="3976968"/>
                <a:ext cx="118353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57" name="Straight Connector 56">
                <a:extLst>
                  <a:ext uri="{FF2B5EF4-FFF2-40B4-BE49-F238E27FC236}">
                    <a16:creationId xmlns:a16="http://schemas.microsoft.com/office/drawing/2014/main" id="{A13784EA-50BD-40ED-8F46-E6D68FE9410A}"/>
                  </a:ext>
                </a:extLst>
              </p:cNvPr>
              <p:cNvCxnSpPr>
                <a:cxnSpLocks/>
                <a:endCxn id="59" idx="2"/>
              </p:cNvCxnSpPr>
              <p:nvPr/>
            </p:nvCxnSpPr>
            <p:spPr>
              <a:xfrm>
                <a:off x="3096315" y="5638388"/>
                <a:ext cx="1176464" cy="755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grpSp>
      <p:grpSp>
        <p:nvGrpSpPr>
          <p:cNvPr id="22" name="Group 769">
            <a:extLst>
              <a:ext uri="{FF2B5EF4-FFF2-40B4-BE49-F238E27FC236}">
                <a16:creationId xmlns:a16="http://schemas.microsoft.com/office/drawing/2014/main" id="{82C098B2-178D-4DCB-A8C1-B21D3FA0A388}"/>
              </a:ext>
            </a:extLst>
          </p:cNvPr>
          <p:cNvGrpSpPr>
            <a:grpSpLocks/>
          </p:cNvGrpSpPr>
          <p:nvPr/>
        </p:nvGrpSpPr>
        <p:grpSpPr bwMode="auto">
          <a:xfrm>
            <a:off x="973084" y="2677389"/>
            <a:ext cx="4218080" cy="2439058"/>
            <a:chOff x="3040262" y="22979397"/>
            <a:chExt cx="4601112" cy="2379894"/>
          </a:xfrm>
        </p:grpSpPr>
        <p:grpSp>
          <p:nvGrpSpPr>
            <p:cNvPr id="23" name="Group 770">
              <a:extLst>
                <a:ext uri="{FF2B5EF4-FFF2-40B4-BE49-F238E27FC236}">
                  <a16:creationId xmlns:a16="http://schemas.microsoft.com/office/drawing/2014/main" id="{E35FDD51-0D85-450A-9382-B122C7A76F34}"/>
                </a:ext>
              </a:extLst>
            </p:cNvPr>
            <p:cNvGrpSpPr>
              <a:grpSpLocks/>
            </p:cNvGrpSpPr>
            <p:nvPr/>
          </p:nvGrpSpPr>
          <p:grpSpPr bwMode="auto">
            <a:xfrm>
              <a:off x="3040262" y="22979397"/>
              <a:ext cx="2678049" cy="2371559"/>
              <a:chOff x="7299826" y="2478408"/>
              <a:chExt cx="2521400" cy="2511018"/>
            </a:xfrm>
          </p:grpSpPr>
          <p:grpSp>
            <p:nvGrpSpPr>
              <p:cNvPr id="38" name="Group 791">
                <a:extLst>
                  <a:ext uri="{FF2B5EF4-FFF2-40B4-BE49-F238E27FC236}">
                    <a16:creationId xmlns:a16="http://schemas.microsoft.com/office/drawing/2014/main" id="{E9129A92-FAC2-4A0F-9765-7ADD6D9FA3B7}"/>
                  </a:ext>
                </a:extLst>
              </p:cNvPr>
              <p:cNvGrpSpPr>
                <a:grpSpLocks/>
              </p:cNvGrpSpPr>
              <p:nvPr/>
            </p:nvGrpSpPr>
            <p:grpSpPr bwMode="auto">
              <a:xfrm>
                <a:off x="7299826" y="2478408"/>
                <a:ext cx="2521400" cy="2511018"/>
                <a:chOff x="7379936" y="2128204"/>
                <a:chExt cx="2085130" cy="1992014"/>
              </a:xfrm>
            </p:grpSpPr>
            <p:sp>
              <p:nvSpPr>
                <p:cNvPr id="44" name="Oval 43">
                  <a:extLst>
                    <a:ext uri="{FF2B5EF4-FFF2-40B4-BE49-F238E27FC236}">
                      <a16:creationId xmlns:a16="http://schemas.microsoft.com/office/drawing/2014/main" id="{E606D1B8-68C7-4D3B-AD5B-185895F6D6D9}"/>
                    </a:ext>
                  </a:extLst>
                </p:cNvPr>
                <p:cNvSpPr/>
                <p:nvPr/>
              </p:nvSpPr>
              <p:spPr>
                <a:xfrm>
                  <a:off x="7379428" y="2128666"/>
                  <a:ext cx="581905"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1</a:t>
                  </a:r>
                  <a:endParaRPr lang="en-US" sz="2300" b="0" kern="0" baseline="-25000" dirty="0">
                    <a:solidFill>
                      <a:prstClr val="black"/>
                    </a:solidFill>
                    <a:latin typeface="Calibri"/>
                    <a:ea typeface="+mn-ea"/>
                  </a:endParaRPr>
                </a:p>
              </p:txBody>
            </p:sp>
            <p:sp>
              <p:nvSpPr>
                <p:cNvPr id="45" name="Oval 44">
                  <a:extLst>
                    <a:ext uri="{FF2B5EF4-FFF2-40B4-BE49-F238E27FC236}">
                      <a16:creationId xmlns:a16="http://schemas.microsoft.com/office/drawing/2014/main" id="{12ABD3E5-6CD8-48A1-8913-84ED56568E29}"/>
                    </a:ext>
                  </a:extLst>
                </p:cNvPr>
                <p:cNvSpPr/>
                <p:nvPr/>
              </p:nvSpPr>
              <p:spPr>
                <a:xfrm>
                  <a:off x="8882836" y="2128666"/>
                  <a:ext cx="581906"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2</a:t>
                  </a:r>
                </a:p>
              </p:txBody>
            </p:sp>
            <p:sp>
              <p:nvSpPr>
                <p:cNvPr id="46" name="Oval 45">
                  <a:extLst>
                    <a:ext uri="{FF2B5EF4-FFF2-40B4-BE49-F238E27FC236}">
                      <a16:creationId xmlns:a16="http://schemas.microsoft.com/office/drawing/2014/main" id="{C6D7B1C8-8D93-4E75-A127-187B82A22D56}"/>
                    </a:ext>
                  </a:extLst>
                </p:cNvPr>
                <p:cNvSpPr/>
                <p:nvPr/>
              </p:nvSpPr>
              <p:spPr>
                <a:xfrm>
                  <a:off x="8882836" y="3530535"/>
                  <a:ext cx="581906"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5</a:t>
                  </a:r>
                </a:p>
              </p:txBody>
            </p:sp>
            <p:sp>
              <p:nvSpPr>
                <p:cNvPr id="49" name="Oval 48">
                  <a:extLst>
                    <a:ext uri="{FF2B5EF4-FFF2-40B4-BE49-F238E27FC236}">
                      <a16:creationId xmlns:a16="http://schemas.microsoft.com/office/drawing/2014/main" id="{16C2357D-9C17-45B7-9160-9C7142C345E1}"/>
                    </a:ext>
                  </a:extLst>
                </p:cNvPr>
                <p:cNvSpPr/>
                <p:nvPr/>
              </p:nvSpPr>
              <p:spPr>
                <a:xfrm>
                  <a:off x="7379428" y="3509391"/>
                  <a:ext cx="581905"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b="0" kern="0" dirty="0">
                      <a:solidFill>
                        <a:prstClr val="black"/>
                      </a:solidFill>
                      <a:latin typeface="Calibri"/>
                      <a:ea typeface="+mn-ea"/>
                    </a:rPr>
                    <a:t>6</a:t>
                  </a:r>
                </a:p>
              </p:txBody>
            </p:sp>
          </p:grpSp>
          <p:cxnSp>
            <p:nvCxnSpPr>
              <p:cNvPr id="40" name="Straight Connector 39">
                <a:extLst>
                  <a:ext uri="{FF2B5EF4-FFF2-40B4-BE49-F238E27FC236}">
                    <a16:creationId xmlns:a16="http://schemas.microsoft.com/office/drawing/2014/main" id="{27A0B906-7AE8-461D-85B6-A170BA2514F0}"/>
                  </a:ext>
                </a:extLst>
              </p:cNvPr>
              <p:cNvCxnSpPr>
                <a:cxnSpLocks/>
                <a:stCxn id="44" idx="6"/>
                <a:endCxn id="45" idx="2"/>
              </p:cNvCxnSpPr>
              <p:nvPr/>
            </p:nvCxnSpPr>
            <p:spPr>
              <a:xfrm flipV="1">
                <a:off x="8002868" y="2852137"/>
                <a:ext cx="111430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42" name="Straight Connector 41">
                <a:extLst>
                  <a:ext uri="{FF2B5EF4-FFF2-40B4-BE49-F238E27FC236}">
                    <a16:creationId xmlns:a16="http://schemas.microsoft.com/office/drawing/2014/main" id="{629B02C3-B2BC-4E0E-BC30-100B0DCAB63B}"/>
                  </a:ext>
                </a:extLst>
              </p:cNvPr>
              <p:cNvCxnSpPr>
                <a:cxnSpLocks/>
                <a:stCxn id="44" idx="4"/>
              </p:cNvCxnSpPr>
              <p:nvPr/>
            </p:nvCxnSpPr>
            <p:spPr>
              <a:xfrm>
                <a:off x="7652150" y="3222618"/>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43" name="Straight Connector 42">
                <a:extLst>
                  <a:ext uri="{FF2B5EF4-FFF2-40B4-BE49-F238E27FC236}">
                    <a16:creationId xmlns:a16="http://schemas.microsoft.com/office/drawing/2014/main" id="{AC340F22-ADF1-4B8C-81D4-4E5285F0C414}"/>
                  </a:ext>
                </a:extLst>
              </p:cNvPr>
              <p:cNvCxnSpPr>
                <a:cxnSpLocks/>
              </p:cNvCxnSpPr>
              <p:nvPr/>
            </p:nvCxnSpPr>
            <p:spPr>
              <a:xfrm>
                <a:off x="9472335" y="3214623"/>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cxnSp>
          <p:nvCxnSpPr>
            <p:cNvPr id="24" name="Straight Connector 23">
              <a:extLst>
                <a:ext uri="{FF2B5EF4-FFF2-40B4-BE49-F238E27FC236}">
                  <a16:creationId xmlns:a16="http://schemas.microsoft.com/office/drawing/2014/main" id="{B601CAE0-9874-447C-9D9C-0313B1F277E2}"/>
                </a:ext>
              </a:extLst>
            </p:cNvPr>
            <p:cNvCxnSpPr>
              <a:cxnSpLocks/>
            </p:cNvCxnSpPr>
            <p:nvPr/>
          </p:nvCxnSpPr>
          <p:spPr>
            <a:xfrm flipV="1">
              <a:off x="3789341" y="24971133"/>
              <a:ext cx="1181179" cy="0"/>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cxnSp>
          <p:nvCxnSpPr>
            <p:cNvPr id="25" name="Straight Connector 24">
              <a:extLst>
                <a:ext uri="{FF2B5EF4-FFF2-40B4-BE49-F238E27FC236}">
                  <a16:creationId xmlns:a16="http://schemas.microsoft.com/office/drawing/2014/main" id="{0743DB4B-EF92-453E-99E3-6A5A19506509}"/>
                </a:ext>
              </a:extLst>
            </p:cNvPr>
            <p:cNvCxnSpPr>
              <a:cxnSpLocks/>
            </p:cNvCxnSpPr>
            <p:nvPr/>
          </p:nvCxnSpPr>
          <p:spPr>
            <a:xfrm>
              <a:off x="7245648" y="23707447"/>
              <a:ext cx="0" cy="96412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26" name="Group 778">
              <a:extLst>
                <a:ext uri="{FF2B5EF4-FFF2-40B4-BE49-F238E27FC236}">
                  <a16:creationId xmlns:a16="http://schemas.microsoft.com/office/drawing/2014/main" id="{94EF9002-D025-414F-B5C5-B2D98F20294C}"/>
                </a:ext>
              </a:extLst>
            </p:cNvPr>
            <p:cNvGrpSpPr>
              <a:grpSpLocks/>
            </p:cNvGrpSpPr>
            <p:nvPr/>
          </p:nvGrpSpPr>
          <p:grpSpPr bwMode="auto">
            <a:xfrm>
              <a:off x="5710821" y="22987732"/>
              <a:ext cx="1930553" cy="2371559"/>
              <a:chOff x="3089242" y="3627295"/>
              <a:chExt cx="1930553" cy="2371559"/>
            </a:xfrm>
          </p:grpSpPr>
          <p:grpSp>
            <p:nvGrpSpPr>
              <p:cNvPr id="27" name="Group 779">
                <a:extLst>
                  <a:ext uri="{FF2B5EF4-FFF2-40B4-BE49-F238E27FC236}">
                    <a16:creationId xmlns:a16="http://schemas.microsoft.com/office/drawing/2014/main" id="{C69C2D92-BF51-4389-9CF6-BC52CD968E03}"/>
                  </a:ext>
                </a:extLst>
              </p:cNvPr>
              <p:cNvGrpSpPr>
                <a:grpSpLocks/>
              </p:cNvGrpSpPr>
              <p:nvPr/>
            </p:nvGrpSpPr>
            <p:grpSpPr bwMode="auto">
              <a:xfrm>
                <a:off x="4271494" y="3627295"/>
                <a:ext cx="748301" cy="2371559"/>
                <a:chOff x="8882439" y="2128204"/>
                <a:chExt cx="582627" cy="1992014"/>
              </a:xfrm>
            </p:grpSpPr>
            <p:sp>
              <p:nvSpPr>
                <p:cNvPr id="36" name="Oval 35">
                  <a:extLst>
                    <a:ext uri="{FF2B5EF4-FFF2-40B4-BE49-F238E27FC236}">
                      <a16:creationId xmlns:a16="http://schemas.microsoft.com/office/drawing/2014/main" id="{7050F8B1-89BF-41AA-8A10-E75B6B467E05}"/>
                    </a:ext>
                  </a:extLst>
                </p:cNvPr>
                <p:cNvSpPr/>
                <p:nvPr/>
              </p:nvSpPr>
              <p:spPr>
                <a:xfrm>
                  <a:off x="8881605" y="2128008"/>
                  <a:ext cx="583741"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3</a:t>
                  </a:r>
                </a:p>
              </p:txBody>
            </p:sp>
            <p:sp>
              <p:nvSpPr>
                <p:cNvPr id="37" name="Oval 36">
                  <a:extLst>
                    <a:ext uri="{FF2B5EF4-FFF2-40B4-BE49-F238E27FC236}">
                      <a16:creationId xmlns:a16="http://schemas.microsoft.com/office/drawing/2014/main" id="{9906C907-4B49-4F95-B9DC-C40309C6A90F}"/>
                    </a:ext>
                  </a:extLst>
                </p:cNvPr>
                <p:cNvSpPr/>
                <p:nvPr/>
              </p:nvSpPr>
              <p:spPr>
                <a:xfrm>
                  <a:off x="8881605" y="3529879"/>
                  <a:ext cx="583741"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4</a:t>
                  </a:r>
                </a:p>
              </p:txBody>
            </p:sp>
          </p:grpSp>
          <p:cxnSp>
            <p:nvCxnSpPr>
              <p:cNvPr id="34" name="Straight Connector 33">
                <a:extLst>
                  <a:ext uri="{FF2B5EF4-FFF2-40B4-BE49-F238E27FC236}">
                    <a16:creationId xmlns:a16="http://schemas.microsoft.com/office/drawing/2014/main" id="{024B80A2-E233-4781-92DA-4D9F90B2D0C7}"/>
                  </a:ext>
                </a:extLst>
              </p:cNvPr>
              <p:cNvCxnSpPr>
                <a:cxnSpLocks/>
                <a:endCxn id="36" idx="2"/>
              </p:cNvCxnSpPr>
              <p:nvPr/>
            </p:nvCxnSpPr>
            <p:spPr>
              <a:xfrm flipV="1">
                <a:off x="3089242" y="3976968"/>
                <a:ext cx="118353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35" name="Straight Connector 34">
                <a:extLst>
                  <a:ext uri="{FF2B5EF4-FFF2-40B4-BE49-F238E27FC236}">
                    <a16:creationId xmlns:a16="http://schemas.microsoft.com/office/drawing/2014/main" id="{11755B2F-0E47-455E-8998-84B3348F27C9}"/>
                  </a:ext>
                </a:extLst>
              </p:cNvPr>
              <p:cNvCxnSpPr>
                <a:cxnSpLocks/>
                <a:endCxn id="37" idx="2"/>
              </p:cNvCxnSpPr>
              <p:nvPr/>
            </p:nvCxnSpPr>
            <p:spPr>
              <a:xfrm>
                <a:off x="3096315" y="5638388"/>
                <a:ext cx="1176464" cy="755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grpSp>
      <p:sp>
        <p:nvSpPr>
          <p:cNvPr id="3" name="Slide Number Placeholder 2">
            <a:extLst>
              <a:ext uri="{FF2B5EF4-FFF2-40B4-BE49-F238E27FC236}">
                <a16:creationId xmlns:a16="http://schemas.microsoft.com/office/drawing/2014/main" id="{9D206AD2-D288-4262-816E-2712425F4779}"/>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15</a:t>
            </a:fld>
            <a:endParaRPr lang="en-US" dirty="0">
              <a:solidFill>
                <a:prstClr val="black">
                  <a:tint val="75000"/>
                </a:prstClr>
              </a:solidFill>
            </a:endParaRPr>
          </a:p>
        </p:txBody>
      </p:sp>
      <p:cxnSp>
        <p:nvCxnSpPr>
          <p:cNvPr id="28" name="Straight Connector 27">
            <a:extLst>
              <a:ext uri="{FF2B5EF4-FFF2-40B4-BE49-F238E27FC236}">
                <a16:creationId xmlns:a16="http://schemas.microsoft.com/office/drawing/2014/main" id="{F0C37C2D-5F29-4820-B865-A4F7AB343C88}"/>
              </a:ext>
            </a:extLst>
          </p:cNvPr>
          <p:cNvCxnSpPr>
            <a:cxnSpLocks/>
            <a:stCxn id="44" idx="4"/>
            <a:endCxn id="49" idx="0"/>
          </p:cNvCxnSpPr>
          <p:nvPr/>
        </p:nvCxnSpPr>
        <p:spPr>
          <a:xfrm>
            <a:off x="1315064" y="3397739"/>
            <a:ext cx="0" cy="964878"/>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4F3AFA4-E8A5-4305-BDEF-252FC6CE12D9}"/>
              </a:ext>
            </a:extLst>
          </p:cNvPr>
          <p:cNvCxnSpPr>
            <a:cxnSpLocks/>
            <a:stCxn id="49" idx="6"/>
          </p:cNvCxnSpPr>
          <p:nvPr/>
        </p:nvCxnSpPr>
        <p:spPr>
          <a:xfrm flipV="1">
            <a:off x="1657642" y="4712154"/>
            <a:ext cx="1128604" cy="10358"/>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C97466B-0C4D-4D3A-A80C-C6B23FCFB176}"/>
              </a:ext>
            </a:extLst>
          </p:cNvPr>
          <p:cNvCxnSpPr>
            <a:cxnSpLocks/>
            <a:endCxn id="37" idx="2"/>
          </p:cNvCxnSpPr>
          <p:nvPr/>
        </p:nvCxnSpPr>
        <p:spPr>
          <a:xfrm>
            <a:off x="3419164" y="4740562"/>
            <a:ext cx="1085011" cy="15488"/>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sp>
        <p:nvSpPr>
          <p:cNvPr id="47" name="Title 1">
            <a:extLst>
              <a:ext uri="{FF2B5EF4-FFF2-40B4-BE49-F238E27FC236}">
                <a16:creationId xmlns:a16="http://schemas.microsoft.com/office/drawing/2014/main" id="{58A67B39-0150-4393-9264-CC1B82D83BEC}"/>
              </a:ext>
            </a:extLst>
          </p:cNvPr>
          <p:cNvSpPr txBox="1">
            <a:spLocks/>
          </p:cNvSpPr>
          <p:nvPr/>
        </p:nvSpPr>
        <p:spPr>
          <a:xfrm>
            <a:off x="559734" y="95516"/>
            <a:ext cx="8128000" cy="11430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700" kern="1200">
                <a:solidFill>
                  <a:schemeClr val="tx1"/>
                </a:solidFill>
                <a:latin typeface="+mj-lt"/>
                <a:ea typeface="+mj-ea"/>
                <a:cs typeface="+mj-cs"/>
              </a:defRPr>
            </a:lvl1pPr>
          </a:lstStyle>
          <a:p>
            <a:pPr fontAlgn="auto">
              <a:spcAft>
                <a:spcPts val="0"/>
              </a:spcAft>
            </a:pPr>
            <a:r>
              <a:rPr lang="en-US" sz="4000" dirty="0"/>
              <a:t>Qubit Movement</a:t>
            </a:r>
            <a:endParaRPr lang="en-US" sz="2400" dirty="0"/>
          </a:p>
        </p:txBody>
      </p:sp>
      <p:sp>
        <p:nvSpPr>
          <p:cNvPr id="39" name="TextBox 38">
            <a:extLst>
              <a:ext uri="{FF2B5EF4-FFF2-40B4-BE49-F238E27FC236}">
                <a16:creationId xmlns:a16="http://schemas.microsoft.com/office/drawing/2014/main" id="{30E6096D-F0A0-4E05-8613-628673BE65C1}"/>
              </a:ext>
            </a:extLst>
          </p:cNvPr>
          <p:cNvSpPr txBox="1"/>
          <p:nvPr/>
        </p:nvSpPr>
        <p:spPr>
          <a:xfrm>
            <a:off x="2200147" y="5221776"/>
            <a:ext cx="1857535" cy="461665"/>
          </a:xfrm>
          <a:prstGeom prst="rect">
            <a:avLst/>
          </a:prstGeom>
          <a:solidFill>
            <a:schemeClr val="bg1">
              <a:lumMod val="95000"/>
            </a:schemeClr>
          </a:solidFill>
        </p:spPr>
        <p:txBody>
          <a:bodyPr wrap="square" rtlCol="0">
            <a:spAutoFit/>
          </a:bodyPr>
          <a:lstStyle/>
          <a:p>
            <a:r>
              <a:rPr lang="en-US" sz="2400" b="1" dirty="0"/>
              <a:t>SWAPs = 2</a:t>
            </a:r>
          </a:p>
        </p:txBody>
      </p:sp>
      <p:grpSp>
        <p:nvGrpSpPr>
          <p:cNvPr id="2" name="Group 1">
            <a:extLst>
              <a:ext uri="{FF2B5EF4-FFF2-40B4-BE49-F238E27FC236}">
                <a16:creationId xmlns:a16="http://schemas.microsoft.com/office/drawing/2014/main" id="{9E15C7BA-5DA4-4487-844C-16679E9CD221}"/>
              </a:ext>
            </a:extLst>
          </p:cNvPr>
          <p:cNvGrpSpPr/>
          <p:nvPr/>
        </p:nvGrpSpPr>
        <p:grpSpPr>
          <a:xfrm>
            <a:off x="7813699" y="2991025"/>
            <a:ext cx="2846533" cy="2682712"/>
            <a:chOff x="7468259" y="1933915"/>
            <a:chExt cx="2846533" cy="2682712"/>
          </a:xfrm>
        </p:grpSpPr>
        <p:cxnSp>
          <p:nvCxnSpPr>
            <p:cNvPr id="30" name="Straight Connector 29">
              <a:extLst>
                <a:ext uri="{FF2B5EF4-FFF2-40B4-BE49-F238E27FC236}">
                  <a16:creationId xmlns:a16="http://schemas.microsoft.com/office/drawing/2014/main" id="{A7A883D6-29A6-4419-B412-307C70ADA8C8}"/>
                </a:ext>
              </a:extLst>
            </p:cNvPr>
            <p:cNvCxnSpPr>
              <a:cxnSpLocks/>
              <a:endCxn id="66" idx="0"/>
            </p:cNvCxnSpPr>
            <p:nvPr/>
          </p:nvCxnSpPr>
          <p:spPr>
            <a:xfrm>
              <a:off x="8892741" y="2272890"/>
              <a:ext cx="3108" cy="1024374"/>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9FF6ACF-9931-4822-A67B-9E2D18D4A5B8}"/>
                </a:ext>
              </a:extLst>
            </p:cNvPr>
            <p:cNvCxnSpPr>
              <a:cxnSpLocks/>
              <a:endCxn id="65" idx="2"/>
            </p:cNvCxnSpPr>
            <p:nvPr/>
          </p:nvCxnSpPr>
          <p:spPr>
            <a:xfrm>
              <a:off x="7468259" y="1933915"/>
              <a:ext cx="1085011" cy="1278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06702FF-802F-40D4-9467-F0C98CD2636E}"/>
                </a:ext>
              </a:extLst>
            </p:cNvPr>
            <p:cNvCxnSpPr>
              <a:cxnSpLocks/>
              <a:endCxn id="59" idx="2"/>
            </p:cNvCxnSpPr>
            <p:nvPr/>
          </p:nvCxnSpPr>
          <p:spPr>
            <a:xfrm>
              <a:off x="9231942" y="3661529"/>
              <a:ext cx="1082850" cy="337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E7A63DC9-36D8-41F4-A290-4E61624D156C}"/>
                </a:ext>
              </a:extLst>
            </p:cNvPr>
            <p:cNvSpPr txBox="1"/>
            <p:nvPr/>
          </p:nvSpPr>
          <p:spPr>
            <a:xfrm>
              <a:off x="8010764" y="4154962"/>
              <a:ext cx="1900993" cy="461665"/>
            </a:xfrm>
            <a:prstGeom prst="rect">
              <a:avLst/>
            </a:prstGeom>
            <a:solidFill>
              <a:schemeClr val="bg1">
                <a:lumMod val="95000"/>
              </a:schemeClr>
            </a:solidFill>
          </p:spPr>
          <p:txBody>
            <a:bodyPr wrap="square" rtlCol="0">
              <a:spAutoFit/>
            </a:bodyPr>
            <a:lstStyle/>
            <a:p>
              <a:r>
                <a:rPr lang="en-US" sz="2400" b="1" dirty="0"/>
                <a:t>SWAPs = 2</a:t>
              </a:r>
            </a:p>
          </p:txBody>
        </p:sp>
      </p:grpSp>
      <p:sp>
        <p:nvSpPr>
          <p:cNvPr id="48" name="Rectangle: Rounded Corners 47">
            <a:extLst>
              <a:ext uri="{FF2B5EF4-FFF2-40B4-BE49-F238E27FC236}">
                <a16:creationId xmlns:a16="http://schemas.microsoft.com/office/drawing/2014/main" id="{8C2CB162-50F5-436B-8F35-B889F2281E76}"/>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chemeClr val="bg1"/>
                </a:solidFill>
                <a:latin typeface="Calibri"/>
              </a:rPr>
              <a:t>Multiple possible paths to entangle two qubits with identical SWAP cost </a:t>
            </a:r>
            <a:endParaRPr kumimoji="0" lang="en-US" sz="2800" b="1" i="0" u="none" strike="noStrike" kern="1200" cap="none" spc="0" normalizeH="0" baseline="0" noProof="0" dirty="0">
              <a:ln>
                <a:noFill/>
              </a:ln>
              <a:solidFill>
                <a:schemeClr val="bg1"/>
              </a:solidFill>
              <a:effectLst/>
              <a:uLnTx/>
              <a:uFillTx/>
              <a:latin typeface="Calibri"/>
            </a:endParaRPr>
          </a:p>
        </p:txBody>
      </p:sp>
      <p:sp>
        <p:nvSpPr>
          <p:cNvPr id="68" name="TextBox 67">
            <a:extLst>
              <a:ext uri="{FF2B5EF4-FFF2-40B4-BE49-F238E27FC236}">
                <a16:creationId xmlns:a16="http://schemas.microsoft.com/office/drawing/2014/main" id="{40AE7ED7-3707-496C-8E1F-D317BC6E4376}"/>
              </a:ext>
            </a:extLst>
          </p:cNvPr>
          <p:cNvSpPr txBox="1"/>
          <p:nvPr/>
        </p:nvSpPr>
        <p:spPr>
          <a:xfrm>
            <a:off x="632692" y="2277346"/>
            <a:ext cx="423514" cy="523220"/>
          </a:xfrm>
          <a:prstGeom prst="rect">
            <a:avLst/>
          </a:prstGeom>
          <a:noFill/>
          <a:ln>
            <a:solidFill>
              <a:schemeClr val="tx1"/>
            </a:solidFill>
            <a:prstDash val="dashDot"/>
          </a:ln>
        </p:spPr>
        <p:txBody>
          <a:bodyPr wrap="none" rtlCol="0">
            <a:spAutoFit/>
          </a:bodyPr>
          <a:lstStyle/>
          <a:p>
            <a:r>
              <a:rPr lang="en-US" sz="2800" dirty="0"/>
              <a:t>A</a:t>
            </a:r>
          </a:p>
        </p:txBody>
      </p:sp>
      <p:sp>
        <p:nvSpPr>
          <p:cNvPr id="69" name="TextBox 68">
            <a:extLst>
              <a:ext uri="{FF2B5EF4-FFF2-40B4-BE49-F238E27FC236}">
                <a16:creationId xmlns:a16="http://schemas.microsoft.com/office/drawing/2014/main" id="{3FCA0C77-5B59-4700-9FEC-A1EDC0C36419}"/>
              </a:ext>
            </a:extLst>
          </p:cNvPr>
          <p:cNvSpPr txBox="1"/>
          <p:nvPr/>
        </p:nvSpPr>
        <p:spPr>
          <a:xfrm>
            <a:off x="5253122" y="4583162"/>
            <a:ext cx="423514" cy="523220"/>
          </a:xfrm>
          <a:prstGeom prst="rect">
            <a:avLst/>
          </a:prstGeom>
          <a:noFill/>
          <a:ln>
            <a:solidFill>
              <a:schemeClr val="tx1"/>
            </a:solidFill>
            <a:prstDash val="dashDot"/>
          </a:ln>
        </p:spPr>
        <p:txBody>
          <a:bodyPr wrap="none" rtlCol="0">
            <a:spAutoFit/>
          </a:bodyPr>
          <a:lstStyle/>
          <a:p>
            <a:r>
              <a:rPr lang="en-US" sz="2800" dirty="0"/>
              <a:t>B</a:t>
            </a:r>
          </a:p>
        </p:txBody>
      </p:sp>
      <p:sp>
        <p:nvSpPr>
          <p:cNvPr id="70" name="TextBox 69">
            <a:extLst>
              <a:ext uri="{FF2B5EF4-FFF2-40B4-BE49-F238E27FC236}">
                <a16:creationId xmlns:a16="http://schemas.microsoft.com/office/drawing/2014/main" id="{1D3E7093-8E08-4804-A5F1-BC5FAD0024ED}"/>
              </a:ext>
            </a:extLst>
          </p:cNvPr>
          <p:cNvSpPr txBox="1"/>
          <p:nvPr/>
        </p:nvSpPr>
        <p:spPr>
          <a:xfrm>
            <a:off x="11445294" y="4684598"/>
            <a:ext cx="423514" cy="523220"/>
          </a:xfrm>
          <a:prstGeom prst="rect">
            <a:avLst/>
          </a:prstGeom>
          <a:noFill/>
          <a:ln>
            <a:solidFill>
              <a:schemeClr val="tx1"/>
            </a:solidFill>
            <a:prstDash val="dashDot"/>
          </a:ln>
        </p:spPr>
        <p:txBody>
          <a:bodyPr wrap="none" rtlCol="0">
            <a:spAutoFit/>
          </a:bodyPr>
          <a:lstStyle/>
          <a:p>
            <a:r>
              <a:rPr lang="en-US" sz="2800" dirty="0"/>
              <a:t>B</a:t>
            </a:r>
          </a:p>
        </p:txBody>
      </p:sp>
      <p:sp>
        <p:nvSpPr>
          <p:cNvPr id="71" name="TextBox 70">
            <a:extLst>
              <a:ext uri="{FF2B5EF4-FFF2-40B4-BE49-F238E27FC236}">
                <a16:creationId xmlns:a16="http://schemas.microsoft.com/office/drawing/2014/main" id="{52250944-47C1-4F64-9377-91DDACB887AF}"/>
              </a:ext>
            </a:extLst>
          </p:cNvPr>
          <p:cNvSpPr txBox="1"/>
          <p:nvPr/>
        </p:nvSpPr>
        <p:spPr>
          <a:xfrm>
            <a:off x="6788751" y="2223586"/>
            <a:ext cx="423514" cy="523220"/>
          </a:xfrm>
          <a:prstGeom prst="rect">
            <a:avLst/>
          </a:prstGeom>
          <a:noFill/>
          <a:ln>
            <a:solidFill>
              <a:schemeClr val="tx1"/>
            </a:solidFill>
            <a:prstDash val="dashDot"/>
          </a:ln>
        </p:spPr>
        <p:txBody>
          <a:bodyPr wrap="none" rtlCol="0">
            <a:spAutoFit/>
          </a:bodyPr>
          <a:lstStyle/>
          <a:p>
            <a:r>
              <a:rPr lang="en-US" sz="2800" dirty="0"/>
              <a:t>A</a:t>
            </a:r>
          </a:p>
        </p:txBody>
      </p:sp>
      <p:sp>
        <p:nvSpPr>
          <p:cNvPr id="72" name="Rectangle 71">
            <a:extLst>
              <a:ext uri="{FF2B5EF4-FFF2-40B4-BE49-F238E27FC236}">
                <a16:creationId xmlns:a16="http://schemas.microsoft.com/office/drawing/2014/main" id="{2272262B-7DA9-4C6B-9A30-DE4935ADD536}"/>
              </a:ext>
            </a:extLst>
          </p:cNvPr>
          <p:cNvSpPr/>
          <p:nvPr/>
        </p:nvSpPr>
        <p:spPr>
          <a:xfrm>
            <a:off x="1718179" y="1895538"/>
            <a:ext cx="2680542" cy="646331"/>
          </a:xfrm>
          <a:prstGeom prst="rect">
            <a:avLst/>
          </a:prstGeom>
        </p:spPr>
        <p:txBody>
          <a:bodyPr wrap="none">
            <a:spAutoFit/>
          </a:bodyPr>
          <a:lstStyle/>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A, B</a:t>
            </a:r>
            <a:endParaRPr lang="en-US" sz="3600" dirty="0"/>
          </a:p>
        </p:txBody>
      </p:sp>
      <p:sp>
        <p:nvSpPr>
          <p:cNvPr id="73" name="Rectangle 72">
            <a:extLst>
              <a:ext uri="{FF2B5EF4-FFF2-40B4-BE49-F238E27FC236}">
                <a16:creationId xmlns:a16="http://schemas.microsoft.com/office/drawing/2014/main" id="{768B2E9E-F24B-416D-A5FB-6A91C5CA7899}"/>
              </a:ext>
            </a:extLst>
          </p:cNvPr>
          <p:cNvSpPr/>
          <p:nvPr/>
        </p:nvSpPr>
        <p:spPr>
          <a:xfrm>
            <a:off x="7759662" y="1902184"/>
            <a:ext cx="2680542" cy="646331"/>
          </a:xfrm>
          <a:prstGeom prst="rect">
            <a:avLst/>
          </a:prstGeom>
        </p:spPr>
        <p:txBody>
          <a:bodyPr wrap="none">
            <a:spAutoFit/>
          </a:bodyPr>
          <a:lstStyle/>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A, B</a:t>
            </a:r>
            <a:endParaRPr lang="en-US" sz="3600" dirty="0"/>
          </a:p>
        </p:txBody>
      </p:sp>
    </p:spTree>
    <p:custDataLst>
      <p:tags r:id="rId1"/>
    </p:custDataLst>
    <p:extLst>
      <p:ext uri="{BB962C8B-B14F-4D97-AF65-F5344CB8AC3E}">
        <p14:creationId xmlns:p14="http://schemas.microsoft.com/office/powerpoint/2010/main" val="3960118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769">
            <a:extLst>
              <a:ext uri="{FF2B5EF4-FFF2-40B4-BE49-F238E27FC236}">
                <a16:creationId xmlns:a16="http://schemas.microsoft.com/office/drawing/2014/main" id="{20BD8775-A3DB-4106-863A-D2747550F5F1}"/>
              </a:ext>
            </a:extLst>
          </p:cNvPr>
          <p:cNvGrpSpPr>
            <a:grpSpLocks/>
          </p:cNvGrpSpPr>
          <p:nvPr/>
        </p:nvGrpSpPr>
        <p:grpSpPr bwMode="auto">
          <a:xfrm>
            <a:off x="665274" y="2601326"/>
            <a:ext cx="4218080" cy="2439058"/>
            <a:chOff x="3040262" y="22979397"/>
            <a:chExt cx="4601112" cy="2379894"/>
          </a:xfrm>
        </p:grpSpPr>
        <p:grpSp>
          <p:nvGrpSpPr>
            <p:cNvPr id="56" name="Group 770">
              <a:extLst>
                <a:ext uri="{FF2B5EF4-FFF2-40B4-BE49-F238E27FC236}">
                  <a16:creationId xmlns:a16="http://schemas.microsoft.com/office/drawing/2014/main" id="{E927D651-4EA1-4A38-ACDE-609CDFA2B44E}"/>
                </a:ext>
              </a:extLst>
            </p:cNvPr>
            <p:cNvGrpSpPr>
              <a:grpSpLocks/>
            </p:cNvGrpSpPr>
            <p:nvPr/>
          </p:nvGrpSpPr>
          <p:grpSpPr bwMode="auto">
            <a:xfrm>
              <a:off x="3040262" y="22979397"/>
              <a:ext cx="2678049" cy="2371559"/>
              <a:chOff x="7299826" y="2478408"/>
              <a:chExt cx="2521400" cy="2511018"/>
            </a:xfrm>
          </p:grpSpPr>
          <p:grpSp>
            <p:nvGrpSpPr>
              <p:cNvPr id="75" name="Group 791">
                <a:extLst>
                  <a:ext uri="{FF2B5EF4-FFF2-40B4-BE49-F238E27FC236}">
                    <a16:creationId xmlns:a16="http://schemas.microsoft.com/office/drawing/2014/main" id="{DCAD0999-3F1C-4FBF-B2D9-9D993242C7AC}"/>
                  </a:ext>
                </a:extLst>
              </p:cNvPr>
              <p:cNvGrpSpPr>
                <a:grpSpLocks/>
              </p:cNvGrpSpPr>
              <p:nvPr/>
            </p:nvGrpSpPr>
            <p:grpSpPr bwMode="auto">
              <a:xfrm>
                <a:off x="7299826" y="2478408"/>
                <a:ext cx="2521400" cy="2511018"/>
                <a:chOff x="7379936" y="2128204"/>
                <a:chExt cx="2085130" cy="1992014"/>
              </a:xfrm>
            </p:grpSpPr>
            <p:sp>
              <p:nvSpPr>
                <p:cNvPr id="79" name="Oval 78">
                  <a:extLst>
                    <a:ext uri="{FF2B5EF4-FFF2-40B4-BE49-F238E27FC236}">
                      <a16:creationId xmlns:a16="http://schemas.microsoft.com/office/drawing/2014/main" id="{EAA4450E-DDC7-479F-8584-2A6BFCAC6A65}"/>
                    </a:ext>
                  </a:extLst>
                </p:cNvPr>
                <p:cNvSpPr/>
                <p:nvPr/>
              </p:nvSpPr>
              <p:spPr>
                <a:xfrm>
                  <a:off x="7379428" y="2128666"/>
                  <a:ext cx="581905"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1</a:t>
                  </a:r>
                  <a:endParaRPr lang="en-US" sz="2300" b="0" kern="0" baseline="-25000" dirty="0">
                    <a:solidFill>
                      <a:prstClr val="black"/>
                    </a:solidFill>
                    <a:latin typeface="Calibri"/>
                    <a:ea typeface="+mn-ea"/>
                  </a:endParaRPr>
                </a:p>
              </p:txBody>
            </p:sp>
            <p:sp>
              <p:nvSpPr>
                <p:cNvPr id="80" name="Oval 79">
                  <a:extLst>
                    <a:ext uri="{FF2B5EF4-FFF2-40B4-BE49-F238E27FC236}">
                      <a16:creationId xmlns:a16="http://schemas.microsoft.com/office/drawing/2014/main" id="{DE764EB6-88E5-4963-8DDB-933A98388D6C}"/>
                    </a:ext>
                  </a:extLst>
                </p:cNvPr>
                <p:cNvSpPr/>
                <p:nvPr/>
              </p:nvSpPr>
              <p:spPr>
                <a:xfrm>
                  <a:off x="8882836" y="2128666"/>
                  <a:ext cx="581906"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2</a:t>
                  </a:r>
                </a:p>
              </p:txBody>
            </p:sp>
            <p:sp>
              <p:nvSpPr>
                <p:cNvPr id="81" name="Oval 80">
                  <a:extLst>
                    <a:ext uri="{FF2B5EF4-FFF2-40B4-BE49-F238E27FC236}">
                      <a16:creationId xmlns:a16="http://schemas.microsoft.com/office/drawing/2014/main" id="{D2FCBE88-E29E-4D65-9AB6-872236F35941}"/>
                    </a:ext>
                  </a:extLst>
                </p:cNvPr>
                <p:cNvSpPr/>
                <p:nvPr/>
              </p:nvSpPr>
              <p:spPr>
                <a:xfrm>
                  <a:off x="8882836" y="3530535"/>
                  <a:ext cx="581906"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5</a:t>
                  </a:r>
                </a:p>
              </p:txBody>
            </p:sp>
            <p:sp>
              <p:nvSpPr>
                <p:cNvPr id="82" name="Oval 81">
                  <a:extLst>
                    <a:ext uri="{FF2B5EF4-FFF2-40B4-BE49-F238E27FC236}">
                      <a16:creationId xmlns:a16="http://schemas.microsoft.com/office/drawing/2014/main" id="{45831EF1-5CEF-45E7-88EF-18EA3ED358E7}"/>
                    </a:ext>
                  </a:extLst>
                </p:cNvPr>
                <p:cNvSpPr/>
                <p:nvPr/>
              </p:nvSpPr>
              <p:spPr>
                <a:xfrm>
                  <a:off x="7379428" y="3509391"/>
                  <a:ext cx="581905"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b="0" kern="0" dirty="0">
                      <a:solidFill>
                        <a:prstClr val="black"/>
                      </a:solidFill>
                      <a:latin typeface="Calibri"/>
                      <a:ea typeface="+mn-ea"/>
                    </a:rPr>
                    <a:t>6</a:t>
                  </a:r>
                </a:p>
              </p:txBody>
            </p:sp>
          </p:grpSp>
          <p:cxnSp>
            <p:nvCxnSpPr>
              <p:cNvPr id="76" name="Straight Connector 75">
                <a:extLst>
                  <a:ext uri="{FF2B5EF4-FFF2-40B4-BE49-F238E27FC236}">
                    <a16:creationId xmlns:a16="http://schemas.microsoft.com/office/drawing/2014/main" id="{F2943CB1-FA56-4959-AC11-96DF449EF76C}"/>
                  </a:ext>
                </a:extLst>
              </p:cNvPr>
              <p:cNvCxnSpPr>
                <a:cxnSpLocks/>
                <a:stCxn id="79" idx="6"/>
                <a:endCxn id="80" idx="2"/>
              </p:cNvCxnSpPr>
              <p:nvPr/>
            </p:nvCxnSpPr>
            <p:spPr>
              <a:xfrm flipV="1">
                <a:off x="8002868" y="2852137"/>
                <a:ext cx="111430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77" name="Straight Connector 76">
                <a:extLst>
                  <a:ext uri="{FF2B5EF4-FFF2-40B4-BE49-F238E27FC236}">
                    <a16:creationId xmlns:a16="http://schemas.microsoft.com/office/drawing/2014/main" id="{5B11A404-19E5-484E-8CF1-0FF823A20B29}"/>
                  </a:ext>
                </a:extLst>
              </p:cNvPr>
              <p:cNvCxnSpPr>
                <a:cxnSpLocks/>
                <a:stCxn id="79" idx="4"/>
              </p:cNvCxnSpPr>
              <p:nvPr/>
            </p:nvCxnSpPr>
            <p:spPr>
              <a:xfrm>
                <a:off x="7652150" y="3222618"/>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78" name="Straight Connector 77">
                <a:extLst>
                  <a:ext uri="{FF2B5EF4-FFF2-40B4-BE49-F238E27FC236}">
                    <a16:creationId xmlns:a16="http://schemas.microsoft.com/office/drawing/2014/main" id="{EEBFFCD5-B9AE-4660-94F9-37A6D212F1F5}"/>
                  </a:ext>
                </a:extLst>
              </p:cNvPr>
              <p:cNvCxnSpPr>
                <a:cxnSpLocks/>
              </p:cNvCxnSpPr>
              <p:nvPr/>
            </p:nvCxnSpPr>
            <p:spPr>
              <a:xfrm>
                <a:off x="9472335" y="3214623"/>
                <a:ext cx="0" cy="102348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cxnSp>
          <p:nvCxnSpPr>
            <p:cNvPr id="57" name="Straight Connector 56">
              <a:extLst>
                <a:ext uri="{FF2B5EF4-FFF2-40B4-BE49-F238E27FC236}">
                  <a16:creationId xmlns:a16="http://schemas.microsoft.com/office/drawing/2014/main" id="{C1E4A41B-E8EC-48D4-8774-B754E7520256}"/>
                </a:ext>
              </a:extLst>
            </p:cNvPr>
            <p:cNvCxnSpPr>
              <a:cxnSpLocks/>
            </p:cNvCxnSpPr>
            <p:nvPr/>
          </p:nvCxnSpPr>
          <p:spPr>
            <a:xfrm flipV="1">
              <a:off x="3789341" y="24971133"/>
              <a:ext cx="1181179" cy="0"/>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cxnSp>
          <p:nvCxnSpPr>
            <p:cNvPr id="58" name="Straight Connector 57">
              <a:extLst>
                <a:ext uri="{FF2B5EF4-FFF2-40B4-BE49-F238E27FC236}">
                  <a16:creationId xmlns:a16="http://schemas.microsoft.com/office/drawing/2014/main" id="{09594A6F-FD14-40CB-934D-2F8AD7DF7907}"/>
                </a:ext>
              </a:extLst>
            </p:cNvPr>
            <p:cNvCxnSpPr>
              <a:cxnSpLocks/>
            </p:cNvCxnSpPr>
            <p:nvPr/>
          </p:nvCxnSpPr>
          <p:spPr>
            <a:xfrm>
              <a:off x="7245648" y="23707447"/>
              <a:ext cx="0" cy="96412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64" name="Group 778">
              <a:extLst>
                <a:ext uri="{FF2B5EF4-FFF2-40B4-BE49-F238E27FC236}">
                  <a16:creationId xmlns:a16="http://schemas.microsoft.com/office/drawing/2014/main" id="{A0558F15-4FC6-459E-8C42-0AB337961459}"/>
                </a:ext>
              </a:extLst>
            </p:cNvPr>
            <p:cNvGrpSpPr>
              <a:grpSpLocks/>
            </p:cNvGrpSpPr>
            <p:nvPr/>
          </p:nvGrpSpPr>
          <p:grpSpPr bwMode="auto">
            <a:xfrm>
              <a:off x="5710821" y="22987732"/>
              <a:ext cx="1930553" cy="2371559"/>
              <a:chOff x="3089242" y="3627295"/>
              <a:chExt cx="1930553" cy="2371559"/>
            </a:xfrm>
          </p:grpSpPr>
          <p:grpSp>
            <p:nvGrpSpPr>
              <p:cNvPr id="65" name="Group 779">
                <a:extLst>
                  <a:ext uri="{FF2B5EF4-FFF2-40B4-BE49-F238E27FC236}">
                    <a16:creationId xmlns:a16="http://schemas.microsoft.com/office/drawing/2014/main" id="{4D7ACA49-AC78-4884-BEC6-D0B0E91A7C35}"/>
                  </a:ext>
                </a:extLst>
              </p:cNvPr>
              <p:cNvGrpSpPr>
                <a:grpSpLocks/>
              </p:cNvGrpSpPr>
              <p:nvPr/>
            </p:nvGrpSpPr>
            <p:grpSpPr bwMode="auto">
              <a:xfrm>
                <a:off x="4271494" y="3627295"/>
                <a:ext cx="748301" cy="2371559"/>
                <a:chOff x="8882439" y="2128204"/>
                <a:chExt cx="582627" cy="1992014"/>
              </a:xfrm>
            </p:grpSpPr>
            <p:sp>
              <p:nvSpPr>
                <p:cNvPr id="71" name="Oval 70">
                  <a:extLst>
                    <a:ext uri="{FF2B5EF4-FFF2-40B4-BE49-F238E27FC236}">
                      <a16:creationId xmlns:a16="http://schemas.microsoft.com/office/drawing/2014/main" id="{CC91746F-4662-403C-8857-BC420E357028}"/>
                    </a:ext>
                  </a:extLst>
                </p:cNvPr>
                <p:cNvSpPr/>
                <p:nvPr/>
              </p:nvSpPr>
              <p:spPr>
                <a:xfrm>
                  <a:off x="8881605" y="2128008"/>
                  <a:ext cx="583741" cy="589928"/>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3</a:t>
                  </a:r>
                </a:p>
              </p:txBody>
            </p:sp>
            <p:sp>
              <p:nvSpPr>
                <p:cNvPr id="72" name="Oval 71">
                  <a:extLst>
                    <a:ext uri="{FF2B5EF4-FFF2-40B4-BE49-F238E27FC236}">
                      <a16:creationId xmlns:a16="http://schemas.microsoft.com/office/drawing/2014/main" id="{1715646E-068C-417C-A7A6-E6C2F6DD7D94}"/>
                    </a:ext>
                  </a:extLst>
                </p:cNvPr>
                <p:cNvSpPr/>
                <p:nvPr/>
              </p:nvSpPr>
              <p:spPr>
                <a:xfrm>
                  <a:off x="8881605" y="3529879"/>
                  <a:ext cx="583741" cy="589926"/>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US" sz="2300" b="0" kern="0" dirty="0">
                      <a:solidFill>
                        <a:prstClr val="black"/>
                      </a:solidFill>
                      <a:latin typeface="Calibri"/>
                      <a:ea typeface="+mn-ea"/>
                    </a:rPr>
                    <a:t>4</a:t>
                  </a:r>
                </a:p>
              </p:txBody>
            </p:sp>
          </p:grpSp>
          <p:cxnSp>
            <p:nvCxnSpPr>
              <p:cNvPr id="66" name="Straight Connector 65">
                <a:extLst>
                  <a:ext uri="{FF2B5EF4-FFF2-40B4-BE49-F238E27FC236}">
                    <a16:creationId xmlns:a16="http://schemas.microsoft.com/office/drawing/2014/main" id="{99F30BBE-FDD3-49AF-8BA6-60BFBB35B3A8}"/>
                  </a:ext>
                </a:extLst>
              </p:cNvPr>
              <p:cNvCxnSpPr>
                <a:cxnSpLocks/>
                <a:endCxn id="71" idx="2"/>
              </p:cNvCxnSpPr>
              <p:nvPr/>
            </p:nvCxnSpPr>
            <p:spPr>
              <a:xfrm flipV="1">
                <a:off x="3089242" y="3976968"/>
                <a:ext cx="1183538" cy="0"/>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7" name="Straight Connector 66">
                <a:extLst>
                  <a:ext uri="{FF2B5EF4-FFF2-40B4-BE49-F238E27FC236}">
                    <a16:creationId xmlns:a16="http://schemas.microsoft.com/office/drawing/2014/main" id="{EB38C1EC-1D80-418B-9B64-E0A3478220F5}"/>
                  </a:ext>
                </a:extLst>
              </p:cNvPr>
              <p:cNvCxnSpPr>
                <a:cxnSpLocks/>
                <a:endCxn id="72" idx="2"/>
              </p:cNvCxnSpPr>
              <p:nvPr/>
            </p:nvCxnSpPr>
            <p:spPr>
              <a:xfrm>
                <a:off x="3096315" y="5638388"/>
                <a:ext cx="1176464" cy="755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grpSp>
      <p:sp>
        <p:nvSpPr>
          <p:cNvPr id="2" name="Title 1">
            <a:extLst>
              <a:ext uri="{FF2B5EF4-FFF2-40B4-BE49-F238E27FC236}">
                <a16:creationId xmlns:a16="http://schemas.microsoft.com/office/drawing/2014/main" id="{68ADA564-3F91-4765-9C90-2E622F74ADF7}"/>
              </a:ext>
            </a:extLst>
          </p:cNvPr>
          <p:cNvSpPr>
            <a:spLocks noGrp="1"/>
          </p:cNvSpPr>
          <p:nvPr>
            <p:ph type="title"/>
          </p:nvPr>
        </p:nvSpPr>
        <p:spPr>
          <a:xfrm>
            <a:off x="609599" y="196814"/>
            <a:ext cx="9171709" cy="1143000"/>
          </a:xfrm>
        </p:spPr>
        <p:txBody>
          <a:bodyPr>
            <a:noAutofit/>
          </a:bodyPr>
          <a:lstStyle/>
          <a:p>
            <a:r>
              <a:rPr lang="en-US" sz="4000" dirty="0"/>
              <a:t>Variation-aware Qubit Movement (VQM)</a:t>
            </a:r>
          </a:p>
        </p:txBody>
      </p:sp>
      <p:sp>
        <p:nvSpPr>
          <p:cNvPr id="3" name="Slide Number Placeholder 2">
            <a:extLst>
              <a:ext uri="{FF2B5EF4-FFF2-40B4-BE49-F238E27FC236}">
                <a16:creationId xmlns:a16="http://schemas.microsoft.com/office/drawing/2014/main" id="{16D9485A-FE91-4ECD-99DA-2D28B88C5D6A}"/>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16</a:t>
            </a:fld>
            <a:endParaRPr lang="en-US" dirty="0">
              <a:solidFill>
                <a:prstClr val="black">
                  <a:tint val="75000"/>
                </a:prstClr>
              </a:solidFill>
            </a:endParaRPr>
          </a:p>
        </p:txBody>
      </p:sp>
      <p:grpSp>
        <p:nvGrpSpPr>
          <p:cNvPr id="15" name="Group 14">
            <a:extLst>
              <a:ext uri="{FF2B5EF4-FFF2-40B4-BE49-F238E27FC236}">
                <a16:creationId xmlns:a16="http://schemas.microsoft.com/office/drawing/2014/main" id="{B4687425-6C2F-4D11-893A-BBE60D5F5AB9}"/>
              </a:ext>
            </a:extLst>
          </p:cNvPr>
          <p:cNvGrpSpPr/>
          <p:nvPr/>
        </p:nvGrpSpPr>
        <p:grpSpPr>
          <a:xfrm>
            <a:off x="80597" y="2119609"/>
            <a:ext cx="5291826" cy="3287473"/>
            <a:chOff x="564301" y="2199122"/>
            <a:chExt cx="5291826" cy="3287473"/>
          </a:xfrm>
        </p:grpSpPr>
        <p:grpSp>
          <p:nvGrpSpPr>
            <p:cNvPr id="4" name="Group 3">
              <a:extLst>
                <a:ext uri="{FF2B5EF4-FFF2-40B4-BE49-F238E27FC236}">
                  <a16:creationId xmlns:a16="http://schemas.microsoft.com/office/drawing/2014/main" id="{018ABED7-6F1A-4151-A69D-FD18057D1B94}"/>
                </a:ext>
              </a:extLst>
            </p:cNvPr>
            <p:cNvGrpSpPr/>
            <p:nvPr/>
          </p:nvGrpSpPr>
          <p:grpSpPr>
            <a:xfrm>
              <a:off x="877711" y="2199122"/>
              <a:ext cx="4859327" cy="3287473"/>
              <a:chOff x="282029" y="1125799"/>
              <a:chExt cx="5553001" cy="3471206"/>
            </a:xfrm>
          </p:grpSpPr>
          <p:sp>
            <p:nvSpPr>
              <p:cNvPr id="6" name="TextBox 5">
                <a:extLst>
                  <a:ext uri="{FF2B5EF4-FFF2-40B4-BE49-F238E27FC236}">
                    <a16:creationId xmlns:a16="http://schemas.microsoft.com/office/drawing/2014/main" id="{57F9FEBC-B8AF-43F2-83F1-5AA534D2BD4E}"/>
                  </a:ext>
                </a:extLst>
              </p:cNvPr>
              <p:cNvSpPr txBox="1"/>
              <p:nvPr/>
            </p:nvSpPr>
            <p:spPr>
              <a:xfrm>
                <a:off x="282029" y="1125799"/>
                <a:ext cx="483971" cy="552462"/>
              </a:xfrm>
              <a:prstGeom prst="rect">
                <a:avLst/>
              </a:prstGeom>
              <a:noFill/>
              <a:ln>
                <a:solidFill>
                  <a:schemeClr val="tx1"/>
                </a:solidFill>
                <a:prstDash val="dashDot"/>
              </a:ln>
            </p:spPr>
            <p:txBody>
              <a:bodyPr wrap="none" rtlCol="0">
                <a:spAutoFit/>
              </a:bodyPr>
              <a:lstStyle/>
              <a:p>
                <a:r>
                  <a:rPr lang="en-US" sz="2800" dirty="0"/>
                  <a:t>A</a:t>
                </a:r>
              </a:p>
            </p:txBody>
          </p:sp>
          <p:sp>
            <p:nvSpPr>
              <p:cNvPr id="7" name="TextBox 6">
                <a:extLst>
                  <a:ext uri="{FF2B5EF4-FFF2-40B4-BE49-F238E27FC236}">
                    <a16:creationId xmlns:a16="http://schemas.microsoft.com/office/drawing/2014/main" id="{380EE482-5EC5-4D26-BE4E-EE28ADFDC2E0}"/>
                  </a:ext>
                </a:extLst>
              </p:cNvPr>
              <p:cNvSpPr txBox="1"/>
              <p:nvPr/>
            </p:nvSpPr>
            <p:spPr>
              <a:xfrm>
                <a:off x="5351059" y="4044543"/>
                <a:ext cx="483971" cy="552462"/>
              </a:xfrm>
              <a:prstGeom prst="rect">
                <a:avLst/>
              </a:prstGeom>
              <a:noFill/>
              <a:ln>
                <a:solidFill>
                  <a:schemeClr val="tx1"/>
                </a:solidFill>
                <a:prstDash val="dashDot"/>
              </a:ln>
            </p:spPr>
            <p:txBody>
              <a:bodyPr wrap="none" rtlCol="0">
                <a:spAutoFit/>
              </a:bodyPr>
              <a:lstStyle/>
              <a:p>
                <a:r>
                  <a:rPr lang="en-US" sz="2800" dirty="0"/>
                  <a:t>B</a:t>
                </a:r>
              </a:p>
            </p:txBody>
          </p:sp>
        </p:grpSp>
        <p:sp>
          <p:nvSpPr>
            <p:cNvPr id="8" name="TextBox 7">
              <a:extLst>
                <a:ext uri="{FF2B5EF4-FFF2-40B4-BE49-F238E27FC236}">
                  <a16:creationId xmlns:a16="http://schemas.microsoft.com/office/drawing/2014/main" id="{C308DE19-A280-4B49-94BA-3434FAD74601}"/>
                </a:ext>
              </a:extLst>
            </p:cNvPr>
            <p:cNvSpPr txBox="1"/>
            <p:nvPr/>
          </p:nvSpPr>
          <p:spPr>
            <a:xfrm>
              <a:off x="2001078" y="2490169"/>
              <a:ext cx="612668" cy="461665"/>
            </a:xfrm>
            <a:prstGeom prst="rect">
              <a:avLst/>
            </a:prstGeom>
            <a:noFill/>
          </p:spPr>
          <p:txBody>
            <a:bodyPr wrap="none" rtlCol="0">
              <a:spAutoFit/>
            </a:bodyPr>
            <a:lstStyle/>
            <a:p>
              <a:r>
                <a:rPr lang="en-US" sz="2400" dirty="0"/>
                <a:t>0.9</a:t>
              </a:r>
            </a:p>
          </p:txBody>
        </p:sp>
        <p:sp>
          <p:nvSpPr>
            <p:cNvPr id="9" name="TextBox 8">
              <a:extLst>
                <a:ext uri="{FF2B5EF4-FFF2-40B4-BE49-F238E27FC236}">
                  <a16:creationId xmlns:a16="http://schemas.microsoft.com/office/drawing/2014/main" id="{23558D2F-BC65-43B6-8FB7-528B0FD5DE0B}"/>
                </a:ext>
              </a:extLst>
            </p:cNvPr>
            <p:cNvSpPr txBox="1"/>
            <p:nvPr/>
          </p:nvSpPr>
          <p:spPr>
            <a:xfrm>
              <a:off x="3603703" y="4880821"/>
              <a:ext cx="784189" cy="461665"/>
            </a:xfrm>
            <a:prstGeom prst="rect">
              <a:avLst/>
            </a:prstGeom>
            <a:noFill/>
          </p:spPr>
          <p:txBody>
            <a:bodyPr wrap="none" rtlCol="0">
              <a:spAutoFit/>
            </a:bodyPr>
            <a:lstStyle/>
            <a:p>
              <a:r>
                <a:rPr lang="en-US" sz="2400" dirty="0"/>
                <a:t>0.95</a:t>
              </a:r>
            </a:p>
          </p:txBody>
        </p:sp>
        <p:sp>
          <p:nvSpPr>
            <p:cNvPr id="10" name="TextBox 9">
              <a:extLst>
                <a:ext uri="{FF2B5EF4-FFF2-40B4-BE49-F238E27FC236}">
                  <a16:creationId xmlns:a16="http://schemas.microsoft.com/office/drawing/2014/main" id="{86ECB8B0-19FC-4E7A-9175-0D2B96C8B11C}"/>
                </a:ext>
              </a:extLst>
            </p:cNvPr>
            <p:cNvSpPr txBox="1"/>
            <p:nvPr/>
          </p:nvSpPr>
          <p:spPr>
            <a:xfrm>
              <a:off x="3236756" y="3689572"/>
              <a:ext cx="784189" cy="461665"/>
            </a:xfrm>
            <a:prstGeom prst="rect">
              <a:avLst/>
            </a:prstGeom>
            <a:noFill/>
          </p:spPr>
          <p:txBody>
            <a:bodyPr wrap="none" rtlCol="0">
              <a:spAutoFit/>
            </a:bodyPr>
            <a:lstStyle/>
            <a:p>
              <a:r>
                <a:rPr lang="en-US" sz="2400" dirty="0"/>
                <a:t>0.95</a:t>
              </a:r>
            </a:p>
          </p:txBody>
        </p:sp>
        <p:sp>
          <p:nvSpPr>
            <p:cNvPr id="11" name="TextBox 10">
              <a:extLst>
                <a:ext uri="{FF2B5EF4-FFF2-40B4-BE49-F238E27FC236}">
                  <a16:creationId xmlns:a16="http://schemas.microsoft.com/office/drawing/2014/main" id="{08872D70-505F-4B5E-B226-E294166CD60F}"/>
                </a:ext>
              </a:extLst>
            </p:cNvPr>
            <p:cNvSpPr txBox="1"/>
            <p:nvPr/>
          </p:nvSpPr>
          <p:spPr>
            <a:xfrm>
              <a:off x="3737113" y="2501298"/>
              <a:ext cx="612668" cy="461665"/>
            </a:xfrm>
            <a:prstGeom prst="rect">
              <a:avLst/>
            </a:prstGeom>
            <a:noFill/>
          </p:spPr>
          <p:txBody>
            <a:bodyPr wrap="none" rtlCol="0">
              <a:spAutoFit/>
            </a:bodyPr>
            <a:lstStyle/>
            <a:p>
              <a:r>
                <a:rPr lang="en-US" sz="2400" dirty="0"/>
                <a:t>0.9</a:t>
              </a:r>
            </a:p>
          </p:txBody>
        </p:sp>
        <p:sp>
          <p:nvSpPr>
            <p:cNvPr id="12" name="TextBox 11">
              <a:extLst>
                <a:ext uri="{FF2B5EF4-FFF2-40B4-BE49-F238E27FC236}">
                  <a16:creationId xmlns:a16="http://schemas.microsoft.com/office/drawing/2014/main" id="{C91C106B-34B2-4299-9CDA-8DD2F96DBDC0}"/>
                </a:ext>
              </a:extLst>
            </p:cNvPr>
            <p:cNvSpPr txBox="1"/>
            <p:nvPr/>
          </p:nvSpPr>
          <p:spPr>
            <a:xfrm>
              <a:off x="5071938" y="3667063"/>
              <a:ext cx="784189" cy="461665"/>
            </a:xfrm>
            <a:prstGeom prst="rect">
              <a:avLst/>
            </a:prstGeom>
            <a:noFill/>
          </p:spPr>
          <p:txBody>
            <a:bodyPr wrap="none" rtlCol="0">
              <a:spAutoFit/>
            </a:bodyPr>
            <a:lstStyle/>
            <a:p>
              <a:r>
                <a:rPr lang="en-US" sz="2400" dirty="0"/>
                <a:t>0.95</a:t>
              </a:r>
            </a:p>
          </p:txBody>
        </p:sp>
        <p:sp>
          <p:nvSpPr>
            <p:cNvPr id="13" name="TextBox 12">
              <a:extLst>
                <a:ext uri="{FF2B5EF4-FFF2-40B4-BE49-F238E27FC236}">
                  <a16:creationId xmlns:a16="http://schemas.microsoft.com/office/drawing/2014/main" id="{9F5762E0-D473-4658-8AA2-9CD849B9C6EB}"/>
                </a:ext>
              </a:extLst>
            </p:cNvPr>
            <p:cNvSpPr txBox="1"/>
            <p:nvPr/>
          </p:nvSpPr>
          <p:spPr>
            <a:xfrm>
              <a:off x="2001078" y="4752569"/>
              <a:ext cx="612668" cy="461665"/>
            </a:xfrm>
            <a:prstGeom prst="rect">
              <a:avLst/>
            </a:prstGeom>
            <a:noFill/>
          </p:spPr>
          <p:txBody>
            <a:bodyPr wrap="none" rtlCol="0">
              <a:spAutoFit/>
            </a:bodyPr>
            <a:lstStyle/>
            <a:p>
              <a:r>
                <a:rPr lang="en-US" sz="2400" dirty="0"/>
                <a:t>0.8</a:t>
              </a:r>
            </a:p>
          </p:txBody>
        </p:sp>
        <p:sp>
          <p:nvSpPr>
            <p:cNvPr id="14" name="TextBox 13">
              <a:extLst>
                <a:ext uri="{FF2B5EF4-FFF2-40B4-BE49-F238E27FC236}">
                  <a16:creationId xmlns:a16="http://schemas.microsoft.com/office/drawing/2014/main" id="{BA51F7C1-64CA-4BEA-B2B0-49609E1922E3}"/>
                </a:ext>
              </a:extLst>
            </p:cNvPr>
            <p:cNvSpPr txBox="1"/>
            <p:nvPr/>
          </p:nvSpPr>
          <p:spPr>
            <a:xfrm>
              <a:off x="564301" y="3583420"/>
              <a:ext cx="784189" cy="461665"/>
            </a:xfrm>
            <a:prstGeom prst="rect">
              <a:avLst/>
            </a:prstGeom>
            <a:noFill/>
          </p:spPr>
          <p:txBody>
            <a:bodyPr wrap="none" rtlCol="0">
              <a:spAutoFit/>
            </a:bodyPr>
            <a:lstStyle/>
            <a:p>
              <a:r>
                <a:rPr lang="en-US" sz="2400" dirty="0"/>
                <a:t>0.95</a:t>
              </a:r>
            </a:p>
          </p:txBody>
        </p:sp>
      </p:grpSp>
      <p:sp>
        <p:nvSpPr>
          <p:cNvPr id="16" name="Rectangle 15">
            <a:extLst>
              <a:ext uri="{FF2B5EF4-FFF2-40B4-BE49-F238E27FC236}">
                <a16:creationId xmlns:a16="http://schemas.microsoft.com/office/drawing/2014/main" id="{FBD25B28-44A2-40C1-8286-8D221EBD4FDE}"/>
              </a:ext>
            </a:extLst>
          </p:cNvPr>
          <p:cNvSpPr/>
          <p:nvPr/>
        </p:nvSpPr>
        <p:spPr>
          <a:xfrm>
            <a:off x="1540275" y="5375703"/>
            <a:ext cx="2680542" cy="646331"/>
          </a:xfrm>
          <a:prstGeom prst="rect">
            <a:avLst/>
          </a:prstGeom>
        </p:spPr>
        <p:txBody>
          <a:bodyPr wrap="none">
            <a:spAutoFit/>
          </a:bodyPr>
          <a:lstStyle/>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A, B</a:t>
            </a:r>
            <a:endParaRPr lang="en-US" sz="3600" dirty="0"/>
          </a:p>
        </p:txBody>
      </p:sp>
      <p:grpSp>
        <p:nvGrpSpPr>
          <p:cNvPr id="22" name="Group 21">
            <a:extLst>
              <a:ext uri="{FF2B5EF4-FFF2-40B4-BE49-F238E27FC236}">
                <a16:creationId xmlns:a16="http://schemas.microsoft.com/office/drawing/2014/main" id="{26CE5F2A-B7C7-4C0A-A130-7B37D1496CDB}"/>
              </a:ext>
            </a:extLst>
          </p:cNvPr>
          <p:cNvGrpSpPr/>
          <p:nvPr/>
        </p:nvGrpSpPr>
        <p:grpSpPr>
          <a:xfrm>
            <a:off x="1007254" y="3321676"/>
            <a:ext cx="3213563" cy="1340252"/>
            <a:chOff x="5038912" y="5138048"/>
            <a:chExt cx="3213563" cy="1340252"/>
          </a:xfrm>
        </p:grpSpPr>
        <p:cxnSp>
          <p:nvCxnSpPr>
            <p:cNvPr id="19" name="Straight Connector 18">
              <a:extLst>
                <a:ext uri="{FF2B5EF4-FFF2-40B4-BE49-F238E27FC236}">
                  <a16:creationId xmlns:a16="http://schemas.microsoft.com/office/drawing/2014/main" id="{6AC260C1-2724-4D87-BA9B-CC2F1BA3B6D1}"/>
                </a:ext>
              </a:extLst>
            </p:cNvPr>
            <p:cNvCxnSpPr>
              <a:cxnSpLocks/>
              <a:stCxn id="79" idx="4"/>
            </p:cNvCxnSpPr>
            <p:nvPr/>
          </p:nvCxnSpPr>
          <p:spPr>
            <a:xfrm>
              <a:off x="5038912" y="5138048"/>
              <a:ext cx="0" cy="982937"/>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E16D9ED-52AF-48A3-90EA-18279B19665F}"/>
                </a:ext>
              </a:extLst>
            </p:cNvPr>
            <p:cNvCxnSpPr>
              <a:cxnSpLocks/>
            </p:cNvCxnSpPr>
            <p:nvPr/>
          </p:nvCxnSpPr>
          <p:spPr>
            <a:xfrm>
              <a:off x="5301795" y="6478300"/>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FC6F69D-39DD-4EED-8E53-7DDDBBD4B29E}"/>
                </a:ext>
              </a:extLst>
            </p:cNvPr>
            <p:cNvCxnSpPr>
              <a:cxnSpLocks/>
            </p:cNvCxnSpPr>
            <p:nvPr/>
          </p:nvCxnSpPr>
          <p:spPr>
            <a:xfrm>
              <a:off x="7054395" y="6478300"/>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225EAA4E-4761-42CB-BA85-F6A1F7FC3CC1}"/>
              </a:ext>
            </a:extLst>
          </p:cNvPr>
          <p:cNvGrpSpPr/>
          <p:nvPr/>
        </p:nvGrpSpPr>
        <p:grpSpPr>
          <a:xfrm>
            <a:off x="1312670" y="2913138"/>
            <a:ext cx="2882100" cy="1748790"/>
            <a:chOff x="7458240" y="1954314"/>
            <a:chExt cx="2882100" cy="1748790"/>
          </a:xfrm>
        </p:grpSpPr>
        <p:cxnSp>
          <p:nvCxnSpPr>
            <p:cNvPr id="23" name="Straight Connector 22">
              <a:extLst>
                <a:ext uri="{FF2B5EF4-FFF2-40B4-BE49-F238E27FC236}">
                  <a16:creationId xmlns:a16="http://schemas.microsoft.com/office/drawing/2014/main" id="{ED562C39-7905-4049-8021-46682997F508}"/>
                </a:ext>
              </a:extLst>
            </p:cNvPr>
            <p:cNvCxnSpPr>
              <a:cxnSpLocks/>
            </p:cNvCxnSpPr>
            <p:nvPr/>
          </p:nvCxnSpPr>
          <p:spPr>
            <a:xfrm>
              <a:off x="8892741" y="2272890"/>
              <a:ext cx="0" cy="115611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9D3A204-0E4D-492C-BB2A-96FFA53B5AA2}"/>
                </a:ext>
              </a:extLst>
            </p:cNvPr>
            <p:cNvCxnSpPr>
              <a:cxnSpLocks/>
            </p:cNvCxnSpPr>
            <p:nvPr/>
          </p:nvCxnSpPr>
          <p:spPr>
            <a:xfrm>
              <a:off x="7458240" y="1954314"/>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964DA5E-FB37-42C0-B88D-5B5C343D43C4}"/>
                </a:ext>
              </a:extLst>
            </p:cNvPr>
            <p:cNvCxnSpPr>
              <a:cxnSpLocks/>
            </p:cNvCxnSpPr>
            <p:nvPr/>
          </p:nvCxnSpPr>
          <p:spPr>
            <a:xfrm>
              <a:off x="9142260" y="3703104"/>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F6065A97-CADA-447D-98AD-F48D187E6F41}"/>
              </a:ext>
            </a:extLst>
          </p:cNvPr>
          <p:cNvGrpSpPr/>
          <p:nvPr/>
        </p:nvGrpSpPr>
        <p:grpSpPr>
          <a:xfrm>
            <a:off x="1300193" y="2945306"/>
            <a:ext cx="3229673" cy="1416220"/>
            <a:chOff x="1579410" y="4505217"/>
            <a:chExt cx="3229673" cy="1416220"/>
          </a:xfrm>
        </p:grpSpPr>
        <p:cxnSp>
          <p:nvCxnSpPr>
            <p:cNvPr id="27" name="Straight Connector 26">
              <a:extLst>
                <a:ext uri="{FF2B5EF4-FFF2-40B4-BE49-F238E27FC236}">
                  <a16:creationId xmlns:a16="http://schemas.microsoft.com/office/drawing/2014/main" id="{D77C337A-B6C9-441C-B658-D9B1ACB318E1}"/>
                </a:ext>
              </a:extLst>
            </p:cNvPr>
            <p:cNvCxnSpPr>
              <a:cxnSpLocks/>
            </p:cNvCxnSpPr>
            <p:nvPr/>
          </p:nvCxnSpPr>
          <p:spPr>
            <a:xfrm>
              <a:off x="1579410" y="4505217"/>
              <a:ext cx="1198080"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88FDB58-F35D-426E-AF76-7965C1104D17}"/>
                </a:ext>
              </a:extLst>
            </p:cNvPr>
            <p:cNvCxnSpPr>
              <a:cxnSpLocks/>
            </p:cNvCxnSpPr>
            <p:nvPr/>
          </p:nvCxnSpPr>
          <p:spPr>
            <a:xfrm>
              <a:off x="3239920" y="4505217"/>
              <a:ext cx="1260114" cy="0"/>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1562A06-03A7-4D75-AF19-595AC1A2E8CB}"/>
                </a:ext>
              </a:extLst>
            </p:cNvPr>
            <p:cNvCxnSpPr>
              <a:cxnSpLocks/>
            </p:cNvCxnSpPr>
            <p:nvPr/>
          </p:nvCxnSpPr>
          <p:spPr>
            <a:xfrm>
              <a:off x="4809083" y="4833198"/>
              <a:ext cx="0" cy="1088239"/>
            </a:xfrm>
            <a:prstGeom prst="line">
              <a:avLst/>
            </a:prstGeom>
            <a:ln w="76200">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33" name="Rectangle: Rounded Corners 32">
            <a:extLst>
              <a:ext uri="{FF2B5EF4-FFF2-40B4-BE49-F238E27FC236}">
                <a16:creationId xmlns:a16="http://schemas.microsoft.com/office/drawing/2014/main" id="{0A27A789-8309-4A60-B1DA-57D2AA76F7A1}"/>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rPr>
              <a:t>Chose a sequence of swaps </a:t>
            </a:r>
            <a:r>
              <a:rPr lang="en-US" sz="3200" b="1" dirty="0">
                <a:solidFill>
                  <a:schemeClr val="bg1"/>
                </a:solidFill>
                <a:latin typeface="Calibri"/>
              </a:rPr>
              <a:t>that maximizes the reliability</a:t>
            </a:r>
            <a:endParaRPr kumimoji="0" lang="en-US" sz="3200" b="1" i="0" u="none" strike="noStrike" kern="1200" cap="none" spc="0" normalizeH="0" baseline="0" noProof="0" dirty="0">
              <a:ln>
                <a:noFill/>
              </a:ln>
              <a:solidFill>
                <a:schemeClr val="bg1"/>
              </a:solidFill>
              <a:effectLst/>
              <a:uLnTx/>
              <a:uFillTx/>
              <a:latin typeface="Calibri"/>
            </a:endParaRPr>
          </a:p>
        </p:txBody>
      </p:sp>
      <p:graphicFrame>
        <p:nvGraphicFramePr>
          <p:cNvPr id="36" name="Table 35">
            <a:extLst>
              <a:ext uri="{FF2B5EF4-FFF2-40B4-BE49-F238E27FC236}">
                <a16:creationId xmlns:a16="http://schemas.microsoft.com/office/drawing/2014/main" id="{8FD8062B-B2CE-46FC-A3F9-AE6218A81854}"/>
              </a:ext>
            </a:extLst>
          </p:cNvPr>
          <p:cNvGraphicFramePr>
            <a:graphicFrameLocks noGrp="1"/>
          </p:cNvGraphicFramePr>
          <p:nvPr>
            <p:extLst>
              <p:ext uri="{D42A27DB-BD31-4B8C-83A1-F6EECF244321}">
                <p14:modId xmlns:p14="http://schemas.microsoft.com/office/powerpoint/2010/main" val="1314504862"/>
              </p:ext>
            </p:extLst>
          </p:nvPr>
        </p:nvGraphicFramePr>
        <p:xfrm>
          <a:off x="6517111" y="2108311"/>
          <a:ext cx="5028504" cy="2660655"/>
        </p:xfrm>
        <a:graphic>
          <a:graphicData uri="http://schemas.openxmlformats.org/drawingml/2006/table">
            <a:tbl>
              <a:tblPr firstRow="1" bandRow="1">
                <a:tableStyleId>{7E9639D4-E3E2-4D34-9284-5A2195B3D0D7}</a:tableStyleId>
              </a:tblPr>
              <a:tblGrid>
                <a:gridCol w="1853219">
                  <a:extLst>
                    <a:ext uri="{9D8B030D-6E8A-4147-A177-3AD203B41FA5}">
                      <a16:colId xmlns:a16="http://schemas.microsoft.com/office/drawing/2014/main" val="341911201"/>
                    </a:ext>
                  </a:extLst>
                </a:gridCol>
                <a:gridCol w="3175285">
                  <a:extLst>
                    <a:ext uri="{9D8B030D-6E8A-4147-A177-3AD203B41FA5}">
                      <a16:colId xmlns:a16="http://schemas.microsoft.com/office/drawing/2014/main" val="4196231686"/>
                    </a:ext>
                  </a:extLst>
                </a:gridCol>
              </a:tblGrid>
              <a:tr h="990291">
                <a:tc>
                  <a:txBody>
                    <a:bodyPr/>
                    <a:lstStyle/>
                    <a:p>
                      <a:pPr algn="ctr"/>
                      <a:r>
                        <a:rPr lang="en-US" sz="2800" dirty="0"/>
                        <a:t>Movement Path</a:t>
                      </a:r>
                    </a:p>
                  </a:txBody>
                  <a:tcPr/>
                </a:tc>
                <a:tc>
                  <a:txBody>
                    <a:bodyPr/>
                    <a:lstStyle/>
                    <a:p>
                      <a:pPr algn="ctr"/>
                      <a:r>
                        <a:rPr lang="en-US" sz="2800" dirty="0"/>
                        <a:t>Probability of Success </a:t>
                      </a:r>
                    </a:p>
                  </a:txBody>
                  <a:tcPr/>
                </a:tc>
                <a:extLst>
                  <a:ext uri="{0D108BD9-81ED-4DB2-BD59-A6C34878D82A}">
                    <a16:rowId xmlns:a16="http://schemas.microsoft.com/office/drawing/2014/main" val="1834562266"/>
                  </a:ext>
                </a:extLst>
              </a:tr>
              <a:tr h="562657">
                <a:tc>
                  <a:txBody>
                    <a:bodyPr/>
                    <a:lstStyle/>
                    <a:p>
                      <a:pPr algn="ctr"/>
                      <a:r>
                        <a:rPr lang="en-US" sz="2800"/>
                        <a:t>1-6-5</a:t>
                      </a:r>
                      <a:endParaRPr lang="en-US" sz="2800" dirty="0"/>
                    </a:p>
                  </a:txBody>
                  <a:tcPr>
                    <a:solidFill>
                      <a:schemeClr val="bg1"/>
                    </a:solidFill>
                  </a:tcPr>
                </a:tc>
                <a:tc>
                  <a:txBody>
                    <a:bodyPr/>
                    <a:lstStyle/>
                    <a:p>
                      <a:pPr algn="ctr"/>
                      <a:r>
                        <a:rPr lang="en-US" sz="2800" dirty="0"/>
                        <a:t>40%</a:t>
                      </a:r>
                    </a:p>
                  </a:txBody>
                  <a:tcPr>
                    <a:solidFill>
                      <a:schemeClr val="bg1"/>
                    </a:solidFill>
                  </a:tcPr>
                </a:tc>
                <a:extLst>
                  <a:ext uri="{0D108BD9-81ED-4DB2-BD59-A6C34878D82A}">
                    <a16:rowId xmlns:a16="http://schemas.microsoft.com/office/drawing/2014/main" val="1417488573"/>
                  </a:ext>
                </a:extLst>
              </a:tr>
              <a:tr h="589547">
                <a:tc>
                  <a:txBody>
                    <a:bodyPr/>
                    <a:lstStyle/>
                    <a:p>
                      <a:pPr algn="ctr"/>
                      <a:r>
                        <a:rPr lang="en-US" sz="2800" dirty="0"/>
                        <a:t>1-2-3</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dirty="0"/>
                        <a:t>50%</a:t>
                      </a:r>
                    </a:p>
                  </a:txBody>
                  <a:tcPr>
                    <a:solidFill>
                      <a:schemeClr val="bg1"/>
                    </a:solidFill>
                  </a:tcPr>
                </a:tc>
                <a:extLst>
                  <a:ext uri="{0D108BD9-81ED-4DB2-BD59-A6C34878D82A}">
                    <a16:rowId xmlns:a16="http://schemas.microsoft.com/office/drawing/2014/main" val="3372006779"/>
                  </a:ext>
                </a:extLst>
              </a:tr>
              <a:tr h="493295">
                <a:tc>
                  <a:txBody>
                    <a:bodyPr/>
                    <a:lstStyle/>
                    <a:p>
                      <a:pPr algn="ctr"/>
                      <a:r>
                        <a:rPr lang="en-US" sz="2800" dirty="0"/>
                        <a:t>1-2-5</a:t>
                      </a:r>
                    </a:p>
                  </a:txBody>
                  <a:tcP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dirty="0"/>
                        <a:t>60%</a:t>
                      </a:r>
                    </a:p>
                  </a:txBody>
                  <a:tcPr>
                    <a:solidFill>
                      <a:schemeClr val="bg1"/>
                    </a:solidFill>
                  </a:tcPr>
                </a:tc>
                <a:extLst>
                  <a:ext uri="{0D108BD9-81ED-4DB2-BD59-A6C34878D82A}">
                    <a16:rowId xmlns:a16="http://schemas.microsoft.com/office/drawing/2014/main" val="2194966277"/>
                  </a:ext>
                </a:extLst>
              </a:tr>
            </a:tbl>
          </a:graphicData>
        </a:graphic>
      </p:graphicFrame>
      <p:pic>
        <p:nvPicPr>
          <p:cNvPr id="34" name="Picture 2" descr="Image result for green tick">
            <a:extLst>
              <a:ext uri="{FF2B5EF4-FFF2-40B4-BE49-F238E27FC236}">
                <a16:creationId xmlns:a16="http://schemas.microsoft.com/office/drawing/2014/main" id="{7DB3F056-75BD-4A09-8FC9-7D24293259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1337" y="4154034"/>
            <a:ext cx="590525" cy="590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3794C01-0F0F-4F67-91D6-72F53F706011}"/>
              </a:ext>
            </a:extLst>
          </p:cNvPr>
          <p:cNvSpPr/>
          <p:nvPr/>
        </p:nvSpPr>
        <p:spPr>
          <a:xfrm>
            <a:off x="6304016" y="3689318"/>
            <a:ext cx="5296762" cy="1342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84B8DB6-A3C2-4912-A58D-E3416C0B53D4}"/>
              </a:ext>
            </a:extLst>
          </p:cNvPr>
          <p:cNvSpPr/>
          <p:nvPr/>
        </p:nvSpPr>
        <p:spPr>
          <a:xfrm>
            <a:off x="6382982" y="4271797"/>
            <a:ext cx="5296762" cy="1342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38945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B5CC-354E-4A97-BC50-985476009F10}"/>
              </a:ext>
            </a:extLst>
          </p:cNvPr>
          <p:cNvSpPr>
            <a:spLocks noGrp="1"/>
          </p:cNvSpPr>
          <p:nvPr>
            <p:ph type="title"/>
          </p:nvPr>
        </p:nvSpPr>
        <p:spPr/>
        <p:txBody>
          <a:bodyPr>
            <a:normAutofit/>
          </a:bodyPr>
          <a:lstStyle/>
          <a:p>
            <a:r>
              <a:rPr lang="en-US" sz="3600" dirty="0"/>
              <a:t>Variation Aware Qubit Allocation (VQA)</a:t>
            </a:r>
          </a:p>
        </p:txBody>
      </p:sp>
      <p:sp>
        <p:nvSpPr>
          <p:cNvPr id="3" name="Slide Number Placeholder 2">
            <a:extLst>
              <a:ext uri="{FF2B5EF4-FFF2-40B4-BE49-F238E27FC236}">
                <a16:creationId xmlns:a16="http://schemas.microsoft.com/office/drawing/2014/main" id="{7B14F41F-E2C7-40A6-A512-FF9296C63871}"/>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17</a:t>
            </a:fld>
            <a:endParaRPr lang="en-US" dirty="0">
              <a:solidFill>
                <a:prstClr val="black">
                  <a:tint val="75000"/>
                </a:prstClr>
              </a:solidFill>
            </a:endParaRPr>
          </a:p>
        </p:txBody>
      </p:sp>
      <p:sp>
        <p:nvSpPr>
          <p:cNvPr id="91" name="Content Placeholder 36">
            <a:extLst>
              <a:ext uri="{FF2B5EF4-FFF2-40B4-BE49-F238E27FC236}">
                <a16:creationId xmlns:a16="http://schemas.microsoft.com/office/drawing/2014/main" id="{508F3636-125B-4AED-B5AC-ECB6A22DF9DE}"/>
              </a:ext>
            </a:extLst>
          </p:cNvPr>
          <p:cNvSpPr txBox="1">
            <a:spLocks/>
          </p:cNvSpPr>
          <p:nvPr/>
        </p:nvSpPr>
        <p:spPr>
          <a:xfrm>
            <a:off x="5132217" y="1616438"/>
            <a:ext cx="1943382" cy="1397829"/>
          </a:xfrm>
          <a:prstGeom prst="rect">
            <a:avLst/>
          </a:prstGeom>
          <a:solidFill>
            <a:sysClr val="window" lastClr="FFFFFF">
              <a:lumMod val="95000"/>
            </a:sysClr>
          </a:solidFill>
          <a:ln w="28575">
            <a:solidFill>
              <a:sysClr val="windowText" lastClr="000000"/>
            </a:solidFill>
          </a:ln>
        </p:spPr>
        <p:txBody>
          <a:bodyPr>
            <a:normAutofit fontScale="92500"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A,B</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B,C</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cnot</a:t>
            </a:r>
            <a:r>
              <a:rPr kumimoji="0" lang="en-US" sz="2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C,D</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ctr" defTabSz="342900" rtl="0" eaLnBrk="1" fontAlgn="auto" latinLnBrk="0" hangingPunct="1">
              <a:lnSpc>
                <a:spcPct val="100000"/>
              </a:lnSpc>
              <a:spcBef>
                <a:spcPct val="20000"/>
              </a:spcBef>
              <a:spcAft>
                <a:spcPts val="0"/>
              </a:spcAft>
              <a:buClr>
                <a:srgbClr val="FFC000"/>
              </a:buClr>
              <a:buSzTx/>
              <a:buFont typeface="Wingdings" panose="05000000000000000000" pitchFamily="2" charset="2"/>
              <a:buChar char="v"/>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ctr" defTabSz="342900" rtl="0" eaLnBrk="1" fontAlgn="auto" latinLnBrk="0" hangingPunct="1">
              <a:lnSpc>
                <a:spcPct val="100000"/>
              </a:lnSpc>
              <a:spcBef>
                <a:spcPct val="20000"/>
              </a:spcBef>
              <a:spcAft>
                <a:spcPts val="0"/>
              </a:spcAft>
              <a:buClr>
                <a:srgbClr val="FFC000"/>
              </a:buClr>
              <a:buSzTx/>
              <a:buFont typeface="Wingdings" panose="05000000000000000000" pitchFamily="2" charset="2"/>
              <a:buChar char="v"/>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ctr" defTabSz="342900" rtl="0" eaLnBrk="1" fontAlgn="auto" latinLnBrk="0" hangingPunct="1">
              <a:lnSpc>
                <a:spcPct val="100000"/>
              </a:lnSpc>
              <a:spcBef>
                <a:spcPct val="20000"/>
              </a:spcBef>
              <a:spcAft>
                <a:spcPts val="0"/>
              </a:spcAft>
              <a:buClr>
                <a:srgbClr val="FFC000"/>
              </a:buClr>
              <a:buSzTx/>
              <a:buFont typeface="Wingdings" panose="05000000000000000000" pitchFamily="2" charset="2"/>
              <a:buChar char="v"/>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
                <a:srgbClr val="FFC000"/>
              </a:buClr>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
                <a:srgbClr val="FFC000"/>
              </a:buClr>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93" name="Group 92">
            <a:extLst>
              <a:ext uri="{FF2B5EF4-FFF2-40B4-BE49-F238E27FC236}">
                <a16:creationId xmlns:a16="http://schemas.microsoft.com/office/drawing/2014/main" id="{98A8449E-BBB8-4E66-9876-3C028E1E8BD5}"/>
              </a:ext>
            </a:extLst>
          </p:cNvPr>
          <p:cNvGrpSpPr/>
          <p:nvPr/>
        </p:nvGrpSpPr>
        <p:grpSpPr>
          <a:xfrm>
            <a:off x="1623870" y="3408119"/>
            <a:ext cx="2132788" cy="1869881"/>
            <a:chOff x="7299826" y="2478408"/>
            <a:chExt cx="2521400" cy="2511018"/>
          </a:xfrm>
        </p:grpSpPr>
        <p:grpSp>
          <p:nvGrpSpPr>
            <p:cNvPr id="114" name="Group 113">
              <a:extLst>
                <a:ext uri="{FF2B5EF4-FFF2-40B4-BE49-F238E27FC236}">
                  <a16:creationId xmlns:a16="http://schemas.microsoft.com/office/drawing/2014/main" id="{E45B4F26-2DE7-4B7B-875A-4EC99BB7024B}"/>
                </a:ext>
              </a:extLst>
            </p:cNvPr>
            <p:cNvGrpSpPr/>
            <p:nvPr/>
          </p:nvGrpSpPr>
          <p:grpSpPr>
            <a:xfrm>
              <a:off x="7299826" y="2478408"/>
              <a:ext cx="2521400" cy="2511018"/>
              <a:chOff x="7379936" y="2128204"/>
              <a:chExt cx="2085130" cy="1992014"/>
            </a:xfrm>
          </p:grpSpPr>
          <p:sp>
            <p:nvSpPr>
              <p:cNvPr id="118" name="Oval 117">
                <a:extLst>
                  <a:ext uri="{FF2B5EF4-FFF2-40B4-BE49-F238E27FC236}">
                    <a16:creationId xmlns:a16="http://schemas.microsoft.com/office/drawing/2014/main" id="{BD6B6335-223D-4D6A-B4DD-6B76760B6861}"/>
                  </a:ext>
                </a:extLst>
              </p:cNvPr>
              <p:cNvSpPr/>
              <p:nvPr/>
            </p:nvSpPr>
            <p:spPr>
              <a:xfrm>
                <a:off x="7379936" y="2128205"/>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1</a:t>
                </a:r>
                <a:endParaRPr kumimoji="0" lang="en-US" sz="2300" b="0" i="0" u="none" strike="noStrike" kern="0" cap="none" spc="0" normalizeH="0" baseline="-25000" noProof="0" dirty="0">
                  <a:ln>
                    <a:noFill/>
                  </a:ln>
                  <a:solidFill>
                    <a:prstClr val="black"/>
                  </a:solidFill>
                  <a:effectLst/>
                  <a:uLnTx/>
                  <a:uFillTx/>
                  <a:latin typeface="Calibri"/>
                  <a:ea typeface="+mn-ea"/>
                  <a:cs typeface="+mn-cs"/>
                </a:endParaRPr>
              </a:p>
            </p:txBody>
          </p:sp>
          <p:sp>
            <p:nvSpPr>
              <p:cNvPr id="119" name="Oval 118">
                <a:extLst>
                  <a:ext uri="{FF2B5EF4-FFF2-40B4-BE49-F238E27FC236}">
                    <a16:creationId xmlns:a16="http://schemas.microsoft.com/office/drawing/2014/main" id="{352683F0-4347-4729-B9EF-D839B727DF13}"/>
                  </a:ext>
                </a:extLst>
              </p:cNvPr>
              <p:cNvSpPr/>
              <p:nvPr/>
            </p:nvSpPr>
            <p:spPr>
              <a:xfrm>
                <a:off x="8882439" y="2128204"/>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2</a:t>
                </a:r>
              </a:p>
            </p:txBody>
          </p:sp>
          <p:sp>
            <p:nvSpPr>
              <p:cNvPr id="120" name="Oval 119">
                <a:extLst>
                  <a:ext uri="{FF2B5EF4-FFF2-40B4-BE49-F238E27FC236}">
                    <a16:creationId xmlns:a16="http://schemas.microsoft.com/office/drawing/2014/main" id="{3C28B27E-3C18-4CEC-A61E-BBF4C82A6565}"/>
                  </a:ext>
                </a:extLst>
              </p:cNvPr>
              <p:cNvSpPr/>
              <p:nvPr/>
            </p:nvSpPr>
            <p:spPr>
              <a:xfrm>
                <a:off x="8882439" y="3529499"/>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5</a:t>
                </a:r>
              </a:p>
            </p:txBody>
          </p:sp>
          <p:sp>
            <p:nvSpPr>
              <p:cNvPr id="121" name="Oval 120">
                <a:extLst>
                  <a:ext uri="{FF2B5EF4-FFF2-40B4-BE49-F238E27FC236}">
                    <a16:creationId xmlns:a16="http://schemas.microsoft.com/office/drawing/2014/main" id="{CC78CB82-A39F-426E-BB6F-856593D36C71}"/>
                  </a:ext>
                </a:extLst>
              </p:cNvPr>
              <p:cNvSpPr/>
              <p:nvPr/>
            </p:nvSpPr>
            <p:spPr>
              <a:xfrm>
                <a:off x="7379936" y="3507897"/>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a:ea typeface="+mn-ea"/>
                    <a:cs typeface="+mn-cs"/>
                  </a:rPr>
                  <a:t>6</a:t>
                </a:r>
              </a:p>
            </p:txBody>
          </p:sp>
        </p:grpSp>
        <p:cxnSp>
          <p:nvCxnSpPr>
            <p:cNvPr id="115" name="Straight Connector 114">
              <a:extLst>
                <a:ext uri="{FF2B5EF4-FFF2-40B4-BE49-F238E27FC236}">
                  <a16:creationId xmlns:a16="http://schemas.microsoft.com/office/drawing/2014/main" id="{4512B6BE-8422-4AE6-80AD-02FC09CBA5BB}"/>
                </a:ext>
              </a:extLst>
            </p:cNvPr>
            <p:cNvCxnSpPr>
              <a:cxnSpLocks/>
              <a:stCxn id="118" idx="6"/>
              <a:endCxn id="119" idx="2"/>
            </p:cNvCxnSpPr>
            <p:nvPr/>
          </p:nvCxnSpPr>
          <p:spPr>
            <a:xfrm flipV="1">
              <a:off x="8004356" y="2850721"/>
              <a:ext cx="1112340"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16" name="Straight Connector 115">
              <a:extLst>
                <a:ext uri="{FF2B5EF4-FFF2-40B4-BE49-F238E27FC236}">
                  <a16:creationId xmlns:a16="http://schemas.microsoft.com/office/drawing/2014/main" id="{7A44B335-76B9-47D6-BD95-0F6D8033F6E2}"/>
                </a:ext>
              </a:extLst>
            </p:cNvPr>
            <p:cNvCxnSpPr>
              <a:cxnSpLocks/>
              <a:stCxn id="118" idx="4"/>
            </p:cNvCxnSpPr>
            <p:nvPr/>
          </p:nvCxnSpPr>
          <p:spPr>
            <a:xfrm>
              <a:off x="7652091" y="3223035"/>
              <a:ext cx="0" cy="1021765"/>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17" name="Straight Connector 116">
              <a:extLst>
                <a:ext uri="{FF2B5EF4-FFF2-40B4-BE49-F238E27FC236}">
                  <a16:creationId xmlns:a16="http://schemas.microsoft.com/office/drawing/2014/main" id="{7C515D77-9EB1-4AD5-902D-54558A037AF4}"/>
                </a:ext>
              </a:extLst>
            </p:cNvPr>
            <p:cNvCxnSpPr>
              <a:cxnSpLocks/>
            </p:cNvCxnSpPr>
            <p:nvPr/>
          </p:nvCxnSpPr>
          <p:spPr>
            <a:xfrm>
              <a:off x="9473222" y="3214210"/>
              <a:ext cx="0" cy="1021765"/>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cxnSp>
        <p:nvCxnSpPr>
          <p:cNvPr id="94" name="Straight Connector 93">
            <a:extLst>
              <a:ext uri="{FF2B5EF4-FFF2-40B4-BE49-F238E27FC236}">
                <a16:creationId xmlns:a16="http://schemas.microsoft.com/office/drawing/2014/main" id="{07B45253-44F2-4833-B523-7EC4D3FDBEDD}"/>
              </a:ext>
            </a:extLst>
          </p:cNvPr>
          <p:cNvCxnSpPr>
            <a:cxnSpLocks/>
          </p:cNvCxnSpPr>
          <p:nvPr/>
        </p:nvCxnSpPr>
        <p:spPr>
          <a:xfrm flipV="1">
            <a:off x="2219814" y="4979764"/>
            <a:ext cx="940901" cy="1"/>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cxnSp>
        <p:nvCxnSpPr>
          <p:cNvPr id="95" name="Straight Connector 94">
            <a:extLst>
              <a:ext uri="{FF2B5EF4-FFF2-40B4-BE49-F238E27FC236}">
                <a16:creationId xmlns:a16="http://schemas.microsoft.com/office/drawing/2014/main" id="{CE725CB8-A361-480A-84E9-865B1453214A}"/>
              </a:ext>
            </a:extLst>
          </p:cNvPr>
          <p:cNvCxnSpPr>
            <a:cxnSpLocks/>
          </p:cNvCxnSpPr>
          <p:nvPr/>
        </p:nvCxnSpPr>
        <p:spPr>
          <a:xfrm>
            <a:off x="4972041" y="3981542"/>
            <a:ext cx="0" cy="76087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96" name="Group 95">
            <a:extLst>
              <a:ext uri="{FF2B5EF4-FFF2-40B4-BE49-F238E27FC236}">
                <a16:creationId xmlns:a16="http://schemas.microsoft.com/office/drawing/2014/main" id="{15D557E8-1E76-4CFE-8749-2E86B0298582}"/>
              </a:ext>
            </a:extLst>
          </p:cNvPr>
          <p:cNvGrpSpPr/>
          <p:nvPr/>
        </p:nvGrpSpPr>
        <p:grpSpPr>
          <a:xfrm>
            <a:off x="1687274" y="2942575"/>
            <a:ext cx="1998326" cy="2759430"/>
            <a:chOff x="6908401" y="1315052"/>
            <a:chExt cx="2509210" cy="3499769"/>
          </a:xfrm>
          <a:solidFill>
            <a:srgbClr val="669900"/>
          </a:solidFill>
        </p:grpSpPr>
        <p:sp>
          <p:nvSpPr>
            <p:cNvPr id="110" name="TextBox 109">
              <a:extLst>
                <a:ext uri="{FF2B5EF4-FFF2-40B4-BE49-F238E27FC236}">
                  <a16:creationId xmlns:a16="http://schemas.microsoft.com/office/drawing/2014/main" id="{773300B6-2A62-4C5E-80C9-28D443440276}"/>
                </a:ext>
              </a:extLst>
            </p:cNvPr>
            <p:cNvSpPr txBox="1"/>
            <p:nvPr/>
          </p:nvSpPr>
          <p:spPr>
            <a:xfrm>
              <a:off x="8928093" y="1477876"/>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B</a:t>
              </a:r>
            </a:p>
          </p:txBody>
        </p:sp>
        <p:sp>
          <p:nvSpPr>
            <p:cNvPr id="111" name="TextBox 110">
              <a:extLst>
                <a:ext uri="{FF2B5EF4-FFF2-40B4-BE49-F238E27FC236}">
                  <a16:creationId xmlns:a16="http://schemas.microsoft.com/office/drawing/2014/main" id="{0B6629D6-4A28-4ED0-B920-DA0A24DFEDA2}"/>
                </a:ext>
              </a:extLst>
            </p:cNvPr>
            <p:cNvSpPr txBox="1"/>
            <p:nvPr/>
          </p:nvSpPr>
          <p:spPr>
            <a:xfrm>
              <a:off x="6991127" y="1315052"/>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A</a:t>
              </a:r>
              <a:endParaRPr lang="en-US" sz="2800" b="0" dirty="0">
                <a:solidFill>
                  <a:prstClr val="black"/>
                </a:solidFill>
                <a:latin typeface="Arial" charset="0"/>
                <a:ea typeface="+mn-ea"/>
              </a:endParaRPr>
            </a:p>
          </p:txBody>
        </p:sp>
        <p:sp>
          <p:nvSpPr>
            <p:cNvPr id="112" name="TextBox 111">
              <a:extLst>
                <a:ext uri="{FF2B5EF4-FFF2-40B4-BE49-F238E27FC236}">
                  <a16:creationId xmlns:a16="http://schemas.microsoft.com/office/drawing/2014/main" id="{A27370C2-0A87-417C-B8FA-DBE5CFCD04FC}"/>
                </a:ext>
              </a:extLst>
            </p:cNvPr>
            <p:cNvSpPr txBox="1"/>
            <p:nvPr/>
          </p:nvSpPr>
          <p:spPr>
            <a:xfrm>
              <a:off x="8818755" y="4229294"/>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C</a:t>
              </a:r>
            </a:p>
          </p:txBody>
        </p:sp>
        <p:sp>
          <p:nvSpPr>
            <p:cNvPr id="113" name="TextBox 112">
              <a:extLst>
                <a:ext uri="{FF2B5EF4-FFF2-40B4-BE49-F238E27FC236}">
                  <a16:creationId xmlns:a16="http://schemas.microsoft.com/office/drawing/2014/main" id="{EAA9A0BA-E758-44EB-BE83-99C49A673F11}"/>
                </a:ext>
              </a:extLst>
            </p:cNvPr>
            <p:cNvSpPr txBox="1"/>
            <p:nvPr/>
          </p:nvSpPr>
          <p:spPr>
            <a:xfrm>
              <a:off x="6908401" y="4186729"/>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D</a:t>
              </a:r>
            </a:p>
          </p:txBody>
        </p:sp>
      </p:grpSp>
      <p:sp>
        <p:nvSpPr>
          <p:cNvPr id="97" name="TextBox 96">
            <a:extLst>
              <a:ext uri="{FF2B5EF4-FFF2-40B4-BE49-F238E27FC236}">
                <a16:creationId xmlns:a16="http://schemas.microsoft.com/office/drawing/2014/main" id="{C430473F-668E-45BA-9A12-64FD665626C4}"/>
              </a:ext>
            </a:extLst>
          </p:cNvPr>
          <p:cNvSpPr txBox="1"/>
          <p:nvPr/>
        </p:nvSpPr>
        <p:spPr>
          <a:xfrm>
            <a:off x="2414326" y="3208598"/>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a:t>
            </a:r>
          </a:p>
        </p:txBody>
      </p:sp>
      <p:sp>
        <p:nvSpPr>
          <p:cNvPr id="98" name="TextBox 97">
            <a:extLst>
              <a:ext uri="{FF2B5EF4-FFF2-40B4-BE49-F238E27FC236}">
                <a16:creationId xmlns:a16="http://schemas.microsoft.com/office/drawing/2014/main" id="{A2FF4688-63FF-4F94-A1EB-46FF209736CB}"/>
              </a:ext>
            </a:extLst>
          </p:cNvPr>
          <p:cNvSpPr txBox="1"/>
          <p:nvPr/>
        </p:nvSpPr>
        <p:spPr>
          <a:xfrm>
            <a:off x="2381709" y="5008984"/>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0.8</a:t>
            </a:r>
          </a:p>
        </p:txBody>
      </p:sp>
      <p:sp>
        <p:nvSpPr>
          <p:cNvPr id="99" name="TextBox 98">
            <a:extLst>
              <a:ext uri="{FF2B5EF4-FFF2-40B4-BE49-F238E27FC236}">
                <a16:creationId xmlns:a16="http://schemas.microsoft.com/office/drawing/2014/main" id="{CCE0693F-8CA2-4274-8CBE-FC8CA7D91ACD}"/>
              </a:ext>
            </a:extLst>
          </p:cNvPr>
          <p:cNvSpPr txBox="1"/>
          <p:nvPr/>
        </p:nvSpPr>
        <p:spPr>
          <a:xfrm>
            <a:off x="1167117" y="4092305"/>
            <a:ext cx="624525"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0.95</a:t>
            </a:r>
          </a:p>
        </p:txBody>
      </p:sp>
      <p:sp>
        <p:nvSpPr>
          <p:cNvPr id="100" name="TextBox 99">
            <a:extLst>
              <a:ext uri="{FF2B5EF4-FFF2-40B4-BE49-F238E27FC236}">
                <a16:creationId xmlns:a16="http://schemas.microsoft.com/office/drawing/2014/main" id="{716CD072-B697-4D6A-A4B4-4F1E4E417D55}"/>
              </a:ext>
            </a:extLst>
          </p:cNvPr>
          <p:cNvSpPr txBox="1"/>
          <p:nvPr/>
        </p:nvSpPr>
        <p:spPr>
          <a:xfrm>
            <a:off x="3523186" y="4179877"/>
            <a:ext cx="784189" cy="461665"/>
          </a:xfrm>
          <a:prstGeom prst="rect">
            <a:avLst/>
          </a:prstGeom>
          <a:noFill/>
        </p:spPr>
        <p:txBody>
          <a:bodyPr wrap="none" rtlCol="0">
            <a:spAutoFit/>
          </a:bodyPr>
          <a:lstStyle/>
          <a:p>
            <a:pPr eaLnBrk="1" hangingPunct="1"/>
            <a:r>
              <a:rPr lang="en-US" b="0" dirty="0">
                <a:solidFill>
                  <a:prstClr val="black"/>
                </a:solidFill>
                <a:latin typeface="Arial" charset="0"/>
                <a:ea typeface="+mn-ea"/>
              </a:rPr>
              <a:t>0.85</a:t>
            </a:r>
          </a:p>
        </p:txBody>
      </p:sp>
      <p:grpSp>
        <p:nvGrpSpPr>
          <p:cNvPr id="36" name="Group 35">
            <a:extLst>
              <a:ext uri="{FF2B5EF4-FFF2-40B4-BE49-F238E27FC236}">
                <a16:creationId xmlns:a16="http://schemas.microsoft.com/office/drawing/2014/main" id="{41E425BA-7C87-4C53-9FD5-8E65B2497C10}"/>
              </a:ext>
            </a:extLst>
          </p:cNvPr>
          <p:cNvGrpSpPr/>
          <p:nvPr/>
        </p:nvGrpSpPr>
        <p:grpSpPr>
          <a:xfrm>
            <a:off x="3751331" y="3220291"/>
            <a:ext cx="1849939" cy="2183195"/>
            <a:chOff x="3751331" y="3220291"/>
            <a:chExt cx="1849939" cy="2183195"/>
          </a:xfrm>
        </p:grpSpPr>
        <p:grpSp>
          <p:nvGrpSpPr>
            <p:cNvPr id="102" name="Group 101">
              <a:extLst>
                <a:ext uri="{FF2B5EF4-FFF2-40B4-BE49-F238E27FC236}">
                  <a16:creationId xmlns:a16="http://schemas.microsoft.com/office/drawing/2014/main" id="{2C42F0CA-646C-4EF1-B8BE-D28DF0BDE612}"/>
                </a:ext>
              </a:extLst>
            </p:cNvPr>
            <p:cNvGrpSpPr/>
            <p:nvPr/>
          </p:nvGrpSpPr>
          <p:grpSpPr>
            <a:xfrm>
              <a:off x="4692234" y="3414692"/>
              <a:ext cx="595944" cy="1869881"/>
              <a:chOff x="8882439" y="2128204"/>
              <a:chExt cx="582627" cy="1992014"/>
            </a:xfrm>
          </p:grpSpPr>
          <p:sp>
            <p:nvSpPr>
              <p:cNvPr id="108" name="Oval 107">
                <a:extLst>
                  <a:ext uri="{FF2B5EF4-FFF2-40B4-BE49-F238E27FC236}">
                    <a16:creationId xmlns:a16="http://schemas.microsoft.com/office/drawing/2014/main" id="{D7B0D232-10D7-42CA-AB19-D5CFAEEB2E53}"/>
                  </a:ext>
                </a:extLst>
              </p:cNvPr>
              <p:cNvSpPr/>
              <p:nvPr/>
            </p:nvSpPr>
            <p:spPr>
              <a:xfrm>
                <a:off x="8882439" y="2128204"/>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3</a:t>
                </a:r>
              </a:p>
            </p:txBody>
          </p:sp>
          <p:sp>
            <p:nvSpPr>
              <p:cNvPr id="109" name="Oval 108">
                <a:extLst>
                  <a:ext uri="{FF2B5EF4-FFF2-40B4-BE49-F238E27FC236}">
                    <a16:creationId xmlns:a16="http://schemas.microsoft.com/office/drawing/2014/main" id="{E4D24741-84CA-4127-BCB0-21B5422FF0BC}"/>
                  </a:ext>
                </a:extLst>
              </p:cNvPr>
              <p:cNvSpPr/>
              <p:nvPr/>
            </p:nvSpPr>
            <p:spPr>
              <a:xfrm>
                <a:off x="8882439" y="3529499"/>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4</a:t>
                </a:r>
              </a:p>
            </p:txBody>
          </p:sp>
        </p:grpSp>
        <p:cxnSp>
          <p:nvCxnSpPr>
            <p:cNvPr id="103" name="Straight Connector 102">
              <a:extLst>
                <a:ext uri="{FF2B5EF4-FFF2-40B4-BE49-F238E27FC236}">
                  <a16:creationId xmlns:a16="http://schemas.microsoft.com/office/drawing/2014/main" id="{D6071771-3806-4EDA-A615-205203D95A8B}"/>
                </a:ext>
              </a:extLst>
            </p:cNvPr>
            <p:cNvCxnSpPr>
              <a:cxnSpLocks/>
              <a:endCxn id="108" idx="2"/>
            </p:cNvCxnSpPr>
            <p:nvPr/>
          </p:nvCxnSpPr>
          <p:spPr>
            <a:xfrm flipV="1">
              <a:off x="3751331" y="3691942"/>
              <a:ext cx="940900"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04" name="Straight Connector 103">
              <a:extLst>
                <a:ext uri="{FF2B5EF4-FFF2-40B4-BE49-F238E27FC236}">
                  <a16:creationId xmlns:a16="http://schemas.microsoft.com/office/drawing/2014/main" id="{C281538E-3C8F-4722-9EA2-56ABA0E6FC0D}"/>
                </a:ext>
              </a:extLst>
            </p:cNvPr>
            <p:cNvCxnSpPr>
              <a:cxnSpLocks/>
              <a:endCxn id="109" idx="2"/>
            </p:cNvCxnSpPr>
            <p:nvPr/>
          </p:nvCxnSpPr>
          <p:spPr>
            <a:xfrm>
              <a:off x="3756658" y="5000750"/>
              <a:ext cx="935576" cy="6572"/>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sp>
          <p:nvSpPr>
            <p:cNvPr id="105" name="TextBox 104">
              <a:extLst>
                <a:ext uri="{FF2B5EF4-FFF2-40B4-BE49-F238E27FC236}">
                  <a16:creationId xmlns:a16="http://schemas.microsoft.com/office/drawing/2014/main" id="{17E39A5D-C8E1-4960-8B53-AD3FD1ADA79F}"/>
                </a:ext>
              </a:extLst>
            </p:cNvPr>
            <p:cNvSpPr txBox="1"/>
            <p:nvPr/>
          </p:nvSpPr>
          <p:spPr>
            <a:xfrm>
              <a:off x="3929066" y="3220291"/>
              <a:ext cx="487927" cy="3640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a:t>
              </a:r>
            </a:p>
          </p:txBody>
        </p:sp>
        <p:sp>
          <p:nvSpPr>
            <p:cNvPr id="106" name="TextBox 105">
              <a:extLst>
                <a:ext uri="{FF2B5EF4-FFF2-40B4-BE49-F238E27FC236}">
                  <a16:creationId xmlns:a16="http://schemas.microsoft.com/office/drawing/2014/main" id="{DE5895BD-1A7B-4398-B5DF-83B54B683AE6}"/>
                </a:ext>
              </a:extLst>
            </p:cNvPr>
            <p:cNvSpPr txBox="1"/>
            <p:nvPr/>
          </p:nvSpPr>
          <p:spPr>
            <a:xfrm>
              <a:off x="3829605" y="5039481"/>
              <a:ext cx="624525" cy="3640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sp>
          <p:nvSpPr>
            <p:cNvPr id="107" name="TextBox 106">
              <a:extLst>
                <a:ext uri="{FF2B5EF4-FFF2-40B4-BE49-F238E27FC236}">
                  <a16:creationId xmlns:a16="http://schemas.microsoft.com/office/drawing/2014/main" id="{39F6DAA9-CEB8-44F8-8DB5-52BFC5F65FB5}"/>
                </a:ext>
              </a:extLst>
            </p:cNvPr>
            <p:cNvSpPr txBox="1"/>
            <p:nvPr/>
          </p:nvSpPr>
          <p:spPr>
            <a:xfrm>
              <a:off x="4976745" y="4114335"/>
              <a:ext cx="624525" cy="3640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grpSp>
      <p:sp>
        <p:nvSpPr>
          <p:cNvPr id="122" name="TextBox 121">
            <a:extLst>
              <a:ext uri="{FF2B5EF4-FFF2-40B4-BE49-F238E27FC236}">
                <a16:creationId xmlns:a16="http://schemas.microsoft.com/office/drawing/2014/main" id="{E900AFC0-1165-45F7-9108-7FFD4184ED25}"/>
              </a:ext>
            </a:extLst>
          </p:cNvPr>
          <p:cNvSpPr txBox="1"/>
          <p:nvPr/>
        </p:nvSpPr>
        <p:spPr>
          <a:xfrm>
            <a:off x="3564669" y="5598047"/>
            <a:ext cx="1541906" cy="400110"/>
          </a:xfrm>
          <a:prstGeom prst="rect">
            <a:avLst/>
          </a:prstGeom>
          <a:solidFill>
            <a:srgbClr val="FF7C8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charset="0"/>
                <a:ea typeface="+mn-ea"/>
              </a:rPr>
              <a:t>PST = 0.61</a:t>
            </a:r>
          </a:p>
        </p:txBody>
      </p:sp>
      <p:sp>
        <p:nvSpPr>
          <p:cNvPr id="123" name="Rectangle: Rounded Corners 122">
            <a:extLst>
              <a:ext uri="{FF2B5EF4-FFF2-40B4-BE49-F238E27FC236}">
                <a16:creationId xmlns:a16="http://schemas.microsoft.com/office/drawing/2014/main" id="{CB0128A9-0BA0-4A48-8CFE-99F1AEA6D3B1}"/>
              </a:ext>
            </a:extLst>
          </p:cNvPr>
          <p:cNvSpPr/>
          <p:nvPr/>
        </p:nvSpPr>
        <p:spPr>
          <a:xfrm>
            <a:off x="0" y="6302928"/>
            <a:ext cx="12191999" cy="519800"/>
          </a:xfrm>
          <a:prstGeom prst="roundRect">
            <a:avLst>
              <a:gd name="adj" fmla="val 0"/>
            </a:avLst>
          </a:prstGeom>
          <a:solidFill>
            <a:sysClr val="windowText" lastClr="000000">
              <a:lumMod val="75000"/>
              <a:lumOff val="25000"/>
            </a:sysClr>
          </a:solidFill>
          <a:ln w="539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Choose qubits that maximizes the reliability</a:t>
            </a:r>
          </a:p>
        </p:txBody>
      </p:sp>
      <p:sp>
        <p:nvSpPr>
          <p:cNvPr id="151" name="Oval 150">
            <a:extLst>
              <a:ext uri="{FF2B5EF4-FFF2-40B4-BE49-F238E27FC236}">
                <a16:creationId xmlns:a16="http://schemas.microsoft.com/office/drawing/2014/main" id="{7549FEBF-D9CB-489E-BAD1-57E9FCBFF933}"/>
              </a:ext>
            </a:extLst>
          </p:cNvPr>
          <p:cNvSpPr/>
          <p:nvPr/>
        </p:nvSpPr>
        <p:spPr>
          <a:xfrm>
            <a:off x="8511718" y="3292894"/>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2</a:t>
            </a:r>
          </a:p>
        </p:txBody>
      </p:sp>
      <p:sp>
        <p:nvSpPr>
          <p:cNvPr id="152" name="Oval 151">
            <a:extLst>
              <a:ext uri="{FF2B5EF4-FFF2-40B4-BE49-F238E27FC236}">
                <a16:creationId xmlns:a16="http://schemas.microsoft.com/office/drawing/2014/main" id="{79C8D31E-1EAC-4DC8-A4F9-969317894F6C}"/>
              </a:ext>
            </a:extLst>
          </p:cNvPr>
          <p:cNvSpPr/>
          <p:nvPr/>
        </p:nvSpPr>
        <p:spPr>
          <a:xfrm>
            <a:off x="8511718" y="4608274"/>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5</a:t>
            </a:r>
          </a:p>
        </p:txBody>
      </p:sp>
      <p:cxnSp>
        <p:nvCxnSpPr>
          <p:cNvPr id="149" name="Straight Connector 148">
            <a:extLst>
              <a:ext uri="{FF2B5EF4-FFF2-40B4-BE49-F238E27FC236}">
                <a16:creationId xmlns:a16="http://schemas.microsoft.com/office/drawing/2014/main" id="{238C7DAA-BD5E-4F50-B427-89826D703D08}"/>
              </a:ext>
            </a:extLst>
          </p:cNvPr>
          <p:cNvCxnSpPr>
            <a:cxnSpLocks/>
          </p:cNvCxnSpPr>
          <p:nvPr/>
        </p:nvCxnSpPr>
        <p:spPr>
          <a:xfrm>
            <a:off x="8813294" y="3840824"/>
            <a:ext cx="0" cy="760879"/>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27" name="Straight Connector 126">
            <a:extLst>
              <a:ext uri="{FF2B5EF4-FFF2-40B4-BE49-F238E27FC236}">
                <a16:creationId xmlns:a16="http://schemas.microsoft.com/office/drawing/2014/main" id="{E1A8A80E-A910-48F4-97BB-F93D13AA9BF9}"/>
              </a:ext>
            </a:extLst>
          </p:cNvPr>
          <p:cNvCxnSpPr>
            <a:cxnSpLocks/>
          </p:cNvCxnSpPr>
          <p:nvPr/>
        </p:nvCxnSpPr>
        <p:spPr>
          <a:xfrm>
            <a:off x="10323045" y="3866317"/>
            <a:ext cx="0" cy="760878"/>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128" name="Group 127">
            <a:extLst>
              <a:ext uri="{FF2B5EF4-FFF2-40B4-BE49-F238E27FC236}">
                <a16:creationId xmlns:a16="http://schemas.microsoft.com/office/drawing/2014/main" id="{EC93CA98-C955-4F88-B2E6-33ED76F6810F}"/>
              </a:ext>
            </a:extLst>
          </p:cNvPr>
          <p:cNvGrpSpPr/>
          <p:nvPr/>
        </p:nvGrpSpPr>
        <p:grpSpPr>
          <a:xfrm>
            <a:off x="8578986" y="2837218"/>
            <a:ext cx="1987586" cy="2787222"/>
            <a:chOff x="8843001" y="1327568"/>
            <a:chExt cx="2495725" cy="3535016"/>
          </a:xfrm>
          <a:solidFill>
            <a:srgbClr val="669900"/>
          </a:solidFill>
        </p:grpSpPr>
        <p:sp>
          <p:nvSpPr>
            <p:cNvPr id="142" name="TextBox 141">
              <a:extLst>
                <a:ext uri="{FF2B5EF4-FFF2-40B4-BE49-F238E27FC236}">
                  <a16:creationId xmlns:a16="http://schemas.microsoft.com/office/drawing/2014/main" id="{98276FEF-CF8C-4B96-A661-85ED569C551B}"/>
                </a:ext>
              </a:extLst>
            </p:cNvPr>
            <p:cNvSpPr txBox="1"/>
            <p:nvPr/>
          </p:nvSpPr>
          <p:spPr>
            <a:xfrm>
              <a:off x="10788907" y="1338170"/>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B</a:t>
              </a:r>
            </a:p>
          </p:txBody>
        </p:sp>
        <p:sp>
          <p:nvSpPr>
            <p:cNvPr id="143" name="TextBox 142">
              <a:extLst>
                <a:ext uri="{FF2B5EF4-FFF2-40B4-BE49-F238E27FC236}">
                  <a16:creationId xmlns:a16="http://schemas.microsoft.com/office/drawing/2014/main" id="{E38A6090-BF3B-44C9-B421-5B11B5132E55}"/>
                </a:ext>
              </a:extLst>
            </p:cNvPr>
            <p:cNvSpPr txBox="1"/>
            <p:nvPr/>
          </p:nvSpPr>
          <p:spPr>
            <a:xfrm>
              <a:off x="8843001" y="1327568"/>
              <a:ext cx="489518"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A</a:t>
              </a:r>
              <a:endParaRPr lang="en-US" sz="2800" b="0" dirty="0">
                <a:solidFill>
                  <a:prstClr val="black"/>
                </a:solidFill>
                <a:latin typeface="Arial" charset="0"/>
                <a:ea typeface="+mn-ea"/>
              </a:endParaRPr>
            </a:p>
          </p:txBody>
        </p:sp>
        <p:sp>
          <p:nvSpPr>
            <p:cNvPr id="144" name="TextBox 143">
              <a:extLst>
                <a:ext uri="{FF2B5EF4-FFF2-40B4-BE49-F238E27FC236}">
                  <a16:creationId xmlns:a16="http://schemas.microsoft.com/office/drawing/2014/main" id="{304B467B-B13A-4AA0-A860-C8F1C3486BBC}"/>
                </a:ext>
              </a:extLst>
            </p:cNvPr>
            <p:cNvSpPr txBox="1"/>
            <p:nvPr/>
          </p:nvSpPr>
          <p:spPr>
            <a:xfrm>
              <a:off x="10827066" y="4253400"/>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C</a:t>
              </a:r>
            </a:p>
          </p:txBody>
        </p:sp>
        <p:sp>
          <p:nvSpPr>
            <p:cNvPr id="145" name="TextBox 144">
              <a:extLst>
                <a:ext uri="{FF2B5EF4-FFF2-40B4-BE49-F238E27FC236}">
                  <a16:creationId xmlns:a16="http://schemas.microsoft.com/office/drawing/2014/main" id="{011057FA-E3F9-47FA-A241-65AE628B9B3B}"/>
                </a:ext>
              </a:extLst>
            </p:cNvPr>
            <p:cNvSpPr txBox="1"/>
            <p:nvPr/>
          </p:nvSpPr>
          <p:spPr>
            <a:xfrm>
              <a:off x="8904003" y="4277057"/>
              <a:ext cx="511660" cy="585527"/>
            </a:xfrm>
            <a:prstGeom prst="rect">
              <a:avLst/>
            </a:prstGeom>
            <a:noFill/>
            <a:ln>
              <a:noFill/>
              <a:prstDash val="dashDot"/>
            </a:ln>
          </p:spPr>
          <p:txBody>
            <a:bodyPr wrap="none" rtlCol="0">
              <a:spAutoFit/>
            </a:bodyPr>
            <a:lstStyle/>
            <a:p>
              <a:pPr eaLnBrk="1" hangingPunct="1"/>
              <a:r>
                <a:rPr lang="en-US" b="0" dirty="0">
                  <a:solidFill>
                    <a:prstClr val="black"/>
                  </a:solidFill>
                  <a:latin typeface="Arial" charset="0"/>
                  <a:ea typeface="+mn-ea"/>
                </a:rPr>
                <a:t>D</a:t>
              </a:r>
            </a:p>
          </p:txBody>
        </p:sp>
      </p:grpSp>
      <p:grpSp>
        <p:nvGrpSpPr>
          <p:cNvPr id="35" name="Group 34">
            <a:extLst>
              <a:ext uri="{FF2B5EF4-FFF2-40B4-BE49-F238E27FC236}">
                <a16:creationId xmlns:a16="http://schemas.microsoft.com/office/drawing/2014/main" id="{72424F18-8076-40E3-A150-9B045B14F8BE}"/>
              </a:ext>
            </a:extLst>
          </p:cNvPr>
          <p:cNvGrpSpPr/>
          <p:nvPr/>
        </p:nvGrpSpPr>
        <p:grpSpPr>
          <a:xfrm>
            <a:off x="6518121" y="3093373"/>
            <a:ext cx="1993598" cy="2164391"/>
            <a:chOff x="6518121" y="3093373"/>
            <a:chExt cx="1993598" cy="2164391"/>
          </a:xfrm>
        </p:grpSpPr>
        <p:sp>
          <p:nvSpPr>
            <p:cNvPr id="150" name="Oval 149">
              <a:extLst>
                <a:ext uri="{FF2B5EF4-FFF2-40B4-BE49-F238E27FC236}">
                  <a16:creationId xmlns:a16="http://schemas.microsoft.com/office/drawing/2014/main" id="{C77D75A1-B3C1-47A3-B6B1-E5FC3D70138D}"/>
                </a:ext>
              </a:extLst>
            </p:cNvPr>
            <p:cNvSpPr/>
            <p:nvPr/>
          </p:nvSpPr>
          <p:spPr>
            <a:xfrm>
              <a:off x="6974874" y="3292895"/>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1</a:t>
              </a:r>
              <a:endParaRPr kumimoji="0" lang="en-US" sz="2300" b="0" i="0" u="none" strike="noStrike" kern="0" cap="none" spc="0" normalizeH="0" baseline="-25000" noProof="0" dirty="0">
                <a:ln>
                  <a:noFill/>
                </a:ln>
                <a:solidFill>
                  <a:prstClr val="black"/>
                </a:solidFill>
                <a:effectLst/>
                <a:uLnTx/>
                <a:uFillTx/>
                <a:latin typeface="Calibri"/>
                <a:ea typeface="+mn-ea"/>
                <a:cs typeface="+mn-cs"/>
              </a:endParaRPr>
            </a:p>
          </p:txBody>
        </p:sp>
        <p:sp>
          <p:nvSpPr>
            <p:cNvPr id="153" name="Oval 152">
              <a:extLst>
                <a:ext uri="{FF2B5EF4-FFF2-40B4-BE49-F238E27FC236}">
                  <a16:creationId xmlns:a16="http://schemas.microsoft.com/office/drawing/2014/main" id="{A8E46344-5561-45DC-9A0E-81040CEF2393}"/>
                </a:ext>
              </a:extLst>
            </p:cNvPr>
            <p:cNvSpPr/>
            <p:nvPr/>
          </p:nvSpPr>
          <p:spPr>
            <a:xfrm>
              <a:off x="6974874" y="4587997"/>
              <a:ext cx="595944" cy="554502"/>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a:ea typeface="+mn-ea"/>
                  <a:cs typeface="+mn-cs"/>
                </a:rPr>
                <a:t>6</a:t>
              </a:r>
            </a:p>
          </p:txBody>
        </p:sp>
        <p:cxnSp>
          <p:nvCxnSpPr>
            <p:cNvPr id="147" name="Straight Connector 146">
              <a:extLst>
                <a:ext uri="{FF2B5EF4-FFF2-40B4-BE49-F238E27FC236}">
                  <a16:creationId xmlns:a16="http://schemas.microsoft.com/office/drawing/2014/main" id="{B02F1134-0057-4AB3-A45D-BD1A31D88903}"/>
                </a:ext>
              </a:extLst>
            </p:cNvPr>
            <p:cNvCxnSpPr>
              <a:cxnSpLocks/>
              <a:stCxn id="150" idx="6"/>
              <a:endCxn id="151" idx="2"/>
            </p:cNvCxnSpPr>
            <p:nvPr/>
          </p:nvCxnSpPr>
          <p:spPr>
            <a:xfrm flipV="1">
              <a:off x="7570818" y="3570145"/>
              <a:ext cx="940900"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48" name="Straight Connector 147">
              <a:extLst>
                <a:ext uri="{FF2B5EF4-FFF2-40B4-BE49-F238E27FC236}">
                  <a16:creationId xmlns:a16="http://schemas.microsoft.com/office/drawing/2014/main" id="{A73E82AB-CFD4-4F65-936A-8AEE3C9186AF}"/>
                </a:ext>
              </a:extLst>
            </p:cNvPr>
            <p:cNvCxnSpPr>
              <a:cxnSpLocks/>
              <a:stCxn id="150" idx="4"/>
            </p:cNvCxnSpPr>
            <p:nvPr/>
          </p:nvCxnSpPr>
          <p:spPr>
            <a:xfrm>
              <a:off x="7272846" y="3847396"/>
              <a:ext cx="0" cy="760879"/>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26" name="Straight Connector 125">
              <a:extLst>
                <a:ext uri="{FF2B5EF4-FFF2-40B4-BE49-F238E27FC236}">
                  <a16:creationId xmlns:a16="http://schemas.microsoft.com/office/drawing/2014/main" id="{3D07713E-225B-47AD-A716-1CE934EA54F0}"/>
                </a:ext>
              </a:extLst>
            </p:cNvPr>
            <p:cNvCxnSpPr>
              <a:cxnSpLocks/>
            </p:cNvCxnSpPr>
            <p:nvPr/>
          </p:nvCxnSpPr>
          <p:spPr>
            <a:xfrm flipV="1">
              <a:off x="7570818" y="4864539"/>
              <a:ext cx="940901" cy="1"/>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sp>
          <p:nvSpPr>
            <p:cNvPr id="129" name="TextBox 128">
              <a:extLst>
                <a:ext uri="{FF2B5EF4-FFF2-40B4-BE49-F238E27FC236}">
                  <a16:creationId xmlns:a16="http://schemas.microsoft.com/office/drawing/2014/main" id="{4387BA1A-678D-4CF4-BFD2-50260F00BC84}"/>
                </a:ext>
              </a:extLst>
            </p:cNvPr>
            <p:cNvSpPr txBox="1"/>
            <p:nvPr/>
          </p:nvSpPr>
          <p:spPr>
            <a:xfrm>
              <a:off x="7765330" y="3093373"/>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a:t>
              </a:r>
            </a:p>
          </p:txBody>
        </p:sp>
        <p:sp>
          <p:nvSpPr>
            <p:cNvPr id="130" name="TextBox 129">
              <a:extLst>
                <a:ext uri="{FF2B5EF4-FFF2-40B4-BE49-F238E27FC236}">
                  <a16:creationId xmlns:a16="http://schemas.microsoft.com/office/drawing/2014/main" id="{8591BE2F-8CB1-4EEE-8AF1-8CFD2E016B37}"/>
                </a:ext>
              </a:extLst>
            </p:cNvPr>
            <p:cNvSpPr txBox="1"/>
            <p:nvPr/>
          </p:nvSpPr>
          <p:spPr>
            <a:xfrm>
              <a:off x="7732713" y="4893759"/>
              <a:ext cx="487927"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0.8</a:t>
              </a:r>
            </a:p>
          </p:txBody>
        </p:sp>
        <p:sp>
          <p:nvSpPr>
            <p:cNvPr id="131" name="TextBox 130">
              <a:extLst>
                <a:ext uri="{FF2B5EF4-FFF2-40B4-BE49-F238E27FC236}">
                  <a16:creationId xmlns:a16="http://schemas.microsoft.com/office/drawing/2014/main" id="{D6E09B3A-A2B7-42C6-845D-568ED352471D}"/>
                </a:ext>
              </a:extLst>
            </p:cNvPr>
            <p:cNvSpPr txBox="1"/>
            <p:nvPr/>
          </p:nvSpPr>
          <p:spPr>
            <a:xfrm>
              <a:off x="6518121" y="3977080"/>
              <a:ext cx="624525" cy="364005"/>
            </a:xfrm>
            <a:prstGeom prst="rect">
              <a:avLst/>
            </a:prstGeom>
            <a:noFill/>
          </p:spPr>
          <p:txBody>
            <a:bodyPr wrap="none" rtlCol="0">
              <a:spAutoFit/>
            </a:bodyPr>
            <a:lstStyle/>
            <a:p>
              <a:pPr eaLnBrk="1" hangingPunct="1"/>
              <a:r>
                <a:rPr lang="en-US" b="0" dirty="0">
                  <a:solidFill>
                    <a:prstClr val="black"/>
                  </a:solidFill>
                  <a:latin typeface="Arial" charset="0"/>
                  <a:ea typeface="+mn-ea"/>
                </a:rPr>
                <a:t>0.95</a:t>
              </a:r>
            </a:p>
          </p:txBody>
        </p:sp>
      </p:grpSp>
      <p:sp>
        <p:nvSpPr>
          <p:cNvPr id="132" name="TextBox 131">
            <a:extLst>
              <a:ext uri="{FF2B5EF4-FFF2-40B4-BE49-F238E27FC236}">
                <a16:creationId xmlns:a16="http://schemas.microsoft.com/office/drawing/2014/main" id="{5F5BA0AA-4E10-4C20-9228-FE0967DCF6C3}"/>
              </a:ext>
            </a:extLst>
          </p:cNvPr>
          <p:cNvSpPr txBox="1"/>
          <p:nvPr/>
        </p:nvSpPr>
        <p:spPr>
          <a:xfrm>
            <a:off x="8119623" y="4017255"/>
            <a:ext cx="784189" cy="461665"/>
          </a:xfrm>
          <a:prstGeom prst="rect">
            <a:avLst/>
          </a:prstGeom>
          <a:noFill/>
        </p:spPr>
        <p:txBody>
          <a:bodyPr wrap="none" rtlCol="0">
            <a:spAutoFit/>
          </a:bodyPr>
          <a:lstStyle/>
          <a:p>
            <a:pPr eaLnBrk="1" hangingPunct="1"/>
            <a:r>
              <a:rPr lang="en-US" b="0" dirty="0">
                <a:solidFill>
                  <a:prstClr val="black"/>
                </a:solidFill>
                <a:latin typeface="Arial" charset="0"/>
                <a:ea typeface="+mn-ea"/>
              </a:rPr>
              <a:t>0.85</a:t>
            </a:r>
          </a:p>
        </p:txBody>
      </p:sp>
      <p:grpSp>
        <p:nvGrpSpPr>
          <p:cNvPr id="133" name="Group 132">
            <a:extLst>
              <a:ext uri="{FF2B5EF4-FFF2-40B4-BE49-F238E27FC236}">
                <a16:creationId xmlns:a16="http://schemas.microsoft.com/office/drawing/2014/main" id="{C597A032-63F4-45A4-A472-A3BD66CFE0F6}"/>
              </a:ext>
            </a:extLst>
          </p:cNvPr>
          <p:cNvGrpSpPr/>
          <p:nvPr/>
        </p:nvGrpSpPr>
        <p:grpSpPr>
          <a:xfrm>
            <a:off x="9102335" y="3105065"/>
            <a:ext cx="1849939" cy="2183195"/>
            <a:chOff x="3090043" y="3380738"/>
            <a:chExt cx="2322887" cy="2768933"/>
          </a:xfrm>
        </p:grpSpPr>
        <p:grpSp>
          <p:nvGrpSpPr>
            <p:cNvPr id="134" name="Group 133">
              <a:extLst>
                <a:ext uri="{FF2B5EF4-FFF2-40B4-BE49-F238E27FC236}">
                  <a16:creationId xmlns:a16="http://schemas.microsoft.com/office/drawing/2014/main" id="{B1FC608D-C25F-445F-A56C-0F113544836A}"/>
                </a:ext>
              </a:extLst>
            </p:cNvPr>
            <p:cNvGrpSpPr/>
            <p:nvPr/>
          </p:nvGrpSpPr>
          <p:grpSpPr>
            <a:xfrm>
              <a:off x="4271494" y="3627295"/>
              <a:ext cx="748301" cy="2371559"/>
              <a:chOff x="8882439" y="2128204"/>
              <a:chExt cx="582627" cy="1992014"/>
            </a:xfrm>
          </p:grpSpPr>
          <p:sp>
            <p:nvSpPr>
              <p:cNvPr id="140" name="Oval 139">
                <a:extLst>
                  <a:ext uri="{FF2B5EF4-FFF2-40B4-BE49-F238E27FC236}">
                    <a16:creationId xmlns:a16="http://schemas.microsoft.com/office/drawing/2014/main" id="{C60F875C-AFD5-41C3-8284-CCA3832177F6}"/>
                  </a:ext>
                </a:extLst>
              </p:cNvPr>
              <p:cNvSpPr/>
              <p:nvPr/>
            </p:nvSpPr>
            <p:spPr>
              <a:xfrm>
                <a:off x="8882439" y="2128204"/>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3</a:t>
                </a:r>
              </a:p>
            </p:txBody>
          </p:sp>
          <p:sp>
            <p:nvSpPr>
              <p:cNvPr id="141" name="Oval 140">
                <a:extLst>
                  <a:ext uri="{FF2B5EF4-FFF2-40B4-BE49-F238E27FC236}">
                    <a16:creationId xmlns:a16="http://schemas.microsoft.com/office/drawing/2014/main" id="{DB24C11F-07FA-4CD0-AD6D-4D677B44DA55}"/>
                  </a:ext>
                </a:extLst>
              </p:cNvPr>
              <p:cNvSpPr/>
              <p:nvPr/>
            </p:nvSpPr>
            <p:spPr>
              <a:xfrm>
                <a:off x="8882439" y="3529499"/>
                <a:ext cx="582627" cy="590719"/>
              </a:xfrm>
              <a:prstGeom prst="ellipse">
                <a:avLst/>
              </a:prstGeom>
              <a:solidFill>
                <a:srgbClr val="FEE5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a:ln>
                      <a:noFill/>
                    </a:ln>
                    <a:solidFill>
                      <a:prstClr val="black"/>
                    </a:solidFill>
                    <a:effectLst/>
                    <a:uLnTx/>
                    <a:uFillTx/>
                    <a:latin typeface="Calibri"/>
                    <a:ea typeface="+mn-ea"/>
                    <a:cs typeface="+mn-cs"/>
                  </a:rPr>
                  <a:t>4</a:t>
                </a:r>
              </a:p>
            </p:txBody>
          </p:sp>
        </p:grpSp>
        <p:cxnSp>
          <p:nvCxnSpPr>
            <p:cNvPr id="135" name="Straight Connector 134">
              <a:extLst>
                <a:ext uri="{FF2B5EF4-FFF2-40B4-BE49-F238E27FC236}">
                  <a16:creationId xmlns:a16="http://schemas.microsoft.com/office/drawing/2014/main" id="{F12F695B-FB9D-4130-9567-E477BEE54A4A}"/>
                </a:ext>
              </a:extLst>
            </p:cNvPr>
            <p:cNvCxnSpPr>
              <a:cxnSpLocks/>
              <a:endCxn id="140" idx="2"/>
            </p:cNvCxnSpPr>
            <p:nvPr/>
          </p:nvCxnSpPr>
          <p:spPr>
            <a:xfrm flipV="1">
              <a:off x="3090043" y="3978930"/>
              <a:ext cx="1181447" cy="1"/>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36" name="Straight Connector 135">
              <a:extLst>
                <a:ext uri="{FF2B5EF4-FFF2-40B4-BE49-F238E27FC236}">
                  <a16:creationId xmlns:a16="http://schemas.microsoft.com/office/drawing/2014/main" id="{2D0A567A-E1E9-4391-8E8D-8A6F705DFD02}"/>
                </a:ext>
              </a:extLst>
            </p:cNvPr>
            <p:cNvCxnSpPr>
              <a:cxnSpLocks/>
              <a:endCxn id="141" idx="2"/>
            </p:cNvCxnSpPr>
            <p:nvPr/>
          </p:nvCxnSpPr>
          <p:spPr>
            <a:xfrm>
              <a:off x="3096732" y="5638884"/>
              <a:ext cx="1174762" cy="8335"/>
            </a:xfrm>
            <a:prstGeom prst="line">
              <a:avLst/>
            </a:prstGeom>
            <a:noFill/>
            <a:ln w="57150" cap="flat" cmpd="sng" algn="ctr">
              <a:solidFill>
                <a:sysClr val="windowText" lastClr="000000"/>
              </a:solidFill>
              <a:prstDash val="solid"/>
            </a:ln>
            <a:effectLst>
              <a:outerShdw blurRad="40000" dist="20000" dir="5400000" rotWithShape="0">
                <a:srgbClr val="000000">
                  <a:alpha val="38000"/>
                </a:srgbClr>
              </a:outerShdw>
            </a:effectLst>
          </p:spPr>
        </p:cxnSp>
        <p:sp>
          <p:nvSpPr>
            <p:cNvPr id="137" name="TextBox 136">
              <a:extLst>
                <a:ext uri="{FF2B5EF4-FFF2-40B4-BE49-F238E27FC236}">
                  <a16:creationId xmlns:a16="http://schemas.microsoft.com/office/drawing/2014/main" id="{4CB29971-3DD2-46C7-96E6-E58B43704004}"/>
                </a:ext>
              </a:extLst>
            </p:cNvPr>
            <p:cNvSpPr txBox="1"/>
            <p:nvPr/>
          </p:nvSpPr>
          <p:spPr>
            <a:xfrm>
              <a:off x="3313217" y="3380738"/>
              <a:ext cx="61266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a:t>
              </a:r>
            </a:p>
          </p:txBody>
        </p:sp>
        <p:sp>
          <p:nvSpPr>
            <p:cNvPr id="138" name="TextBox 137">
              <a:extLst>
                <a:ext uri="{FF2B5EF4-FFF2-40B4-BE49-F238E27FC236}">
                  <a16:creationId xmlns:a16="http://schemas.microsoft.com/office/drawing/2014/main" id="{EC2E6204-6C1B-41FC-848F-39BE8561AACB}"/>
                </a:ext>
              </a:extLst>
            </p:cNvPr>
            <p:cNvSpPr txBox="1"/>
            <p:nvPr/>
          </p:nvSpPr>
          <p:spPr>
            <a:xfrm>
              <a:off x="3188328" y="5688006"/>
              <a:ext cx="7841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sp>
          <p:nvSpPr>
            <p:cNvPr id="139" name="TextBox 138">
              <a:extLst>
                <a:ext uri="{FF2B5EF4-FFF2-40B4-BE49-F238E27FC236}">
                  <a16:creationId xmlns:a16="http://schemas.microsoft.com/office/drawing/2014/main" id="{C4916086-E81C-4FE5-9BD8-A63BDD195477}"/>
                </a:ext>
              </a:extLst>
            </p:cNvPr>
            <p:cNvSpPr txBox="1"/>
            <p:nvPr/>
          </p:nvSpPr>
          <p:spPr>
            <a:xfrm>
              <a:off x="4628742" y="4514649"/>
              <a:ext cx="7841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charset="0"/>
                  <a:ea typeface="+mn-ea"/>
                </a:rPr>
                <a:t>0.95</a:t>
              </a:r>
            </a:p>
          </p:txBody>
        </p:sp>
      </p:grpSp>
      <p:sp>
        <p:nvSpPr>
          <p:cNvPr id="154" name="TextBox 153">
            <a:extLst>
              <a:ext uri="{FF2B5EF4-FFF2-40B4-BE49-F238E27FC236}">
                <a16:creationId xmlns:a16="http://schemas.microsoft.com/office/drawing/2014/main" id="{708DD1C7-ABED-4247-9A85-CF70D0CB4A2C}"/>
              </a:ext>
            </a:extLst>
          </p:cNvPr>
          <p:cNvSpPr txBox="1"/>
          <p:nvPr/>
        </p:nvSpPr>
        <p:spPr>
          <a:xfrm>
            <a:off x="9028471" y="5598047"/>
            <a:ext cx="1421577" cy="400110"/>
          </a:xfrm>
          <a:prstGeom prst="rect">
            <a:avLst/>
          </a:prstGeom>
          <a:solidFill>
            <a:srgbClr val="00FF0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charset="0"/>
                <a:ea typeface="+mn-ea"/>
              </a:rPr>
              <a:t>PST = </a:t>
            </a:r>
            <a:r>
              <a:rPr kumimoji="0" lang="en-US" sz="2000" b="1" i="0" u="none" strike="noStrike" kern="0" cap="none" spc="0" normalizeH="0" baseline="0" noProof="0" dirty="0">
                <a:ln>
                  <a:noFill/>
                </a:ln>
                <a:solidFill>
                  <a:prstClr val="black"/>
                </a:solidFill>
                <a:effectLst/>
                <a:uLnTx/>
                <a:uFillTx/>
                <a:latin typeface="Arial" charset="0"/>
                <a:ea typeface="+mn-ea"/>
              </a:rPr>
              <a:t>0.77</a:t>
            </a:r>
            <a:endParaRPr kumimoji="0" lang="en-US" b="1" i="0" u="none" strike="noStrike" kern="0" cap="none" spc="0" normalizeH="0" baseline="0" noProof="0" dirty="0">
              <a:ln>
                <a:noFill/>
              </a:ln>
              <a:solidFill>
                <a:prstClr val="black"/>
              </a:solidFill>
              <a:effectLst/>
              <a:uLnTx/>
              <a:uFillTx/>
              <a:latin typeface="Arial" charset="0"/>
              <a:ea typeface="+mn-ea"/>
            </a:endParaRPr>
          </a:p>
        </p:txBody>
      </p:sp>
      <p:grpSp>
        <p:nvGrpSpPr>
          <p:cNvPr id="155" name="Group 154">
            <a:extLst>
              <a:ext uri="{FF2B5EF4-FFF2-40B4-BE49-F238E27FC236}">
                <a16:creationId xmlns:a16="http://schemas.microsoft.com/office/drawing/2014/main" id="{E61CE3E2-BD52-4F9A-B436-2E95D4C86BB4}"/>
              </a:ext>
            </a:extLst>
          </p:cNvPr>
          <p:cNvGrpSpPr/>
          <p:nvPr/>
        </p:nvGrpSpPr>
        <p:grpSpPr>
          <a:xfrm>
            <a:off x="3458690" y="2279703"/>
            <a:ext cx="1673527" cy="529613"/>
            <a:chOff x="4783571" y="22064921"/>
            <a:chExt cx="1673527" cy="529613"/>
          </a:xfrm>
        </p:grpSpPr>
        <p:cxnSp>
          <p:nvCxnSpPr>
            <p:cNvPr id="156" name="Straight Arrow Connector 155">
              <a:extLst>
                <a:ext uri="{FF2B5EF4-FFF2-40B4-BE49-F238E27FC236}">
                  <a16:creationId xmlns:a16="http://schemas.microsoft.com/office/drawing/2014/main" id="{CB3A3A04-6662-4327-BDE5-33377F4D000F}"/>
                </a:ext>
              </a:extLst>
            </p:cNvPr>
            <p:cNvCxnSpPr>
              <a:cxnSpLocks/>
            </p:cNvCxnSpPr>
            <p:nvPr/>
          </p:nvCxnSpPr>
          <p:spPr>
            <a:xfrm flipH="1">
              <a:off x="4783571" y="22064921"/>
              <a:ext cx="16229" cy="529613"/>
            </a:xfrm>
            <a:prstGeom prst="straightConnector1">
              <a:avLst/>
            </a:prstGeom>
            <a:noFill/>
            <a:ln w="54864"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7" name="Straight Connector 156">
              <a:extLst>
                <a:ext uri="{FF2B5EF4-FFF2-40B4-BE49-F238E27FC236}">
                  <a16:creationId xmlns:a16="http://schemas.microsoft.com/office/drawing/2014/main" id="{30804E6B-8A8E-45B9-9F22-E9C3242A4057}"/>
                </a:ext>
              </a:extLst>
            </p:cNvPr>
            <p:cNvCxnSpPr>
              <a:cxnSpLocks/>
            </p:cNvCxnSpPr>
            <p:nvPr/>
          </p:nvCxnSpPr>
          <p:spPr bwMode="auto">
            <a:xfrm>
              <a:off x="4800771" y="22094522"/>
              <a:ext cx="1656327" cy="0"/>
            </a:xfrm>
            <a:prstGeom prst="line">
              <a:avLst/>
            </a:prstGeom>
            <a:noFill/>
            <a:ln w="54864"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58" name="Group 157">
            <a:extLst>
              <a:ext uri="{FF2B5EF4-FFF2-40B4-BE49-F238E27FC236}">
                <a16:creationId xmlns:a16="http://schemas.microsoft.com/office/drawing/2014/main" id="{3A53BE78-7993-4749-B7F2-E282FDE5B4D9}"/>
              </a:ext>
            </a:extLst>
          </p:cNvPr>
          <p:cNvGrpSpPr/>
          <p:nvPr/>
        </p:nvGrpSpPr>
        <p:grpSpPr>
          <a:xfrm flipH="1">
            <a:off x="7075599" y="2260449"/>
            <a:ext cx="1673527" cy="529613"/>
            <a:chOff x="4783571" y="22064921"/>
            <a:chExt cx="1673527" cy="529613"/>
          </a:xfrm>
        </p:grpSpPr>
        <p:cxnSp>
          <p:nvCxnSpPr>
            <p:cNvPr id="159" name="Straight Arrow Connector 158">
              <a:extLst>
                <a:ext uri="{FF2B5EF4-FFF2-40B4-BE49-F238E27FC236}">
                  <a16:creationId xmlns:a16="http://schemas.microsoft.com/office/drawing/2014/main" id="{C39DCB79-122B-4D35-89DC-519956A8FBE1}"/>
                </a:ext>
              </a:extLst>
            </p:cNvPr>
            <p:cNvCxnSpPr>
              <a:cxnSpLocks/>
            </p:cNvCxnSpPr>
            <p:nvPr/>
          </p:nvCxnSpPr>
          <p:spPr>
            <a:xfrm flipH="1">
              <a:off x="4783571" y="22064921"/>
              <a:ext cx="16229" cy="529613"/>
            </a:xfrm>
            <a:prstGeom prst="straightConnector1">
              <a:avLst/>
            </a:prstGeom>
            <a:noFill/>
            <a:ln w="54864"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0" name="Straight Connector 159">
              <a:extLst>
                <a:ext uri="{FF2B5EF4-FFF2-40B4-BE49-F238E27FC236}">
                  <a16:creationId xmlns:a16="http://schemas.microsoft.com/office/drawing/2014/main" id="{8B5E10DB-4CE6-4992-A184-DD70E7C939A9}"/>
                </a:ext>
              </a:extLst>
            </p:cNvPr>
            <p:cNvCxnSpPr>
              <a:cxnSpLocks/>
            </p:cNvCxnSpPr>
            <p:nvPr/>
          </p:nvCxnSpPr>
          <p:spPr bwMode="auto">
            <a:xfrm>
              <a:off x="4800771" y="22094522"/>
              <a:ext cx="1656327" cy="0"/>
            </a:xfrm>
            <a:prstGeom prst="line">
              <a:avLst/>
            </a:prstGeom>
            <a:noFill/>
            <a:ln w="54864"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61" name="TextBox 160">
            <a:extLst>
              <a:ext uri="{FF2B5EF4-FFF2-40B4-BE49-F238E27FC236}">
                <a16:creationId xmlns:a16="http://schemas.microsoft.com/office/drawing/2014/main" id="{AEE79677-A1A0-4D07-ABBE-402BA84605CE}"/>
              </a:ext>
            </a:extLst>
          </p:cNvPr>
          <p:cNvSpPr txBox="1"/>
          <p:nvPr/>
        </p:nvSpPr>
        <p:spPr>
          <a:xfrm>
            <a:off x="1848773" y="5598047"/>
            <a:ext cx="1553798" cy="400110"/>
          </a:xfrm>
          <a:prstGeom prst="rect">
            <a:avLst/>
          </a:prstGeom>
          <a:solidFill>
            <a:schemeClr val="accent1">
              <a:lumMod val="20000"/>
              <a:lumOff val="80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SWAPs = 0</a:t>
            </a:r>
          </a:p>
        </p:txBody>
      </p:sp>
      <p:sp>
        <p:nvSpPr>
          <p:cNvPr id="162" name="TextBox 161">
            <a:extLst>
              <a:ext uri="{FF2B5EF4-FFF2-40B4-BE49-F238E27FC236}">
                <a16:creationId xmlns:a16="http://schemas.microsoft.com/office/drawing/2014/main" id="{6D15E68E-6CAE-4D43-A4EC-60571E4B51F0}"/>
              </a:ext>
            </a:extLst>
          </p:cNvPr>
          <p:cNvSpPr txBox="1"/>
          <p:nvPr/>
        </p:nvSpPr>
        <p:spPr>
          <a:xfrm>
            <a:off x="7232005" y="5598047"/>
            <a:ext cx="1541906" cy="400110"/>
          </a:xfrm>
          <a:prstGeom prst="rect">
            <a:avLst/>
          </a:prstGeom>
          <a:solidFill>
            <a:schemeClr val="accent1">
              <a:lumMod val="20000"/>
              <a:lumOff val="80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SWAPs = 0</a:t>
            </a:r>
          </a:p>
        </p:txBody>
      </p:sp>
      <p:pic>
        <p:nvPicPr>
          <p:cNvPr id="73" name="Picture 2" descr="Image result for green tick">
            <a:extLst>
              <a:ext uri="{FF2B5EF4-FFF2-40B4-BE49-F238E27FC236}">
                <a16:creationId xmlns:a16="http://schemas.microsoft.com/office/drawing/2014/main" id="{82D5CF2F-1FB2-4277-9843-900629D493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0283" y="2421866"/>
            <a:ext cx="1181447" cy="118144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Image result for red cross wrong">
            <a:extLst>
              <a:ext uri="{FF2B5EF4-FFF2-40B4-BE49-F238E27FC236}">
                <a16:creationId xmlns:a16="http://schemas.microsoft.com/office/drawing/2014/main" id="{2E78D989-5B28-40EF-AC22-9E3B262356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9" y="2361475"/>
            <a:ext cx="1378428" cy="136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08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5"/>
                                        </p:tgtEl>
                                        <p:attrNameLst>
                                          <p:attrName>style.opacity</p:attrName>
                                        </p:attrNameLst>
                                      </p:cBhvr>
                                      <p:to>
                                        <p:strVal val="0.25"/>
                                      </p:to>
                                    </p:set>
                                    <p:animEffect filter="image" prLst="opacity: 0.25">
                                      <p:cBhvr rctx="IE">
                                        <p:cTn id="7" dur="indefinite"/>
                                        <p:tgtEl>
                                          <p:spTgt spid="35"/>
                                        </p:tgtEl>
                                      </p:cBhvr>
                                    </p:animEffect>
                                  </p:childTnLst>
                                </p:cTn>
                              </p:par>
                            </p:childTnLst>
                          </p:cTn>
                        </p:par>
                        <p:par>
                          <p:cTn id="8" fill="hold">
                            <p:stCondLst>
                              <p:cond delay="0"/>
                            </p:stCondLst>
                            <p:childTnLst>
                              <p:par>
                                <p:cTn id="9" presetID="9" presetClass="emph" presetSubtype="0" nodeType="afterEffect">
                                  <p:stCondLst>
                                    <p:cond delay="0"/>
                                  </p:stCondLst>
                                  <p:childTnLst>
                                    <p:set>
                                      <p:cBhvr>
                                        <p:cTn id="10" dur="indefinite"/>
                                        <p:tgtEl>
                                          <p:spTgt spid="36"/>
                                        </p:tgtEl>
                                        <p:attrNameLst>
                                          <p:attrName>style.opacity</p:attrName>
                                        </p:attrNameLst>
                                      </p:cBhvr>
                                      <p:to>
                                        <p:strVal val="0.25"/>
                                      </p:to>
                                    </p:set>
                                    <p:animEffect filter="image" prLst="opacity: 0.25">
                                      <p:cBhvr rctx="IE">
                                        <p:cTn id="11" dur="indefinite"/>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96814"/>
            <a:ext cx="9753600" cy="1143000"/>
          </a:xfrm>
        </p:spPr>
        <p:txBody>
          <a:bodyPr>
            <a:noAutofit/>
          </a:bodyPr>
          <a:lstStyle/>
          <a:p>
            <a:r>
              <a:rPr lang="en-US" sz="4400" dirty="0"/>
              <a:t>OUTLINE</a:t>
            </a:r>
          </a:p>
        </p:txBody>
      </p:sp>
      <p:sp>
        <p:nvSpPr>
          <p:cNvPr id="19" name="Slide Number Placeholder 18">
            <a:extLst>
              <a:ext uri="{FF2B5EF4-FFF2-40B4-BE49-F238E27FC236}">
                <a16:creationId xmlns:a16="http://schemas.microsoft.com/office/drawing/2014/main" id="{A23BE3F2-7BCA-4115-94C1-0FA6A7AB1A59}"/>
              </a:ext>
            </a:extLst>
          </p:cNvPr>
          <p:cNvSpPr>
            <a:spLocks noGrp="1"/>
          </p:cNvSpPr>
          <p:nvPr>
            <p:ph type="sldNum" sz="quarter" idx="4"/>
          </p:nvPr>
        </p:nvSpPr>
        <p:spPr/>
        <p:txBody>
          <a:bodyPr/>
          <a:lstStyle/>
          <a:p>
            <a:fld id="{52AE2DB5-4517-4C79-AADE-245F3E00587B}" type="slidenum">
              <a:rPr lang="en-US" sz="2400" smtClean="0"/>
              <a:t>18</a:t>
            </a:fld>
            <a:endParaRPr lang="en-US" sz="2400" dirty="0"/>
          </a:p>
        </p:txBody>
      </p:sp>
      <p:sp>
        <p:nvSpPr>
          <p:cNvPr id="7" name="TextBox 6"/>
          <p:cNvSpPr txBox="1"/>
          <p:nvPr/>
        </p:nvSpPr>
        <p:spPr>
          <a:xfrm>
            <a:off x="-59166" y="1584132"/>
            <a:ext cx="10082456" cy="4401205"/>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solidFill>
                  <a:schemeClr val="tx1">
                    <a:lumMod val="50000"/>
                    <a:lumOff val="50000"/>
                  </a:schemeClr>
                </a:solidFill>
              </a:rPr>
              <a:t> </a:t>
            </a:r>
            <a:r>
              <a:rPr lang="en-US" sz="2800" dirty="0">
                <a:solidFill>
                  <a:schemeClr val="tx1">
                    <a:lumMod val="50000"/>
                    <a:lumOff val="50000"/>
                  </a:schemeClr>
                </a:solidFill>
              </a:rPr>
              <a:t>Background</a:t>
            </a:r>
          </a:p>
          <a:p>
            <a:endParaRPr lang="en-US" sz="2800" b="1" dirty="0">
              <a:solidFill>
                <a:schemeClr val="tx1">
                  <a:lumMod val="50000"/>
                  <a:lumOff val="50000"/>
                </a:schemeClr>
              </a:solidFill>
            </a:endParaRPr>
          </a:p>
          <a:p>
            <a:pPr marL="457200" indent="-457200">
              <a:buFont typeface="Wingdings" panose="05000000000000000000" pitchFamily="2" charset="2"/>
              <a:buChar char="v"/>
            </a:pPr>
            <a:r>
              <a:rPr lang="en-US" sz="2800" dirty="0">
                <a:solidFill>
                  <a:schemeClr val="tx1">
                    <a:lumMod val="50000"/>
                    <a:lumOff val="50000"/>
                  </a:schemeClr>
                </a:solidFill>
              </a:rPr>
              <a:t>Error Characterization Data  </a:t>
            </a:r>
          </a:p>
          <a:p>
            <a:pPr marL="457200" indent="-457200">
              <a:buFont typeface="Wingdings" panose="05000000000000000000" pitchFamily="2" charset="2"/>
              <a:buChar char="v"/>
            </a:pPr>
            <a:endParaRPr lang="en-US" sz="2800" dirty="0">
              <a:solidFill>
                <a:schemeClr val="tx1">
                  <a:lumMod val="50000"/>
                  <a:lumOff val="50000"/>
                </a:schemeClr>
              </a:solidFill>
            </a:endParaRPr>
          </a:p>
          <a:p>
            <a:pPr marL="457200" indent="-457200">
              <a:buFont typeface="Wingdings" panose="05000000000000000000" pitchFamily="2" charset="2"/>
              <a:buChar char="v"/>
            </a:pPr>
            <a:r>
              <a:rPr lang="en-US" sz="2800" dirty="0">
                <a:solidFill>
                  <a:schemeClr val="tx1">
                    <a:lumMod val="50000"/>
                    <a:lumOff val="50000"/>
                  </a:schemeClr>
                </a:solidFill>
              </a:rPr>
              <a:t>Variability Aware Policies: VQA + VQM</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b="1" dirty="0"/>
              <a:t>Implementation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Evaluations</a:t>
            </a:r>
          </a:p>
          <a:p>
            <a:endParaRPr lang="en-US" sz="2800" b="1" dirty="0"/>
          </a:p>
        </p:txBody>
      </p:sp>
    </p:spTree>
    <p:extLst>
      <p:ext uri="{BB962C8B-B14F-4D97-AF65-F5344CB8AC3E}">
        <p14:creationId xmlns:p14="http://schemas.microsoft.com/office/powerpoint/2010/main" val="10453854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83F9C40-B74D-48A7-A1A2-EEEFDCE17473}"/>
              </a:ext>
            </a:extLst>
          </p:cNvPr>
          <p:cNvSpPr txBox="1"/>
          <p:nvPr/>
        </p:nvSpPr>
        <p:spPr>
          <a:xfrm>
            <a:off x="5203988" y="5308847"/>
            <a:ext cx="2705549" cy="646331"/>
          </a:xfrm>
          <a:prstGeom prst="rect">
            <a:avLst/>
          </a:prstGeom>
          <a:noFill/>
        </p:spPr>
        <p:txBody>
          <a:bodyPr wrap="none" rtlCol="0">
            <a:spAutoFit/>
          </a:bodyPr>
          <a:lstStyle/>
          <a:p>
            <a:pPr algn="ctr"/>
            <a:r>
              <a:rPr lang="en-US" dirty="0">
                <a:latin typeface="Arial Rounded MT Bold" panose="020F0704030504030204" pitchFamily="34" charset="0"/>
              </a:rPr>
              <a:t>Circuit Representation</a:t>
            </a:r>
          </a:p>
          <a:p>
            <a:pPr algn="ctr"/>
            <a:r>
              <a:rPr lang="en-US" dirty="0">
                <a:latin typeface="Arial Rounded MT Bold" panose="020F0704030504030204" pitchFamily="34" charset="0"/>
              </a:rPr>
              <a:t> of program</a:t>
            </a:r>
          </a:p>
        </p:txBody>
      </p:sp>
      <p:sp>
        <p:nvSpPr>
          <p:cNvPr id="2" name="Title 1">
            <a:extLst>
              <a:ext uri="{FF2B5EF4-FFF2-40B4-BE49-F238E27FC236}">
                <a16:creationId xmlns:a16="http://schemas.microsoft.com/office/drawing/2014/main" id="{60236E7F-D4E9-4DCA-9FAB-A9B2BCE20E9C}"/>
              </a:ext>
            </a:extLst>
          </p:cNvPr>
          <p:cNvSpPr>
            <a:spLocks noGrp="1"/>
          </p:cNvSpPr>
          <p:nvPr>
            <p:ph type="title"/>
          </p:nvPr>
        </p:nvSpPr>
        <p:spPr/>
        <p:txBody>
          <a:bodyPr>
            <a:normAutofit/>
          </a:bodyPr>
          <a:lstStyle/>
          <a:p>
            <a:r>
              <a:rPr lang="en-US" sz="4000" dirty="0"/>
              <a:t>Implementation Example</a:t>
            </a:r>
          </a:p>
        </p:txBody>
      </p:sp>
      <p:sp>
        <p:nvSpPr>
          <p:cNvPr id="3" name="Slide Number Placeholder 2">
            <a:extLst>
              <a:ext uri="{FF2B5EF4-FFF2-40B4-BE49-F238E27FC236}">
                <a16:creationId xmlns:a16="http://schemas.microsoft.com/office/drawing/2014/main" id="{E3D0998B-E48B-476D-B684-C6572C4336FC}"/>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19</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F12A7295-F960-44B4-95B6-AFB34D6EAE12}"/>
              </a:ext>
            </a:extLst>
          </p:cNvPr>
          <p:cNvSpPr txBox="1"/>
          <p:nvPr/>
        </p:nvSpPr>
        <p:spPr>
          <a:xfrm>
            <a:off x="-5566863" y="-4626063"/>
            <a:ext cx="6833059" cy="4031873"/>
          </a:xfrm>
          <a:prstGeom prst="rect">
            <a:avLst/>
          </a:prstGeom>
          <a:noFill/>
        </p:spPr>
        <p:txBody>
          <a:bodyPr wrap="square" rtlCol="0">
            <a:spAutoFit/>
          </a:bodyPr>
          <a:lstStyle/>
          <a:p>
            <a:pPr marL="457200" indent="-457200">
              <a:buFont typeface="Wingdings" panose="05000000000000000000" pitchFamily="2" charset="2"/>
              <a:buChar char="v"/>
            </a:pPr>
            <a:endParaRPr lang="en-US" sz="3200" dirty="0">
              <a:latin typeface="+mn-lt"/>
            </a:endParaRPr>
          </a:p>
          <a:p>
            <a:pPr marL="457200" indent="-457200">
              <a:buFont typeface="Wingdings" panose="05000000000000000000" pitchFamily="2" charset="2"/>
              <a:buChar char="v"/>
            </a:pPr>
            <a:r>
              <a:rPr lang="en-US" sz="3200" dirty="0">
                <a:latin typeface="+mn-lt"/>
              </a:rPr>
              <a:t>Compute Pairwise Distance Table assuming Uniform SWAP cost</a:t>
            </a:r>
          </a:p>
          <a:p>
            <a:endParaRPr lang="en-US" sz="3200" dirty="0">
              <a:latin typeface="+mn-lt"/>
            </a:endParaRPr>
          </a:p>
          <a:p>
            <a:pPr marL="457200" indent="-457200">
              <a:buFont typeface="Wingdings" panose="05000000000000000000" pitchFamily="2" charset="2"/>
              <a:buChar char="v"/>
            </a:pPr>
            <a:r>
              <a:rPr lang="en-US" sz="3200" dirty="0">
                <a:latin typeface="+mn-lt"/>
              </a:rPr>
              <a:t>Partition the program into layers </a:t>
            </a:r>
          </a:p>
          <a:p>
            <a:endParaRPr lang="en-US" sz="3200" dirty="0">
              <a:latin typeface="+mn-lt"/>
            </a:endParaRPr>
          </a:p>
          <a:p>
            <a:pPr marL="457200" indent="-457200">
              <a:buFont typeface="Wingdings" panose="05000000000000000000" pitchFamily="2" charset="2"/>
              <a:buChar char="v"/>
            </a:pPr>
            <a:r>
              <a:rPr lang="en-US" sz="3200" dirty="0">
                <a:latin typeface="+mn-lt"/>
              </a:rPr>
              <a:t>Find SWAPs to minimize the A-Star </a:t>
            </a:r>
            <a:endParaRPr lang="en-US" sz="3200" dirty="0"/>
          </a:p>
          <a:p>
            <a:endParaRPr lang="en-US" sz="3200" b="1" dirty="0"/>
          </a:p>
        </p:txBody>
      </p:sp>
      <p:sp>
        <p:nvSpPr>
          <p:cNvPr id="76" name="Rectangle 75">
            <a:extLst>
              <a:ext uri="{FF2B5EF4-FFF2-40B4-BE49-F238E27FC236}">
                <a16:creationId xmlns:a16="http://schemas.microsoft.com/office/drawing/2014/main" id="{A11D906D-1389-4A50-BE3A-7D8B77F923CA}"/>
              </a:ext>
            </a:extLst>
          </p:cNvPr>
          <p:cNvSpPr/>
          <p:nvPr/>
        </p:nvSpPr>
        <p:spPr>
          <a:xfrm>
            <a:off x="779318" y="2696705"/>
            <a:ext cx="2403222" cy="2308324"/>
          </a:xfrm>
          <a:prstGeom prst="rect">
            <a:avLst/>
          </a:prstGeom>
        </p:spPr>
        <p:txBody>
          <a:bodyPr wrap="none">
            <a:spAutoFit/>
          </a:bodyPr>
          <a:lstStyle/>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A,B</a:t>
            </a:r>
          </a:p>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C,D</a:t>
            </a:r>
          </a:p>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A,C</a:t>
            </a:r>
          </a:p>
          <a:p>
            <a:r>
              <a:rPr lang="en-US" sz="3600" dirty="0" err="1">
                <a:latin typeface="Courier New" panose="02070309020205020404" pitchFamily="49" charset="0"/>
                <a:cs typeface="Courier New" panose="02070309020205020404" pitchFamily="49" charset="0"/>
              </a:rPr>
              <a:t>cnot</a:t>
            </a:r>
            <a:r>
              <a:rPr lang="en-US" sz="3600" dirty="0">
                <a:latin typeface="Courier New" panose="02070309020205020404" pitchFamily="49" charset="0"/>
                <a:cs typeface="Courier New" panose="02070309020205020404" pitchFamily="49" charset="0"/>
              </a:rPr>
              <a:t> A,D</a:t>
            </a:r>
            <a:endParaRPr lang="en-US" sz="3600" dirty="0"/>
          </a:p>
        </p:txBody>
      </p:sp>
      <p:grpSp>
        <p:nvGrpSpPr>
          <p:cNvPr id="108" name="Group 107">
            <a:extLst>
              <a:ext uri="{FF2B5EF4-FFF2-40B4-BE49-F238E27FC236}">
                <a16:creationId xmlns:a16="http://schemas.microsoft.com/office/drawing/2014/main" id="{AB37DBF6-B813-4FD2-8D81-F33BCF8BD153}"/>
              </a:ext>
            </a:extLst>
          </p:cNvPr>
          <p:cNvGrpSpPr/>
          <p:nvPr/>
        </p:nvGrpSpPr>
        <p:grpSpPr>
          <a:xfrm>
            <a:off x="4917413" y="2041415"/>
            <a:ext cx="3120979" cy="3406572"/>
            <a:chOff x="4165124" y="1898219"/>
            <a:chExt cx="3120979" cy="3406572"/>
          </a:xfrm>
        </p:grpSpPr>
        <p:grpSp>
          <p:nvGrpSpPr>
            <p:cNvPr id="107" name="Group 106">
              <a:extLst>
                <a:ext uri="{FF2B5EF4-FFF2-40B4-BE49-F238E27FC236}">
                  <a16:creationId xmlns:a16="http://schemas.microsoft.com/office/drawing/2014/main" id="{8ABFD9C0-1F5E-4D9C-8C21-0F861D432AE8}"/>
                </a:ext>
              </a:extLst>
            </p:cNvPr>
            <p:cNvGrpSpPr/>
            <p:nvPr/>
          </p:nvGrpSpPr>
          <p:grpSpPr>
            <a:xfrm>
              <a:off x="4165124" y="2443448"/>
              <a:ext cx="3120979" cy="2861343"/>
              <a:chOff x="4165124" y="2443448"/>
              <a:chExt cx="3120979" cy="2861343"/>
            </a:xfrm>
          </p:grpSpPr>
          <p:grpSp>
            <p:nvGrpSpPr>
              <p:cNvPr id="77" name="Group 76">
                <a:extLst>
                  <a:ext uri="{FF2B5EF4-FFF2-40B4-BE49-F238E27FC236}">
                    <a16:creationId xmlns:a16="http://schemas.microsoft.com/office/drawing/2014/main" id="{5C7D4E1A-B8BB-43BA-8CB6-2B9614F87E22}"/>
                  </a:ext>
                </a:extLst>
              </p:cNvPr>
              <p:cNvGrpSpPr/>
              <p:nvPr/>
            </p:nvGrpSpPr>
            <p:grpSpPr>
              <a:xfrm>
                <a:off x="4165124" y="2443448"/>
                <a:ext cx="3120979" cy="2861343"/>
                <a:chOff x="7179422" y="2558618"/>
                <a:chExt cx="3981784" cy="2861343"/>
              </a:xfrm>
            </p:grpSpPr>
            <p:grpSp>
              <p:nvGrpSpPr>
                <p:cNvPr id="78" name="Group 77">
                  <a:extLst>
                    <a:ext uri="{FF2B5EF4-FFF2-40B4-BE49-F238E27FC236}">
                      <a16:creationId xmlns:a16="http://schemas.microsoft.com/office/drawing/2014/main" id="{CE791963-1675-4615-8EA3-2A294AEA4340}"/>
                    </a:ext>
                  </a:extLst>
                </p:cNvPr>
                <p:cNvGrpSpPr/>
                <p:nvPr/>
              </p:nvGrpSpPr>
              <p:grpSpPr>
                <a:xfrm>
                  <a:off x="7822360" y="2743284"/>
                  <a:ext cx="3338846" cy="2465798"/>
                  <a:chOff x="7431578" y="2493633"/>
                  <a:chExt cx="3790604" cy="2762177"/>
                </a:xfrm>
              </p:grpSpPr>
              <p:cxnSp>
                <p:nvCxnSpPr>
                  <p:cNvPr id="86" name="Straight Connector 85">
                    <a:extLst>
                      <a:ext uri="{FF2B5EF4-FFF2-40B4-BE49-F238E27FC236}">
                        <a16:creationId xmlns:a16="http://schemas.microsoft.com/office/drawing/2014/main" id="{3C43F305-2A2E-4434-95EF-78A8E657E13D}"/>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98772D5B-F2BB-470D-BECB-3973395B9479}"/>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77EAD34-0AE3-403E-80D1-829634879142}"/>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544091BD-A543-4C5A-ABD3-A4A329D8B6C5}"/>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a16="http://schemas.microsoft.com/office/drawing/2014/main" id="{DADB5078-09A0-4BB5-BB1A-C079B518EFEA}"/>
                      </a:ext>
                    </a:extLst>
                  </p:cNvPr>
                  <p:cNvGrpSpPr/>
                  <p:nvPr/>
                </p:nvGrpSpPr>
                <p:grpSpPr>
                  <a:xfrm>
                    <a:off x="8014508" y="2493633"/>
                    <a:ext cx="220249" cy="1002029"/>
                    <a:chOff x="8014508" y="2493633"/>
                    <a:chExt cx="220249" cy="1002029"/>
                  </a:xfrm>
                </p:grpSpPr>
                <p:grpSp>
                  <p:nvGrpSpPr>
                    <p:cNvPr id="101" name="Group 100">
                      <a:extLst>
                        <a:ext uri="{FF2B5EF4-FFF2-40B4-BE49-F238E27FC236}">
                          <a16:creationId xmlns:a16="http://schemas.microsoft.com/office/drawing/2014/main" id="{7D9B9184-6B4D-409C-8D95-207826D65DF4}"/>
                        </a:ext>
                      </a:extLst>
                    </p:cNvPr>
                    <p:cNvGrpSpPr/>
                    <p:nvPr/>
                  </p:nvGrpSpPr>
                  <p:grpSpPr>
                    <a:xfrm>
                      <a:off x="8014508" y="2527069"/>
                      <a:ext cx="220249" cy="968593"/>
                      <a:chOff x="7674429" y="2527069"/>
                      <a:chExt cx="140676" cy="879594"/>
                    </a:xfrm>
                  </p:grpSpPr>
                  <p:cxnSp>
                    <p:nvCxnSpPr>
                      <p:cNvPr id="103" name="Straight Connector 102">
                        <a:extLst>
                          <a:ext uri="{FF2B5EF4-FFF2-40B4-BE49-F238E27FC236}">
                            <a16:creationId xmlns:a16="http://schemas.microsoft.com/office/drawing/2014/main" id="{7CF3328F-9B4F-4C77-A796-083F6F1DCE7C}"/>
                          </a:ext>
                        </a:extLst>
                      </p:cNvPr>
                      <p:cNvCxnSpPr>
                        <a:cxnSpLocks/>
                        <a:endCxn id="104"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Oval 103">
                        <a:extLst>
                          <a:ext uri="{FF2B5EF4-FFF2-40B4-BE49-F238E27FC236}">
                            <a16:creationId xmlns:a16="http://schemas.microsoft.com/office/drawing/2014/main" id="{6330C8F3-02A2-41A1-AC91-40AB5BBC2D70}"/>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2" name="Oval 101">
                      <a:extLst>
                        <a:ext uri="{FF2B5EF4-FFF2-40B4-BE49-F238E27FC236}">
                          <a16:creationId xmlns:a16="http://schemas.microsoft.com/office/drawing/2014/main" id="{11343877-1F66-4A73-AC3D-CDF8E4BC3A5D}"/>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AA033A6D-1090-441C-BC04-E8DE8AE79A6C}"/>
                      </a:ext>
                    </a:extLst>
                  </p:cNvPr>
                  <p:cNvGrpSpPr/>
                  <p:nvPr/>
                </p:nvGrpSpPr>
                <p:grpSpPr>
                  <a:xfrm>
                    <a:off x="8908588" y="4253781"/>
                    <a:ext cx="220249" cy="1002029"/>
                    <a:chOff x="8014508" y="2493633"/>
                    <a:chExt cx="220249" cy="1002029"/>
                  </a:xfrm>
                </p:grpSpPr>
                <p:grpSp>
                  <p:nvGrpSpPr>
                    <p:cNvPr id="97" name="Group 96">
                      <a:extLst>
                        <a:ext uri="{FF2B5EF4-FFF2-40B4-BE49-F238E27FC236}">
                          <a16:creationId xmlns:a16="http://schemas.microsoft.com/office/drawing/2014/main" id="{E3654257-E263-494F-BC21-03852716F659}"/>
                        </a:ext>
                      </a:extLst>
                    </p:cNvPr>
                    <p:cNvGrpSpPr/>
                    <p:nvPr/>
                  </p:nvGrpSpPr>
                  <p:grpSpPr>
                    <a:xfrm>
                      <a:off x="8014508" y="2527069"/>
                      <a:ext cx="220249" cy="968593"/>
                      <a:chOff x="7674429" y="2527069"/>
                      <a:chExt cx="140676" cy="879594"/>
                    </a:xfrm>
                  </p:grpSpPr>
                  <p:cxnSp>
                    <p:nvCxnSpPr>
                      <p:cNvPr id="99" name="Straight Connector 98">
                        <a:extLst>
                          <a:ext uri="{FF2B5EF4-FFF2-40B4-BE49-F238E27FC236}">
                            <a16:creationId xmlns:a16="http://schemas.microsoft.com/office/drawing/2014/main" id="{13599289-9DE6-4736-9801-5964F7E5C7CD}"/>
                          </a:ext>
                        </a:extLst>
                      </p:cNvPr>
                      <p:cNvCxnSpPr>
                        <a:cxnSpLocks/>
                        <a:endCxn id="100"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Oval 99">
                        <a:extLst>
                          <a:ext uri="{FF2B5EF4-FFF2-40B4-BE49-F238E27FC236}">
                            <a16:creationId xmlns:a16="http://schemas.microsoft.com/office/drawing/2014/main" id="{C8929D66-A9C6-444C-B417-615B41E194B4}"/>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8" name="Oval 97">
                      <a:extLst>
                        <a:ext uri="{FF2B5EF4-FFF2-40B4-BE49-F238E27FC236}">
                          <a16:creationId xmlns:a16="http://schemas.microsoft.com/office/drawing/2014/main" id="{A5DDA32D-8521-4395-A854-432DF2B1FE1E}"/>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701D5900-22E2-404D-9DF9-651F42A3717B}"/>
                      </a:ext>
                    </a:extLst>
                  </p:cNvPr>
                  <p:cNvGrpSpPr/>
                  <p:nvPr/>
                </p:nvGrpSpPr>
                <p:grpSpPr>
                  <a:xfrm>
                    <a:off x="9601667" y="2493633"/>
                    <a:ext cx="220249" cy="1866704"/>
                    <a:chOff x="9464507" y="2493633"/>
                    <a:chExt cx="220249" cy="1866704"/>
                  </a:xfrm>
                </p:grpSpPr>
                <p:grpSp>
                  <p:nvGrpSpPr>
                    <p:cNvPr id="93" name="Group 92">
                      <a:extLst>
                        <a:ext uri="{FF2B5EF4-FFF2-40B4-BE49-F238E27FC236}">
                          <a16:creationId xmlns:a16="http://schemas.microsoft.com/office/drawing/2014/main" id="{77E172DF-7329-4B9D-B573-AFDFABFF1717}"/>
                        </a:ext>
                      </a:extLst>
                    </p:cNvPr>
                    <p:cNvGrpSpPr/>
                    <p:nvPr/>
                  </p:nvGrpSpPr>
                  <p:grpSpPr>
                    <a:xfrm>
                      <a:off x="9464507" y="2493634"/>
                      <a:ext cx="220249" cy="1866703"/>
                      <a:chOff x="7674429" y="1711482"/>
                      <a:chExt cx="140676" cy="1695181"/>
                    </a:xfrm>
                  </p:grpSpPr>
                  <p:cxnSp>
                    <p:nvCxnSpPr>
                      <p:cNvPr id="95" name="Straight Connector 94">
                        <a:extLst>
                          <a:ext uri="{FF2B5EF4-FFF2-40B4-BE49-F238E27FC236}">
                            <a16:creationId xmlns:a16="http://schemas.microsoft.com/office/drawing/2014/main" id="{4C52805B-0454-4830-AA64-0A49E5A1ECF0}"/>
                          </a:ext>
                        </a:extLst>
                      </p:cNvPr>
                      <p:cNvCxnSpPr>
                        <a:cxnSpLocks/>
                        <a:endCxn id="96" idx="4"/>
                      </p:cNvCxnSpPr>
                      <p:nvPr/>
                    </p:nvCxnSpPr>
                    <p:spPr>
                      <a:xfrm>
                        <a:off x="7744767" y="1711482"/>
                        <a:ext cx="1" cy="169518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Oval 95">
                        <a:extLst>
                          <a:ext uri="{FF2B5EF4-FFF2-40B4-BE49-F238E27FC236}">
                            <a16:creationId xmlns:a16="http://schemas.microsoft.com/office/drawing/2014/main" id="{2985D236-2E52-4125-83F3-B240EBB65C85}"/>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 name="Oval 93">
                      <a:extLst>
                        <a:ext uri="{FF2B5EF4-FFF2-40B4-BE49-F238E27FC236}">
                          <a16:creationId xmlns:a16="http://schemas.microsoft.com/office/drawing/2014/main" id="{D9B0F7F3-9EC7-4922-B78E-523AD21F8C2A}"/>
                        </a:ext>
                      </a:extLst>
                    </p:cNvPr>
                    <p:cNvSpPr/>
                    <p:nvPr/>
                  </p:nvSpPr>
                  <p:spPr>
                    <a:xfrm>
                      <a:off x="9540958"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595E5BA4-DB93-445D-A34C-871F5C0D9AF5}"/>
                    </a:ext>
                  </a:extLst>
                </p:cNvPr>
                <p:cNvSpPr txBox="1"/>
                <p:nvPr/>
              </p:nvSpPr>
              <p:spPr>
                <a:xfrm>
                  <a:off x="7185834" y="2558618"/>
                  <a:ext cx="389850" cy="461665"/>
                </a:xfrm>
                <a:prstGeom prst="rect">
                  <a:avLst/>
                </a:prstGeom>
                <a:noFill/>
              </p:spPr>
              <p:txBody>
                <a:bodyPr wrap="none" rtlCol="0">
                  <a:spAutoFit/>
                </a:bodyPr>
                <a:lstStyle/>
                <a:p>
                  <a:r>
                    <a:rPr lang="en-US" sz="2400" dirty="0"/>
                    <a:t>A</a:t>
                  </a:r>
                </a:p>
              </p:txBody>
            </p:sp>
            <p:sp>
              <p:nvSpPr>
                <p:cNvPr id="80" name="TextBox 79">
                  <a:extLst>
                    <a:ext uri="{FF2B5EF4-FFF2-40B4-BE49-F238E27FC236}">
                      <a16:creationId xmlns:a16="http://schemas.microsoft.com/office/drawing/2014/main" id="{08EE4E25-7BFF-4279-9E90-0A9A968813EF}"/>
                    </a:ext>
                  </a:extLst>
                </p:cNvPr>
                <p:cNvSpPr txBox="1"/>
                <p:nvPr/>
              </p:nvSpPr>
              <p:spPr>
                <a:xfrm>
                  <a:off x="7185834" y="3370160"/>
                  <a:ext cx="389850" cy="461665"/>
                </a:xfrm>
                <a:prstGeom prst="rect">
                  <a:avLst/>
                </a:prstGeom>
                <a:noFill/>
              </p:spPr>
              <p:txBody>
                <a:bodyPr wrap="none" rtlCol="0">
                  <a:spAutoFit/>
                </a:bodyPr>
                <a:lstStyle/>
                <a:p>
                  <a:r>
                    <a:rPr lang="en-US" sz="2400" dirty="0"/>
                    <a:t>B</a:t>
                  </a:r>
                </a:p>
              </p:txBody>
            </p:sp>
            <p:sp>
              <p:nvSpPr>
                <p:cNvPr id="81" name="TextBox 80">
                  <a:extLst>
                    <a:ext uri="{FF2B5EF4-FFF2-40B4-BE49-F238E27FC236}">
                      <a16:creationId xmlns:a16="http://schemas.microsoft.com/office/drawing/2014/main" id="{38DA4F17-CFBB-42CA-B17F-D6292CDD528E}"/>
                    </a:ext>
                  </a:extLst>
                </p:cNvPr>
                <p:cNvSpPr txBox="1"/>
                <p:nvPr/>
              </p:nvSpPr>
              <p:spPr>
                <a:xfrm>
                  <a:off x="7179422" y="4146754"/>
                  <a:ext cx="407484" cy="461665"/>
                </a:xfrm>
                <a:prstGeom prst="rect">
                  <a:avLst/>
                </a:prstGeom>
                <a:noFill/>
              </p:spPr>
              <p:txBody>
                <a:bodyPr wrap="none" rtlCol="0">
                  <a:spAutoFit/>
                </a:bodyPr>
                <a:lstStyle/>
                <a:p>
                  <a:r>
                    <a:rPr lang="en-US" sz="2400" dirty="0"/>
                    <a:t>C</a:t>
                  </a:r>
                </a:p>
              </p:txBody>
            </p:sp>
            <p:sp>
              <p:nvSpPr>
                <p:cNvPr id="82" name="TextBox 81">
                  <a:extLst>
                    <a:ext uri="{FF2B5EF4-FFF2-40B4-BE49-F238E27FC236}">
                      <a16:creationId xmlns:a16="http://schemas.microsoft.com/office/drawing/2014/main" id="{13F4A4B3-6D3D-4E40-84EB-405160236E16}"/>
                    </a:ext>
                  </a:extLst>
                </p:cNvPr>
                <p:cNvSpPr txBox="1"/>
                <p:nvPr/>
              </p:nvSpPr>
              <p:spPr>
                <a:xfrm>
                  <a:off x="7179422" y="4958296"/>
                  <a:ext cx="407484" cy="461665"/>
                </a:xfrm>
                <a:prstGeom prst="rect">
                  <a:avLst/>
                </a:prstGeom>
                <a:noFill/>
              </p:spPr>
              <p:txBody>
                <a:bodyPr wrap="none" rtlCol="0">
                  <a:spAutoFit/>
                </a:bodyPr>
                <a:lstStyle/>
                <a:p>
                  <a:r>
                    <a:rPr lang="en-US" sz="2400" dirty="0"/>
                    <a:t>D</a:t>
                  </a:r>
                </a:p>
              </p:txBody>
            </p:sp>
            <p:cxnSp>
              <p:nvCxnSpPr>
                <p:cNvPr id="83" name="Straight Connector 82">
                  <a:extLst>
                    <a:ext uri="{FF2B5EF4-FFF2-40B4-BE49-F238E27FC236}">
                      <a16:creationId xmlns:a16="http://schemas.microsoft.com/office/drawing/2014/main" id="{57CDF558-1994-445B-9D2C-4B1F660B8CAC}"/>
                    </a:ext>
                  </a:extLst>
                </p:cNvPr>
                <p:cNvCxnSpPr>
                  <a:cxnSpLocks/>
                  <a:endCxn id="84" idx="4"/>
                </p:cNvCxnSpPr>
                <p:nvPr/>
              </p:nvCxnSpPr>
              <p:spPr>
                <a:xfrm>
                  <a:off x="10608620" y="2773132"/>
                  <a:ext cx="9703" cy="242782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a16="http://schemas.microsoft.com/office/drawing/2014/main" id="{BFF1F830-9DFF-4301-AB11-0F0C0D649A3A}"/>
                    </a:ext>
                  </a:extLst>
                </p:cNvPr>
                <p:cNvSpPr/>
                <p:nvPr/>
              </p:nvSpPr>
              <p:spPr>
                <a:xfrm>
                  <a:off x="10521323" y="5042909"/>
                  <a:ext cx="194000" cy="158044"/>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FC93BE4-18FF-4CF4-B84E-52965A25D03E}"/>
                    </a:ext>
                  </a:extLst>
                </p:cNvPr>
                <p:cNvSpPr/>
                <p:nvPr/>
              </p:nvSpPr>
              <p:spPr>
                <a:xfrm>
                  <a:off x="10578960" y="2759602"/>
                  <a:ext cx="59319" cy="59695"/>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5" name="Rectangle 104">
                <a:extLst>
                  <a:ext uri="{FF2B5EF4-FFF2-40B4-BE49-F238E27FC236}">
                    <a16:creationId xmlns:a16="http://schemas.microsoft.com/office/drawing/2014/main" id="{BD8B6BCC-5DAF-4C3D-B026-67C12F12E6F3}"/>
                  </a:ext>
                </a:extLst>
              </p:cNvPr>
              <p:cNvSpPr/>
              <p:nvPr/>
            </p:nvSpPr>
            <p:spPr>
              <a:xfrm>
                <a:off x="4939672" y="2443448"/>
                <a:ext cx="456102" cy="1349340"/>
              </a:xfrm>
              <a:prstGeom prst="rect">
                <a:avLst/>
              </a:prstGeom>
              <a:noFill/>
              <a:ln w="381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DC48EDF7-5DFF-4DE7-85F7-E444A3E44ABC}"/>
                </a:ext>
              </a:extLst>
            </p:cNvPr>
            <p:cNvSpPr/>
            <p:nvPr/>
          </p:nvSpPr>
          <p:spPr>
            <a:xfrm>
              <a:off x="4622537" y="1898219"/>
              <a:ext cx="1043876" cy="523220"/>
            </a:xfrm>
            <a:prstGeom prst="rect">
              <a:avLst/>
            </a:prstGeom>
          </p:spPr>
          <p:txBody>
            <a:bodyPr wrap="none">
              <a:spAutoFit/>
            </a:bodyPr>
            <a:lstStyle/>
            <a:p>
              <a:r>
                <a:rPr lang="en-US" sz="2800" dirty="0" err="1">
                  <a:latin typeface="Courier New" panose="02070309020205020404" pitchFamily="49" charset="0"/>
                  <a:cs typeface="Courier New" panose="02070309020205020404" pitchFamily="49" charset="0"/>
                </a:rPr>
                <a:t>cnot</a:t>
              </a:r>
              <a:endParaRPr lang="en-US" sz="2800" dirty="0"/>
            </a:p>
          </p:txBody>
        </p:sp>
      </p:grpSp>
      <p:sp>
        <p:nvSpPr>
          <p:cNvPr id="123" name="Rectangle 122">
            <a:extLst>
              <a:ext uri="{FF2B5EF4-FFF2-40B4-BE49-F238E27FC236}">
                <a16:creationId xmlns:a16="http://schemas.microsoft.com/office/drawing/2014/main" id="{BA6F2C37-EC12-47CF-BBA2-3B646317BC1A}"/>
              </a:ext>
            </a:extLst>
          </p:cNvPr>
          <p:cNvSpPr/>
          <p:nvPr/>
        </p:nvSpPr>
        <p:spPr>
          <a:xfrm>
            <a:off x="4750186" y="2118872"/>
            <a:ext cx="3337031" cy="4250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7" name="Group 126">
            <a:extLst>
              <a:ext uri="{FF2B5EF4-FFF2-40B4-BE49-F238E27FC236}">
                <a16:creationId xmlns:a16="http://schemas.microsoft.com/office/drawing/2014/main" id="{86A068EF-D2FB-416A-AEDA-131D9C571573}"/>
              </a:ext>
            </a:extLst>
          </p:cNvPr>
          <p:cNvGrpSpPr/>
          <p:nvPr/>
        </p:nvGrpSpPr>
        <p:grpSpPr>
          <a:xfrm>
            <a:off x="6096000" y="2495439"/>
            <a:ext cx="1975471" cy="2382489"/>
            <a:chOff x="6458867" y="2571639"/>
            <a:chExt cx="1975471" cy="2382489"/>
          </a:xfrm>
        </p:grpSpPr>
        <p:grpSp>
          <p:nvGrpSpPr>
            <p:cNvPr id="110" name="Group 109">
              <a:extLst>
                <a:ext uri="{FF2B5EF4-FFF2-40B4-BE49-F238E27FC236}">
                  <a16:creationId xmlns:a16="http://schemas.microsoft.com/office/drawing/2014/main" id="{E8145732-B0CA-4350-B5CC-3FD039D8EB4D}"/>
                </a:ext>
              </a:extLst>
            </p:cNvPr>
            <p:cNvGrpSpPr/>
            <p:nvPr/>
          </p:nvGrpSpPr>
          <p:grpSpPr>
            <a:xfrm>
              <a:off x="6467905" y="3191998"/>
              <a:ext cx="1966433" cy="1762130"/>
              <a:chOff x="12192000" y="-501143"/>
              <a:chExt cx="2678049" cy="2371559"/>
            </a:xfrm>
          </p:grpSpPr>
          <p:grpSp>
            <p:nvGrpSpPr>
              <p:cNvPr id="111" name="Group 110">
                <a:extLst>
                  <a:ext uri="{FF2B5EF4-FFF2-40B4-BE49-F238E27FC236}">
                    <a16:creationId xmlns:a16="http://schemas.microsoft.com/office/drawing/2014/main" id="{70F6C34E-451E-471F-81A8-66C43C5CEBFE}"/>
                  </a:ext>
                </a:extLst>
              </p:cNvPr>
              <p:cNvGrpSpPr/>
              <p:nvPr/>
            </p:nvGrpSpPr>
            <p:grpSpPr>
              <a:xfrm>
                <a:off x="12192000" y="-501143"/>
                <a:ext cx="2678049" cy="2371559"/>
                <a:chOff x="7299826" y="2478408"/>
                <a:chExt cx="2521400" cy="2511018"/>
              </a:xfrm>
            </p:grpSpPr>
            <p:grpSp>
              <p:nvGrpSpPr>
                <p:cNvPr id="113" name="Group 112">
                  <a:extLst>
                    <a:ext uri="{FF2B5EF4-FFF2-40B4-BE49-F238E27FC236}">
                      <a16:creationId xmlns:a16="http://schemas.microsoft.com/office/drawing/2014/main" id="{83E75C83-E05D-4C95-9030-63AEDA93B0F0}"/>
                    </a:ext>
                  </a:extLst>
                </p:cNvPr>
                <p:cNvGrpSpPr/>
                <p:nvPr/>
              </p:nvGrpSpPr>
              <p:grpSpPr>
                <a:xfrm>
                  <a:off x="7299826" y="2478408"/>
                  <a:ext cx="2521400" cy="2511018"/>
                  <a:chOff x="7379936" y="2128204"/>
                  <a:chExt cx="2085130" cy="1992014"/>
                </a:xfrm>
              </p:grpSpPr>
              <p:sp>
                <p:nvSpPr>
                  <p:cNvPr id="117" name="Oval 116">
                    <a:extLst>
                      <a:ext uri="{FF2B5EF4-FFF2-40B4-BE49-F238E27FC236}">
                        <a16:creationId xmlns:a16="http://schemas.microsoft.com/office/drawing/2014/main" id="{71219CAF-A536-43FC-92E1-865C46D248E7}"/>
                      </a:ext>
                    </a:extLst>
                  </p:cNvPr>
                  <p:cNvSpPr/>
                  <p:nvPr/>
                </p:nvSpPr>
                <p:spPr>
                  <a:xfrm>
                    <a:off x="7379936" y="2128205"/>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B</a:t>
                    </a:r>
                    <a:endParaRPr lang="en-US" sz="2400" baseline="-25000" dirty="0">
                      <a:solidFill>
                        <a:schemeClr val="bg1"/>
                      </a:solidFill>
                    </a:endParaRPr>
                  </a:p>
                </p:txBody>
              </p:sp>
              <p:sp>
                <p:nvSpPr>
                  <p:cNvPr id="118" name="Oval 117">
                    <a:extLst>
                      <a:ext uri="{FF2B5EF4-FFF2-40B4-BE49-F238E27FC236}">
                        <a16:creationId xmlns:a16="http://schemas.microsoft.com/office/drawing/2014/main" id="{DC4B5140-73E9-49DB-B608-734DFB23D661}"/>
                      </a:ext>
                    </a:extLst>
                  </p:cNvPr>
                  <p:cNvSpPr/>
                  <p:nvPr/>
                </p:nvSpPr>
                <p:spPr>
                  <a:xfrm>
                    <a:off x="8882439" y="2128204"/>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rPr>
                      <a:t>D</a:t>
                    </a:r>
                  </a:p>
                </p:txBody>
              </p:sp>
              <p:sp>
                <p:nvSpPr>
                  <p:cNvPr id="119" name="Oval 118">
                    <a:extLst>
                      <a:ext uri="{FF2B5EF4-FFF2-40B4-BE49-F238E27FC236}">
                        <a16:creationId xmlns:a16="http://schemas.microsoft.com/office/drawing/2014/main" id="{4824CD21-F850-4D36-A48E-54D989F7533F}"/>
                      </a:ext>
                    </a:extLst>
                  </p:cNvPr>
                  <p:cNvSpPr/>
                  <p:nvPr/>
                </p:nvSpPr>
                <p:spPr>
                  <a:xfrm>
                    <a:off x="8882439" y="3529499"/>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rPr>
                      <a:t>C</a:t>
                    </a:r>
                  </a:p>
                </p:txBody>
              </p:sp>
              <p:sp>
                <p:nvSpPr>
                  <p:cNvPr id="120" name="Oval 119">
                    <a:extLst>
                      <a:ext uri="{FF2B5EF4-FFF2-40B4-BE49-F238E27FC236}">
                        <a16:creationId xmlns:a16="http://schemas.microsoft.com/office/drawing/2014/main" id="{06FB12E0-D03D-4055-96EF-8E09693516F0}"/>
                      </a:ext>
                    </a:extLst>
                  </p:cNvPr>
                  <p:cNvSpPr/>
                  <p:nvPr/>
                </p:nvSpPr>
                <p:spPr>
                  <a:xfrm>
                    <a:off x="7379936" y="3507897"/>
                    <a:ext cx="582627" cy="5907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rPr>
                      <a:t>A</a:t>
                    </a:r>
                  </a:p>
                </p:txBody>
              </p:sp>
            </p:grpSp>
            <p:cxnSp>
              <p:nvCxnSpPr>
                <p:cNvPr id="114" name="Straight Connector 113">
                  <a:extLst>
                    <a:ext uri="{FF2B5EF4-FFF2-40B4-BE49-F238E27FC236}">
                      <a16:creationId xmlns:a16="http://schemas.microsoft.com/office/drawing/2014/main" id="{FD30BE0A-E15F-4238-8989-1DC78C2A1460}"/>
                    </a:ext>
                  </a:extLst>
                </p:cNvPr>
                <p:cNvCxnSpPr>
                  <a:cxnSpLocks/>
                  <a:stCxn id="120" idx="7"/>
                  <a:endCxn id="118" idx="3"/>
                </p:cNvCxnSpPr>
                <p:nvPr/>
              </p:nvCxnSpPr>
              <p:spPr>
                <a:xfrm flipV="1">
                  <a:off x="7901180" y="3113986"/>
                  <a:ext cx="1318693" cy="121263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9ACFE80-ACF6-428D-939F-38B2700CDCB5}"/>
                    </a:ext>
                  </a:extLst>
                </p:cNvPr>
                <p:cNvCxnSpPr>
                  <a:cxnSpLocks/>
                  <a:stCxn id="117"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01305F-FC9F-438A-9751-E335EB8524B8}"/>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2" name="Straight Connector 111">
                <a:extLst>
                  <a:ext uri="{FF2B5EF4-FFF2-40B4-BE49-F238E27FC236}">
                    <a16:creationId xmlns:a16="http://schemas.microsoft.com/office/drawing/2014/main" id="{DBC2AC8B-995C-4F06-9BF9-88F703978F39}"/>
                  </a:ext>
                </a:extLst>
              </p:cNvPr>
              <p:cNvCxnSpPr>
                <a:cxnSpLocks/>
              </p:cNvCxnSpPr>
              <p:nvPr/>
            </p:nvCxnSpPr>
            <p:spPr>
              <a:xfrm flipV="1">
                <a:off x="12940301" y="1492165"/>
                <a:ext cx="1181448"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5" name="TextBox 124">
              <a:extLst>
                <a:ext uri="{FF2B5EF4-FFF2-40B4-BE49-F238E27FC236}">
                  <a16:creationId xmlns:a16="http://schemas.microsoft.com/office/drawing/2014/main" id="{B61C871C-69A6-40DC-98A9-6AD8A5B21AFA}"/>
                </a:ext>
              </a:extLst>
            </p:cNvPr>
            <p:cNvSpPr txBox="1"/>
            <p:nvPr/>
          </p:nvSpPr>
          <p:spPr>
            <a:xfrm>
              <a:off x="6458867" y="2571639"/>
              <a:ext cx="1942801" cy="646331"/>
            </a:xfrm>
            <a:prstGeom prst="rect">
              <a:avLst/>
            </a:prstGeom>
            <a:noFill/>
          </p:spPr>
          <p:txBody>
            <a:bodyPr wrap="square" rtlCol="0">
              <a:spAutoFit/>
            </a:bodyPr>
            <a:lstStyle/>
            <a:p>
              <a:pPr algn="ctr"/>
              <a:r>
                <a:rPr lang="en-US" dirty="0">
                  <a:latin typeface="Arial Rounded MT Bold" panose="020F0704030504030204" pitchFamily="34" charset="0"/>
                </a:rPr>
                <a:t>Logical Qubit DAG</a:t>
              </a:r>
            </a:p>
          </p:txBody>
        </p:sp>
      </p:grpSp>
      <p:grpSp>
        <p:nvGrpSpPr>
          <p:cNvPr id="5" name="Group 4">
            <a:extLst>
              <a:ext uri="{FF2B5EF4-FFF2-40B4-BE49-F238E27FC236}">
                <a16:creationId xmlns:a16="http://schemas.microsoft.com/office/drawing/2014/main" id="{DC105424-17AC-4930-9774-B409D10043A1}"/>
              </a:ext>
            </a:extLst>
          </p:cNvPr>
          <p:cNvGrpSpPr/>
          <p:nvPr/>
        </p:nvGrpSpPr>
        <p:grpSpPr>
          <a:xfrm>
            <a:off x="9331019" y="2504010"/>
            <a:ext cx="1966433" cy="2386299"/>
            <a:chOff x="9331019" y="2504010"/>
            <a:chExt cx="1966433" cy="2386299"/>
          </a:xfrm>
        </p:grpSpPr>
        <p:grpSp>
          <p:nvGrpSpPr>
            <p:cNvPr id="34" name="Group 33">
              <a:extLst>
                <a:ext uri="{FF2B5EF4-FFF2-40B4-BE49-F238E27FC236}">
                  <a16:creationId xmlns:a16="http://schemas.microsoft.com/office/drawing/2014/main" id="{D24AEC13-38E5-4902-88A6-C9746B0C2150}"/>
                </a:ext>
              </a:extLst>
            </p:cNvPr>
            <p:cNvGrpSpPr/>
            <p:nvPr/>
          </p:nvGrpSpPr>
          <p:grpSpPr>
            <a:xfrm>
              <a:off x="9331019" y="3128179"/>
              <a:ext cx="1966433" cy="1762130"/>
              <a:chOff x="12192000" y="-501143"/>
              <a:chExt cx="2678049" cy="2371559"/>
            </a:xfrm>
          </p:grpSpPr>
          <p:grpSp>
            <p:nvGrpSpPr>
              <p:cNvPr id="6" name="Group 5">
                <a:extLst>
                  <a:ext uri="{FF2B5EF4-FFF2-40B4-BE49-F238E27FC236}">
                    <a16:creationId xmlns:a16="http://schemas.microsoft.com/office/drawing/2014/main" id="{E311BFBA-4F80-4A04-8129-1CF4B51B64DC}"/>
                  </a:ext>
                </a:extLst>
              </p:cNvPr>
              <p:cNvGrpSpPr/>
              <p:nvPr/>
            </p:nvGrpSpPr>
            <p:grpSpPr>
              <a:xfrm>
                <a:off x="12192000" y="-501143"/>
                <a:ext cx="2678049" cy="2371559"/>
                <a:chOff x="7299826" y="2478408"/>
                <a:chExt cx="2521400" cy="2511018"/>
              </a:xfrm>
            </p:grpSpPr>
            <p:grpSp>
              <p:nvGrpSpPr>
                <p:cNvPr id="14" name="Group 13">
                  <a:extLst>
                    <a:ext uri="{FF2B5EF4-FFF2-40B4-BE49-F238E27FC236}">
                      <a16:creationId xmlns:a16="http://schemas.microsoft.com/office/drawing/2014/main" id="{9C657DAE-D518-4D17-947F-2B7A54762347}"/>
                    </a:ext>
                  </a:extLst>
                </p:cNvPr>
                <p:cNvGrpSpPr/>
                <p:nvPr/>
              </p:nvGrpSpPr>
              <p:grpSpPr>
                <a:xfrm>
                  <a:off x="7299826" y="2478408"/>
                  <a:ext cx="2521400" cy="2511018"/>
                  <a:chOff x="7379936" y="2128204"/>
                  <a:chExt cx="2085130" cy="1992014"/>
                </a:xfrm>
              </p:grpSpPr>
              <p:sp>
                <p:nvSpPr>
                  <p:cNvPr id="18" name="Oval 17">
                    <a:extLst>
                      <a:ext uri="{FF2B5EF4-FFF2-40B4-BE49-F238E27FC236}">
                        <a16:creationId xmlns:a16="http://schemas.microsoft.com/office/drawing/2014/main" id="{91A9A18B-73A7-415B-8294-5B14CED75D91}"/>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19" name="Oval 18">
                    <a:extLst>
                      <a:ext uri="{FF2B5EF4-FFF2-40B4-BE49-F238E27FC236}">
                        <a16:creationId xmlns:a16="http://schemas.microsoft.com/office/drawing/2014/main" id="{3A512D6F-AA84-4758-885F-800A5ACADF12}"/>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20" name="Oval 19">
                    <a:extLst>
                      <a:ext uri="{FF2B5EF4-FFF2-40B4-BE49-F238E27FC236}">
                        <a16:creationId xmlns:a16="http://schemas.microsoft.com/office/drawing/2014/main" id="{454C04AC-36FE-4183-8702-0DB724ED0D8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21" name="Oval 20">
                    <a:extLst>
                      <a:ext uri="{FF2B5EF4-FFF2-40B4-BE49-F238E27FC236}">
                        <a16:creationId xmlns:a16="http://schemas.microsoft.com/office/drawing/2014/main" id="{958C7315-4A95-418F-81C2-77CAAED2B3F9}"/>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15" name="Straight Connector 14">
                  <a:extLst>
                    <a:ext uri="{FF2B5EF4-FFF2-40B4-BE49-F238E27FC236}">
                      <a16:creationId xmlns:a16="http://schemas.microsoft.com/office/drawing/2014/main" id="{77208A00-D5D7-423E-83CF-F568C3991D59}"/>
                    </a:ext>
                  </a:extLst>
                </p:cNvPr>
                <p:cNvCxnSpPr>
                  <a:cxnSpLocks/>
                  <a:stCxn id="18" idx="6"/>
                  <a:endCxn id="19" idx="2"/>
                </p:cNvCxnSpPr>
                <p:nvPr/>
              </p:nvCxnSpPr>
              <p:spPr>
                <a:xfrm flipV="1">
                  <a:off x="8004356" y="2850721"/>
                  <a:ext cx="1112340" cy="1"/>
                </a:xfrm>
                <a:prstGeom prst="line">
                  <a:avLst/>
                </a:prstGeom>
                <a:ln w="57150">
                  <a:solidFill>
                    <a:srgbClr val="07FD59"/>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19EAFA4-7E9D-455D-A206-3CF08F67E8EB}"/>
                    </a:ext>
                  </a:extLst>
                </p:cNvPr>
                <p:cNvCxnSpPr>
                  <a:cxnSpLocks/>
                  <a:stCxn id="18" idx="4"/>
                </p:cNvCxnSpPr>
                <p:nvPr/>
              </p:nvCxnSpPr>
              <p:spPr>
                <a:xfrm>
                  <a:off x="7652091" y="3223035"/>
                  <a:ext cx="0" cy="1021765"/>
                </a:xfrm>
                <a:prstGeom prst="line">
                  <a:avLst/>
                </a:prstGeom>
                <a:ln w="57150">
                  <a:solidFill>
                    <a:srgbClr val="07FD59"/>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D9DF936-22B2-426C-AF80-E42233807407}"/>
                    </a:ext>
                  </a:extLst>
                </p:cNvPr>
                <p:cNvCxnSpPr>
                  <a:cxnSpLocks/>
                </p:cNvCxnSpPr>
                <p:nvPr/>
              </p:nvCxnSpPr>
              <p:spPr>
                <a:xfrm>
                  <a:off x="9473222" y="3214210"/>
                  <a:ext cx="0" cy="102176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a:extLst>
                  <a:ext uri="{FF2B5EF4-FFF2-40B4-BE49-F238E27FC236}">
                    <a16:creationId xmlns:a16="http://schemas.microsoft.com/office/drawing/2014/main" id="{349929AE-E47E-42F3-A6D8-6729384F31E7}"/>
                  </a:ext>
                </a:extLst>
              </p:cNvPr>
              <p:cNvCxnSpPr>
                <a:cxnSpLocks/>
              </p:cNvCxnSpPr>
              <p:nvPr/>
            </p:nvCxnSpPr>
            <p:spPr>
              <a:xfrm flipV="1">
                <a:off x="12940301" y="1492165"/>
                <a:ext cx="1181448" cy="1"/>
              </a:xfrm>
              <a:prstGeom prst="line">
                <a:avLst/>
              </a:prstGeom>
              <a:ln w="57150">
                <a:solidFill>
                  <a:srgbClr val="07FD59"/>
                </a:solidFill>
              </a:ln>
            </p:spPr>
            <p:style>
              <a:lnRef idx="2">
                <a:schemeClr val="accent1"/>
              </a:lnRef>
              <a:fillRef idx="0">
                <a:schemeClr val="accent1"/>
              </a:fillRef>
              <a:effectRef idx="1">
                <a:schemeClr val="accent1"/>
              </a:effectRef>
              <a:fontRef idx="minor">
                <a:schemeClr val="tx1"/>
              </a:fontRef>
            </p:style>
          </p:cxnSp>
        </p:grpSp>
        <p:sp>
          <p:nvSpPr>
            <p:cNvPr id="126" name="TextBox 125">
              <a:extLst>
                <a:ext uri="{FF2B5EF4-FFF2-40B4-BE49-F238E27FC236}">
                  <a16:creationId xmlns:a16="http://schemas.microsoft.com/office/drawing/2014/main" id="{C08A34D7-7A67-4ACE-89F2-08ED36361794}"/>
                </a:ext>
              </a:extLst>
            </p:cNvPr>
            <p:cNvSpPr txBox="1"/>
            <p:nvPr/>
          </p:nvSpPr>
          <p:spPr>
            <a:xfrm>
              <a:off x="9337619" y="2504010"/>
              <a:ext cx="1942801" cy="646331"/>
            </a:xfrm>
            <a:prstGeom prst="rect">
              <a:avLst/>
            </a:prstGeom>
            <a:noFill/>
          </p:spPr>
          <p:txBody>
            <a:bodyPr wrap="square" rtlCol="0">
              <a:spAutoFit/>
            </a:bodyPr>
            <a:lstStyle/>
            <a:p>
              <a:pPr algn="ctr"/>
              <a:r>
                <a:rPr lang="en-US" dirty="0">
                  <a:latin typeface="Arial Rounded MT Bold" panose="020F0704030504030204" pitchFamily="34" charset="0"/>
                </a:rPr>
                <a:t>Physical Qubit Connectivity </a:t>
              </a:r>
            </a:p>
          </p:txBody>
        </p:sp>
      </p:grpSp>
      <p:cxnSp>
        <p:nvCxnSpPr>
          <p:cNvPr id="145" name="Straight Arrow Connector 144">
            <a:extLst>
              <a:ext uri="{FF2B5EF4-FFF2-40B4-BE49-F238E27FC236}">
                <a16:creationId xmlns:a16="http://schemas.microsoft.com/office/drawing/2014/main" id="{8FB8AE75-4FBC-4EC2-986E-9D6475F462AF}"/>
              </a:ext>
            </a:extLst>
          </p:cNvPr>
          <p:cNvCxnSpPr/>
          <p:nvPr/>
        </p:nvCxnSpPr>
        <p:spPr>
          <a:xfrm>
            <a:off x="3700490" y="3850867"/>
            <a:ext cx="1138715" cy="8984"/>
          </a:xfrm>
          <a:prstGeom prst="straightConnector1">
            <a:avLst/>
          </a:prstGeom>
          <a:ln w="47625">
            <a:tailEnd type="triangle"/>
          </a:ln>
        </p:spPr>
        <p:style>
          <a:lnRef idx="2">
            <a:schemeClr val="dk1"/>
          </a:lnRef>
          <a:fillRef idx="0">
            <a:schemeClr val="dk1"/>
          </a:fillRef>
          <a:effectRef idx="1">
            <a:schemeClr val="dk1"/>
          </a:effectRef>
          <a:fontRef idx="minor">
            <a:schemeClr val="tx1"/>
          </a:fontRef>
        </p:style>
      </p:cxnSp>
      <p:sp>
        <p:nvSpPr>
          <p:cNvPr id="68" name="Rectangle: Rounded Corners 67">
            <a:extLst>
              <a:ext uri="{FF2B5EF4-FFF2-40B4-BE49-F238E27FC236}">
                <a16:creationId xmlns:a16="http://schemas.microsoft.com/office/drawing/2014/main" id="{9004257E-125B-4514-99AD-1A073640B0CC}"/>
              </a:ext>
            </a:extLst>
          </p:cNvPr>
          <p:cNvSpPr/>
          <p:nvPr/>
        </p:nvSpPr>
        <p:spPr>
          <a:xfrm>
            <a:off x="0" y="6288664"/>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schemeClr val="bg1"/>
                </a:solidFill>
              </a:rPr>
              <a:t>Map program on the physical qubits to maximize reliability</a:t>
            </a:r>
            <a:endParaRPr kumimoji="0" lang="en-US" sz="3600" b="1" i="0" u="none" strike="noStrike" kern="1200" cap="none" spc="0" normalizeH="0" baseline="0" noProof="0" dirty="0">
              <a:ln>
                <a:noFill/>
              </a:ln>
              <a:solidFill>
                <a:schemeClr val="bg1"/>
              </a:solidFill>
              <a:effectLst/>
              <a:uLnTx/>
              <a:uFillTx/>
              <a:latin typeface="Calibri"/>
            </a:endParaRPr>
          </a:p>
        </p:txBody>
      </p:sp>
      <p:sp>
        <p:nvSpPr>
          <p:cNvPr id="10" name="TextBox 9">
            <a:extLst>
              <a:ext uri="{FF2B5EF4-FFF2-40B4-BE49-F238E27FC236}">
                <a16:creationId xmlns:a16="http://schemas.microsoft.com/office/drawing/2014/main" id="{D073785B-F479-4E5A-9B4C-286356D1C356}"/>
              </a:ext>
            </a:extLst>
          </p:cNvPr>
          <p:cNvSpPr txBox="1"/>
          <p:nvPr/>
        </p:nvSpPr>
        <p:spPr>
          <a:xfrm>
            <a:off x="999089" y="5158086"/>
            <a:ext cx="1963679" cy="400110"/>
          </a:xfrm>
          <a:prstGeom prst="rect">
            <a:avLst/>
          </a:prstGeom>
          <a:noFill/>
        </p:spPr>
        <p:txBody>
          <a:bodyPr wrap="none" rtlCol="0">
            <a:spAutoFit/>
          </a:bodyPr>
          <a:lstStyle/>
          <a:p>
            <a:r>
              <a:rPr lang="en-US" sz="2000" dirty="0">
                <a:latin typeface="Arial Rounded MT Bold" panose="020F0704030504030204" pitchFamily="34" charset="0"/>
              </a:rPr>
              <a:t>Input Program</a:t>
            </a:r>
          </a:p>
        </p:txBody>
      </p:sp>
      <p:grpSp>
        <p:nvGrpSpPr>
          <p:cNvPr id="13" name="Group 12">
            <a:extLst>
              <a:ext uri="{FF2B5EF4-FFF2-40B4-BE49-F238E27FC236}">
                <a16:creationId xmlns:a16="http://schemas.microsoft.com/office/drawing/2014/main" id="{ADC40624-87BE-4497-840B-45A3005D0C21}"/>
              </a:ext>
            </a:extLst>
          </p:cNvPr>
          <p:cNvGrpSpPr/>
          <p:nvPr/>
        </p:nvGrpSpPr>
        <p:grpSpPr>
          <a:xfrm>
            <a:off x="7037573" y="4609257"/>
            <a:ext cx="3518644" cy="885152"/>
            <a:chOff x="7037573" y="4609257"/>
            <a:chExt cx="3518644" cy="885152"/>
          </a:xfrm>
        </p:grpSpPr>
        <p:sp>
          <p:nvSpPr>
            <p:cNvPr id="73" name="Arrow: Curved Right 72">
              <a:extLst>
                <a:ext uri="{FF2B5EF4-FFF2-40B4-BE49-F238E27FC236}">
                  <a16:creationId xmlns:a16="http://schemas.microsoft.com/office/drawing/2014/main" id="{FE18A10F-2AA4-4AF5-A4A1-D06D6412926E}"/>
                </a:ext>
              </a:extLst>
            </p:cNvPr>
            <p:cNvSpPr/>
            <p:nvPr/>
          </p:nvSpPr>
          <p:spPr>
            <a:xfrm rot="16200000">
              <a:off x="8459541" y="3187289"/>
              <a:ext cx="674707" cy="3518644"/>
            </a:xfrm>
            <a:prstGeom prst="curvedRightArrow">
              <a:avLst>
                <a:gd name="adj1" fmla="val 25000"/>
                <a:gd name="adj2" fmla="val 50000"/>
                <a:gd name="adj3" fmla="val 306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85B81379-0DB1-4EE4-AEAF-0DD8CA69FC2D}"/>
                </a:ext>
              </a:extLst>
            </p:cNvPr>
            <p:cNvSpPr txBox="1"/>
            <p:nvPr/>
          </p:nvSpPr>
          <p:spPr>
            <a:xfrm>
              <a:off x="8222520" y="5125077"/>
              <a:ext cx="1129476" cy="369332"/>
            </a:xfrm>
            <a:prstGeom prst="rect">
              <a:avLst/>
            </a:prstGeom>
            <a:solidFill>
              <a:schemeClr val="tx1"/>
            </a:solidFill>
          </p:spPr>
          <p:txBody>
            <a:bodyPr wrap="none" rtlCol="0">
              <a:spAutoFit/>
            </a:bodyPr>
            <a:lstStyle/>
            <a:p>
              <a:r>
                <a:rPr lang="en-US" b="1" dirty="0">
                  <a:solidFill>
                    <a:schemeClr val="bg1"/>
                  </a:solidFill>
                </a:rPr>
                <a:t>L2P Map</a:t>
              </a:r>
            </a:p>
          </p:txBody>
        </p:sp>
      </p:grpSp>
    </p:spTree>
    <p:extLst>
      <p:ext uri="{BB962C8B-B14F-4D97-AF65-F5344CB8AC3E}">
        <p14:creationId xmlns:p14="http://schemas.microsoft.com/office/powerpoint/2010/main" val="2833229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ontent Placeholder 36"/>
          <p:cNvSpPr txBox="1">
            <a:spLocks/>
          </p:cNvSpPr>
          <p:nvPr/>
        </p:nvSpPr>
        <p:spPr>
          <a:xfrm>
            <a:off x="61274" y="1435824"/>
            <a:ext cx="6608467" cy="4813865"/>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sp>
        <p:nvSpPr>
          <p:cNvPr id="19" name="Slide Number Placeholder 18">
            <a:extLst>
              <a:ext uri="{FF2B5EF4-FFF2-40B4-BE49-F238E27FC236}">
                <a16:creationId xmlns:a16="http://schemas.microsoft.com/office/drawing/2014/main" id="{A23BE3F2-7BCA-4115-94C1-0FA6A7AB1A59}"/>
              </a:ext>
            </a:extLst>
          </p:cNvPr>
          <p:cNvSpPr>
            <a:spLocks noGrp="1"/>
          </p:cNvSpPr>
          <p:nvPr>
            <p:ph type="sldNum" sz="quarter" idx="4"/>
          </p:nvPr>
        </p:nvSpPr>
        <p:spPr/>
        <p:txBody>
          <a:bodyPr/>
          <a:lstStyle/>
          <a:p>
            <a:fld id="{52AE2DB5-4517-4C79-AADE-245F3E00587B}" type="slidenum">
              <a:rPr lang="en-US" sz="2400" smtClean="0"/>
              <a:t>2</a:t>
            </a:fld>
            <a:endParaRPr lang="en-US" sz="2400" dirty="0"/>
          </a:p>
        </p:txBody>
      </p:sp>
      <p:sp>
        <p:nvSpPr>
          <p:cNvPr id="34" name="Title 1">
            <a:extLst>
              <a:ext uri="{FF2B5EF4-FFF2-40B4-BE49-F238E27FC236}">
                <a16:creationId xmlns:a16="http://schemas.microsoft.com/office/drawing/2014/main" id="{080E6B15-38A0-44CD-9940-7E110FE38A47}"/>
              </a:ext>
            </a:extLst>
          </p:cNvPr>
          <p:cNvSpPr txBox="1">
            <a:spLocks/>
          </p:cNvSpPr>
          <p:nvPr/>
        </p:nvSpPr>
        <p:spPr>
          <a:xfrm>
            <a:off x="503955" y="118355"/>
            <a:ext cx="10265036" cy="11430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700" kern="1200">
                <a:solidFill>
                  <a:schemeClr val="tx1"/>
                </a:solidFill>
                <a:latin typeface="+mj-lt"/>
                <a:ea typeface="+mj-ea"/>
                <a:cs typeface="+mj-cs"/>
              </a:defRPr>
            </a:lvl1pPr>
          </a:lstStyle>
          <a:p>
            <a:pPr fontAlgn="auto">
              <a:spcAft>
                <a:spcPts val="0"/>
              </a:spcAft>
            </a:pPr>
            <a:r>
              <a:rPr lang="en-US" sz="4400" dirty="0"/>
              <a:t>Quantum Computers </a:t>
            </a:r>
            <a:r>
              <a:rPr lang="en-US" sz="4400"/>
              <a:t>are Here!</a:t>
            </a:r>
            <a:endParaRPr lang="en-US" sz="4400" dirty="0"/>
          </a:p>
        </p:txBody>
      </p:sp>
      <p:graphicFrame>
        <p:nvGraphicFramePr>
          <p:cNvPr id="16" name="Table 15">
            <a:extLst>
              <a:ext uri="{FF2B5EF4-FFF2-40B4-BE49-F238E27FC236}">
                <a16:creationId xmlns:a16="http://schemas.microsoft.com/office/drawing/2014/main" id="{B18B3806-D894-488D-A1AD-832362433964}"/>
              </a:ext>
            </a:extLst>
          </p:cNvPr>
          <p:cNvGraphicFramePr>
            <a:graphicFrameLocks noGrp="1"/>
          </p:cNvGraphicFramePr>
          <p:nvPr>
            <p:extLst>
              <p:ext uri="{D42A27DB-BD31-4B8C-83A1-F6EECF244321}">
                <p14:modId xmlns:p14="http://schemas.microsoft.com/office/powerpoint/2010/main" val="35303265"/>
              </p:ext>
            </p:extLst>
          </p:nvPr>
        </p:nvGraphicFramePr>
        <p:xfrm>
          <a:off x="7002024" y="2179691"/>
          <a:ext cx="4857692" cy="3535680"/>
        </p:xfrm>
        <a:graphic>
          <a:graphicData uri="http://schemas.openxmlformats.org/drawingml/2006/table">
            <a:tbl>
              <a:tblPr firstRow="1">
                <a:tableStyleId>{9D7B26C5-4107-4FEC-AEDC-1716B250A1EF}</a:tableStyleId>
              </a:tblPr>
              <a:tblGrid>
                <a:gridCol w="2428846">
                  <a:extLst>
                    <a:ext uri="{9D8B030D-6E8A-4147-A177-3AD203B41FA5}">
                      <a16:colId xmlns:a16="http://schemas.microsoft.com/office/drawing/2014/main" val="1989574137"/>
                    </a:ext>
                  </a:extLst>
                </a:gridCol>
                <a:gridCol w="2428846">
                  <a:extLst>
                    <a:ext uri="{9D8B030D-6E8A-4147-A177-3AD203B41FA5}">
                      <a16:colId xmlns:a16="http://schemas.microsoft.com/office/drawing/2014/main" val="1239802380"/>
                    </a:ext>
                  </a:extLst>
                </a:gridCol>
              </a:tblGrid>
              <a:tr h="475957">
                <a:tc>
                  <a:txBody>
                    <a:bodyPr/>
                    <a:lstStyle/>
                    <a:p>
                      <a:pPr algn="ctr"/>
                      <a:r>
                        <a:rPr lang="en-US" sz="2800" dirty="0"/>
                        <a:t>Quantum Machine</a:t>
                      </a:r>
                    </a:p>
                  </a:txBody>
                  <a:tcPr/>
                </a:tc>
                <a:tc>
                  <a:txBody>
                    <a:bodyPr/>
                    <a:lstStyle/>
                    <a:p>
                      <a:pPr algn="ctr"/>
                      <a:r>
                        <a:rPr lang="en-US" sz="2800" dirty="0"/>
                        <a:t>Number of Qubits*</a:t>
                      </a:r>
                    </a:p>
                  </a:txBody>
                  <a:tcPr/>
                </a:tc>
                <a:extLst>
                  <a:ext uri="{0D108BD9-81ED-4DB2-BD59-A6C34878D82A}">
                    <a16:rowId xmlns:a16="http://schemas.microsoft.com/office/drawing/2014/main" val="2190960444"/>
                  </a:ext>
                </a:extLst>
              </a:tr>
              <a:tr h="475957">
                <a:tc>
                  <a:txBody>
                    <a:bodyPr/>
                    <a:lstStyle/>
                    <a:p>
                      <a:pPr algn="ctr"/>
                      <a:r>
                        <a:rPr lang="en-US" sz="2800" dirty="0"/>
                        <a:t>Google</a:t>
                      </a:r>
                    </a:p>
                  </a:txBody>
                  <a:tcPr/>
                </a:tc>
                <a:tc>
                  <a:txBody>
                    <a:bodyPr/>
                    <a:lstStyle/>
                    <a:p>
                      <a:pPr algn="ctr"/>
                      <a:r>
                        <a:rPr lang="en-US" sz="2800" dirty="0"/>
                        <a:t>72</a:t>
                      </a:r>
                    </a:p>
                  </a:txBody>
                  <a:tcPr/>
                </a:tc>
                <a:extLst>
                  <a:ext uri="{0D108BD9-81ED-4DB2-BD59-A6C34878D82A}">
                    <a16:rowId xmlns:a16="http://schemas.microsoft.com/office/drawing/2014/main" val="384518442"/>
                  </a:ext>
                </a:extLst>
              </a:tr>
              <a:tr h="475957">
                <a:tc>
                  <a:txBody>
                    <a:bodyPr/>
                    <a:lstStyle/>
                    <a:p>
                      <a:pPr algn="ctr"/>
                      <a:r>
                        <a:rPr lang="en-US" sz="2800" dirty="0"/>
                        <a:t>IBM</a:t>
                      </a:r>
                    </a:p>
                  </a:txBody>
                  <a:tcPr/>
                </a:tc>
                <a:tc>
                  <a:txBody>
                    <a:bodyPr/>
                    <a:lstStyle/>
                    <a:p>
                      <a:pPr algn="ctr"/>
                      <a:r>
                        <a:rPr lang="en-US" sz="2800" dirty="0"/>
                        <a:t>50</a:t>
                      </a:r>
                    </a:p>
                  </a:txBody>
                  <a:tcPr/>
                </a:tc>
                <a:extLst>
                  <a:ext uri="{0D108BD9-81ED-4DB2-BD59-A6C34878D82A}">
                    <a16:rowId xmlns:a16="http://schemas.microsoft.com/office/drawing/2014/main" val="2201451224"/>
                  </a:ext>
                </a:extLst>
              </a:tr>
              <a:tr h="475957">
                <a:tc>
                  <a:txBody>
                    <a:bodyPr/>
                    <a:lstStyle/>
                    <a:p>
                      <a:pPr algn="ctr"/>
                      <a:r>
                        <a:rPr lang="en-US" sz="2800" dirty="0"/>
                        <a:t>Intel</a:t>
                      </a:r>
                    </a:p>
                  </a:txBody>
                  <a:tcPr/>
                </a:tc>
                <a:tc>
                  <a:txBody>
                    <a:bodyPr/>
                    <a:lstStyle/>
                    <a:p>
                      <a:pPr algn="ctr"/>
                      <a:r>
                        <a:rPr lang="en-US" sz="2800" dirty="0"/>
                        <a:t>49</a:t>
                      </a:r>
                    </a:p>
                  </a:txBody>
                  <a:tcPr/>
                </a:tc>
                <a:extLst>
                  <a:ext uri="{0D108BD9-81ED-4DB2-BD59-A6C34878D82A}">
                    <a16:rowId xmlns:a16="http://schemas.microsoft.com/office/drawing/2014/main" val="3931400610"/>
                  </a:ext>
                </a:extLst>
              </a:tr>
              <a:tr h="475957">
                <a:tc>
                  <a:txBody>
                    <a:bodyPr/>
                    <a:lstStyle/>
                    <a:p>
                      <a:pPr algn="ctr"/>
                      <a:r>
                        <a:rPr lang="en-US" sz="2800" dirty="0" err="1"/>
                        <a:t>Rigetti</a:t>
                      </a:r>
                      <a:endParaRPr lang="en-US" sz="2800" dirty="0"/>
                    </a:p>
                  </a:txBody>
                  <a:tcPr/>
                </a:tc>
                <a:tc>
                  <a:txBody>
                    <a:bodyPr/>
                    <a:lstStyle/>
                    <a:p>
                      <a:pPr algn="ctr"/>
                      <a:r>
                        <a:rPr lang="en-US" sz="2800" dirty="0"/>
                        <a:t>19</a:t>
                      </a:r>
                    </a:p>
                  </a:txBody>
                  <a:tcPr/>
                </a:tc>
                <a:extLst>
                  <a:ext uri="{0D108BD9-81ED-4DB2-BD59-A6C34878D82A}">
                    <a16:rowId xmlns:a16="http://schemas.microsoft.com/office/drawing/2014/main" val="2952470544"/>
                  </a:ext>
                </a:extLst>
              </a:tr>
              <a:tr h="475957">
                <a:tc>
                  <a:txBody>
                    <a:bodyPr/>
                    <a:lstStyle/>
                    <a:p>
                      <a:pPr algn="ctr"/>
                      <a:r>
                        <a:rPr lang="en-US" sz="2800" dirty="0" err="1"/>
                        <a:t>IonQ</a:t>
                      </a:r>
                      <a:endParaRPr lang="en-US" sz="2800" dirty="0"/>
                    </a:p>
                  </a:txBody>
                  <a:tcPr/>
                </a:tc>
                <a:tc>
                  <a:txBody>
                    <a:bodyPr/>
                    <a:lstStyle/>
                    <a:p>
                      <a:pPr algn="ctr"/>
                      <a:r>
                        <a:rPr lang="en-US" sz="2800" dirty="0"/>
                        <a:t>11</a:t>
                      </a:r>
                    </a:p>
                  </a:txBody>
                  <a:tcPr/>
                </a:tc>
                <a:extLst>
                  <a:ext uri="{0D108BD9-81ED-4DB2-BD59-A6C34878D82A}">
                    <a16:rowId xmlns:a16="http://schemas.microsoft.com/office/drawing/2014/main" val="3475218046"/>
                  </a:ext>
                </a:extLst>
              </a:tr>
            </a:tbl>
          </a:graphicData>
        </a:graphic>
      </p:graphicFrame>
      <p:sp>
        <p:nvSpPr>
          <p:cNvPr id="3" name="TextBox 2">
            <a:extLst>
              <a:ext uri="{FF2B5EF4-FFF2-40B4-BE49-F238E27FC236}">
                <a16:creationId xmlns:a16="http://schemas.microsoft.com/office/drawing/2014/main" id="{680E0985-4C67-481D-8424-30D6B0579C62}"/>
              </a:ext>
            </a:extLst>
          </p:cNvPr>
          <p:cNvSpPr txBox="1"/>
          <p:nvPr/>
        </p:nvSpPr>
        <p:spPr>
          <a:xfrm>
            <a:off x="7523747" y="5863082"/>
            <a:ext cx="4211409" cy="369332"/>
          </a:xfrm>
          <a:prstGeom prst="rect">
            <a:avLst/>
          </a:prstGeom>
          <a:noFill/>
        </p:spPr>
        <p:txBody>
          <a:bodyPr wrap="none" rtlCol="0">
            <a:spAutoFit/>
          </a:bodyPr>
          <a:lstStyle/>
          <a:p>
            <a:r>
              <a:rPr lang="en-US" dirty="0"/>
              <a:t>* Under test , fabricated, or announced </a:t>
            </a:r>
          </a:p>
        </p:txBody>
      </p:sp>
      <p:sp>
        <p:nvSpPr>
          <p:cNvPr id="33" name="Rectangle: Rounded Corners 32">
            <a:extLst>
              <a:ext uri="{FF2B5EF4-FFF2-40B4-BE49-F238E27FC236}">
                <a16:creationId xmlns:a16="http://schemas.microsoft.com/office/drawing/2014/main" id="{1EAE65A1-44D2-4238-B2D9-79CF2D9BF6FA}"/>
              </a:ext>
            </a:extLst>
          </p:cNvPr>
          <p:cNvSpPr/>
          <p:nvPr/>
        </p:nvSpPr>
        <p:spPr>
          <a:xfrm>
            <a:off x="0" y="6249689"/>
            <a:ext cx="12192000" cy="636136"/>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a:p>
            <a:pPr algn="ctr"/>
            <a:r>
              <a:rPr lang="en-US" sz="3200" b="1" dirty="0">
                <a:solidFill>
                  <a:schemeClr val="bg1"/>
                </a:solidFill>
              </a:rPr>
              <a:t>QC with 10+ qubits are here, QC with 100+ qubits expected  soon</a:t>
            </a:r>
          </a:p>
          <a:p>
            <a:pPr algn="ctr"/>
            <a:endParaRPr lang="en-US" sz="3200" dirty="0">
              <a:solidFill>
                <a:schemeClr val="bg1"/>
              </a:solidFill>
            </a:endParaRPr>
          </a:p>
        </p:txBody>
      </p:sp>
      <p:sp>
        <p:nvSpPr>
          <p:cNvPr id="10" name="Content Placeholder 36">
            <a:extLst>
              <a:ext uri="{FF2B5EF4-FFF2-40B4-BE49-F238E27FC236}">
                <a16:creationId xmlns:a16="http://schemas.microsoft.com/office/drawing/2014/main" id="{0CB875E5-0A22-4A56-8F66-A2A5F8B9E1E5}"/>
              </a:ext>
            </a:extLst>
          </p:cNvPr>
          <p:cNvSpPr txBox="1">
            <a:spLocks noChangeArrowheads="1"/>
          </p:cNvSpPr>
          <p:nvPr/>
        </p:nvSpPr>
        <p:spPr bwMode="auto">
          <a:xfrm>
            <a:off x="332284" y="1734995"/>
            <a:ext cx="4648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defRPr sz="2400" b="1">
                <a:solidFill>
                  <a:schemeClr val="tx1"/>
                </a:solidFill>
                <a:latin typeface="Times New Roman" panose="02020603050405020304" pitchFamily="18" charset="0"/>
                <a:ea typeface="MS PGothic" panose="020B0600070205080204" pitchFamily="34" charset="-128"/>
              </a:defRPr>
            </a:lvl1pPr>
            <a:lvl2pPr marL="557213" indent="-214313" defTabSz="342900">
              <a:defRPr sz="2400" b="1">
                <a:solidFill>
                  <a:schemeClr val="tx1"/>
                </a:solidFill>
                <a:latin typeface="Times New Roman" panose="02020603050405020304" pitchFamily="18" charset="0"/>
                <a:ea typeface="MS PGothic" panose="020B0600070205080204" pitchFamily="34" charset="-128"/>
              </a:defRPr>
            </a:lvl2pPr>
            <a:lvl3pPr marL="857250" indent="-171450" defTabSz="342900">
              <a:defRPr sz="2400" b="1">
                <a:solidFill>
                  <a:schemeClr val="tx1"/>
                </a:solidFill>
                <a:latin typeface="Times New Roman" panose="02020603050405020304" pitchFamily="18" charset="0"/>
                <a:ea typeface="MS PGothic" panose="020B0600070205080204" pitchFamily="34" charset="-128"/>
              </a:defRPr>
            </a:lvl3pPr>
            <a:lvl4pPr marL="1200150" indent="-171450" defTabSz="342900">
              <a:defRPr sz="2400" b="1">
                <a:solidFill>
                  <a:schemeClr val="tx1"/>
                </a:solidFill>
                <a:latin typeface="Times New Roman" panose="02020603050405020304" pitchFamily="18" charset="0"/>
                <a:ea typeface="MS PGothic" panose="020B0600070205080204" pitchFamily="34" charset="-128"/>
              </a:defRPr>
            </a:lvl4pPr>
            <a:lvl5pPr marL="1543050" indent="-171450" defTabSz="342900">
              <a:defRPr sz="2400" b="1">
                <a:solidFill>
                  <a:schemeClr val="tx1"/>
                </a:solidFill>
                <a:latin typeface="Times New Roman" panose="02020603050405020304" pitchFamily="18" charset="0"/>
                <a:ea typeface="MS PGothic" panose="020B0600070205080204" pitchFamily="34" charset="-128"/>
              </a:defRPr>
            </a:lvl5pPr>
            <a:lvl6pPr marL="20002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4574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29146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3718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marL="0" indent="0" algn="ctr" eaLnBrk="1" hangingPunct="1">
              <a:spcBef>
                <a:spcPct val="20000"/>
              </a:spcBef>
            </a:pPr>
            <a:r>
              <a:rPr lang="en-US" altLang="en-US" sz="3200" b="0" dirty="0">
                <a:latin typeface="Calibri" panose="020F0502020204030204" pitchFamily="34" charset="0"/>
                <a:cs typeface="Calibri" panose="020F0502020204030204" pitchFamily="34" charset="0"/>
              </a:rPr>
              <a:t>Quantum computers can speedup hard problems</a:t>
            </a:r>
          </a:p>
          <a:p>
            <a:pPr eaLnBrk="1" hangingPunct="1">
              <a:spcBef>
                <a:spcPct val="20000"/>
              </a:spcBef>
              <a:buFont typeface="Wingdings" panose="05000000000000000000" pitchFamily="2" charset="2"/>
              <a:buChar char="v"/>
            </a:pPr>
            <a:endParaRPr lang="en-US" altLang="en-US" sz="3200" dirty="0"/>
          </a:p>
          <a:p>
            <a:pPr eaLnBrk="1" hangingPunct="1">
              <a:spcBef>
                <a:spcPct val="20000"/>
              </a:spcBef>
              <a:buFont typeface="Wingdings" panose="05000000000000000000" pitchFamily="2" charset="2"/>
              <a:buChar char="v"/>
            </a:pPr>
            <a:endParaRPr lang="en-US" altLang="en-US" sz="3200" dirty="0"/>
          </a:p>
          <a:p>
            <a:pPr eaLnBrk="1" hangingPunct="1">
              <a:spcBef>
                <a:spcPct val="20000"/>
              </a:spcBef>
              <a:buClr>
                <a:srgbClr val="FFC000"/>
              </a:buClr>
              <a:buFont typeface="Wingdings" panose="05000000000000000000" pitchFamily="2" charset="2"/>
              <a:buChar char="v"/>
            </a:pPr>
            <a:endParaRPr lang="en-US" altLang="en-US" sz="3200" dirty="0"/>
          </a:p>
          <a:p>
            <a:pPr eaLnBrk="1" hangingPunct="1">
              <a:spcBef>
                <a:spcPct val="20000"/>
              </a:spcBef>
              <a:buClr>
                <a:srgbClr val="FFC000"/>
              </a:buClr>
              <a:buFont typeface="Wingdings" panose="05000000000000000000" pitchFamily="2" charset="2"/>
              <a:buChar char="v"/>
            </a:pPr>
            <a:endParaRPr lang="en-US" altLang="en-US" sz="3200" dirty="0"/>
          </a:p>
          <a:p>
            <a:pPr eaLnBrk="1" hangingPunct="1">
              <a:spcBef>
                <a:spcPct val="20000"/>
              </a:spcBef>
              <a:buFont typeface="Wingdings" panose="05000000000000000000" pitchFamily="2" charset="2"/>
              <a:buChar char="v"/>
            </a:pPr>
            <a:endParaRPr lang="en-US" altLang="en-US" sz="3200" dirty="0"/>
          </a:p>
        </p:txBody>
      </p:sp>
      <p:sp>
        <p:nvSpPr>
          <p:cNvPr id="11" name="Content Placeholder 36">
            <a:extLst>
              <a:ext uri="{FF2B5EF4-FFF2-40B4-BE49-F238E27FC236}">
                <a16:creationId xmlns:a16="http://schemas.microsoft.com/office/drawing/2014/main" id="{3BEA0440-E408-4FC7-8D60-49E4DF8B4561}"/>
              </a:ext>
            </a:extLst>
          </p:cNvPr>
          <p:cNvSpPr txBox="1">
            <a:spLocks noChangeArrowheads="1"/>
          </p:cNvSpPr>
          <p:nvPr/>
        </p:nvSpPr>
        <p:spPr bwMode="auto">
          <a:xfrm>
            <a:off x="7002024" y="1581150"/>
            <a:ext cx="4648200" cy="4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defRPr sz="2400" b="1">
                <a:solidFill>
                  <a:schemeClr val="tx1"/>
                </a:solidFill>
                <a:latin typeface="Times New Roman" panose="02020603050405020304" pitchFamily="18" charset="0"/>
                <a:ea typeface="MS PGothic" panose="020B0600070205080204" pitchFamily="34" charset="-128"/>
              </a:defRPr>
            </a:lvl1pPr>
            <a:lvl2pPr marL="557213" indent="-214313" defTabSz="342900">
              <a:defRPr sz="2400" b="1">
                <a:solidFill>
                  <a:schemeClr val="tx1"/>
                </a:solidFill>
                <a:latin typeface="Times New Roman" panose="02020603050405020304" pitchFamily="18" charset="0"/>
                <a:ea typeface="MS PGothic" panose="020B0600070205080204" pitchFamily="34" charset="-128"/>
              </a:defRPr>
            </a:lvl2pPr>
            <a:lvl3pPr marL="857250" indent="-171450" defTabSz="342900">
              <a:defRPr sz="2400" b="1">
                <a:solidFill>
                  <a:schemeClr val="tx1"/>
                </a:solidFill>
                <a:latin typeface="Times New Roman" panose="02020603050405020304" pitchFamily="18" charset="0"/>
                <a:ea typeface="MS PGothic" panose="020B0600070205080204" pitchFamily="34" charset="-128"/>
              </a:defRPr>
            </a:lvl3pPr>
            <a:lvl4pPr marL="1200150" indent="-171450" defTabSz="342900">
              <a:defRPr sz="2400" b="1">
                <a:solidFill>
                  <a:schemeClr val="tx1"/>
                </a:solidFill>
                <a:latin typeface="Times New Roman" panose="02020603050405020304" pitchFamily="18" charset="0"/>
                <a:ea typeface="MS PGothic" panose="020B0600070205080204" pitchFamily="34" charset="-128"/>
              </a:defRPr>
            </a:lvl4pPr>
            <a:lvl5pPr marL="1543050" indent="-171450" defTabSz="342900">
              <a:defRPr sz="2400" b="1">
                <a:solidFill>
                  <a:schemeClr val="tx1"/>
                </a:solidFill>
                <a:latin typeface="Times New Roman" panose="02020603050405020304" pitchFamily="18" charset="0"/>
                <a:ea typeface="MS PGothic" panose="020B0600070205080204" pitchFamily="34" charset="-128"/>
              </a:defRPr>
            </a:lvl5pPr>
            <a:lvl6pPr marL="20002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4574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29146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3718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marL="0" indent="0" algn="ctr" eaLnBrk="1" hangingPunct="1">
              <a:spcBef>
                <a:spcPct val="20000"/>
              </a:spcBef>
            </a:pPr>
            <a:r>
              <a:rPr lang="en-US" altLang="en-US" sz="3200" b="0" dirty="0">
                <a:latin typeface="Calibri" panose="020F0502020204030204" pitchFamily="34" charset="0"/>
                <a:cs typeface="Calibri" panose="020F0502020204030204" pitchFamily="34" charset="0"/>
              </a:rPr>
              <a:t>Recent demonstrations</a:t>
            </a:r>
            <a:endParaRPr lang="en-US" altLang="en-US" sz="3200" dirty="0"/>
          </a:p>
          <a:p>
            <a:pPr eaLnBrk="1" hangingPunct="1">
              <a:spcBef>
                <a:spcPct val="20000"/>
              </a:spcBef>
              <a:buClr>
                <a:srgbClr val="FFC000"/>
              </a:buClr>
              <a:buFont typeface="Wingdings" panose="05000000000000000000" pitchFamily="2" charset="2"/>
              <a:buChar char="v"/>
            </a:pPr>
            <a:endParaRPr lang="en-US" altLang="en-US" sz="3200" dirty="0"/>
          </a:p>
          <a:p>
            <a:pPr eaLnBrk="1" hangingPunct="1">
              <a:spcBef>
                <a:spcPct val="20000"/>
              </a:spcBef>
              <a:buFont typeface="Wingdings" panose="05000000000000000000" pitchFamily="2" charset="2"/>
              <a:buChar char="v"/>
            </a:pPr>
            <a:endParaRPr lang="en-US" altLang="en-US" sz="3200" dirty="0"/>
          </a:p>
          <a:p>
            <a:pPr eaLnBrk="1" hangingPunct="1">
              <a:spcBef>
                <a:spcPct val="20000"/>
              </a:spcBef>
              <a:buClr>
                <a:srgbClr val="FFC000"/>
              </a:buClr>
              <a:buFont typeface="Wingdings" panose="05000000000000000000" pitchFamily="2" charset="2"/>
              <a:buChar char="v"/>
            </a:pPr>
            <a:endParaRPr lang="en-US" altLang="en-US" sz="3200" dirty="0"/>
          </a:p>
          <a:p>
            <a:pPr eaLnBrk="1" hangingPunct="1">
              <a:spcBef>
                <a:spcPct val="20000"/>
              </a:spcBef>
              <a:buFont typeface="Wingdings" panose="05000000000000000000" pitchFamily="2" charset="2"/>
              <a:buChar char="v"/>
            </a:pPr>
            <a:endParaRPr lang="en-US" altLang="en-US" sz="3200" dirty="0"/>
          </a:p>
        </p:txBody>
      </p:sp>
      <p:grpSp>
        <p:nvGrpSpPr>
          <p:cNvPr id="14" name="Group 13">
            <a:extLst>
              <a:ext uri="{FF2B5EF4-FFF2-40B4-BE49-F238E27FC236}">
                <a16:creationId xmlns:a16="http://schemas.microsoft.com/office/drawing/2014/main" id="{F4832EC0-56A9-478F-85B1-837D4751B590}"/>
              </a:ext>
            </a:extLst>
          </p:cNvPr>
          <p:cNvGrpSpPr/>
          <p:nvPr/>
        </p:nvGrpSpPr>
        <p:grpSpPr>
          <a:xfrm>
            <a:off x="335703" y="2724866"/>
            <a:ext cx="4292523" cy="3507548"/>
            <a:chOff x="7722708" y="2872457"/>
            <a:chExt cx="4292523" cy="3507548"/>
          </a:xfrm>
        </p:grpSpPr>
        <p:sp>
          <p:nvSpPr>
            <p:cNvPr id="15" name="TextBox 14">
              <a:extLst>
                <a:ext uri="{FF2B5EF4-FFF2-40B4-BE49-F238E27FC236}">
                  <a16:creationId xmlns:a16="http://schemas.microsoft.com/office/drawing/2014/main" id="{3F1B3B7E-66FF-4EFB-AD62-8172E976471C}"/>
                </a:ext>
              </a:extLst>
            </p:cNvPr>
            <p:cNvSpPr txBox="1"/>
            <p:nvPr/>
          </p:nvSpPr>
          <p:spPr>
            <a:xfrm>
              <a:off x="11092310" y="4120297"/>
              <a:ext cx="184731" cy="369332"/>
            </a:xfrm>
            <a:prstGeom prst="rect">
              <a:avLst/>
            </a:prstGeom>
            <a:noFill/>
          </p:spPr>
          <p:txBody>
            <a:bodyPr wrap="none" rtlCol="0">
              <a:spAutoFit/>
            </a:bodyPr>
            <a:lstStyle/>
            <a:p>
              <a:endParaRPr lang="en-US" dirty="0"/>
            </a:p>
          </p:txBody>
        </p:sp>
        <p:grpSp>
          <p:nvGrpSpPr>
            <p:cNvPr id="17" name="Group 16">
              <a:extLst>
                <a:ext uri="{FF2B5EF4-FFF2-40B4-BE49-F238E27FC236}">
                  <a16:creationId xmlns:a16="http://schemas.microsoft.com/office/drawing/2014/main" id="{031C4169-E497-4946-AA15-D3417737DFDB}"/>
                </a:ext>
              </a:extLst>
            </p:cNvPr>
            <p:cNvGrpSpPr/>
            <p:nvPr/>
          </p:nvGrpSpPr>
          <p:grpSpPr>
            <a:xfrm>
              <a:off x="7722708" y="2872457"/>
              <a:ext cx="4292523" cy="3507548"/>
              <a:chOff x="7009725" y="1855637"/>
              <a:chExt cx="4292523" cy="3507548"/>
            </a:xfrm>
          </p:grpSpPr>
          <p:sp>
            <p:nvSpPr>
              <p:cNvPr id="24" name="Arc 23">
                <a:extLst>
                  <a:ext uri="{FF2B5EF4-FFF2-40B4-BE49-F238E27FC236}">
                    <a16:creationId xmlns:a16="http://schemas.microsoft.com/office/drawing/2014/main" id="{1761E56A-9F8E-467B-9FB0-D580E06F47C3}"/>
                  </a:ext>
                </a:extLst>
              </p:cNvPr>
              <p:cNvSpPr/>
              <p:nvPr/>
            </p:nvSpPr>
            <p:spPr>
              <a:xfrm rot="5759252">
                <a:off x="6695175" y="2170187"/>
                <a:ext cx="2969022" cy="2339921"/>
              </a:xfrm>
              <a:prstGeom prst="arc">
                <a:avLst>
                  <a:gd name="adj1" fmla="val 15217379"/>
                  <a:gd name="adj2" fmla="val 21408324"/>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5" name="Group 24">
                <a:extLst>
                  <a:ext uri="{FF2B5EF4-FFF2-40B4-BE49-F238E27FC236}">
                    <a16:creationId xmlns:a16="http://schemas.microsoft.com/office/drawing/2014/main" id="{C9F17398-7BCF-4C68-B036-D18AE4F27F73}"/>
                  </a:ext>
                </a:extLst>
              </p:cNvPr>
              <p:cNvGrpSpPr/>
              <p:nvPr/>
            </p:nvGrpSpPr>
            <p:grpSpPr>
              <a:xfrm>
                <a:off x="7063596" y="2003962"/>
                <a:ext cx="4238652" cy="3359223"/>
                <a:chOff x="7089786" y="2020875"/>
                <a:chExt cx="3845976" cy="3249970"/>
              </a:xfrm>
            </p:grpSpPr>
            <p:cxnSp>
              <p:nvCxnSpPr>
                <p:cNvPr id="26" name="Straight Arrow Connector 25">
                  <a:extLst>
                    <a:ext uri="{FF2B5EF4-FFF2-40B4-BE49-F238E27FC236}">
                      <a16:creationId xmlns:a16="http://schemas.microsoft.com/office/drawing/2014/main" id="{2FD1C86F-7303-4EF5-9AE4-77E892A698CC}"/>
                    </a:ext>
                  </a:extLst>
                </p:cNvPr>
                <p:cNvCxnSpPr>
                  <a:cxnSpLocks/>
                </p:cNvCxnSpPr>
                <p:nvPr/>
              </p:nvCxnSpPr>
              <p:spPr>
                <a:xfrm flipV="1">
                  <a:off x="8024570" y="2020875"/>
                  <a:ext cx="0" cy="274937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2AC0CBF8-DDF4-4BA9-9A9C-E85580050549}"/>
                    </a:ext>
                  </a:extLst>
                </p:cNvPr>
                <p:cNvSpPr txBox="1"/>
                <p:nvPr/>
              </p:nvSpPr>
              <p:spPr>
                <a:xfrm rot="16200000">
                  <a:off x="6637578" y="3343277"/>
                  <a:ext cx="2290050" cy="461665"/>
                </a:xfrm>
                <a:prstGeom prst="rect">
                  <a:avLst/>
                </a:prstGeom>
                <a:noFill/>
              </p:spPr>
              <p:txBody>
                <a:bodyPr wrap="none" rtlCol="0">
                  <a:spAutoFit/>
                </a:bodyPr>
                <a:lstStyle/>
                <a:p>
                  <a:r>
                    <a:rPr lang="en-US" sz="2400" dirty="0"/>
                    <a:t>Execution Time</a:t>
                  </a:r>
                </a:p>
              </p:txBody>
            </p:sp>
            <p:sp>
              <p:nvSpPr>
                <p:cNvPr id="28" name="TextBox 27">
                  <a:extLst>
                    <a:ext uri="{FF2B5EF4-FFF2-40B4-BE49-F238E27FC236}">
                      <a16:creationId xmlns:a16="http://schemas.microsoft.com/office/drawing/2014/main" id="{24F51370-6AA0-4F3C-982B-33519615DDBA}"/>
                    </a:ext>
                  </a:extLst>
                </p:cNvPr>
                <p:cNvSpPr txBox="1"/>
                <p:nvPr/>
              </p:nvSpPr>
              <p:spPr>
                <a:xfrm>
                  <a:off x="9453646" y="2713461"/>
                  <a:ext cx="1066239" cy="565756"/>
                </a:xfrm>
                <a:prstGeom prst="rect">
                  <a:avLst/>
                </a:prstGeom>
                <a:solidFill>
                  <a:schemeClr val="bg1">
                    <a:lumMod val="75000"/>
                  </a:schemeClr>
                </a:solidFill>
              </p:spPr>
              <p:txBody>
                <a:bodyPr wrap="square" rtlCol="0">
                  <a:spAutoFit/>
                </a:bodyPr>
                <a:lstStyle/>
                <a:p>
                  <a:pPr algn="ctr"/>
                  <a:r>
                    <a:rPr lang="en-US" sz="1600" dirty="0"/>
                    <a:t>Classical Computer</a:t>
                  </a:r>
                </a:p>
              </p:txBody>
            </p:sp>
            <p:sp>
              <p:nvSpPr>
                <p:cNvPr id="29" name="Arc 28">
                  <a:extLst>
                    <a:ext uri="{FF2B5EF4-FFF2-40B4-BE49-F238E27FC236}">
                      <a16:creationId xmlns:a16="http://schemas.microsoft.com/office/drawing/2014/main" id="{D9BEEAC9-5940-4A23-8E40-36EF9AAC4D24}"/>
                    </a:ext>
                  </a:extLst>
                </p:cNvPr>
                <p:cNvSpPr/>
                <p:nvPr/>
              </p:nvSpPr>
              <p:spPr>
                <a:xfrm rot="10128160">
                  <a:off x="7089786" y="4416907"/>
                  <a:ext cx="2715686" cy="278398"/>
                </a:xfrm>
                <a:prstGeom prst="arc">
                  <a:avLst>
                    <a:gd name="adj1" fmla="val 11302496"/>
                    <a:gd name="adj2" fmla="val 20216086"/>
                  </a:avLst>
                </a:prstGeom>
                <a:ln w="57150">
                  <a:solidFill>
                    <a:srgbClr val="6699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A3345D77-8580-4237-81DA-4D88B68AF85E}"/>
                    </a:ext>
                  </a:extLst>
                </p:cNvPr>
                <p:cNvGrpSpPr/>
                <p:nvPr/>
              </p:nvGrpSpPr>
              <p:grpSpPr>
                <a:xfrm>
                  <a:off x="8024569" y="4715382"/>
                  <a:ext cx="2911193" cy="555463"/>
                  <a:chOff x="7543799" y="3547783"/>
                  <a:chExt cx="4424082" cy="555463"/>
                </a:xfrm>
              </p:grpSpPr>
              <p:sp>
                <p:nvSpPr>
                  <p:cNvPr id="32" name="TextBox 31">
                    <a:extLst>
                      <a:ext uri="{FF2B5EF4-FFF2-40B4-BE49-F238E27FC236}">
                        <a16:creationId xmlns:a16="http://schemas.microsoft.com/office/drawing/2014/main" id="{26532589-7EC8-466C-A4C4-F2D3836A2690}"/>
                      </a:ext>
                    </a:extLst>
                  </p:cNvPr>
                  <p:cNvSpPr txBox="1"/>
                  <p:nvPr/>
                </p:nvSpPr>
                <p:spPr>
                  <a:xfrm>
                    <a:off x="8458174" y="3641581"/>
                    <a:ext cx="2016899" cy="461665"/>
                  </a:xfrm>
                  <a:prstGeom prst="rect">
                    <a:avLst/>
                  </a:prstGeom>
                  <a:noFill/>
                </p:spPr>
                <p:txBody>
                  <a:bodyPr wrap="none" rtlCol="0">
                    <a:spAutoFit/>
                  </a:bodyPr>
                  <a:lstStyle/>
                  <a:p>
                    <a:r>
                      <a:rPr lang="en-US" sz="2400" dirty="0"/>
                      <a:t>Problem Size</a:t>
                    </a:r>
                  </a:p>
                </p:txBody>
              </p:sp>
              <p:cxnSp>
                <p:nvCxnSpPr>
                  <p:cNvPr id="35" name="Straight Arrow Connector 34">
                    <a:extLst>
                      <a:ext uri="{FF2B5EF4-FFF2-40B4-BE49-F238E27FC236}">
                        <a16:creationId xmlns:a16="http://schemas.microsoft.com/office/drawing/2014/main" id="{DFB3F1AB-EC1D-4C0B-A6A9-D38CBD14338B}"/>
                      </a:ext>
                    </a:extLst>
                  </p:cNvPr>
                  <p:cNvCxnSpPr/>
                  <p:nvPr/>
                </p:nvCxnSpPr>
                <p:spPr>
                  <a:xfrm flipV="1">
                    <a:off x="7543799" y="3547783"/>
                    <a:ext cx="4424082" cy="3361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31" name="TextBox 30">
                  <a:extLst>
                    <a:ext uri="{FF2B5EF4-FFF2-40B4-BE49-F238E27FC236}">
                      <a16:creationId xmlns:a16="http://schemas.microsoft.com/office/drawing/2014/main" id="{4FB17027-B3CC-4E56-97FC-1C3374DB0B93}"/>
                    </a:ext>
                  </a:extLst>
                </p:cNvPr>
                <p:cNvSpPr txBox="1"/>
                <p:nvPr/>
              </p:nvSpPr>
              <p:spPr>
                <a:xfrm>
                  <a:off x="9453646" y="3952084"/>
                  <a:ext cx="1048729" cy="565756"/>
                </a:xfrm>
                <a:prstGeom prst="rect">
                  <a:avLst/>
                </a:prstGeom>
                <a:solidFill>
                  <a:schemeClr val="bg1">
                    <a:lumMod val="75000"/>
                  </a:schemeClr>
                </a:solidFill>
              </p:spPr>
              <p:txBody>
                <a:bodyPr wrap="square" rtlCol="0">
                  <a:spAutoFit/>
                </a:bodyPr>
                <a:lstStyle/>
                <a:p>
                  <a:pPr algn="ctr"/>
                  <a:r>
                    <a:rPr lang="en-US" sz="1600" b="1" dirty="0"/>
                    <a:t>Quantum </a:t>
                  </a:r>
                </a:p>
                <a:p>
                  <a:pPr algn="ctr"/>
                  <a:r>
                    <a:rPr lang="en-US" sz="1600" b="1" dirty="0"/>
                    <a:t>Computer</a:t>
                  </a:r>
                </a:p>
              </p:txBody>
            </p:sp>
          </p:grpSp>
        </p:grpSp>
        <p:sp>
          <p:nvSpPr>
            <p:cNvPr id="18" name="TextBox 17">
              <a:extLst>
                <a:ext uri="{FF2B5EF4-FFF2-40B4-BE49-F238E27FC236}">
                  <a16:creationId xmlns:a16="http://schemas.microsoft.com/office/drawing/2014/main" id="{D9A8400E-EEF8-4DFB-A2AE-F87159354D62}"/>
                </a:ext>
              </a:extLst>
            </p:cNvPr>
            <p:cNvSpPr txBox="1"/>
            <p:nvPr/>
          </p:nvSpPr>
          <p:spPr>
            <a:xfrm>
              <a:off x="10869528" y="4371640"/>
              <a:ext cx="184731" cy="369332"/>
            </a:xfrm>
            <a:prstGeom prst="rect">
              <a:avLst/>
            </a:prstGeom>
            <a:noFill/>
          </p:spPr>
          <p:txBody>
            <a:bodyPr wrap="none" rtlCol="0">
              <a:spAutoFit/>
            </a:bodyPr>
            <a:lstStyle/>
            <a:p>
              <a:endParaRPr lang="en-US" dirty="0"/>
            </a:p>
          </p:txBody>
        </p:sp>
        <p:cxnSp>
          <p:nvCxnSpPr>
            <p:cNvPr id="20" name="Straight Connector 19">
              <a:extLst>
                <a:ext uri="{FF2B5EF4-FFF2-40B4-BE49-F238E27FC236}">
                  <a16:creationId xmlns:a16="http://schemas.microsoft.com/office/drawing/2014/main" id="{B302F6E9-29D1-48B1-9BAB-6A0FDEE253E7}"/>
                </a:ext>
              </a:extLst>
            </p:cNvPr>
            <p:cNvCxnSpPr>
              <a:cxnSpLocks/>
            </p:cNvCxnSpPr>
            <p:nvPr/>
          </p:nvCxnSpPr>
          <p:spPr>
            <a:xfrm flipH="1">
              <a:off x="8814166" y="4129344"/>
              <a:ext cx="1567624"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7CB6272-E29E-4047-B34B-A36435D6ECCB}"/>
                </a:ext>
              </a:extLst>
            </p:cNvPr>
            <p:cNvCxnSpPr>
              <a:cxnSpLocks/>
            </p:cNvCxnSpPr>
            <p:nvPr/>
          </p:nvCxnSpPr>
          <p:spPr>
            <a:xfrm flipH="1">
              <a:off x="8775937" y="5522455"/>
              <a:ext cx="1605853" cy="2387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BB31860A-A490-4E20-991B-481149775AE0}"/>
                </a:ext>
              </a:extLst>
            </p:cNvPr>
            <p:cNvSpPr/>
            <p:nvPr/>
          </p:nvSpPr>
          <p:spPr>
            <a:xfrm>
              <a:off x="8843010" y="3744172"/>
              <a:ext cx="1379609" cy="369332"/>
            </a:xfrm>
            <a:prstGeom prst="rect">
              <a:avLst/>
            </a:prstGeom>
          </p:spPr>
          <p:txBody>
            <a:bodyPr wrap="none">
              <a:spAutoFit/>
            </a:bodyPr>
            <a:lstStyle/>
            <a:p>
              <a:pPr algn="ctr"/>
              <a:r>
                <a:rPr lang="en-US" b="1" dirty="0"/>
                <a:t>100+ Years</a:t>
              </a:r>
            </a:p>
          </p:txBody>
        </p:sp>
        <p:sp>
          <p:nvSpPr>
            <p:cNvPr id="23" name="Rectangle 22">
              <a:extLst>
                <a:ext uri="{FF2B5EF4-FFF2-40B4-BE49-F238E27FC236}">
                  <a16:creationId xmlns:a16="http://schemas.microsoft.com/office/drawing/2014/main" id="{8C252878-3268-4B40-928F-E6BC16DDD8AA}"/>
                </a:ext>
              </a:extLst>
            </p:cNvPr>
            <p:cNvSpPr/>
            <p:nvPr/>
          </p:nvSpPr>
          <p:spPr>
            <a:xfrm>
              <a:off x="8751396" y="5177818"/>
              <a:ext cx="736099" cy="369332"/>
            </a:xfrm>
            <a:prstGeom prst="rect">
              <a:avLst/>
            </a:prstGeom>
          </p:spPr>
          <p:txBody>
            <a:bodyPr wrap="none">
              <a:spAutoFit/>
            </a:bodyPr>
            <a:lstStyle/>
            <a:p>
              <a:pPr algn="ctr"/>
              <a:r>
                <a:rPr lang="en-US" b="1" dirty="0"/>
                <a:t>Days</a:t>
              </a:r>
            </a:p>
          </p:txBody>
        </p:sp>
      </p:grpSp>
    </p:spTree>
    <p:extLst>
      <p:ext uri="{BB962C8B-B14F-4D97-AF65-F5344CB8AC3E}">
        <p14:creationId xmlns:p14="http://schemas.microsoft.com/office/powerpoint/2010/main" val="1718849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439990-A687-458A-B6E2-67224A253849}"/>
              </a:ext>
            </a:extLst>
          </p:cNvPr>
          <p:cNvSpPr>
            <a:spLocks noGrp="1"/>
          </p:cNvSpPr>
          <p:nvPr>
            <p:ph type="sldNum" sz="quarter" idx="4"/>
          </p:nvPr>
        </p:nvSpPr>
        <p:spPr>
          <a:effectLst/>
        </p:spPr>
        <p:txBody>
          <a:bodyPr/>
          <a:lstStyle/>
          <a:p>
            <a:fld id="{52AE2DB5-4517-4C79-AADE-245F3E00587B}" type="slidenum">
              <a:rPr lang="en-US" smtClean="0">
                <a:solidFill>
                  <a:prstClr val="black">
                    <a:tint val="75000"/>
                  </a:prstClr>
                </a:solidFill>
              </a:rPr>
              <a:pPr/>
              <a:t>20</a:t>
            </a:fld>
            <a:endParaRPr lang="en-US" dirty="0">
              <a:solidFill>
                <a:prstClr val="black">
                  <a:tint val="75000"/>
                </a:prstClr>
              </a:solidFill>
            </a:endParaRPr>
          </a:p>
        </p:txBody>
      </p:sp>
      <p:grpSp>
        <p:nvGrpSpPr>
          <p:cNvPr id="5" name="Group 4">
            <a:extLst>
              <a:ext uri="{FF2B5EF4-FFF2-40B4-BE49-F238E27FC236}">
                <a16:creationId xmlns:a16="http://schemas.microsoft.com/office/drawing/2014/main" id="{ED3981A3-3267-4FBA-8974-A7E0086B5170}"/>
              </a:ext>
            </a:extLst>
          </p:cNvPr>
          <p:cNvGrpSpPr/>
          <p:nvPr/>
        </p:nvGrpSpPr>
        <p:grpSpPr>
          <a:xfrm>
            <a:off x="51687" y="3443898"/>
            <a:ext cx="2286264" cy="1658481"/>
            <a:chOff x="7179422" y="2558618"/>
            <a:chExt cx="3981784" cy="2861343"/>
          </a:xfrm>
          <a:effectLst/>
        </p:grpSpPr>
        <p:grpSp>
          <p:nvGrpSpPr>
            <p:cNvPr id="6" name="Group 5">
              <a:extLst>
                <a:ext uri="{FF2B5EF4-FFF2-40B4-BE49-F238E27FC236}">
                  <a16:creationId xmlns:a16="http://schemas.microsoft.com/office/drawing/2014/main" id="{FE7B63DB-0F1E-4E50-9655-A82FDD998D3D}"/>
                </a:ext>
              </a:extLst>
            </p:cNvPr>
            <p:cNvGrpSpPr/>
            <p:nvPr/>
          </p:nvGrpSpPr>
          <p:grpSpPr>
            <a:xfrm>
              <a:off x="7822360" y="2743284"/>
              <a:ext cx="3338846" cy="2465798"/>
              <a:chOff x="7431578" y="2493633"/>
              <a:chExt cx="3790604" cy="2762177"/>
            </a:xfrm>
          </p:grpSpPr>
          <p:cxnSp>
            <p:nvCxnSpPr>
              <p:cNvPr id="14" name="Straight Connector 13">
                <a:extLst>
                  <a:ext uri="{FF2B5EF4-FFF2-40B4-BE49-F238E27FC236}">
                    <a16:creationId xmlns:a16="http://schemas.microsoft.com/office/drawing/2014/main" id="{47D2B4EC-7639-4A17-8E9D-74275F4DDC58}"/>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A64F0D6-367E-4120-9C32-2E9930664629}"/>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DDC5C55-3D3D-423B-998D-9C9929C1C244}"/>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D8536FC-AFF5-48BA-BAA3-FB4040264FEA}"/>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86FF6DC5-8753-4431-AA17-E8396FF22310}"/>
                  </a:ext>
                </a:extLst>
              </p:cNvPr>
              <p:cNvGrpSpPr/>
              <p:nvPr/>
            </p:nvGrpSpPr>
            <p:grpSpPr>
              <a:xfrm>
                <a:off x="8014508" y="2493633"/>
                <a:ext cx="220249" cy="1002029"/>
                <a:chOff x="8014508" y="2493633"/>
                <a:chExt cx="220249" cy="1002029"/>
              </a:xfrm>
            </p:grpSpPr>
            <p:grpSp>
              <p:nvGrpSpPr>
                <p:cNvPr id="29" name="Group 28">
                  <a:extLst>
                    <a:ext uri="{FF2B5EF4-FFF2-40B4-BE49-F238E27FC236}">
                      <a16:creationId xmlns:a16="http://schemas.microsoft.com/office/drawing/2014/main" id="{029F3C47-404B-4AE2-8A1E-210ECA12C96E}"/>
                    </a:ext>
                  </a:extLst>
                </p:cNvPr>
                <p:cNvGrpSpPr/>
                <p:nvPr/>
              </p:nvGrpSpPr>
              <p:grpSpPr>
                <a:xfrm>
                  <a:off x="8014508" y="2527069"/>
                  <a:ext cx="220249" cy="968593"/>
                  <a:chOff x="7674429" y="2527069"/>
                  <a:chExt cx="140676" cy="879594"/>
                </a:xfrm>
              </p:grpSpPr>
              <p:cxnSp>
                <p:nvCxnSpPr>
                  <p:cNvPr id="31" name="Straight Connector 30">
                    <a:extLst>
                      <a:ext uri="{FF2B5EF4-FFF2-40B4-BE49-F238E27FC236}">
                        <a16:creationId xmlns:a16="http://schemas.microsoft.com/office/drawing/2014/main" id="{EA844C9F-0AC1-400F-AD67-94A0E4A4E0EE}"/>
                      </a:ext>
                    </a:extLst>
                  </p:cNvPr>
                  <p:cNvCxnSpPr>
                    <a:cxnSpLocks/>
                    <a:endCxn id="32"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46DA5D86-A93A-43C6-B20B-380C24D8290E}"/>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6DEDB1B6-C598-4D13-B51F-96E8027EB1A5}"/>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636F7957-9E46-412C-83B1-8F35BADA4D5E}"/>
                  </a:ext>
                </a:extLst>
              </p:cNvPr>
              <p:cNvGrpSpPr/>
              <p:nvPr/>
            </p:nvGrpSpPr>
            <p:grpSpPr>
              <a:xfrm>
                <a:off x="8908588" y="4253781"/>
                <a:ext cx="220249" cy="1002029"/>
                <a:chOff x="8014508" y="2493633"/>
                <a:chExt cx="220249" cy="1002029"/>
              </a:xfrm>
            </p:grpSpPr>
            <p:grpSp>
              <p:nvGrpSpPr>
                <p:cNvPr id="25" name="Group 24">
                  <a:extLst>
                    <a:ext uri="{FF2B5EF4-FFF2-40B4-BE49-F238E27FC236}">
                      <a16:creationId xmlns:a16="http://schemas.microsoft.com/office/drawing/2014/main" id="{5B1DBCFF-92AD-4EB9-8F1C-D9C684BFA749}"/>
                    </a:ext>
                  </a:extLst>
                </p:cNvPr>
                <p:cNvGrpSpPr/>
                <p:nvPr/>
              </p:nvGrpSpPr>
              <p:grpSpPr>
                <a:xfrm>
                  <a:off x="8014508" y="2527069"/>
                  <a:ext cx="220249" cy="968593"/>
                  <a:chOff x="7674429" y="2527069"/>
                  <a:chExt cx="140676" cy="879594"/>
                </a:xfrm>
              </p:grpSpPr>
              <p:cxnSp>
                <p:nvCxnSpPr>
                  <p:cNvPr id="27" name="Straight Connector 26">
                    <a:extLst>
                      <a:ext uri="{FF2B5EF4-FFF2-40B4-BE49-F238E27FC236}">
                        <a16:creationId xmlns:a16="http://schemas.microsoft.com/office/drawing/2014/main" id="{7EB6260E-DC83-4E5A-A833-D5B88CB2A779}"/>
                      </a:ext>
                    </a:extLst>
                  </p:cNvPr>
                  <p:cNvCxnSpPr>
                    <a:cxnSpLocks/>
                    <a:endCxn id="28"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11A4038-8278-4DCA-8C8E-8BF28A318609}"/>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D266E778-CE94-4A0F-A621-A8B6145C65C1}"/>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2FFAC0F-E946-4DA5-AD26-C7CC0C3F5A8D}"/>
                  </a:ext>
                </a:extLst>
              </p:cNvPr>
              <p:cNvGrpSpPr/>
              <p:nvPr/>
            </p:nvGrpSpPr>
            <p:grpSpPr>
              <a:xfrm>
                <a:off x="9601667" y="2493633"/>
                <a:ext cx="220249" cy="1866704"/>
                <a:chOff x="9464507" y="2493633"/>
                <a:chExt cx="220249" cy="1866704"/>
              </a:xfrm>
            </p:grpSpPr>
            <p:grpSp>
              <p:nvGrpSpPr>
                <p:cNvPr id="21" name="Group 20">
                  <a:extLst>
                    <a:ext uri="{FF2B5EF4-FFF2-40B4-BE49-F238E27FC236}">
                      <a16:creationId xmlns:a16="http://schemas.microsoft.com/office/drawing/2014/main" id="{74D4A260-B163-4CEC-BA1E-5FB12A298979}"/>
                    </a:ext>
                  </a:extLst>
                </p:cNvPr>
                <p:cNvGrpSpPr/>
                <p:nvPr/>
              </p:nvGrpSpPr>
              <p:grpSpPr>
                <a:xfrm>
                  <a:off x="9464507" y="2493634"/>
                  <a:ext cx="220249" cy="1866703"/>
                  <a:chOff x="7674429" y="1711482"/>
                  <a:chExt cx="140676" cy="1695181"/>
                </a:xfrm>
              </p:grpSpPr>
              <p:cxnSp>
                <p:nvCxnSpPr>
                  <p:cNvPr id="23" name="Straight Connector 22">
                    <a:extLst>
                      <a:ext uri="{FF2B5EF4-FFF2-40B4-BE49-F238E27FC236}">
                        <a16:creationId xmlns:a16="http://schemas.microsoft.com/office/drawing/2014/main" id="{E61C6E99-3780-4532-8899-25CBEDE2BDD6}"/>
                      </a:ext>
                    </a:extLst>
                  </p:cNvPr>
                  <p:cNvCxnSpPr>
                    <a:cxnSpLocks/>
                    <a:endCxn id="24" idx="4"/>
                  </p:cNvCxnSpPr>
                  <p:nvPr/>
                </p:nvCxnSpPr>
                <p:spPr>
                  <a:xfrm>
                    <a:off x="7744767" y="1711482"/>
                    <a:ext cx="1" cy="169518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AA9A5DC6-2B27-431F-93A1-D0D911ECB1A4}"/>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78D0FA69-DCE2-48DF-BCD5-2FF0D7925D78}"/>
                    </a:ext>
                  </a:extLst>
                </p:cNvPr>
                <p:cNvSpPr/>
                <p:nvPr/>
              </p:nvSpPr>
              <p:spPr>
                <a:xfrm>
                  <a:off x="9540958"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 name="TextBox 6">
              <a:extLst>
                <a:ext uri="{FF2B5EF4-FFF2-40B4-BE49-F238E27FC236}">
                  <a16:creationId xmlns:a16="http://schemas.microsoft.com/office/drawing/2014/main" id="{9D035EA7-562B-43C1-8C8E-6B4DB2D0EEF9}"/>
                </a:ext>
              </a:extLst>
            </p:cNvPr>
            <p:cNvSpPr txBox="1"/>
            <p:nvPr/>
          </p:nvSpPr>
          <p:spPr>
            <a:xfrm>
              <a:off x="7185834" y="2558618"/>
              <a:ext cx="389850" cy="461665"/>
            </a:xfrm>
            <a:prstGeom prst="rect">
              <a:avLst/>
            </a:prstGeom>
            <a:noFill/>
          </p:spPr>
          <p:txBody>
            <a:bodyPr wrap="none" rtlCol="0">
              <a:spAutoFit/>
            </a:bodyPr>
            <a:lstStyle/>
            <a:p>
              <a:r>
                <a:rPr lang="en-US" sz="2400" dirty="0"/>
                <a:t>A</a:t>
              </a:r>
            </a:p>
          </p:txBody>
        </p:sp>
        <p:sp>
          <p:nvSpPr>
            <p:cNvPr id="8" name="TextBox 7">
              <a:extLst>
                <a:ext uri="{FF2B5EF4-FFF2-40B4-BE49-F238E27FC236}">
                  <a16:creationId xmlns:a16="http://schemas.microsoft.com/office/drawing/2014/main" id="{66D93C2E-B086-4462-9CC8-A4B25BB5735D}"/>
                </a:ext>
              </a:extLst>
            </p:cNvPr>
            <p:cNvSpPr txBox="1"/>
            <p:nvPr/>
          </p:nvSpPr>
          <p:spPr>
            <a:xfrm>
              <a:off x="7185834" y="3370160"/>
              <a:ext cx="389850" cy="461665"/>
            </a:xfrm>
            <a:prstGeom prst="rect">
              <a:avLst/>
            </a:prstGeom>
            <a:noFill/>
          </p:spPr>
          <p:txBody>
            <a:bodyPr wrap="none" rtlCol="0">
              <a:spAutoFit/>
            </a:bodyPr>
            <a:lstStyle/>
            <a:p>
              <a:r>
                <a:rPr lang="en-US" sz="2400" dirty="0"/>
                <a:t>B</a:t>
              </a:r>
            </a:p>
          </p:txBody>
        </p:sp>
        <p:sp>
          <p:nvSpPr>
            <p:cNvPr id="9" name="TextBox 8">
              <a:extLst>
                <a:ext uri="{FF2B5EF4-FFF2-40B4-BE49-F238E27FC236}">
                  <a16:creationId xmlns:a16="http://schemas.microsoft.com/office/drawing/2014/main" id="{01B8A24B-D9D8-4C2A-A222-3794461766D1}"/>
                </a:ext>
              </a:extLst>
            </p:cNvPr>
            <p:cNvSpPr txBox="1"/>
            <p:nvPr/>
          </p:nvSpPr>
          <p:spPr>
            <a:xfrm>
              <a:off x="7179422" y="4146754"/>
              <a:ext cx="407484" cy="461665"/>
            </a:xfrm>
            <a:prstGeom prst="rect">
              <a:avLst/>
            </a:prstGeom>
            <a:noFill/>
          </p:spPr>
          <p:txBody>
            <a:bodyPr wrap="none" rtlCol="0">
              <a:spAutoFit/>
            </a:bodyPr>
            <a:lstStyle/>
            <a:p>
              <a:r>
                <a:rPr lang="en-US" sz="2400" dirty="0"/>
                <a:t>C</a:t>
              </a:r>
            </a:p>
          </p:txBody>
        </p:sp>
        <p:sp>
          <p:nvSpPr>
            <p:cNvPr id="10" name="TextBox 9">
              <a:extLst>
                <a:ext uri="{FF2B5EF4-FFF2-40B4-BE49-F238E27FC236}">
                  <a16:creationId xmlns:a16="http://schemas.microsoft.com/office/drawing/2014/main" id="{D3345951-9667-431D-8F53-9AEDB7301328}"/>
                </a:ext>
              </a:extLst>
            </p:cNvPr>
            <p:cNvSpPr txBox="1"/>
            <p:nvPr/>
          </p:nvSpPr>
          <p:spPr>
            <a:xfrm>
              <a:off x="7179422" y="4958296"/>
              <a:ext cx="407484" cy="461665"/>
            </a:xfrm>
            <a:prstGeom prst="rect">
              <a:avLst/>
            </a:prstGeom>
            <a:noFill/>
          </p:spPr>
          <p:txBody>
            <a:bodyPr wrap="none" rtlCol="0">
              <a:spAutoFit/>
            </a:bodyPr>
            <a:lstStyle/>
            <a:p>
              <a:r>
                <a:rPr lang="en-US" sz="2400" dirty="0"/>
                <a:t>D</a:t>
              </a:r>
            </a:p>
          </p:txBody>
        </p:sp>
        <p:cxnSp>
          <p:nvCxnSpPr>
            <p:cNvPr id="11" name="Straight Connector 10">
              <a:extLst>
                <a:ext uri="{FF2B5EF4-FFF2-40B4-BE49-F238E27FC236}">
                  <a16:creationId xmlns:a16="http://schemas.microsoft.com/office/drawing/2014/main" id="{31CAD3BA-CF21-4597-A076-598F6689957A}"/>
                </a:ext>
              </a:extLst>
            </p:cNvPr>
            <p:cNvCxnSpPr>
              <a:cxnSpLocks/>
              <a:endCxn id="12" idx="4"/>
            </p:cNvCxnSpPr>
            <p:nvPr/>
          </p:nvCxnSpPr>
          <p:spPr>
            <a:xfrm>
              <a:off x="10608620" y="2773132"/>
              <a:ext cx="9703" cy="242782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6ADE4C76-90FE-441B-AC65-6A143D53D521}"/>
                </a:ext>
              </a:extLst>
            </p:cNvPr>
            <p:cNvSpPr/>
            <p:nvPr/>
          </p:nvSpPr>
          <p:spPr>
            <a:xfrm>
              <a:off x="10521323" y="5042909"/>
              <a:ext cx="194000" cy="158044"/>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3CF122-9793-4A7B-A101-F7D24DF4D26C}"/>
                </a:ext>
              </a:extLst>
            </p:cNvPr>
            <p:cNvSpPr/>
            <p:nvPr/>
          </p:nvSpPr>
          <p:spPr>
            <a:xfrm>
              <a:off x="10578960" y="2759602"/>
              <a:ext cx="59319" cy="59695"/>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2" name="Rectangle 121">
            <a:extLst>
              <a:ext uri="{FF2B5EF4-FFF2-40B4-BE49-F238E27FC236}">
                <a16:creationId xmlns:a16="http://schemas.microsoft.com/office/drawing/2014/main" id="{7D514F82-6130-4E5D-9A19-148268D54330}"/>
              </a:ext>
            </a:extLst>
          </p:cNvPr>
          <p:cNvSpPr/>
          <p:nvPr/>
        </p:nvSpPr>
        <p:spPr>
          <a:xfrm>
            <a:off x="10329101" y="2171849"/>
            <a:ext cx="344757" cy="1986128"/>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8246AD8-3235-4F02-A685-B65CD5B9EFD4}"/>
              </a:ext>
            </a:extLst>
          </p:cNvPr>
          <p:cNvSpPr/>
          <p:nvPr/>
        </p:nvSpPr>
        <p:spPr>
          <a:xfrm>
            <a:off x="8316711" y="2171849"/>
            <a:ext cx="344757" cy="1977210"/>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4B632E0-F1DF-4EFB-834B-AF803E2A7102}"/>
              </a:ext>
            </a:extLst>
          </p:cNvPr>
          <p:cNvSpPr/>
          <p:nvPr/>
        </p:nvSpPr>
        <p:spPr>
          <a:xfrm>
            <a:off x="6299389" y="2171849"/>
            <a:ext cx="344757" cy="2002632"/>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a:extLst>
              <a:ext uri="{FF2B5EF4-FFF2-40B4-BE49-F238E27FC236}">
                <a16:creationId xmlns:a16="http://schemas.microsoft.com/office/drawing/2014/main" id="{C1EFDC9D-5147-4777-8D10-F2DEF52AECC7}"/>
              </a:ext>
            </a:extLst>
          </p:cNvPr>
          <p:cNvSpPr/>
          <p:nvPr/>
        </p:nvSpPr>
        <p:spPr>
          <a:xfrm>
            <a:off x="6396493" y="2797132"/>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52F035F8-04FB-4962-AA23-42CBC23BD1AA}"/>
              </a:ext>
            </a:extLst>
          </p:cNvPr>
          <p:cNvSpPr/>
          <p:nvPr/>
        </p:nvSpPr>
        <p:spPr>
          <a:xfrm>
            <a:off x="6396493" y="3999178"/>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5B864F9-09F7-4F93-AD56-719EAAAF6F01}"/>
              </a:ext>
            </a:extLst>
          </p:cNvPr>
          <p:cNvSpPr/>
          <p:nvPr/>
        </p:nvSpPr>
        <p:spPr>
          <a:xfrm>
            <a:off x="10431844" y="400260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FCECED4-8B07-421B-8A4E-95F5479D01B0}"/>
              </a:ext>
            </a:extLst>
          </p:cNvPr>
          <p:cNvSpPr/>
          <p:nvPr/>
        </p:nvSpPr>
        <p:spPr>
          <a:xfrm>
            <a:off x="8401954" y="338867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5D41C1E-1E1E-4CC0-B92A-22E8320DB030}"/>
              </a:ext>
            </a:extLst>
          </p:cNvPr>
          <p:cNvSpPr/>
          <p:nvPr/>
        </p:nvSpPr>
        <p:spPr>
          <a:xfrm>
            <a:off x="6447001" y="224265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B5C0AC11-93E8-4A48-9C44-9D3E662C0F21}"/>
              </a:ext>
            </a:extLst>
          </p:cNvPr>
          <p:cNvSpPr/>
          <p:nvPr/>
        </p:nvSpPr>
        <p:spPr>
          <a:xfrm>
            <a:off x="6443695" y="3434099"/>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62B404C-C524-465D-A52A-10337375FE3A}"/>
              </a:ext>
            </a:extLst>
          </p:cNvPr>
          <p:cNvSpPr/>
          <p:nvPr/>
        </p:nvSpPr>
        <p:spPr>
          <a:xfrm>
            <a:off x="8454736" y="222014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47A35821-14AA-4E4E-A26E-F3DB05CC2C15}"/>
              </a:ext>
            </a:extLst>
          </p:cNvPr>
          <p:cNvSpPr/>
          <p:nvPr/>
        </p:nvSpPr>
        <p:spPr>
          <a:xfrm>
            <a:off x="10470835" y="2242924"/>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B8A852F7-BF6C-4A8C-B6EE-BB3321816023}"/>
              </a:ext>
            </a:extLst>
          </p:cNvPr>
          <p:cNvCxnSpPr/>
          <p:nvPr/>
        </p:nvCxnSpPr>
        <p:spPr>
          <a:xfrm>
            <a:off x="6087315" y="2254254"/>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116240C-8A96-4DEE-A547-2422482FD286}"/>
              </a:ext>
            </a:extLst>
          </p:cNvPr>
          <p:cNvCxnSpPr/>
          <p:nvPr/>
        </p:nvCxnSpPr>
        <p:spPr>
          <a:xfrm>
            <a:off x="6087315" y="2856551"/>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9F553FE-7A35-4F2E-9CB1-3FB98C624DE4}"/>
              </a:ext>
            </a:extLst>
          </p:cNvPr>
          <p:cNvCxnSpPr/>
          <p:nvPr/>
        </p:nvCxnSpPr>
        <p:spPr>
          <a:xfrm>
            <a:off x="6087315" y="3458849"/>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8DEA056-BA5C-4CFC-BE01-CFBE0A4F8AAB}"/>
              </a:ext>
            </a:extLst>
          </p:cNvPr>
          <p:cNvCxnSpPr/>
          <p:nvPr/>
        </p:nvCxnSpPr>
        <p:spPr>
          <a:xfrm>
            <a:off x="6087315" y="4061146"/>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AAE181E-3420-4A35-A371-82753E080390}"/>
              </a:ext>
            </a:extLst>
          </p:cNvPr>
          <p:cNvCxnSpPr>
            <a:cxnSpLocks/>
          </p:cNvCxnSpPr>
          <p:nvPr/>
        </p:nvCxnSpPr>
        <p:spPr>
          <a:xfrm>
            <a:off x="6470253" y="2268189"/>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0BC19B6-DE45-4446-8F16-4E2ED290DCAD}"/>
              </a:ext>
            </a:extLst>
          </p:cNvPr>
          <p:cNvCxnSpPr>
            <a:cxnSpLocks/>
          </p:cNvCxnSpPr>
          <p:nvPr/>
        </p:nvCxnSpPr>
        <p:spPr>
          <a:xfrm>
            <a:off x="6470255" y="3464935"/>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F6FBA1A-D44D-41FD-8346-084E9DD543FD}"/>
              </a:ext>
            </a:extLst>
          </p:cNvPr>
          <p:cNvCxnSpPr>
            <a:cxnSpLocks/>
          </p:cNvCxnSpPr>
          <p:nvPr/>
        </p:nvCxnSpPr>
        <p:spPr>
          <a:xfrm>
            <a:off x="8477989" y="2231256"/>
            <a:ext cx="3" cy="128397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0E384BC-85ED-4777-B649-E46159844D0B}"/>
              </a:ext>
            </a:extLst>
          </p:cNvPr>
          <p:cNvSpPr txBox="1"/>
          <p:nvPr/>
        </p:nvSpPr>
        <p:spPr>
          <a:xfrm>
            <a:off x="5588108" y="2035703"/>
            <a:ext cx="566718" cy="355715"/>
          </a:xfrm>
          <a:prstGeom prst="rect">
            <a:avLst/>
          </a:prstGeom>
          <a:noFill/>
        </p:spPr>
        <p:txBody>
          <a:bodyPr wrap="none" rtlCol="0">
            <a:spAutoFit/>
          </a:bodyPr>
          <a:lstStyle/>
          <a:p>
            <a:r>
              <a:rPr lang="en-US" sz="2400" dirty="0"/>
              <a:t>A</a:t>
            </a:r>
          </a:p>
        </p:txBody>
      </p:sp>
      <p:sp>
        <p:nvSpPr>
          <p:cNvPr id="38" name="TextBox 37">
            <a:extLst>
              <a:ext uri="{FF2B5EF4-FFF2-40B4-BE49-F238E27FC236}">
                <a16:creationId xmlns:a16="http://schemas.microsoft.com/office/drawing/2014/main" id="{5E3ECF8E-EB6F-4EA5-9942-F7916B11F473}"/>
              </a:ext>
            </a:extLst>
          </p:cNvPr>
          <p:cNvSpPr txBox="1"/>
          <p:nvPr/>
        </p:nvSpPr>
        <p:spPr>
          <a:xfrm>
            <a:off x="5588108" y="2660997"/>
            <a:ext cx="566718" cy="355715"/>
          </a:xfrm>
          <a:prstGeom prst="rect">
            <a:avLst/>
          </a:prstGeom>
          <a:noFill/>
        </p:spPr>
        <p:txBody>
          <a:bodyPr wrap="none" rtlCol="0">
            <a:spAutoFit/>
          </a:bodyPr>
          <a:lstStyle/>
          <a:p>
            <a:r>
              <a:rPr lang="en-US" sz="2400" dirty="0"/>
              <a:t>B</a:t>
            </a:r>
          </a:p>
        </p:txBody>
      </p:sp>
      <p:sp>
        <p:nvSpPr>
          <p:cNvPr id="39" name="TextBox 38">
            <a:extLst>
              <a:ext uri="{FF2B5EF4-FFF2-40B4-BE49-F238E27FC236}">
                <a16:creationId xmlns:a16="http://schemas.microsoft.com/office/drawing/2014/main" id="{20A9F9E1-2007-4BD8-A94E-D5C9708EB568}"/>
              </a:ext>
            </a:extLst>
          </p:cNvPr>
          <p:cNvSpPr txBox="1"/>
          <p:nvPr/>
        </p:nvSpPr>
        <p:spPr>
          <a:xfrm>
            <a:off x="5578787" y="3259368"/>
            <a:ext cx="592352" cy="355715"/>
          </a:xfrm>
          <a:prstGeom prst="rect">
            <a:avLst/>
          </a:prstGeom>
          <a:noFill/>
        </p:spPr>
        <p:txBody>
          <a:bodyPr wrap="none" rtlCol="0">
            <a:spAutoFit/>
          </a:bodyPr>
          <a:lstStyle/>
          <a:p>
            <a:r>
              <a:rPr lang="en-US" sz="2400" dirty="0"/>
              <a:t>C</a:t>
            </a:r>
          </a:p>
        </p:txBody>
      </p:sp>
      <p:sp>
        <p:nvSpPr>
          <p:cNvPr id="40" name="TextBox 39">
            <a:extLst>
              <a:ext uri="{FF2B5EF4-FFF2-40B4-BE49-F238E27FC236}">
                <a16:creationId xmlns:a16="http://schemas.microsoft.com/office/drawing/2014/main" id="{537C8A88-DE04-4600-A99D-CB5C88C385F9}"/>
              </a:ext>
            </a:extLst>
          </p:cNvPr>
          <p:cNvSpPr txBox="1"/>
          <p:nvPr/>
        </p:nvSpPr>
        <p:spPr>
          <a:xfrm>
            <a:off x="5578786" y="3884660"/>
            <a:ext cx="592352" cy="355715"/>
          </a:xfrm>
          <a:prstGeom prst="rect">
            <a:avLst/>
          </a:prstGeom>
          <a:noFill/>
        </p:spPr>
        <p:txBody>
          <a:bodyPr wrap="none" rtlCol="0">
            <a:spAutoFit/>
          </a:bodyPr>
          <a:lstStyle/>
          <a:p>
            <a:r>
              <a:rPr lang="en-US" sz="2400" dirty="0"/>
              <a:t>D</a:t>
            </a:r>
          </a:p>
        </p:txBody>
      </p:sp>
      <p:cxnSp>
        <p:nvCxnSpPr>
          <p:cNvPr id="41" name="Straight Connector 40">
            <a:extLst>
              <a:ext uri="{FF2B5EF4-FFF2-40B4-BE49-F238E27FC236}">
                <a16:creationId xmlns:a16="http://schemas.microsoft.com/office/drawing/2014/main" id="{912810BC-2AF9-4252-98B5-53512EDD3A6F}"/>
              </a:ext>
            </a:extLst>
          </p:cNvPr>
          <p:cNvCxnSpPr>
            <a:cxnSpLocks/>
          </p:cNvCxnSpPr>
          <p:nvPr/>
        </p:nvCxnSpPr>
        <p:spPr>
          <a:xfrm>
            <a:off x="10495044" y="2254253"/>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57180C38-A607-4D44-BC52-C2D2BC56B982}"/>
              </a:ext>
            </a:extLst>
          </p:cNvPr>
          <p:cNvSpPr txBox="1"/>
          <p:nvPr/>
        </p:nvSpPr>
        <p:spPr>
          <a:xfrm>
            <a:off x="6278294" y="1701886"/>
            <a:ext cx="441146" cy="369332"/>
          </a:xfrm>
          <a:prstGeom prst="rect">
            <a:avLst/>
          </a:prstGeom>
          <a:noFill/>
        </p:spPr>
        <p:txBody>
          <a:bodyPr wrap="none" rtlCol="0">
            <a:spAutoFit/>
          </a:bodyPr>
          <a:lstStyle/>
          <a:p>
            <a:r>
              <a:rPr lang="en-US" dirty="0"/>
              <a:t>L1</a:t>
            </a:r>
          </a:p>
        </p:txBody>
      </p:sp>
      <p:sp>
        <p:nvSpPr>
          <p:cNvPr id="149" name="TextBox 148">
            <a:extLst>
              <a:ext uri="{FF2B5EF4-FFF2-40B4-BE49-F238E27FC236}">
                <a16:creationId xmlns:a16="http://schemas.microsoft.com/office/drawing/2014/main" id="{1F447EF7-66FA-491D-B330-EBC342CE8A84}"/>
              </a:ext>
            </a:extLst>
          </p:cNvPr>
          <p:cNvSpPr txBox="1"/>
          <p:nvPr/>
        </p:nvSpPr>
        <p:spPr>
          <a:xfrm>
            <a:off x="8285934" y="1724773"/>
            <a:ext cx="441146" cy="369332"/>
          </a:xfrm>
          <a:prstGeom prst="rect">
            <a:avLst/>
          </a:prstGeom>
          <a:noFill/>
        </p:spPr>
        <p:txBody>
          <a:bodyPr wrap="none" rtlCol="0">
            <a:spAutoFit/>
          </a:bodyPr>
          <a:lstStyle/>
          <a:p>
            <a:r>
              <a:rPr lang="en-US" dirty="0"/>
              <a:t>L2</a:t>
            </a:r>
          </a:p>
        </p:txBody>
      </p:sp>
      <p:sp>
        <p:nvSpPr>
          <p:cNvPr id="150" name="TextBox 149">
            <a:extLst>
              <a:ext uri="{FF2B5EF4-FFF2-40B4-BE49-F238E27FC236}">
                <a16:creationId xmlns:a16="http://schemas.microsoft.com/office/drawing/2014/main" id="{DE7F8A08-A0D5-4C19-B4E3-8792CF6D6E2B}"/>
              </a:ext>
            </a:extLst>
          </p:cNvPr>
          <p:cNvSpPr txBox="1"/>
          <p:nvPr/>
        </p:nvSpPr>
        <p:spPr>
          <a:xfrm>
            <a:off x="10282901" y="1699807"/>
            <a:ext cx="441146" cy="369332"/>
          </a:xfrm>
          <a:prstGeom prst="rect">
            <a:avLst/>
          </a:prstGeom>
          <a:noFill/>
        </p:spPr>
        <p:txBody>
          <a:bodyPr wrap="none" rtlCol="0">
            <a:spAutoFit/>
          </a:bodyPr>
          <a:lstStyle/>
          <a:p>
            <a:r>
              <a:rPr lang="en-US" dirty="0"/>
              <a:t>L3</a:t>
            </a:r>
          </a:p>
        </p:txBody>
      </p:sp>
      <p:grpSp>
        <p:nvGrpSpPr>
          <p:cNvPr id="157" name="Group 156">
            <a:extLst>
              <a:ext uri="{FF2B5EF4-FFF2-40B4-BE49-F238E27FC236}">
                <a16:creationId xmlns:a16="http://schemas.microsoft.com/office/drawing/2014/main" id="{850549CD-8C4A-4605-BFF2-ADE2702B27E9}"/>
              </a:ext>
            </a:extLst>
          </p:cNvPr>
          <p:cNvGrpSpPr/>
          <p:nvPr/>
        </p:nvGrpSpPr>
        <p:grpSpPr>
          <a:xfrm>
            <a:off x="5802044" y="4375829"/>
            <a:ext cx="1308418" cy="1756911"/>
            <a:chOff x="5761851" y="4218564"/>
            <a:chExt cx="1308418" cy="1756911"/>
          </a:xfrm>
          <a:effectLst/>
        </p:grpSpPr>
        <p:grpSp>
          <p:nvGrpSpPr>
            <p:cNvPr id="82" name="Group 81">
              <a:extLst>
                <a:ext uri="{FF2B5EF4-FFF2-40B4-BE49-F238E27FC236}">
                  <a16:creationId xmlns:a16="http://schemas.microsoft.com/office/drawing/2014/main" id="{090F66E8-B822-4044-80D6-CC39FE30A421}"/>
                </a:ext>
              </a:extLst>
            </p:cNvPr>
            <p:cNvGrpSpPr/>
            <p:nvPr/>
          </p:nvGrpSpPr>
          <p:grpSpPr>
            <a:xfrm>
              <a:off x="5761851" y="4218564"/>
              <a:ext cx="1308418" cy="1756911"/>
              <a:chOff x="9014983" y="2365980"/>
              <a:chExt cx="2072903" cy="2780651"/>
            </a:xfrm>
            <a:effectLst/>
          </p:grpSpPr>
          <p:grpSp>
            <p:nvGrpSpPr>
              <p:cNvPr id="66" name="Group 65">
                <a:extLst>
                  <a:ext uri="{FF2B5EF4-FFF2-40B4-BE49-F238E27FC236}">
                    <a16:creationId xmlns:a16="http://schemas.microsoft.com/office/drawing/2014/main" id="{5CA046FF-E1BF-4D71-8448-911F402817F0}"/>
                  </a:ext>
                </a:extLst>
              </p:cNvPr>
              <p:cNvGrpSpPr/>
              <p:nvPr/>
            </p:nvGrpSpPr>
            <p:grpSpPr>
              <a:xfrm>
                <a:off x="9121453" y="2971430"/>
                <a:ext cx="1966433" cy="1762130"/>
                <a:chOff x="12192000" y="-501143"/>
                <a:chExt cx="2678049" cy="2371559"/>
              </a:xfrm>
            </p:grpSpPr>
            <p:grpSp>
              <p:nvGrpSpPr>
                <p:cNvPr id="67" name="Group 66">
                  <a:extLst>
                    <a:ext uri="{FF2B5EF4-FFF2-40B4-BE49-F238E27FC236}">
                      <a16:creationId xmlns:a16="http://schemas.microsoft.com/office/drawing/2014/main" id="{7D0E6F95-B29B-4C88-8771-A7B63D3A49E2}"/>
                    </a:ext>
                  </a:extLst>
                </p:cNvPr>
                <p:cNvGrpSpPr/>
                <p:nvPr/>
              </p:nvGrpSpPr>
              <p:grpSpPr>
                <a:xfrm>
                  <a:off x="12192000" y="-501143"/>
                  <a:ext cx="2678049" cy="2371559"/>
                  <a:chOff x="7299826" y="2478408"/>
                  <a:chExt cx="2521400" cy="2511018"/>
                </a:xfrm>
              </p:grpSpPr>
              <p:grpSp>
                <p:nvGrpSpPr>
                  <p:cNvPr id="69" name="Group 68">
                    <a:extLst>
                      <a:ext uri="{FF2B5EF4-FFF2-40B4-BE49-F238E27FC236}">
                        <a16:creationId xmlns:a16="http://schemas.microsoft.com/office/drawing/2014/main" id="{56991152-CCAA-479F-B49C-6880DACD99DC}"/>
                      </a:ext>
                    </a:extLst>
                  </p:cNvPr>
                  <p:cNvGrpSpPr/>
                  <p:nvPr/>
                </p:nvGrpSpPr>
                <p:grpSpPr>
                  <a:xfrm>
                    <a:off x="7299826" y="2478408"/>
                    <a:ext cx="2521400" cy="2511018"/>
                    <a:chOff x="7379936" y="2128204"/>
                    <a:chExt cx="2085130" cy="1992014"/>
                  </a:xfrm>
                </p:grpSpPr>
                <p:sp>
                  <p:nvSpPr>
                    <p:cNvPr id="73" name="Oval 72">
                      <a:extLst>
                        <a:ext uri="{FF2B5EF4-FFF2-40B4-BE49-F238E27FC236}">
                          <a16:creationId xmlns:a16="http://schemas.microsoft.com/office/drawing/2014/main" id="{FA6C55A1-C8A5-4638-9F61-F3E5074C105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74" name="Oval 73">
                      <a:extLst>
                        <a:ext uri="{FF2B5EF4-FFF2-40B4-BE49-F238E27FC236}">
                          <a16:creationId xmlns:a16="http://schemas.microsoft.com/office/drawing/2014/main" id="{D9CDD8C7-8D59-43A2-87D4-16900F07B24A}"/>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75" name="Oval 74">
                      <a:extLst>
                        <a:ext uri="{FF2B5EF4-FFF2-40B4-BE49-F238E27FC236}">
                          <a16:creationId xmlns:a16="http://schemas.microsoft.com/office/drawing/2014/main" id="{95EC2A02-00AE-4287-A39F-08E7D7465208}"/>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76" name="Oval 75">
                      <a:extLst>
                        <a:ext uri="{FF2B5EF4-FFF2-40B4-BE49-F238E27FC236}">
                          <a16:creationId xmlns:a16="http://schemas.microsoft.com/office/drawing/2014/main" id="{F988E98A-1024-4DC7-8CD8-8EAB9F3A7FA1}"/>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70" name="Straight Connector 69">
                    <a:extLst>
                      <a:ext uri="{FF2B5EF4-FFF2-40B4-BE49-F238E27FC236}">
                        <a16:creationId xmlns:a16="http://schemas.microsoft.com/office/drawing/2014/main" id="{42E572EB-E568-40B3-8D83-48AF847B1B32}"/>
                      </a:ext>
                    </a:extLst>
                  </p:cNvPr>
                  <p:cNvCxnSpPr>
                    <a:cxnSpLocks/>
                    <a:stCxn id="73" idx="6"/>
                    <a:endCxn id="74"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7175C4B-8507-4BA7-B07E-F90A7BFD33D2}"/>
                      </a:ext>
                    </a:extLst>
                  </p:cNvPr>
                  <p:cNvCxnSpPr>
                    <a:cxnSpLocks/>
                    <a:stCxn id="73"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92E036F2-174E-4B7F-8A7A-DFC246916100}"/>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8" name="Straight Connector 67">
                  <a:extLst>
                    <a:ext uri="{FF2B5EF4-FFF2-40B4-BE49-F238E27FC236}">
                      <a16:creationId xmlns:a16="http://schemas.microsoft.com/office/drawing/2014/main" id="{8BF90B35-0798-4B07-A57A-FF26B893DDF3}"/>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77" name="TextBox 76">
                <a:extLst>
                  <a:ext uri="{FF2B5EF4-FFF2-40B4-BE49-F238E27FC236}">
                    <a16:creationId xmlns:a16="http://schemas.microsoft.com/office/drawing/2014/main" id="{3C58F5A5-FB58-4A09-8C72-13A6AF044CA5}"/>
                  </a:ext>
                </a:extLst>
              </p:cNvPr>
              <p:cNvSpPr txBox="1"/>
              <p:nvPr/>
            </p:nvSpPr>
            <p:spPr>
              <a:xfrm>
                <a:off x="9121453" y="2365980"/>
                <a:ext cx="305570" cy="461665"/>
              </a:xfrm>
              <a:prstGeom prst="rect">
                <a:avLst/>
              </a:prstGeom>
              <a:noFill/>
            </p:spPr>
            <p:txBody>
              <a:bodyPr wrap="none" rtlCol="0">
                <a:spAutoFit/>
              </a:bodyPr>
              <a:lstStyle/>
              <a:p>
                <a:r>
                  <a:rPr lang="en-US" sz="2400" dirty="0"/>
                  <a:t>A</a:t>
                </a:r>
              </a:p>
            </p:txBody>
          </p:sp>
          <p:sp>
            <p:nvSpPr>
              <p:cNvPr id="78" name="TextBox 77">
                <a:extLst>
                  <a:ext uri="{FF2B5EF4-FFF2-40B4-BE49-F238E27FC236}">
                    <a16:creationId xmlns:a16="http://schemas.microsoft.com/office/drawing/2014/main" id="{BA121C9A-002E-4AFC-85D9-AF096AFC7109}"/>
                  </a:ext>
                </a:extLst>
              </p:cNvPr>
              <p:cNvSpPr txBox="1"/>
              <p:nvPr/>
            </p:nvSpPr>
            <p:spPr>
              <a:xfrm>
                <a:off x="10538425" y="2375162"/>
                <a:ext cx="389851" cy="461665"/>
              </a:xfrm>
              <a:prstGeom prst="rect">
                <a:avLst/>
              </a:prstGeom>
              <a:noFill/>
            </p:spPr>
            <p:txBody>
              <a:bodyPr wrap="none" rtlCol="0">
                <a:spAutoFit/>
              </a:bodyPr>
              <a:lstStyle/>
              <a:p>
                <a:r>
                  <a:rPr lang="en-US" sz="2400" dirty="0"/>
                  <a:t>B</a:t>
                </a:r>
              </a:p>
            </p:txBody>
          </p:sp>
          <p:sp>
            <p:nvSpPr>
              <p:cNvPr id="79" name="TextBox 78">
                <a:extLst>
                  <a:ext uri="{FF2B5EF4-FFF2-40B4-BE49-F238E27FC236}">
                    <a16:creationId xmlns:a16="http://schemas.microsoft.com/office/drawing/2014/main" id="{D486B97E-5062-45AA-BC86-9E973672ABD9}"/>
                  </a:ext>
                </a:extLst>
              </p:cNvPr>
              <p:cNvSpPr txBox="1"/>
              <p:nvPr/>
            </p:nvSpPr>
            <p:spPr>
              <a:xfrm>
                <a:off x="9014983" y="4684966"/>
                <a:ext cx="407484" cy="461665"/>
              </a:xfrm>
              <a:prstGeom prst="rect">
                <a:avLst/>
              </a:prstGeom>
              <a:noFill/>
            </p:spPr>
            <p:txBody>
              <a:bodyPr wrap="none" rtlCol="0">
                <a:spAutoFit/>
              </a:bodyPr>
              <a:lstStyle/>
              <a:p>
                <a:r>
                  <a:rPr lang="en-US" sz="2400" dirty="0"/>
                  <a:t>C</a:t>
                </a:r>
              </a:p>
            </p:txBody>
          </p:sp>
          <p:sp>
            <p:nvSpPr>
              <p:cNvPr id="80" name="TextBox 79">
                <a:extLst>
                  <a:ext uri="{FF2B5EF4-FFF2-40B4-BE49-F238E27FC236}">
                    <a16:creationId xmlns:a16="http://schemas.microsoft.com/office/drawing/2014/main" id="{A0A6F2B7-ADEF-4521-A7AA-525E9DA37637}"/>
                  </a:ext>
                </a:extLst>
              </p:cNvPr>
              <p:cNvSpPr txBox="1"/>
              <p:nvPr/>
            </p:nvSpPr>
            <p:spPr>
              <a:xfrm>
                <a:off x="10497578" y="4684966"/>
                <a:ext cx="407484" cy="461665"/>
              </a:xfrm>
              <a:prstGeom prst="rect">
                <a:avLst/>
              </a:prstGeom>
              <a:noFill/>
            </p:spPr>
            <p:txBody>
              <a:bodyPr wrap="none" rtlCol="0">
                <a:spAutoFit/>
              </a:bodyPr>
              <a:lstStyle/>
              <a:p>
                <a:r>
                  <a:rPr lang="en-US" sz="2400" dirty="0"/>
                  <a:t>D</a:t>
                </a:r>
              </a:p>
            </p:txBody>
          </p:sp>
        </p:grpSp>
        <p:sp>
          <p:nvSpPr>
            <p:cNvPr id="154" name="TextBox 153">
              <a:extLst>
                <a:ext uri="{FF2B5EF4-FFF2-40B4-BE49-F238E27FC236}">
                  <a16:creationId xmlns:a16="http://schemas.microsoft.com/office/drawing/2014/main" id="{825BD9AF-779B-4452-9408-15ADB4F35BA6}"/>
                </a:ext>
              </a:extLst>
            </p:cNvPr>
            <p:cNvSpPr txBox="1"/>
            <p:nvPr/>
          </p:nvSpPr>
          <p:spPr>
            <a:xfrm>
              <a:off x="6190854" y="4988568"/>
              <a:ext cx="505267" cy="369332"/>
            </a:xfrm>
            <a:prstGeom prst="rect">
              <a:avLst/>
            </a:prstGeom>
            <a:noFill/>
          </p:spPr>
          <p:txBody>
            <a:bodyPr wrap="none" rtlCol="0">
              <a:spAutoFit/>
            </a:bodyPr>
            <a:lstStyle/>
            <a:p>
              <a:r>
                <a:rPr lang="en-US" dirty="0"/>
                <a:t>M1</a:t>
              </a:r>
            </a:p>
          </p:txBody>
        </p:sp>
      </p:grpSp>
      <p:grpSp>
        <p:nvGrpSpPr>
          <p:cNvPr id="158" name="Group 157">
            <a:extLst>
              <a:ext uri="{FF2B5EF4-FFF2-40B4-BE49-F238E27FC236}">
                <a16:creationId xmlns:a16="http://schemas.microsoft.com/office/drawing/2014/main" id="{A102EF6A-EF76-4756-84FC-9572C2B50D6C}"/>
              </a:ext>
            </a:extLst>
          </p:cNvPr>
          <p:cNvGrpSpPr/>
          <p:nvPr/>
        </p:nvGrpSpPr>
        <p:grpSpPr>
          <a:xfrm>
            <a:off x="7872793" y="4393783"/>
            <a:ext cx="1256876" cy="1758599"/>
            <a:chOff x="7832600" y="4236518"/>
            <a:chExt cx="1256876" cy="1758599"/>
          </a:xfrm>
        </p:grpSpPr>
        <p:grpSp>
          <p:nvGrpSpPr>
            <p:cNvPr id="83" name="Group 82">
              <a:extLst>
                <a:ext uri="{FF2B5EF4-FFF2-40B4-BE49-F238E27FC236}">
                  <a16:creationId xmlns:a16="http://schemas.microsoft.com/office/drawing/2014/main" id="{ABAC4EFD-F6DD-47AA-B4FC-412A620A61B1}"/>
                </a:ext>
              </a:extLst>
            </p:cNvPr>
            <p:cNvGrpSpPr/>
            <p:nvPr/>
          </p:nvGrpSpPr>
          <p:grpSpPr>
            <a:xfrm>
              <a:off x="7832600" y="4236518"/>
              <a:ext cx="1256876" cy="1758599"/>
              <a:chOff x="9096640" y="2325734"/>
              <a:chExt cx="1991246" cy="2783323"/>
            </a:xfrm>
            <a:effectLst/>
          </p:grpSpPr>
          <p:grpSp>
            <p:nvGrpSpPr>
              <p:cNvPr id="84" name="Group 83">
                <a:extLst>
                  <a:ext uri="{FF2B5EF4-FFF2-40B4-BE49-F238E27FC236}">
                    <a16:creationId xmlns:a16="http://schemas.microsoft.com/office/drawing/2014/main" id="{F2110B09-2D60-49ED-A44F-66C4D885A250}"/>
                  </a:ext>
                </a:extLst>
              </p:cNvPr>
              <p:cNvGrpSpPr/>
              <p:nvPr/>
            </p:nvGrpSpPr>
            <p:grpSpPr>
              <a:xfrm>
                <a:off x="9121453" y="2971430"/>
                <a:ext cx="1966433" cy="1762130"/>
                <a:chOff x="12192000" y="-501143"/>
                <a:chExt cx="2678049" cy="2371559"/>
              </a:xfrm>
            </p:grpSpPr>
            <p:grpSp>
              <p:nvGrpSpPr>
                <p:cNvPr id="89" name="Group 88">
                  <a:extLst>
                    <a:ext uri="{FF2B5EF4-FFF2-40B4-BE49-F238E27FC236}">
                      <a16:creationId xmlns:a16="http://schemas.microsoft.com/office/drawing/2014/main" id="{C892A2D0-06C2-4A95-8BA2-609519FA00A0}"/>
                    </a:ext>
                  </a:extLst>
                </p:cNvPr>
                <p:cNvGrpSpPr/>
                <p:nvPr/>
              </p:nvGrpSpPr>
              <p:grpSpPr>
                <a:xfrm>
                  <a:off x="12192000" y="-501143"/>
                  <a:ext cx="2678049" cy="2371559"/>
                  <a:chOff x="7299826" y="2478408"/>
                  <a:chExt cx="2521400" cy="2511018"/>
                </a:xfrm>
              </p:grpSpPr>
              <p:grpSp>
                <p:nvGrpSpPr>
                  <p:cNvPr id="91" name="Group 90">
                    <a:extLst>
                      <a:ext uri="{FF2B5EF4-FFF2-40B4-BE49-F238E27FC236}">
                        <a16:creationId xmlns:a16="http://schemas.microsoft.com/office/drawing/2014/main" id="{454613E1-ECDD-4AF5-AB3B-AA565A1FA447}"/>
                      </a:ext>
                    </a:extLst>
                  </p:cNvPr>
                  <p:cNvGrpSpPr/>
                  <p:nvPr/>
                </p:nvGrpSpPr>
                <p:grpSpPr>
                  <a:xfrm>
                    <a:off x="7299826" y="2478408"/>
                    <a:ext cx="2521400" cy="2511018"/>
                    <a:chOff x="7379936" y="2128204"/>
                    <a:chExt cx="2085130" cy="1992014"/>
                  </a:xfrm>
                </p:grpSpPr>
                <p:sp>
                  <p:nvSpPr>
                    <p:cNvPr id="95" name="Oval 94">
                      <a:extLst>
                        <a:ext uri="{FF2B5EF4-FFF2-40B4-BE49-F238E27FC236}">
                          <a16:creationId xmlns:a16="http://schemas.microsoft.com/office/drawing/2014/main" id="{E7F0505C-D73D-4722-8275-25DA4C7D246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96" name="Oval 95">
                      <a:extLst>
                        <a:ext uri="{FF2B5EF4-FFF2-40B4-BE49-F238E27FC236}">
                          <a16:creationId xmlns:a16="http://schemas.microsoft.com/office/drawing/2014/main" id="{B757E030-0BEE-4059-911D-0C619BB9949F}"/>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97" name="Oval 96">
                      <a:extLst>
                        <a:ext uri="{FF2B5EF4-FFF2-40B4-BE49-F238E27FC236}">
                          <a16:creationId xmlns:a16="http://schemas.microsoft.com/office/drawing/2014/main" id="{E8CC2978-C1A9-4DE1-B9C2-26FC1F754C2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98" name="Oval 97">
                      <a:extLst>
                        <a:ext uri="{FF2B5EF4-FFF2-40B4-BE49-F238E27FC236}">
                          <a16:creationId xmlns:a16="http://schemas.microsoft.com/office/drawing/2014/main" id="{31CC52B2-1AEA-4495-94D5-B823B1B1DE42}"/>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92" name="Straight Connector 91">
                    <a:extLst>
                      <a:ext uri="{FF2B5EF4-FFF2-40B4-BE49-F238E27FC236}">
                        <a16:creationId xmlns:a16="http://schemas.microsoft.com/office/drawing/2014/main" id="{29DCD866-7B79-4BD6-8455-DCCFDC36060C}"/>
                      </a:ext>
                    </a:extLst>
                  </p:cNvPr>
                  <p:cNvCxnSpPr>
                    <a:cxnSpLocks/>
                    <a:stCxn id="95" idx="6"/>
                    <a:endCxn id="96"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F2BDEC3-4CD6-47A8-B6E3-2C64ACF699C0}"/>
                      </a:ext>
                    </a:extLst>
                  </p:cNvPr>
                  <p:cNvCxnSpPr>
                    <a:cxnSpLocks/>
                    <a:stCxn id="95"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36AB701-578D-4A10-96CB-F107491EF23F}"/>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E9552E86-1F34-453A-BA70-2EF5AA536486}"/>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85" name="TextBox 84">
                <a:extLst>
                  <a:ext uri="{FF2B5EF4-FFF2-40B4-BE49-F238E27FC236}">
                    <a16:creationId xmlns:a16="http://schemas.microsoft.com/office/drawing/2014/main" id="{24050AE3-4E08-48A5-B450-D0C472ADF5D0}"/>
                  </a:ext>
                </a:extLst>
              </p:cNvPr>
              <p:cNvSpPr txBox="1"/>
              <p:nvPr/>
            </p:nvSpPr>
            <p:spPr>
              <a:xfrm>
                <a:off x="9121453" y="2325734"/>
                <a:ext cx="305570" cy="461665"/>
              </a:xfrm>
              <a:prstGeom prst="rect">
                <a:avLst/>
              </a:prstGeom>
              <a:noFill/>
            </p:spPr>
            <p:txBody>
              <a:bodyPr wrap="none" rtlCol="0">
                <a:spAutoFit/>
              </a:bodyPr>
              <a:lstStyle/>
              <a:p>
                <a:r>
                  <a:rPr lang="en-US" sz="2400" dirty="0"/>
                  <a:t>A</a:t>
                </a:r>
              </a:p>
            </p:txBody>
          </p:sp>
          <p:sp>
            <p:nvSpPr>
              <p:cNvPr id="86" name="TextBox 85">
                <a:extLst>
                  <a:ext uri="{FF2B5EF4-FFF2-40B4-BE49-F238E27FC236}">
                    <a16:creationId xmlns:a16="http://schemas.microsoft.com/office/drawing/2014/main" id="{099C56FB-8A7E-4D01-B2F4-38017A0C8E82}"/>
                  </a:ext>
                </a:extLst>
              </p:cNvPr>
              <p:cNvSpPr txBox="1"/>
              <p:nvPr/>
            </p:nvSpPr>
            <p:spPr>
              <a:xfrm>
                <a:off x="10563238" y="2332163"/>
                <a:ext cx="389851" cy="461665"/>
              </a:xfrm>
              <a:prstGeom prst="rect">
                <a:avLst/>
              </a:prstGeom>
              <a:noFill/>
            </p:spPr>
            <p:txBody>
              <a:bodyPr wrap="none" rtlCol="0">
                <a:spAutoFit/>
              </a:bodyPr>
              <a:lstStyle/>
              <a:p>
                <a:r>
                  <a:rPr lang="en-US" sz="2400" dirty="0"/>
                  <a:t>B</a:t>
                </a:r>
              </a:p>
            </p:txBody>
          </p:sp>
          <p:sp>
            <p:nvSpPr>
              <p:cNvPr id="87" name="TextBox 86">
                <a:extLst>
                  <a:ext uri="{FF2B5EF4-FFF2-40B4-BE49-F238E27FC236}">
                    <a16:creationId xmlns:a16="http://schemas.microsoft.com/office/drawing/2014/main" id="{33F29E0A-8597-4258-B247-E20DFAE73995}"/>
                  </a:ext>
                </a:extLst>
              </p:cNvPr>
              <p:cNvSpPr txBox="1"/>
              <p:nvPr/>
            </p:nvSpPr>
            <p:spPr>
              <a:xfrm>
                <a:off x="9096640" y="4647392"/>
                <a:ext cx="407484" cy="461665"/>
              </a:xfrm>
              <a:prstGeom prst="rect">
                <a:avLst/>
              </a:prstGeom>
              <a:noFill/>
            </p:spPr>
            <p:txBody>
              <a:bodyPr wrap="none" rtlCol="0">
                <a:spAutoFit/>
              </a:bodyPr>
              <a:lstStyle/>
              <a:p>
                <a:r>
                  <a:rPr lang="en-US" sz="2400" dirty="0"/>
                  <a:t>C</a:t>
                </a:r>
              </a:p>
            </p:txBody>
          </p:sp>
          <p:sp>
            <p:nvSpPr>
              <p:cNvPr id="88" name="TextBox 87">
                <a:extLst>
                  <a:ext uri="{FF2B5EF4-FFF2-40B4-BE49-F238E27FC236}">
                    <a16:creationId xmlns:a16="http://schemas.microsoft.com/office/drawing/2014/main" id="{2E800DDD-DF3C-47AA-AB4A-BDEB900A89E7}"/>
                  </a:ext>
                </a:extLst>
              </p:cNvPr>
              <p:cNvSpPr txBox="1"/>
              <p:nvPr/>
            </p:nvSpPr>
            <p:spPr>
              <a:xfrm>
                <a:off x="10563238" y="4647392"/>
                <a:ext cx="407484" cy="461665"/>
              </a:xfrm>
              <a:prstGeom prst="rect">
                <a:avLst/>
              </a:prstGeom>
              <a:noFill/>
            </p:spPr>
            <p:txBody>
              <a:bodyPr wrap="none" rtlCol="0">
                <a:spAutoFit/>
              </a:bodyPr>
              <a:lstStyle/>
              <a:p>
                <a:r>
                  <a:rPr lang="en-US" sz="2400" dirty="0"/>
                  <a:t>D</a:t>
                </a:r>
              </a:p>
            </p:txBody>
          </p:sp>
        </p:grpSp>
        <p:sp>
          <p:nvSpPr>
            <p:cNvPr id="155" name="TextBox 154">
              <a:extLst>
                <a:ext uri="{FF2B5EF4-FFF2-40B4-BE49-F238E27FC236}">
                  <a16:creationId xmlns:a16="http://schemas.microsoft.com/office/drawing/2014/main" id="{C107F153-81A6-4477-B203-524B74DB18FE}"/>
                </a:ext>
              </a:extLst>
            </p:cNvPr>
            <p:cNvSpPr txBox="1"/>
            <p:nvPr/>
          </p:nvSpPr>
          <p:spPr>
            <a:xfrm>
              <a:off x="8232333" y="5000654"/>
              <a:ext cx="505267" cy="369332"/>
            </a:xfrm>
            <a:prstGeom prst="rect">
              <a:avLst/>
            </a:prstGeom>
            <a:noFill/>
          </p:spPr>
          <p:txBody>
            <a:bodyPr wrap="none" rtlCol="0">
              <a:spAutoFit/>
            </a:bodyPr>
            <a:lstStyle/>
            <a:p>
              <a:r>
                <a:rPr lang="en-US" dirty="0"/>
                <a:t>M2</a:t>
              </a:r>
            </a:p>
          </p:txBody>
        </p:sp>
      </p:grpSp>
      <p:grpSp>
        <p:nvGrpSpPr>
          <p:cNvPr id="159" name="Group 158">
            <a:extLst>
              <a:ext uri="{FF2B5EF4-FFF2-40B4-BE49-F238E27FC236}">
                <a16:creationId xmlns:a16="http://schemas.microsoft.com/office/drawing/2014/main" id="{C1CF76F5-388A-4FAB-8A21-BF287A0ABF18}"/>
              </a:ext>
            </a:extLst>
          </p:cNvPr>
          <p:cNvGrpSpPr/>
          <p:nvPr/>
        </p:nvGrpSpPr>
        <p:grpSpPr>
          <a:xfrm>
            <a:off x="9548787" y="4357081"/>
            <a:ext cx="1285845" cy="1788640"/>
            <a:chOff x="9508594" y="4199816"/>
            <a:chExt cx="1285845" cy="1788640"/>
          </a:xfrm>
        </p:grpSpPr>
        <p:grpSp>
          <p:nvGrpSpPr>
            <p:cNvPr id="127" name="Group 126">
              <a:extLst>
                <a:ext uri="{FF2B5EF4-FFF2-40B4-BE49-F238E27FC236}">
                  <a16:creationId xmlns:a16="http://schemas.microsoft.com/office/drawing/2014/main" id="{F96539DA-830C-41C7-8C8E-84BEDED8C11B}"/>
                </a:ext>
              </a:extLst>
            </p:cNvPr>
            <p:cNvGrpSpPr/>
            <p:nvPr/>
          </p:nvGrpSpPr>
          <p:grpSpPr>
            <a:xfrm>
              <a:off x="9508594" y="4199816"/>
              <a:ext cx="1285845" cy="1788640"/>
              <a:chOff x="9050745" y="2325734"/>
              <a:chExt cx="2037141" cy="2830868"/>
            </a:xfrm>
            <a:effectLst/>
          </p:grpSpPr>
          <p:grpSp>
            <p:nvGrpSpPr>
              <p:cNvPr id="128" name="Group 127">
                <a:extLst>
                  <a:ext uri="{FF2B5EF4-FFF2-40B4-BE49-F238E27FC236}">
                    <a16:creationId xmlns:a16="http://schemas.microsoft.com/office/drawing/2014/main" id="{C1CF8E50-9018-4DF5-9571-CEB0A6D45F72}"/>
                  </a:ext>
                </a:extLst>
              </p:cNvPr>
              <p:cNvGrpSpPr/>
              <p:nvPr/>
            </p:nvGrpSpPr>
            <p:grpSpPr>
              <a:xfrm>
                <a:off x="9121453" y="2971430"/>
                <a:ext cx="1966433" cy="1762130"/>
                <a:chOff x="12192000" y="-501143"/>
                <a:chExt cx="2678049" cy="2371559"/>
              </a:xfrm>
            </p:grpSpPr>
            <p:grpSp>
              <p:nvGrpSpPr>
                <p:cNvPr id="133" name="Group 132">
                  <a:extLst>
                    <a:ext uri="{FF2B5EF4-FFF2-40B4-BE49-F238E27FC236}">
                      <a16:creationId xmlns:a16="http://schemas.microsoft.com/office/drawing/2014/main" id="{B608F827-A35B-40A9-AAD9-C898C954CCBD}"/>
                    </a:ext>
                  </a:extLst>
                </p:cNvPr>
                <p:cNvGrpSpPr/>
                <p:nvPr/>
              </p:nvGrpSpPr>
              <p:grpSpPr>
                <a:xfrm>
                  <a:off x="12192000" y="-501143"/>
                  <a:ext cx="2678049" cy="2371559"/>
                  <a:chOff x="7299826" y="2478408"/>
                  <a:chExt cx="2521400" cy="2511018"/>
                </a:xfrm>
              </p:grpSpPr>
              <p:grpSp>
                <p:nvGrpSpPr>
                  <p:cNvPr id="135" name="Group 134">
                    <a:extLst>
                      <a:ext uri="{FF2B5EF4-FFF2-40B4-BE49-F238E27FC236}">
                        <a16:creationId xmlns:a16="http://schemas.microsoft.com/office/drawing/2014/main" id="{E7A544F4-79CF-419F-960A-42584DF3756C}"/>
                      </a:ext>
                    </a:extLst>
                  </p:cNvPr>
                  <p:cNvGrpSpPr/>
                  <p:nvPr/>
                </p:nvGrpSpPr>
                <p:grpSpPr>
                  <a:xfrm>
                    <a:off x="7299826" y="2478408"/>
                    <a:ext cx="2521400" cy="2511018"/>
                    <a:chOff x="7379936" y="2128204"/>
                    <a:chExt cx="2085130" cy="1992014"/>
                  </a:xfrm>
                </p:grpSpPr>
                <p:sp>
                  <p:nvSpPr>
                    <p:cNvPr id="139" name="Oval 138">
                      <a:extLst>
                        <a:ext uri="{FF2B5EF4-FFF2-40B4-BE49-F238E27FC236}">
                          <a16:creationId xmlns:a16="http://schemas.microsoft.com/office/drawing/2014/main" id="{100129E1-2BF5-455B-ABBF-54B031CFADB5}"/>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140" name="Oval 139">
                      <a:extLst>
                        <a:ext uri="{FF2B5EF4-FFF2-40B4-BE49-F238E27FC236}">
                          <a16:creationId xmlns:a16="http://schemas.microsoft.com/office/drawing/2014/main" id="{E94F6BE3-5E09-4AEE-B34B-42C8C0A34B7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141" name="Oval 140">
                      <a:extLst>
                        <a:ext uri="{FF2B5EF4-FFF2-40B4-BE49-F238E27FC236}">
                          <a16:creationId xmlns:a16="http://schemas.microsoft.com/office/drawing/2014/main" id="{CDCEA1B4-8C75-4742-9779-8901B936E7C6}"/>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142" name="Oval 141">
                      <a:extLst>
                        <a:ext uri="{FF2B5EF4-FFF2-40B4-BE49-F238E27FC236}">
                          <a16:creationId xmlns:a16="http://schemas.microsoft.com/office/drawing/2014/main" id="{10856F4F-F778-497E-9818-C993E26CBD0B}"/>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136" name="Straight Connector 135">
                    <a:extLst>
                      <a:ext uri="{FF2B5EF4-FFF2-40B4-BE49-F238E27FC236}">
                        <a16:creationId xmlns:a16="http://schemas.microsoft.com/office/drawing/2014/main" id="{EA48F96C-3C29-4226-8CB2-410582284074}"/>
                      </a:ext>
                    </a:extLst>
                  </p:cNvPr>
                  <p:cNvCxnSpPr>
                    <a:cxnSpLocks/>
                    <a:stCxn id="139" idx="6"/>
                    <a:endCxn id="140"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1644F7F-6D37-4C10-9C90-04C96AEE489D}"/>
                      </a:ext>
                    </a:extLst>
                  </p:cNvPr>
                  <p:cNvCxnSpPr>
                    <a:cxnSpLocks/>
                    <a:stCxn id="139"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65B4AADB-65A0-45DF-A7D1-A7613B228C61}"/>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34" name="Straight Connector 133">
                  <a:extLst>
                    <a:ext uri="{FF2B5EF4-FFF2-40B4-BE49-F238E27FC236}">
                      <a16:creationId xmlns:a16="http://schemas.microsoft.com/office/drawing/2014/main" id="{F1AC20D0-C603-47D8-927D-287090F020D5}"/>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129" name="TextBox 128">
                <a:extLst>
                  <a:ext uri="{FF2B5EF4-FFF2-40B4-BE49-F238E27FC236}">
                    <a16:creationId xmlns:a16="http://schemas.microsoft.com/office/drawing/2014/main" id="{2499C8E5-AFEE-42DB-968F-5C7983790DB8}"/>
                  </a:ext>
                </a:extLst>
              </p:cNvPr>
              <p:cNvSpPr txBox="1"/>
              <p:nvPr/>
            </p:nvSpPr>
            <p:spPr>
              <a:xfrm>
                <a:off x="9121453" y="2325734"/>
                <a:ext cx="305570" cy="461665"/>
              </a:xfrm>
              <a:prstGeom prst="rect">
                <a:avLst/>
              </a:prstGeom>
              <a:noFill/>
            </p:spPr>
            <p:txBody>
              <a:bodyPr wrap="none" rtlCol="0">
                <a:spAutoFit/>
              </a:bodyPr>
              <a:lstStyle/>
              <a:p>
                <a:r>
                  <a:rPr lang="en-US" sz="2400" dirty="0"/>
                  <a:t>A</a:t>
                </a:r>
              </a:p>
            </p:txBody>
          </p:sp>
          <p:sp>
            <p:nvSpPr>
              <p:cNvPr id="130" name="TextBox 129">
                <a:extLst>
                  <a:ext uri="{FF2B5EF4-FFF2-40B4-BE49-F238E27FC236}">
                    <a16:creationId xmlns:a16="http://schemas.microsoft.com/office/drawing/2014/main" id="{021B4F93-1A10-4F87-8E28-94C56AF33CB0}"/>
                  </a:ext>
                </a:extLst>
              </p:cNvPr>
              <p:cNvSpPr txBox="1"/>
              <p:nvPr/>
            </p:nvSpPr>
            <p:spPr>
              <a:xfrm>
                <a:off x="10563238" y="2332163"/>
                <a:ext cx="389851" cy="461665"/>
              </a:xfrm>
              <a:prstGeom prst="rect">
                <a:avLst/>
              </a:prstGeom>
              <a:noFill/>
            </p:spPr>
            <p:txBody>
              <a:bodyPr wrap="none" rtlCol="0">
                <a:spAutoFit/>
              </a:bodyPr>
              <a:lstStyle/>
              <a:p>
                <a:r>
                  <a:rPr lang="en-US" sz="2400" dirty="0"/>
                  <a:t>B</a:t>
                </a:r>
              </a:p>
            </p:txBody>
          </p:sp>
          <p:sp>
            <p:nvSpPr>
              <p:cNvPr id="131" name="TextBox 130">
                <a:extLst>
                  <a:ext uri="{FF2B5EF4-FFF2-40B4-BE49-F238E27FC236}">
                    <a16:creationId xmlns:a16="http://schemas.microsoft.com/office/drawing/2014/main" id="{4E390234-B250-48B3-A6CA-73206A1FBD92}"/>
                  </a:ext>
                </a:extLst>
              </p:cNvPr>
              <p:cNvSpPr txBox="1"/>
              <p:nvPr/>
            </p:nvSpPr>
            <p:spPr>
              <a:xfrm>
                <a:off x="10533340" y="4694010"/>
                <a:ext cx="407484" cy="461665"/>
              </a:xfrm>
              <a:prstGeom prst="rect">
                <a:avLst/>
              </a:prstGeom>
              <a:noFill/>
            </p:spPr>
            <p:txBody>
              <a:bodyPr wrap="none" rtlCol="0">
                <a:spAutoFit/>
              </a:bodyPr>
              <a:lstStyle/>
              <a:p>
                <a:r>
                  <a:rPr lang="en-US" sz="2400" dirty="0"/>
                  <a:t>C</a:t>
                </a:r>
              </a:p>
            </p:txBody>
          </p:sp>
          <p:sp>
            <p:nvSpPr>
              <p:cNvPr id="132" name="TextBox 131">
                <a:extLst>
                  <a:ext uri="{FF2B5EF4-FFF2-40B4-BE49-F238E27FC236}">
                    <a16:creationId xmlns:a16="http://schemas.microsoft.com/office/drawing/2014/main" id="{42EF4FA6-DC02-43C9-B5E3-22D28D6468F2}"/>
                  </a:ext>
                </a:extLst>
              </p:cNvPr>
              <p:cNvSpPr txBox="1"/>
              <p:nvPr/>
            </p:nvSpPr>
            <p:spPr>
              <a:xfrm>
                <a:off x="9050745" y="4694937"/>
                <a:ext cx="407484" cy="461665"/>
              </a:xfrm>
              <a:prstGeom prst="rect">
                <a:avLst/>
              </a:prstGeom>
              <a:noFill/>
            </p:spPr>
            <p:txBody>
              <a:bodyPr wrap="none" rtlCol="0">
                <a:spAutoFit/>
              </a:bodyPr>
              <a:lstStyle/>
              <a:p>
                <a:r>
                  <a:rPr lang="en-US" sz="2400" dirty="0"/>
                  <a:t>D</a:t>
                </a:r>
              </a:p>
            </p:txBody>
          </p:sp>
        </p:grpSp>
        <p:sp>
          <p:nvSpPr>
            <p:cNvPr id="156" name="TextBox 155">
              <a:extLst>
                <a:ext uri="{FF2B5EF4-FFF2-40B4-BE49-F238E27FC236}">
                  <a16:creationId xmlns:a16="http://schemas.microsoft.com/office/drawing/2014/main" id="{2B749DA2-0345-4EE6-8EB4-106048C53F23}"/>
                </a:ext>
              </a:extLst>
            </p:cNvPr>
            <p:cNvSpPr txBox="1"/>
            <p:nvPr/>
          </p:nvSpPr>
          <p:spPr>
            <a:xfrm>
              <a:off x="9933535" y="4986324"/>
              <a:ext cx="505267" cy="369332"/>
            </a:xfrm>
            <a:prstGeom prst="rect">
              <a:avLst/>
            </a:prstGeom>
            <a:noFill/>
          </p:spPr>
          <p:txBody>
            <a:bodyPr wrap="none" rtlCol="0">
              <a:spAutoFit/>
            </a:bodyPr>
            <a:lstStyle/>
            <a:p>
              <a:r>
                <a:rPr lang="en-US" dirty="0"/>
                <a:t>M3</a:t>
              </a:r>
            </a:p>
          </p:txBody>
        </p:sp>
      </p:grpSp>
      <p:grpSp>
        <p:nvGrpSpPr>
          <p:cNvPr id="167" name="Group 166">
            <a:extLst>
              <a:ext uri="{FF2B5EF4-FFF2-40B4-BE49-F238E27FC236}">
                <a16:creationId xmlns:a16="http://schemas.microsoft.com/office/drawing/2014/main" id="{184EE6EA-920E-4BCF-A9E0-CF1315B81E20}"/>
              </a:ext>
            </a:extLst>
          </p:cNvPr>
          <p:cNvGrpSpPr/>
          <p:nvPr/>
        </p:nvGrpSpPr>
        <p:grpSpPr>
          <a:xfrm>
            <a:off x="3136127" y="2858053"/>
            <a:ext cx="1910202" cy="3064707"/>
            <a:chOff x="3320378" y="3240546"/>
            <a:chExt cx="1910202" cy="3064707"/>
          </a:xfrm>
        </p:grpSpPr>
        <p:cxnSp>
          <p:nvCxnSpPr>
            <p:cNvPr id="153" name="Straight Arrow Connector 152">
              <a:extLst>
                <a:ext uri="{FF2B5EF4-FFF2-40B4-BE49-F238E27FC236}">
                  <a16:creationId xmlns:a16="http://schemas.microsoft.com/office/drawing/2014/main" id="{CACEC6EF-97FE-4276-8260-213BC35015B7}"/>
                </a:ext>
              </a:extLst>
            </p:cNvPr>
            <p:cNvCxnSpPr>
              <a:cxnSpLocks/>
            </p:cNvCxnSpPr>
            <p:nvPr/>
          </p:nvCxnSpPr>
          <p:spPr>
            <a:xfrm>
              <a:off x="3329835" y="5797421"/>
              <a:ext cx="1900745"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8660B47E-CA13-42C8-9951-E4E78E8BA011}"/>
                </a:ext>
              </a:extLst>
            </p:cNvPr>
            <p:cNvCxnSpPr/>
            <p:nvPr/>
          </p:nvCxnSpPr>
          <p:spPr>
            <a:xfrm>
              <a:off x="3320378" y="3568914"/>
              <a:ext cx="1802674"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C58147AB-6A89-461A-AE17-4347126FA133}"/>
                </a:ext>
              </a:extLst>
            </p:cNvPr>
            <p:cNvSpPr txBox="1"/>
            <p:nvPr/>
          </p:nvSpPr>
          <p:spPr>
            <a:xfrm>
              <a:off x="3552595" y="3240546"/>
              <a:ext cx="1231620" cy="707886"/>
            </a:xfrm>
            <a:prstGeom prst="rect">
              <a:avLst/>
            </a:prstGeom>
            <a:solidFill>
              <a:schemeClr val="tx1"/>
            </a:solidFill>
          </p:spPr>
          <p:txBody>
            <a:bodyPr wrap="square" rtlCol="0">
              <a:spAutoFit/>
            </a:bodyPr>
            <a:lstStyle/>
            <a:p>
              <a:pPr algn="ctr"/>
              <a:r>
                <a:rPr lang="en-US" sz="2000" dirty="0">
                  <a:solidFill>
                    <a:schemeClr val="bg1"/>
                  </a:solidFill>
                  <a:latin typeface="Arial Rounded MT Bold" panose="020F0704030504030204" pitchFamily="34" charset="0"/>
                </a:rPr>
                <a:t>Form Layers</a:t>
              </a:r>
            </a:p>
          </p:txBody>
        </p:sp>
        <p:sp>
          <p:nvSpPr>
            <p:cNvPr id="144" name="Rectangle 143">
              <a:extLst>
                <a:ext uri="{FF2B5EF4-FFF2-40B4-BE49-F238E27FC236}">
                  <a16:creationId xmlns:a16="http://schemas.microsoft.com/office/drawing/2014/main" id="{EC9B449B-35C3-4F0E-8B8E-DBD46BAC5612}"/>
                </a:ext>
              </a:extLst>
            </p:cNvPr>
            <p:cNvSpPr/>
            <p:nvPr/>
          </p:nvSpPr>
          <p:spPr>
            <a:xfrm>
              <a:off x="3666588" y="3457059"/>
              <a:ext cx="242374" cy="369332"/>
            </a:xfrm>
            <a:prstGeom prst="rect">
              <a:avLst/>
            </a:prstGeom>
          </p:spPr>
          <p:txBody>
            <a:bodyPr wrap="none">
              <a:spAutoFit/>
            </a:bodyPr>
            <a:lstStyle/>
            <a:p>
              <a:r>
                <a:rPr lang="en-US" dirty="0">
                  <a:solidFill>
                    <a:schemeClr val="bg1"/>
                  </a:solidFill>
                  <a:latin typeface="Arial Rounded MT Bold" panose="020F0704030504030204" pitchFamily="34" charset="0"/>
                </a:rPr>
                <a:t> </a:t>
              </a:r>
              <a:endParaRPr lang="en-US" dirty="0"/>
            </a:p>
          </p:txBody>
        </p:sp>
        <p:sp>
          <p:nvSpPr>
            <p:cNvPr id="152" name="TextBox 151">
              <a:extLst>
                <a:ext uri="{FF2B5EF4-FFF2-40B4-BE49-F238E27FC236}">
                  <a16:creationId xmlns:a16="http://schemas.microsoft.com/office/drawing/2014/main" id="{F30BE707-F670-4625-89D0-1293D94F45F9}"/>
                </a:ext>
              </a:extLst>
            </p:cNvPr>
            <p:cNvSpPr txBox="1"/>
            <p:nvPr/>
          </p:nvSpPr>
          <p:spPr>
            <a:xfrm>
              <a:off x="3545089" y="5289590"/>
              <a:ext cx="1231620" cy="1015663"/>
            </a:xfrm>
            <a:prstGeom prst="rect">
              <a:avLst/>
            </a:prstGeom>
            <a:solidFill>
              <a:schemeClr val="tx1"/>
            </a:solidFill>
          </p:spPr>
          <p:txBody>
            <a:bodyPr wrap="square" rtlCol="0">
              <a:spAutoFit/>
            </a:bodyPr>
            <a:lstStyle/>
            <a:p>
              <a:pPr algn="ctr"/>
              <a:r>
                <a:rPr lang="en-US" sz="2000" dirty="0">
                  <a:solidFill>
                    <a:schemeClr val="bg1"/>
                  </a:solidFill>
                  <a:latin typeface="Arial Rounded MT Bold" panose="020F0704030504030204" pitchFamily="34" charset="0"/>
                </a:rPr>
                <a:t>L2P</a:t>
              </a:r>
            </a:p>
            <a:p>
              <a:pPr algn="ctr"/>
              <a:r>
                <a:rPr lang="en-US" sz="2000" dirty="0">
                  <a:solidFill>
                    <a:schemeClr val="bg1"/>
                  </a:solidFill>
                  <a:latin typeface="Arial Rounded MT Bold" panose="020F0704030504030204" pitchFamily="34" charset="0"/>
                </a:rPr>
                <a:t>Map for </a:t>
              </a:r>
            </a:p>
            <a:p>
              <a:pPr algn="ctr"/>
              <a:r>
                <a:rPr lang="en-US" sz="2000" dirty="0">
                  <a:solidFill>
                    <a:schemeClr val="bg1"/>
                  </a:solidFill>
                  <a:latin typeface="Arial Rounded MT Bold" panose="020F0704030504030204" pitchFamily="34" charset="0"/>
                </a:rPr>
                <a:t>Layer</a:t>
              </a:r>
            </a:p>
          </p:txBody>
        </p:sp>
        <p:cxnSp>
          <p:nvCxnSpPr>
            <p:cNvPr id="161" name="Straight Connector 160">
              <a:extLst>
                <a:ext uri="{FF2B5EF4-FFF2-40B4-BE49-F238E27FC236}">
                  <a16:creationId xmlns:a16="http://schemas.microsoft.com/office/drawing/2014/main" id="{5A0B6582-D21B-4845-A6AC-B7F679D3BC12}"/>
                </a:ext>
              </a:extLst>
            </p:cNvPr>
            <p:cNvCxnSpPr>
              <a:cxnSpLocks/>
            </p:cNvCxnSpPr>
            <p:nvPr/>
          </p:nvCxnSpPr>
          <p:spPr>
            <a:xfrm>
              <a:off x="3348031" y="3542947"/>
              <a:ext cx="8364" cy="2254474"/>
            </a:xfrm>
            <a:prstGeom prst="line">
              <a:avLst/>
            </a:prstGeom>
            <a:ln w="57150"/>
          </p:spPr>
          <p:style>
            <a:lnRef idx="2">
              <a:schemeClr val="dk1"/>
            </a:lnRef>
            <a:fillRef idx="0">
              <a:schemeClr val="dk1"/>
            </a:fillRef>
            <a:effectRef idx="1">
              <a:schemeClr val="dk1"/>
            </a:effectRef>
            <a:fontRef idx="minor">
              <a:schemeClr val="tx1"/>
            </a:fontRef>
          </p:style>
        </p:cxnSp>
      </p:grpSp>
      <p:cxnSp>
        <p:nvCxnSpPr>
          <p:cNvPr id="172" name="Straight Arrow Connector 171">
            <a:extLst>
              <a:ext uri="{FF2B5EF4-FFF2-40B4-BE49-F238E27FC236}">
                <a16:creationId xmlns:a16="http://schemas.microsoft.com/office/drawing/2014/main" id="{4AF8BE37-40A5-4FF9-97D9-070F4501A633}"/>
              </a:ext>
            </a:extLst>
          </p:cNvPr>
          <p:cNvCxnSpPr>
            <a:cxnSpLocks/>
          </p:cNvCxnSpPr>
          <p:nvPr/>
        </p:nvCxnSpPr>
        <p:spPr>
          <a:xfrm>
            <a:off x="2716567" y="4240375"/>
            <a:ext cx="429017" cy="0"/>
          </a:xfrm>
          <a:prstGeom prst="straightConnector1">
            <a:avLst/>
          </a:prstGeom>
          <a:ln w="5715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6" name="Rectangle: Rounded Corners 185">
            <a:extLst>
              <a:ext uri="{FF2B5EF4-FFF2-40B4-BE49-F238E27FC236}">
                <a16:creationId xmlns:a16="http://schemas.microsoft.com/office/drawing/2014/main" id="{0AAE7E13-E890-469A-8168-7854B0E1F745}"/>
              </a:ext>
            </a:extLst>
          </p:cNvPr>
          <p:cNvSpPr/>
          <p:nvPr/>
        </p:nvSpPr>
        <p:spPr>
          <a:xfrm>
            <a:off x="0" y="6390793"/>
            <a:ext cx="12235543" cy="424553"/>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schemeClr val="bg1"/>
                </a:solidFill>
              </a:rPr>
              <a:t>Partition circuit in Layers (L</a:t>
            </a:r>
            <a:r>
              <a:rPr lang="en-US" sz="3600" b="1" baseline="-25000" dirty="0">
                <a:solidFill>
                  <a:schemeClr val="bg1"/>
                </a:solidFill>
              </a:rPr>
              <a:t>i</a:t>
            </a:r>
            <a:r>
              <a:rPr lang="en-US" sz="3600" b="1" dirty="0">
                <a:solidFill>
                  <a:schemeClr val="bg1"/>
                </a:solidFill>
              </a:rPr>
              <a:t>) &amp; Find L2P Map (M</a:t>
            </a:r>
            <a:r>
              <a:rPr lang="en-US" sz="3600" b="1" baseline="-25000" dirty="0">
                <a:solidFill>
                  <a:schemeClr val="bg1"/>
                </a:solidFill>
              </a:rPr>
              <a:t>i</a:t>
            </a:r>
            <a:r>
              <a:rPr lang="en-US" sz="3600" b="1" dirty="0">
                <a:solidFill>
                  <a:schemeClr val="bg1"/>
                </a:solidFill>
              </a:rPr>
              <a:t>)  </a:t>
            </a:r>
            <a:endParaRPr kumimoji="0" lang="en-US" sz="3600" b="1" i="0" u="none" strike="noStrike" kern="1200" cap="none" spc="0" normalizeH="0" baseline="0" noProof="0" dirty="0">
              <a:ln>
                <a:noFill/>
              </a:ln>
              <a:solidFill>
                <a:schemeClr val="bg1"/>
              </a:solidFill>
              <a:effectLst/>
              <a:uLnTx/>
              <a:uFillTx/>
              <a:latin typeface="Calibri"/>
            </a:endParaRPr>
          </a:p>
        </p:txBody>
      </p:sp>
      <p:sp>
        <p:nvSpPr>
          <p:cNvPr id="145" name="Title 1">
            <a:extLst>
              <a:ext uri="{FF2B5EF4-FFF2-40B4-BE49-F238E27FC236}">
                <a16:creationId xmlns:a16="http://schemas.microsoft.com/office/drawing/2014/main" id="{19EFEC2C-C4ED-4F33-B6C5-488DA24681BF}"/>
              </a:ext>
            </a:extLst>
          </p:cNvPr>
          <p:cNvSpPr>
            <a:spLocks noGrp="1"/>
          </p:cNvSpPr>
          <p:nvPr>
            <p:ph type="title"/>
          </p:nvPr>
        </p:nvSpPr>
        <p:spPr>
          <a:xfrm>
            <a:off x="609599" y="196814"/>
            <a:ext cx="9354937" cy="1143000"/>
          </a:xfrm>
          <a:effectLst/>
        </p:spPr>
        <p:txBody>
          <a:bodyPr>
            <a:noAutofit/>
          </a:bodyPr>
          <a:lstStyle/>
          <a:p>
            <a:r>
              <a:rPr lang="en-US" sz="3600" dirty="0"/>
              <a:t>Variation-Aware Movement Design</a:t>
            </a:r>
          </a:p>
        </p:txBody>
      </p:sp>
      <p:grpSp>
        <p:nvGrpSpPr>
          <p:cNvPr id="148" name="Group 147">
            <a:extLst>
              <a:ext uri="{FF2B5EF4-FFF2-40B4-BE49-F238E27FC236}">
                <a16:creationId xmlns:a16="http://schemas.microsoft.com/office/drawing/2014/main" id="{7BF407A4-5F9E-4A92-9CDC-74D98B8A63D9}"/>
              </a:ext>
            </a:extLst>
          </p:cNvPr>
          <p:cNvGrpSpPr/>
          <p:nvPr/>
        </p:nvGrpSpPr>
        <p:grpSpPr>
          <a:xfrm>
            <a:off x="605618" y="2007721"/>
            <a:ext cx="1241214" cy="1113375"/>
            <a:chOff x="12192000" y="-501143"/>
            <a:chExt cx="2678049" cy="2371559"/>
          </a:xfrm>
        </p:grpSpPr>
        <p:grpSp>
          <p:nvGrpSpPr>
            <p:cNvPr id="151" name="Group 150">
              <a:extLst>
                <a:ext uri="{FF2B5EF4-FFF2-40B4-BE49-F238E27FC236}">
                  <a16:creationId xmlns:a16="http://schemas.microsoft.com/office/drawing/2014/main" id="{4B01D7F1-F41D-4A59-9414-8074BB15A213}"/>
                </a:ext>
              </a:extLst>
            </p:cNvPr>
            <p:cNvGrpSpPr/>
            <p:nvPr/>
          </p:nvGrpSpPr>
          <p:grpSpPr>
            <a:xfrm>
              <a:off x="12192000" y="-501143"/>
              <a:ext cx="2678049" cy="2371559"/>
              <a:chOff x="7299826" y="2478408"/>
              <a:chExt cx="2521400" cy="2511018"/>
            </a:xfrm>
          </p:grpSpPr>
          <p:grpSp>
            <p:nvGrpSpPr>
              <p:cNvPr id="162" name="Group 161">
                <a:extLst>
                  <a:ext uri="{FF2B5EF4-FFF2-40B4-BE49-F238E27FC236}">
                    <a16:creationId xmlns:a16="http://schemas.microsoft.com/office/drawing/2014/main" id="{A442926B-14A0-4999-9EAB-56F2EB0C65CE}"/>
                  </a:ext>
                </a:extLst>
              </p:cNvPr>
              <p:cNvGrpSpPr/>
              <p:nvPr/>
            </p:nvGrpSpPr>
            <p:grpSpPr>
              <a:xfrm>
                <a:off x="7299826" y="2478408"/>
                <a:ext cx="2521400" cy="2511018"/>
                <a:chOff x="7379936" y="2128204"/>
                <a:chExt cx="2085130" cy="1992014"/>
              </a:xfrm>
            </p:grpSpPr>
            <p:sp>
              <p:nvSpPr>
                <p:cNvPr id="166" name="Oval 165">
                  <a:extLst>
                    <a:ext uri="{FF2B5EF4-FFF2-40B4-BE49-F238E27FC236}">
                      <a16:creationId xmlns:a16="http://schemas.microsoft.com/office/drawing/2014/main" id="{CF8985EF-145A-4312-B822-EB82ED84922B}"/>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168" name="Oval 167">
                  <a:extLst>
                    <a:ext uri="{FF2B5EF4-FFF2-40B4-BE49-F238E27FC236}">
                      <a16:creationId xmlns:a16="http://schemas.microsoft.com/office/drawing/2014/main" id="{B8C9D6CF-8F30-40C3-971B-B235011EC768}"/>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169" name="Oval 168">
                  <a:extLst>
                    <a:ext uri="{FF2B5EF4-FFF2-40B4-BE49-F238E27FC236}">
                      <a16:creationId xmlns:a16="http://schemas.microsoft.com/office/drawing/2014/main" id="{EF8A57B0-D07B-4D4B-A57B-56A7AED964AA}"/>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170" name="Oval 169">
                  <a:extLst>
                    <a:ext uri="{FF2B5EF4-FFF2-40B4-BE49-F238E27FC236}">
                      <a16:creationId xmlns:a16="http://schemas.microsoft.com/office/drawing/2014/main" id="{9775020A-E374-464E-B673-1CDE72844BAD}"/>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163" name="Straight Connector 162">
                <a:extLst>
                  <a:ext uri="{FF2B5EF4-FFF2-40B4-BE49-F238E27FC236}">
                    <a16:creationId xmlns:a16="http://schemas.microsoft.com/office/drawing/2014/main" id="{34DB4E2A-05F2-46AD-A826-4B1A8CA183E0}"/>
                  </a:ext>
                </a:extLst>
              </p:cNvPr>
              <p:cNvCxnSpPr>
                <a:cxnSpLocks/>
                <a:stCxn id="166" idx="6"/>
                <a:endCxn id="168"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B83D3F8F-AD64-4418-A380-6381694FC2BF}"/>
                  </a:ext>
                </a:extLst>
              </p:cNvPr>
              <p:cNvCxnSpPr>
                <a:cxnSpLocks/>
                <a:stCxn id="166"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20AB6B54-063F-4D0E-8A40-A39DFA9C3CB0}"/>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60" name="Straight Connector 159">
              <a:extLst>
                <a:ext uri="{FF2B5EF4-FFF2-40B4-BE49-F238E27FC236}">
                  <a16:creationId xmlns:a16="http://schemas.microsoft.com/office/drawing/2014/main" id="{FCF7D447-B4D4-4A29-BADA-67EFFAD1FECB}"/>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grpSp>
        <p:nvGrpSpPr>
          <p:cNvPr id="171" name="Group 170">
            <a:extLst>
              <a:ext uri="{FF2B5EF4-FFF2-40B4-BE49-F238E27FC236}">
                <a16:creationId xmlns:a16="http://schemas.microsoft.com/office/drawing/2014/main" id="{8AEBCF1C-BA51-4F22-8065-C8E462045FF2}"/>
              </a:ext>
            </a:extLst>
          </p:cNvPr>
          <p:cNvGrpSpPr/>
          <p:nvPr/>
        </p:nvGrpSpPr>
        <p:grpSpPr>
          <a:xfrm>
            <a:off x="292863" y="1850571"/>
            <a:ext cx="1916563" cy="1471189"/>
            <a:chOff x="1297645" y="4124534"/>
            <a:chExt cx="1916563" cy="1471189"/>
          </a:xfrm>
        </p:grpSpPr>
        <p:sp>
          <p:nvSpPr>
            <p:cNvPr id="173" name="TextBox 172">
              <a:extLst>
                <a:ext uri="{FF2B5EF4-FFF2-40B4-BE49-F238E27FC236}">
                  <a16:creationId xmlns:a16="http://schemas.microsoft.com/office/drawing/2014/main" id="{A588A72E-0112-4CC3-9176-C1C4E8E26350}"/>
                </a:ext>
              </a:extLst>
            </p:cNvPr>
            <p:cNvSpPr txBox="1"/>
            <p:nvPr/>
          </p:nvSpPr>
          <p:spPr>
            <a:xfrm flipH="1">
              <a:off x="1902701" y="5226391"/>
              <a:ext cx="854579" cy="369332"/>
            </a:xfrm>
            <a:prstGeom prst="rect">
              <a:avLst/>
            </a:prstGeom>
            <a:noFill/>
          </p:spPr>
          <p:txBody>
            <a:bodyPr wrap="square" rtlCol="0">
              <a:spAutoFit/>
            </a:bodyPr>
            <a:lstStyle/>
            <a:p>
              <a:r>
                <a:rPr lang="en-US" dirty="0"/>
                <a:t>0.95</a:t>
              </a:r>
            </a:p>
          </p:txBody>
        </p:sp>
        <p:sp>
          <p:nvSpPr>
            <p:cNvPr id="174" name="TextBox 173">
              <a:extLst>
                <a:ext uri="{FF2B5EF4-FFF2-40B4-BE49-F238E27FC236}">
                  <a16:creationId xmlns:a16="http://schemas.microsoft.com/office/drawing/2014/main" id="{E2067B1E-1CB5-44EB-87C3-EAB2308A69FC}"/>
                </a:ext>
              </a:extLst>
            </p:cNvPr>
            <p:cNvSpPr txBox="1"/>
            <p:nvPr/>
          </p:nvSpPr>
          <p:spPr>
            <a:xfrm flipH="1">
              <a:off x="1297645" y="4665279"/>
              <a:ext cx="550629" cy="369332"/>
            </a:xfrm>
            <a:prstGeom prst="rect">
              <a:avLst/>
            </a:prstGeom>
            <a:noFill/>
          </p:spPr>
          <p:txBody>
            <a:bodyPr wrap="square" rtlCol="0">
              <a:spAutoFit/>
            </a:bodyPr>
            <a:lstStyle/>
            <a:p>
              <a:r>
                <a:rPr lang="en-US" dirty="0"/>
                <a:t>0.9</a:t>
              </a:r>
            </a:p>
          </p:txBody>
        </p:sp>
        <p:sp>
          <p:nvSpPr>
            <p:cNvPr id="175" name="TextBox 174">
              <a:extLst>
                <a:ext uri="{FF2B5EF4-FFF2-40B4-BE49-F238E27FC236}">
                  <a16:creationId xmlns:a16="http://schemas.microsoft.com/office/drawing/2014/main" id="{12B0ECE0-2560-4CB2-A4AE-0F2342B95404}"/>
                </a:ext>
              </a:extLst>
            </p:cNvPr>
            <p:cNvSpPr txBox="1"/>
            <p:nvPr/>
          </p:nvSpPr>
          <p:spPr>
            <a:xfrm flipH="1">
              <a:off x="2663579" y="4665279"/>
              <a:ext cx="550629" cy="369332"/>
            </a:xfrm>
            <a:prstGeom prst="rect">
              <a:avLst/>
            </a:prstGeom>
            <a:noFill/>
          </p:spPr>
          <p:txBody>
            <a:bodyPr wrap="square" rtlCol="0">
              <a:spAutoFit/>
            </a:bodyPr>
            <a:lstStyle/>
            <a:p>
              <a:r>
                <a:rPr lang="en-US" dirty="0"/>
                <a:t>0.8</a:t>
              </a:r>
            </a:p>
          </p:txBody>
        </p:sp>
        <p:sp>
          <p:nvSpPr>
            <p:cNvPr id="176" name="TextBox 175">
              <a:extLst>
                <a:ext uri="{FF2B5EF4-FFF2-40B4-BE49-F238E27FC236}">
                  <a16:creationId xmlns:a16="http://schemas.microsoft.com/office/drawing/2014/main" id="{65A98584-F1E5-4272-B278-65906974F958}"/>
                </a:ext>
              </a:extLst>
            </p:cNvPr>
            <p:cNvSpPr txBox="1"/>
            <p:nvPr/>
          </p:nvSpPr>
          <p:spPr>
            <a:xfrm flipH="1">
              <a:off x="2000326" y="4124534"/>
              <a:ext cx="550629" cy="369332"/>
            </a:xfrm>
            <a:prstGeom prst="rect">
              <a:avLst/>
            </a:prstGeom>
            <a:noFill/>
          </p:spPr>
          <p:txBody>
            <a:bodyPr wrap="square" rtlCol="0">
              <a:spAutoFit/>
            </a:bodyPr>
            <a:lstStyle/>
            <a:p>
              <a:r>
                <a:rPr lang="en-US" dirty="0"/>
                <a:t>0.9</a:t>
              </a:r>
            </a:p>
          </p:txBody>
        </p:sp>
      </p:grpSp>
    </p:spTree>
    <p:extLst>
      <p:ext uri="{BB962C8B-B14F-4D97-AF65-F5344CB8AC3E}">
        <p14:creationId xmlns:p14="http://schemas.microsoft.com/office/powerpoint/2010/main" val="383798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1" grpId="0" animBg="1"/>
      <p:bldP spid="63" grpId="0" animBg="1"/>
      <p:bldP spid="147" grpId="0"/>
      <p:bldP spid="149" grpId="0"/>
      <p:bldP spid="150" grpId="0"/>
      <p:bldP spid="1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5379-48B6-43C5-AC2C-20A2E4E7157D}"/>
              </a:ext>
            </a:extLst>
          </p:cNvPr>
          <p:cNvSpPr>
            <a:spLocks noGrp="1"/>
          </p:cNvSpPr>
          <p:nvPr>
            <p:ph type="title"/>
          </p:nvPr>
        </p:nvSpPr>
        <p:spPr>
          <a:xfrm>
            <a:off x="609599" y="196814"/>
            <a:ext cx="9354937" cy="1143000"/>
          </a:xfrm>
          <a:effectLst/>
        </p:spPr>
        <p:txBody>
          <a:bodyPr>
            <a:noAutofit/>
          </a:bodyPr>
          <a:lstStyle/>
          <a:p>
            <a:r>
              <a:rPr lang="en-US" sz="3600" dirty="0"/>
              <a:t>Variation-Aware Movement Design</a:t>
            </a:r>
          </a:p>
        </p:txBody>
      </p:sp>
      <p:sp>
        <p:nvSpPr>
          <p:cNvPr id="3" name="Slide Number Placeholder 2">
            <a:extLst>
              <a:ext uri="{FF2B5EF4-FFF2-40B4-BE49-F238E27FC236}">
                <a16:creationId xmlns:a16="http://schemas.microsoft.com/office/drawing/2014/main" id="{D2439990-A687-458A-B6E2-67224A253849}"/>
              </a:ext>
            </a:extLst>
          </p:cNvPr>
          <p:cNvSpPr>
            <a:spLocks noGrp="1"/>
          </p:cNvSpPr>
          <p:nvPr>
            <p:ph type="sldNum" sz="quarter" idx="4"/>
          </p:nvPr>
        </p:nvSpPr>
        <p:spPr>
          <a:effectLst/>
        </p:spPr>
        <p:txBody>
          <a:bodyPr/>
          <a:lstStyle/>
          <a:p>
            <a:fld id="{52AE2DB5-4517-4C79-AADE-245F3E00587B}" type="slidenum">
              <a:rPr lang="en-US" smtClean="0">
                <a:solidFill>
                  <a:prstClr val="black">
                    <a:tint val="75000"/>
                  </a:prstClr>
                </a:solidFill>
              </a:rPr>
              <a:pPr/>
              <a:t>21</a:t>
            </a:fld>
            <a:endParaRPr lang="en-US" dirty="0">
              <a:solidFill>
                <a:prstClr val="black">
                  <a:tint val="75000"/>
                </a:prstClr>
              </a:solidFill>
            </a:endParaRPr>
          </a:p>
        </p:txBody>
      </p:sp>
      <p:grpSp>
        <p:nvGrpSpPr>
          <p:cNvPr id="5" name="Group 4">
            <a:extLst>
              <a:ext uri="{FF2B5EF4-FFF2-40B4-BE49-F238E27FC236}">
                <a16:creationId xmlns:a16="http://schemas.microsoft.com/office/drawing/2014/main" id="{ED3981A3-3267-4FBA-8974-A7E0086B5170}"/>
              </a:ext>
            </a:extLst>
          </p:cNvPr>
          <p:cNvGrpSpPr/>
          <p:nvPr/>
        </p:nvGrpSpPr>
        <p:grpSpPr>
          <a:xfrm>
            <a:off x="51687" y="3443898"/>
            <a:ext cx="2286264" cy="1658481"/>
            <a:chOff x="7179422" y="2558618"/>
            <a:chExt cx="3981784" cy="2861343"/>
          </a:xfrm>
          <a:effectLst/>
        </p:grpSpPr>
        <p:grpSp>
          <p:nvGrpSpPr>
            <p:cNvPr id="6" name="Group 5">
              <a:extLst>
                <a:ext uri="{FF2B5EF4-FFF2-40B4-BE49-F238E27FC236}">
                  <a16:creationId xmlns:a16="http://schemas.microsoft.com/office/drawing/2014/main" id="{FE7B63DB-0F1E-4E50-9655-A82FDD998D3D}"/>
                </a:ext>
              </a:extLst>
            </p:cNvPr>
            <p:cNvGrpSpPr/>
            <p:nvPr/>
          </p:nvGrpSpPr>
          <p:grpSpPr>
            <a:xfrm>
              <a:off x="7822360" y="2743284"/>
              <a:ext cx="3338846" cy="2465798"/>
              <a:chOff x="7431578" y="2493633"/>
              <a:chExt cx="3790604" cy="2762177"/>
            </a:xfrm>
          </p:grpSpPr>
          <p:cxnSp>
            <p:nvCxnSpPr>
              <p:cNvPr id="14" name="Straight Connector 13">
                <a:extLst>
                  <a:ext uri="{FF2B5EF4-FFF2-40B4-BE49-F238E27FC236}">
                    <a16:creationId xmlns:a16="http://schemas.microsoft.com/office/drawing/2014/main" id="{47D2B4EC-7639-4A17-8E9D-74275F4DDC58}"/>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A64F0D6-367E-4120-9C32-2E9930664629}"/>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DDC5C55-3D3D-423B-998D-9C9929C1C244}"/>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D8536FC-AFF5-48BA-BAA3-FB4040264FEA}"/>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86FF6DC5-8753-4431-AA17-E8396FF22310}"/>
                  </a:ext>
                </a:extLst>
              </p:cNvPr>
              <p:cNvGrpSpPr/>
              <p:nvPr/>
            </p:nvGrpSpPr>
            <p:grpSpPr>
              <a:xfrm>
                <a:off x="8014508" y="2493633"/>
                <a:ext cx="220249" cy="1002029"/>
                <a:chOff x="8014508" y="2493633"/>
                <a:chExt cx="220249" cy="1002029"/>
              </a:xfrm>
            </p:grpSpPr>
            <p:grpSp>
              <p:nvGrpSpPr>
                <p:cNvPr id="29" name="Group 28">
                  <a:extLst>
                    <a:ext uri="{FF2B5EF4-FFF2-40B4-BE49-F238E27FC236}">
                      <a16:creationId xmlns:a16="http://schemas.microsoft.com/office/drawing/2014/main" id="{029F3C47-404B-4AE2-8A1E-210ECA12C96E}"/>
                    </a:ext>
                  </a:extLst>
                </p:cNvPr>
                <p:cNvGrpSpPr/>
                <p:nvPr/>
              </p:nvGrpSpPr>
              <p:grpSpPr>
                <a:xfrm>
                  <a:off x="8014508" y="2527069"/>
                  <a:ext cx="220249" cy="968593"/>
                  <a:chOff x="7674429" y="2527069"/>
                  <a:chExt cx="140676" cy="879594"/>
                </a:xfrm>
              </p:grpSpPr>
              <p:cxnSp>
                <p:nvCxnSpPr>
                  <p:cNvPr id="31" name="Straight Connector 30">
                    <a:extLst>
                      <a:ext uri="{FF2B5EF4-FFF2-40B4-BE49-F238E27FC236}">
                        <a16:creationId xmlns:a16="http://schemas.microsoft.com/office/drawing/2014/main" id="{EA844C9F-0AC1-400F-AD67-94A0E4A4E0EE}"/>
                      </a:ext>
                    </a:extLst>
                  </p:cNvPr>
                  <p:cNvCxnSpPr>
                    <a:cxnSpLocks/>
                    <a:endCxn id="32"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46DA5D86-A93A-43C6-B20B-380C24D8290E}"/>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6DEDB1B6-C598-4D13-B51F-96E8027EB1A5}"/>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636F7957-9E46-412C-83B1-8F35BADA4D5E}"/>
                  </a:ext>
                </a:extLst>
              </p:cNvPr>
              <p:cNvGrpSpPr/>
              <p:nvPr/>
            </p:nvGrpSpPr>
            <p:grpSpPr>
              <a:xfrm>
                <a:off x="8908588" y="4253781"/>
                <a:ext cx="220249" cy="1002029"/>
                <a:chOff x="8014508" y="2493633"/>
                <a:chExt cx="220249" cy="1002029"/>
              </a:xfrm>
            </p:grpSpPr>
            <p:grpSp>
              <p:nvGrpSpPr>
                <p:cNvPr id="25" name="Group 24">
                  <a:extLst>
                    <a:ext uri="{FF2B5EF4-FFF2-40B4-BE49-F238E27FC236}">
                      <a16:creationId xmlns:a16="http://schemas.microsoft.com/office/drawing/2014/main" id="{5B1DBCFF-92AD-4EB9-8F1C-D9C684BFA749}"/>
                    </a:ext>
                  </a:extLst>
                </p:cNvPr>
                <p:cNvGrpSpPr/>
                <p:nvPr/>
              </p:nvGrpSpPr>
              <p:grpSpPr>
                <a:xfrm>
                  <a:off x="8014508" y="2527069"/>
                  <a:ext cx="220249" cy="968593"/>
                  <a:chOff x="7674429" y="2527069"/>
                  <a:chExt cx="140676" cy="879594"/>
                </a:xfrm>
              </p:grpSpPr>
              <p:cxnSp>
                <p:nvCxnSpPr>
                  <p:cNvPr id="27" name="Straight Connector 26">
                    <a:extLst>
                      <a:ext uri="{FF2B5EF4-FFF2-40B4-BE49-F238E27FC236}">
                        <a16:creationId xmlns:a16="http://schemas.microsoft.com/office/drawing/2014/main" id="{7EB6260E-DC83-4E5A-A833-D5B88CB2A779}"/>
                      </a:ext>
                    </a:extLst>
                  </p:cNvPr>
                  <p:cNvCxnSpPr>
                    <a:cxnSpLocks/>
                    <a:endCxn id="28" idx="4"/>
                  </p:cNvCxnSpPr>
                  <p:nvPr/>
                </p:nvCxnSpPr>
                <p:spPr>
                  <a:xfrm>
                    <a:off x="7741920" y="2527069"/>
                    <a:ext cx="2847" cy="87959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11A4038-8278-4DCA-8C8E-8BF28A318609}"/>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D266E778-CE94-4A0F-A621-A8B6145C65C1}"/>
                    </a:ext>
                  </a:extLst>
                </p:cNvPr>
                <p:cNvSpPr/>
                <p:nvPr/>
              </p:nvSpPr>
              <p:spPr>
                <a:xfrm>
                  <a:off x="8086502"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2FFAC0F-E946-4DA5-AD26-C7CC0C3F5A8D}"/>
                  </a:ext>
                </a:extLst>
              </p:cNvPr>
              <p:cNvGrpSpPr/>
              <p:nvPr/>
            </p:nvGrpSpPr>
            <p:grpSpPr>
              <a:xfrm>
                <a:off x="9601667" y="2493633"/>
                <a:ext cx="220249" cy="1866704"/>
                <a:chOff x="9464507" y="2493633"/>
                <a:chExt cx="220249" cy="1866704"/>
              </a:xfrm>
            </p:grpSpPr>
            <p:grpSp>
              <p:nvGrpSpPr>
                <p:cNvPr id="21" name="Group 20">
                  <a:extLst>
                    <a:ext uri="{FF2B5EF4-FFF2-40B4-BE49-F238E27FC236}">
                      <a16:creationId xmlns:a16="http://schemas.microsoft.com/office/drawing/2014/main" id="{74D4A260-B163-4CEC-BA1E-5FB12A298979}"/>
                    </a:ext>
                  </a:extLst>
                </p:cNvPr>
                <p:cNvGrpSpPr/>
                <p:nvPr/>
              </p:nvGrpSpPr>
              <p:grpSpPr>
                <a:xfrm>
                  <a:off x="9464507" y="2493634"/>
                  <a:ext cx="220249" cy="1866703"/>
                  <a:chOff x="7674429" y="1711482"/>
                  <a:chExt cx="140676" cy="1695181"/>
                </a:xfrm>
              </p:grpSpPr>
              <p:cxnSp>
                <p:nvCxnSpPr>
                  <p:cNvPr id="23" name="Straight Connector 22">
                    <a:extLst>
                      <a:ext uri="{FF2B5EF4-FFF2-40B4-BE49-F238E27FC236}">
                        <a16:creationId xmlns:a16="http://schemas.microsoft.com/office/drawing/2014/main" id="{E61C6E99-3780-4532-8899-25CBEDE2BDD6}"/>
                      </a:ext>
                    </a:extLst>
                  </p:cNvPr>
                  <p:cNvCxnSpPr>
                    <a:cxnSpLocks/>
                    <a:endCxn id="24" idx="4"/>
                  </p:cNvCxnSpPr>
                  <p:nvPr/>
                </p:nvCxnSpPr>
                <p:spPr>
                  <a:xfrm>
                    <a:off x="7744767" y="1711482"/>
                    <a:ext cx="1" cy="169518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AA9A5DC6-2B27-431F-93A1-D0D911ECB1A4}"/>
                      </a:ext>
                    </a:extLst>
                  </p:cNvPr>
                  <p:cNvSpPr/>
                  <p:nvPr/>
                </p:nvSpPr>
                <p:spPr>
                  <a:xfrm>
                    <a:off x="7674429" y="3245890"/>
                    <a:ext cx="140676" cy="160773"/>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78D0FA69-DCE2-48DF-BCD5-2FF0D7925D78}"/>
                    </a:ext>
                  </a:extLst>
                </p:cNvPr>
                <p:cNvSpPr/>
                <p:nvPr/>
              </p:nvSpPr>
              <p:spPr>
                <a:xfrm>
                  <a:off x="9540958" y="2493633"/>
                  <a:ext cx="67345" cy="66870"/>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 name="TextBox 6">
              <a:extLst>
                <a:ext uri="{FF2B5EF4-FFF2-40B4-BE49-F238E27FC236}">
                  <a16:creationId xmlns:a16="http://schemas.microsoft.com/office/drawing/2014/main" id="{9D035EA7-562B-43C1-8C8E-6B4DB2D0EEF9}"/>
                </a:ext>
              </a:extLst>
            </p:cNvPr>
            <p:cNvSpPr txBox="1"/>
            <p:nvPr/>
          </p:nvSpPr>
          <p:spPr>
            <a:xfrm>
              <a:off x="7185834" y="2558618"/>
              <a:ext cx="389850" cy="461665"/>
            </a:xfrm>
            <a:prstGeom prst="rect">
              <a:avLst/>
            </a:prstGeom>
            <a:noFill/>
          </p:spPr>
          <p:txBody>
            <a:bodyPr wrap="none" rtlCol="0">
              <a:spAutoFit/>
            </a:bodyPr>
            <a:lstStyle/>
            <a:p>
              <a:r>
                <a:rPr lang="en-US" sz="2400" dirty="0"/>
                <a:t>A</a:t>
              </a:r>
            </a:p>
          </p:txBody>
        </p:sp>
        <p:sp>
          <p:nvSpPr>
            <p:cNvPr id="8" name="TextBox 7">
              <a:extLst>
                <a:ext uri="{FF2B5EF4-FFF2-40B4-BE49-F238E27FC236}">
                  <a16:creationId xmlns:a16="http://schemas.microsoft.com/office/drawing/2014/main" id="{66D93C2E-B086-4462-9CC8-A4B25BB5735D}"/>
                </a:ext>
              </a:extLst>
            </p:cNvPr>
            <p:cNvSpPr txBox="1"/>
            <p:nvPr/>
          </p:nvSpPr>
          <p:spPr>
            <a:xfrm>
              <a:off x="7185834" y="3370160"/>
              <a:ext cx="389850" cy="461665"/>
            </a:xfrm>
            <a:prstGeom prst="rect">
              <a:avLst/>
            </a:prstGeom>
            <a:noFill/>
          </p:spPr>
          <p:txBody>
            <a:bodyPr wrap="none" rtlCol="0">
              <a:spAutoFit/>
            </a:bodyPr>
            <a:lstStyle/>
            <a:p>
              <a:r>
                <a:rPr lang="en-US" sz="2400" dirty="0"/>
                <a:t>B</a:t>
              </a:r>
            </a:p>
          </p:txBody>
        </p:sp>
        <p:sp>
          <p:nvSpPr>
            <p:cNvPr id="9" name="TextBox 8">
              <a:extLst>
                <a:ext uri="{FF2B5EF4-FFF2-40B4-BE49-F238E27FC236}">
                  <a16:creationId xmlns:a16="http://schemas.microsoft.com/office/drawing/2014/main" id="{01B8A24B-D9D8-4C2A-A222-3794461766D1}"/>
                </a:ext>
              </a:extLst>
            </p:cNvPr>
            <p:cNvSpPr txBox="1"/>
            <p:nvPr/>
          </p:nvSpPr>
          <p:spPr>
            <a:xfrm>
              <a:off x="7179422" y="4146754"/>
              <a:ext cx="407484" cy="461665"/>
            </a:xfrm>
            <a:prstGeom prst="rect">
              <a:avLst/>
            </a:prstGeom>
            <a:noFill/>
          </p:spPr>
          <p:txBody>
            <a:bodyPr wrap="none" rtlCol="0">
              <a:spAutoFit/>
            </a:bodyPr>
            <a:lstStyle/>
            <a:p>
              <a:r>
                <a:rPr lang="en-US" sz="2400" dirty="0"/>
                <a:t>C</a:t>
              </a:r>
            </a:p>
          </p:txBody>
        </p:sp>
        <p:sp>
          <p:nvSpPr>
            <p:cNvPr id="10" name="TextBox 9">
              <a:extLst>
                <a:ext uri="{FF2B5EF4-FFF2-40B4-BE49-F238E27FC236}">
                  <a16:creationId xmlns:a16="http://schemas.microsoft.com/office/drawing/2014/main" id="{D3345951-9667-431D-8F53-9AEDB7301328}"/>
                </a:ext>
              </a:extLst>
            </p:cNvPr>
            <p:cNvSpPr txBox="1"/>
            <p:nvPr/>
          </p:nvSpPr>
          <p:spPr>
            <a:xfrm>
              <a:off x="7179422" y="4958296"/>
              <a:ext cx="407484" cy="461665"/>
            </a:xfrm>
            <a:prstGeom prst="rect">
              <a:avLst/>
            </a:prstGeom>
            <a:noFill/>
          </p:spPr>
          <p:txBody>
            <a:bodyPr wrap="none" rtlCol="0">
              <a:spAutoFit/>
            </a:bodyPr>
            <a:lstStyle/>
            <a:p>
              <a:r>
                <a:rPr lang="en-US" sz="2400" dirty="0"/>
                <a:t>D</a:t>
              </a:r>
            </a:p>
          </p:txBody>
        </p:sp>
        <p:cxnSp>
          <p:nvCxnSpPr>
            <p:cNvPr id="11" name="Straight Connector 10">
              <a:extLst>
                <a:ext uri="{FF2B5EF4-FFF2-40B4-BE49-F238E27FC236}">
                  <a16:creationId xmlns:a16="http://schemas.microsoft.com/office/drawing/2014/main" id="{31CAD3BA-CF21-4597-A076-598F6689957A}"/>
                </a:ext>
              </a:extLst>
            </p:cNvPr>
            <p:cNvCxnSpPr>
              <a:cxnSpLocks/>
              <a:endCxn id="12" idx="4"/>
            </p:cNvCxnSpPr>
            <p:nvPr/>
          </p:nvCxnSpPr>
          <p:spPr>
            <a:xfrm>
              <a:off x="10608620" y="2773132"/>
              <a:ext cx="9703" cy="242782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6ADE4C76-90FE-441B-AC65-6A143D53D521}"/>
                </a:ext>
              </a:extLst>
            </p:cNvPr>
            <p:cNvSpPr/>
            <p:nvPr/>
          </p:nvSpPr>
          <p:spPr>
            <a:xfrm>
              <a:off x="10521323" y="5042909"/>
              <a:ext cx="194000" cy="158044"/>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3CF122-9793-4A7B-A101-F7D24DF4D26C}"/>
                </a:ext>
              </a:extLst>
            </p:cNvPr>
            <p:cNvSpPr/>
            <p:nvPr/>
          </p:nvSpPr>
          <p:spPr>
            <a:xfrm>
              <a:off x="10578960" y="2759602"/>
              <a:ext cx="59319" cy="59695"/>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2" name="Rectangle 121">
            <a:extLst>
              <a:ext uri="{FF2B5EF4-FFF2-40B4-BE49-F238E27FC236}">
                <a16:creationId xmlns:a16="http://schemas.microsoft.com/office/drawing/2014/main" id="{7D514F82-6130-4E5D-9A19-148268D54330}"/>
              </a:ext>
            </a:extLst>
          </p:cNvPr>
          <p:cNvSpPr/>
          <p:nvPr/>
        </p:nvSpPr>
        <p:spPr>
          <a:xfrm>
            <a:off x="10329101" y="2171849"/>
            <a:ext cx="344757" cy="1986128"/>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8246AD8-3235-4F02-A685-B65CD5B9EFD4}"/>
              </a:ext>
            </a:extLst>
          </p:cNvPr>
          <p:cNvSpPr/>
          <p:nvPr/>
        </p:nvSpPr>
        <p:spPr>
          <a:xfrm>
            <a:off x="8316711" y="2171849"/>
            <a:ext cx="344757" cy="1977210"/>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4B632E0-F1DF-4EFB-834B-AF803E2A7102}"/>
              </a:ext>
            </a:extLst>
          </p:cNvPr>
          <p:cNvSpPr/>
          <p:nvPr/>
        </p:nvSpPr>
        <p:spPr>
          <a:xfrm>
            <a:off x="6299389" y="2171849"/>
            <a:ext cx="344757" cy="2002632"/>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a:extLst>
              <a:ext uri="{FF2B5EF4-FFF2-40B4-BE49-F238E27FC236}">
                <a16:creationId xmlns:a16="http://schemas.microsoft.com/office/drawing/2014/main" id="{C1EFDC9D-5147-4777-8D10-F2DEF52AECC7}"/>
              </a:ext>
            </a:extLst>
          </p:cNvPr>
          <p:cNvSpPr/>
          <p:nvPr/>
        </p:nvSpPr>
        <p:spPr>
          <a:xfrm>
            <a:off x="6396493" y="2797132"/>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52F035F8-04FB-4962-AA23-42CBC23BD1AA}"/>
              </a:ext>
            </a:extLst>
          </p:cNvPr>
          <p:cNvSpPr/>
          <p:nvPr/>
        </p:nvSpPr>
        <p:spPr>
          <a:xfrm>
            <a:off x="6396493" y="3999178"/>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5B864F9-09F7-4F93-AD56-719EAAAF6F01}"/>
              </a:ext>
            </a:extLst>
          </p:cNvPr>
          <p:cNvSpPr/>
          <p:nvPr/>
        </p:nvSpPr>
        <p:spPr>
          <a:xfrm>
            <a:off x="10431844" y="400260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FCECED4-8B07-421B-8A4E-95F5479D01B0}"/>
              </a:ext>
            </a:extLst>
          </p:cNvPr>
          <p:cNvSpPr/>
          <p:nvPr/>
        </p:nvSpPr>
        <p:spPr>
          <a:xfrm>
            <a:off x="8401954" y="338867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5D41C1E-1E1E-4CC0-B92A-22E8320DB030}"/>
              </a:ext>
            </a:extLst>
          </p:cNvPr>
          <p:cNvSpPr/>
          <p:nvPr/>
        </p:nvSpPr>
        <p:spPr>
          <a:xfrm>
            <a:off x="6447001" y="224265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B5C0AC11-93E8-4A48-9C44-9D3E662C0F21}"/>
              </a:ext>
            </a:extLst>
          </p:cNvPr>
          <p:cNvSpPr/>
          <p:nvPr/>
        </p:nvSpPr>
        <p:spPr>
          <a:xfrm>
            <a:off x="6443695" y="3434099"/>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62B404C-C524-465D-A52A-10337375FE3A}"/>
              </a:ext>
            </a:extLst>
          </p:cNvPr>
          <p:cNvSpPr/>
          <p:nvPr/>
        </p:nvSpPr>
        <p:spPr>
          <a:xfrm>
            <a:off x="8454736" y="222014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47A35821-14AA-4E4E-A26E-F3DB05CC2C15}"/>
              </a:ext>
            </a:extLst>
          </p:cNvPr>
          <p:cNvSpPr/>
          <p:nvPr/>
        </p:nvSpPr>
        <p:spPr>
          <a:xfrm>
            <a:off x="10470835" y="2242924"/>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52D2435-FB83-4A2A-B69A-5D025DE7AF4C}"/>
              </a:ext>
            </a:extLst>
          </p:cNvPr>
          <p:cNvGrpSpPr/>
          <p:nvPr/>
        </p:nvGrpSpPr>
        <p:grpSpPr>
          <a:xfrm>
            <a:off x="6087315" y="2231256"/>
            <a:ext cx="4853621" cy="1899905"/>
            <a:chOff x="7431578" y="2493634"/>
            <a:chExt cx="3790604" cy="2762176"/>
          </a:xfrm>
        </p:grpSpPr>
        <p:cxnSp>
          <p:nvCxnSpPr>
            <p:cNvPr id="44" name="Straight Connector 43">
              <a:extLst>
                <a:ext uri="{FF2B5EF4-FFF2-40B4-BE49-F238E27FC236}">
                  <a16:creationId xmlns:a16="http://schemas.microsoft.com/office/drawing/2014/main" id="{B8A852F7-BF6C-4A8C-B6EE-BB3321816023}"/>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116240C-8A96-4DEE-A547-2422482FD286}"/>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9F553FE-7A35-4F2E-9CB1-3FB98C624DE4}"/>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8DEA056-BA5C-4CFC-BE01-CFBE0A4F8AAB}"/>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AAE181E-3420-4A35-A371-82753E080390}"/>
                </a:ext>
              </a:extLst>
            </p:cNvPr>
            <p:cNvCxnSpPr>
              <a:cxnSpLocks/>
            </p:cNvCxnSpPr>
            <p:nvPr/>
          </p:nvCxnSpPr>
          <p:spPr>
            <a:xfrm>
              <a:off x="7730647" y="2547329"/>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0BC19B6-DE45-4446-8F16-4E2ED290DCAD}"/>
                </a:ext>
              </a:extLst>
            </p:cNvPr>
            <p:cNvCxnSpPr>
              <a:cxnSpLocks/>
            </p:cNvCxnSpPr>
            <p:nvPr/>
          </p:nvCxnSpPr>
          <p:spPr>
            <a:xfrm>
              <a:off x="7730648" y="4287217"/>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F6FBA1A-D44D-41FD-8346-084E9DD543FD}"/>
                </a:ext>
              </a:extLst>
            </p:cNvPr>
            <p:cNvCxnSpPr>
              <a:cxnSpLocks/>
            </p:cNvCxnSpPr>
            <p:nvPr/>
          </p:nvCxnSpPr>
          <p:spPr>
            <a:xfrm>
              <a:off x="9298658" y="2493634"/>
              <a:ext cx="2" cy="18667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a16="http://schemas.microsoft.com/office/drawing/2014/main" id="{B0E384BC-85ED-4777-B649-E46159844D0B}"/>
              </a:ext>
            </a:extLst>
          </p:cNvPr>
          <p:cNvSpPr txBox="1"/>
          <p:nvPr/>
        </p:nvSpPr>
        <p:spPr>
          <a:xfrm>
            <a:off x="5588108" y="2035703"/>
            <a:ext cx="566718" cy="355715"/>
          </a:xfrm>
          <a:prstGeom prst="rect">
            <a:avLst/>
          </a:prstGeom>
          <a:noFill/>
        </p:spPr>
        <p:txBody>
          <a:bodyPr wrap="none" rtlCol="0">
            <a:spAutoFit/>
          </a:bodyPr>
          <a:lstStyle/>
          <a:p>
            <a:r>
              <a:rPr lang="en-US" sz="2400" dirty="0"/>
              <a:t>A</a:t>
            </a:r>
          </a:p>
        </p:txBody>
      </p:sp>
      <p:sp>
        <p:nvSpPr>
          <p:cNvPr id="38" name="TextBox 37">
            <a:extLst>
              <a:ext uri="{FF2B5EF4-FFF2-40B4-BE49-F238E27FC236}">
                <a16:creationId xmlns:a16="http://schemas.microsoft.com/office/drawing/2014/main" id="{5E3ECF8E-EB6F-4EA5-9942-F7916B11F473}"/>
              </a:ext>
            </a:extLst>
          </p:cNvPr>
          <p:cNvSpPr txBox="1"/>
          <p:nvPr/>
        </p:nvSpPr>
        <p:spPr>
          <a:xfrm>
            <a:off x="5588108" y="2660997"/>
            <a:ext cx="566718" cy="355715"/>
          </a:xfrm>
          <a:prstGeom prst="rect">
            <a:avLst/>
          </a:prstGeom>
          <a:noFill/>
        </p:spPr>
        <p:txBody>
          <a:bodyPr wrap="none" rtlCol="0">
            <a:spAutoFit/>
          </a:bodyPr>
          <a:lstStyle/>
          <a:p>
            <a:r>
              <a:rPr lang="en-US" sz="2400" dirty="0"/>
              <a:t>B</a:t>
            </a:r>
          </a:p>
        </p:txBody>
      </p:sp>
      <p:sp>
        <p:nvSpPr>
          <p:cNvPr id="39" name="TextBox 38">
            <a:extLst>
              <a:ext uri="{FF2B5EF4-FFF2-40B4-BE49-F238E27FC236}">
                <a16:creationId xmlns:a16="http://schemas.microsoft.com/office/drawing/2014/main" id="{20A9F9E1-2007-4BD8-A94E-D5C9708EB568}"/>
              </a:ext>
            </a:extLst>
          </p:cNvPr>
          <p:cNvSpPr txBox="1"/>
          <p:nvPr/>
        </p:nvSpPr>
        <p:spPr>
          <a:xfrm>
            <a:off x="5578787" y="3259368"/>
            <a:ext cx="592352" cy="355715"/>
          </a:xfrm>
          <a:prstGeom prst="rect">
            <a:avLst/>
          </a:prstGeom>
          <a:noFill/>
        </p:spPr>
        <p:txBody>
          <a:bodyPr wrap="none" rtlCol="0">
            <a:spAutoFit/>
          </a:bodyPr>
          <a:lstStyle/>
          <a:p>
            <a:r>
              <a:rPr lang="en-US" sz="2400" dirty="0"/>
              <a:t>C</a:t>
            </a:r>
          </a:p>
        </p:txBody>
      </p:sp>
      <p:sp>
        <p:nvSpPr>
          <p:cNvPr id="40" name="TextBox 39">
            <a:extLst>
              <a:ext uri="{FF2B5EF4-FFF2-40B4-BE49-F238E27FC236}">
                <a16:creationId xmlns:a16="http://schemas.microsoft.com/office/drawing/2014/main" id="{537C8A88-DE04-4600-A99D-CB5C88C385F9}"/>
              </a:ext>
            </a:extLst>
          </p:cNvPr>
          <p:cNvSpPr txBox="1"/>
          <p:nvPr/>
        </p:nvSpPr>
        <p:spPr>
          <a:xfrm>
            <a:off x="5578786" y="3884660"/>
            <a:ext cx="592352" cy="355715"/>
          </a:xfrm>
          <a:prstGeom prst="rect">
            <a:avLst/>
          </a:prstGeom>
          <a:noFill/>
        </p:spPr>
        <p:txBody>
          <a:bodyPr wrap="none" rtlCol="0">
            <a:spAutoFit/>
          </a:bodyPr>
          <a:lstStyle/>
          <a:p>
            <a:r>
              <a:rPr lang="en-US" sz="2400" dirty="0"/>
              <a:t>D</a:t>
            </a:r>
          </a:p>
        </p:txBody>
      </p:sp>
      <p:cxnSp>
        <p:nvCxnSpPr>
          <p:cNvPr id="41" name="Straight Connector 40">
            <a:extLst>
              <a:ext uri="{FF2B5EF4-FFF2-40B4-BE49-F238E27FC236}">
                <a16:creationId xmlns:a16="http://schemas.microsoft.com/office/drawing/2014/main" id="{912810BC-2AF9-4252-98B5-53512EDD3A6F}"/>
              </a:ext>
            </a:extLst>
          </p:cNvPr>
          <p:cNvCxnSpPr>
            <a:cxnSpLocks/>
          </p:cNvCxnSpPr>
          <p:nvPr/>
        </p:nvCxnSpPr>
        <p:spPr>
          <a:xfrm>
            <a:off x="10495044" y="2254253"/>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1" name="Group 150">
            <a:extLst>
              <a:ext uri="{FF2B5EF4-FFF2-40B4-BE49-F238E27FC236}">
                <a16:creationId xmlns:a16="http://schemas.microsoft.com/office/drawing/2014/main" id="{46865146-3C07-435D-9E0F-6948EBEC2613}"/>
              </a:ext>
            </a:extLst>
          </p:cNvPr>
          <p:cNvGrpSpPr/>
          <p:nvPr/>
        </p:nvGrpSpPr>
        <p:grpSpPr>
          <a:xfrm>
            <a:off x="6278294" y="1699807"/>
            <a:ext cx="4445753" cy="394298"/>
            <a:chOff x="6260876" y="1699807"/>
            <a:chExt cx="4445753" cy="394298"/>
          </a:xfrm>
        </p:grpSpPr>
        <p:sp>
          <p:nvSpPr>
            <p:cNvPr id="147" name="TextBox 146">
              <a:extLst>
                <a:ext uri="{FF2B5EF4-FFF2-40B4-BE49-F238E27FC236}">
                  <a16:creationId xmlns:a16="http://schemas.microsoft.com/office/drawing/2014/main" id="{57180C38-A607-4D44-BC52-C2D2BC56B982}"/>
                </a:ext>
              </a:extLst>
            </p:cNvPr>
            <p:cNvSpPr txBox="1"/>
            <p:nvPr/>
          </p:nvSpPr>
          <p:spPr>
            <a:xfrm>
              <a:off x="6260876" y="1701886"/>
              <a:ext cx="441146" cy="369332"/>
            </a:xfrm>
            <a:prstGeom prst="rect">
              <a:avLst/>
            </a:prstGeom>
            <a:noFill/>
          </p:spPr>
          <p:txBody>
            <a:bodyPr wrap="none" rtlCol="0">
              <a:spAutoFit/>
            </a:bodyPr>
            <a:lstStyle/>
            <a:p>
              <a:r>
                <a:rPr lang="en-US" dirty="0"/>
                <a:t>L1</a:t>
              </a:r>
            </a:p>
          </p:txBody>
        </p:sp>
        <p:sp>
          <p:nvSpPr>
            <p:cNvPr id="149" name="TextBox 148">
              <a:extLst>
                <a:ext uri="{FF2B5EF4-FFF2-40B4-BE49-F238E27FC236}">
                  <a16:creationId xmlns:a16="http://schemas.microsoft.com/office/drawing/2014/main" id="{1F447EF7-66FA-491D-B330-EBC342CE8A84}"/>
                </a:ext>
              </a:extLst>
            </p:cNvPr>
            <p:cNvSpPr txBox="1"/>
            <p:nvPr/>
          </p:nvSpPr>
          <p:spPr>
            <a:xfrm>
              <a:off x="8268516" y="1724773"/>
              <a:ext cx="441146" cy="369332"/>
            </a:xfrm>
            <a:prstGeom prst="rect">
              <a:avLst/>
            </a:prstGeom>
            <a:noFill/>
          </p:spPr>
          <p:txBody>
            <a:bodyPr wrap="none" rtlCol="0">
              <a:spAutoFit/>
            </a:bodyPr>
            <a:lstStyle/>
            <a:p>
              <a:r>
                <a:rPr lang="en-US" dirty="0"/>
                <a:t>L2</a:t>
              </a:r>
            </a:p>
          </p:txBody>
        </p:sp>
        <p:sp>
          <p:nvSpPr>
            <p:cNvPr id="150" name="TextBox 149">
              <a:extLst>
                <a:ext uri="{FF2B5EF4-FFF2-40B4-BE49-F238E27FC236}">
                  <a16:creationId xmlns:a16="http://schemas.microsoft.com/office/drawing/2014/main" id="{DE7F8A08-A0D5-4C19-B4E3-8792CF6D6E2B}"/>
                </a:ext>
              </a:extLst>
            </p:cNvPr>
            <p:cNvSpPr txBox="1"/>
            <p:nvPr/>
          </p:nvSpPr>
          <p:spPr>
            <a:xfrm>
              <a:off x="10265483" y="1699807"/>
              <a:ext cx="441146" cy="369332"/>
            </a:xfrm>
            <a:prstGeom prst="rect">
              <a:avLst/>
            </a:prstGeom>
            <a:noFill/>
          </p:spPr>
          <p:txBody>
            <a:bodyPr wrap="none" rtlCol="0">
              <a:spAutoFit/>
            </a:bodyPr>
            <a:lstStyle/>
            <a:p>
              <a:r>
                <a:rPr lang="en-US" dirty="0"/>
                <a:t>L3</a:t>
              </a:r>
            </a:p>
          </p:txBody>
        </p:sp>
      </p:grpSp>
      <p:grpSp>
        <p:nvGrpSpPr>
          <p:cNvPr id="157" name="Group 156">
            <a:extLst>
              <a:ext uri="{FF2B5EF4-FFF2-40B4-BE49-F238E27FC236}">
                <a16:creationId xmlns:a16="http://schemas.microsoft.com/office/drawing/2014/main" id="{850549CD-8C4A-4605-BFF2-ADE2702B27E9}"/>
              </a:ext>
            </a:extLst>
          </p:cNvPr>
          <p:cNvGrpSpPr/>
          <p:nvPr/>
        </p:nvGrpSpPr>
        <p:grpSpPr>
          <a:xfrm>
            <a:off x="5802044" y="4375829"/>
            <a:ext cx="1308418" cy="1756911"/>
            <a:chOff x="5761851" y="4218564"/>
            <a:chExt cx="1308418" cy="1756911"/>
          </a:xfrm>
          <a:effectLst/>
        </p:grpSpPr>
        <p:grpSp>
          <p:nvGrpSpPr>
            <p:cNvPr id="82" name="Group 81">
              <a:extLst>
                <a:ext uri="{FF2B5EF4-FFF2-40B4-BE49-F238E27FC236}">
                  <a16:creationId xmlns:a16="http://schemas.microsoft.com/office/drawing/2014/main" id="{090F66E8-B822-4044-80D6-CC39FE30A421}"/>
                </a:ext>
              </a:extLst>
            </p:cNvPr>
            <p:cNvGrpSpPr/>
            <p:nvPr/>
          </p:nvGrpSpPr>
          <p:grpSpPr>
            <a:xfrm>
              <a:off x="5761851" y="4218564"/>
              <a:ext cx="1308418" cy="1756911"/>
              <a:chOff x="9014983" y="2365980"/>
              <a:chExt cx="2072903" cy="2780651"/>
            </a:xfrm>
            <a:effectLst/>
          </p:grpSpPr>
          <p:grpSp>
            <p:nvGrpSpPr>
              <p:cNvPr id="66" name="Group 65">
                <a:extLst>
                  <a:ext uri="{FF2B5EF4-FFF2-40B4-BE49-F238E27FC236}">
                    <a16:creationId xmlns:a16="http://schemas.microsoft.com/office/drawing/2014/main" id="{5CA046FF-E1BF-4D71-8448-911F402817F0}"/>
                  </a:ext>
                </a:extLst>
              </p:cNvPr>
              <p:cNvGrpSpPr/>
              <p:nvPr/>
            </p:nvGrpSpPr>
            <p:grpSpPr>
              <a:xfrm>
                <a:off x="9121453" y="2971430"/>
                <a:ext cx="1966433" cy="1762130"/>
                <a:chOff x="12192000" y="-501143"/>
                <a:chExt cx="2678049" cy="2371559"/>
              </a:xfrm>
            </p:grpSpPr>
            <p:grpSp>
              <p:nvGrpSpPr>
                <p:cNvPr id="67" name="Group 66">
                  <a:extLst>
                    <a:ext uri="{FF2B5EF4-FFF2-40B4-BE49-F238E27FC236}">
                      <a16:creationId xmlns:a16="http://schemas.microsoft.com/office/drawing/2014/main" id="{7D0E6F95-B29B-4C88-8771-A7B63D3A49E2}"/>
                    </a:ext>
                  </a:extLst>
                </p:cNvPr>
                <p:cNvGrpSpPr/>
                <p:nvPr/>
              </p:nvGrpSpPr>
              <p:grpSpPr>
                <a:xfrm>
                  <a:off x="12192000" y="-501143"/>
                  <a:ext cx="2678049" cy="2371559"/>
                  <a:chOff x="7299826" y="2478408"/>
                  <a:chExt cx="2521400" cy="2511018"/>
                </a:xfrm>
              </p:grpSpPr>
              <p:grpSp>
                <p:nvGrpSpPr>
                  <p:cNvPr id="69" name="Group 68">
                    <a:extLst>
                      <a:ext uri="{FF2B5EF4-FFF2-40B4-BE49-F238E27FC236}">
                        <a16:creationId xmlns:a16="http://schemas.microsoft.com/office/drawing/2014/main" id="{56991152-CCAA-479F-B49C-6880DACD99DC}"/>
                      </a:ext>
                    </a:extLst>
                  </p:cNvPr>
                  <p:cNvGrpSpPr/>
                  <p:nvPr/>
                </p:nvGrpSpPr>
                <p:grpSpPr>
                  <a:xfrm>
                    <a:off x="7299826" y="2478408"/>
                    <a:ext cx="2521400" cy="2511018"/>
                    <a:chOff x="7379936" y="2128204"/>
                    <a:chExt cx="2085130" cy="1992014"/>
                  </a:xfrm>
                </p:grpSpPr>
                <p:sp>
                  <p:nvSpPr>
                    <p:cNvPr id="73" name="Oval 72">
                      <a:extLst>
                        <a:ext uri="{FF2B5EF4-FFF2-40B4-BE49-F238E27FC236}">
                          <a16:creationId xmlns:a16="http://schemas.microsoft.com/office/drawing/2014/main" id="{FA6C55A1-C8A5-4638-9F61-F3E5074C105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74" name="Oval 73">
                      <a:extLst>
                        <a:ext uri="{FF2B5EF4-FFF2-40B4-BE49-F238E27FC236}">
                          <a16:creationId xmlns:a16="http://schemas.microsoft.com/office/drawing/2014/main" id="{D9CDD8C7-8D59-43A2-87D4-16900F07B24A}"/>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75" name="Oval 74">
                      <a:extLst>
                        <a:ext uri="{FF2B5EF4-FFF2-40B4-BE49-F238E27FC236}">
                          <a16:creationId xmlns:a16="http://schemas.microsoft.com/office/drawing/2014/main" id="{95EC2A02-00AE-4287-A39F-08E7D7465208}"/>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76" name="Oval 75">
                      <a:extLst>
                        <a:ext uri="{FF2B5EF4-FFF2-40B4-BE49-F238E27FC236}">
                          <a16:creationId xmlns:a16="http://schemas.microsoft.com/office/drawing/2014/main" id="{F988E98A-1024-4DC7-8CD8-8EAB9F3A7FA1}"/>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70" name="Straight Connector 69">
                    <a:extLst>
                      <a:ext uri="{FF2B5EF4-FFF2-40B4-BE49-F238E27FC236}">
                        <a16:creationId xmlns:a16="http://schemas.microsoft.com/office/drawing/2014/main" id="{42E572EB-E568-40B3-8D83-48AF847B1B32}"/>
                      </a:ext>
                    </a:extLst>
                  </p:cNvPr>
                  <p:cNvCxnSpPr>
                    <a:cxnSpLocks/>
                    <a:stCxn id="73" idx="6"/>
                    <a:endCxn id="74"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7175C4B-8507-4BA7-B07E-F90A7BFD33D2}"/>
                      </a:ext>
                    </a:extLst>
                  </p:cNvPr>
                  <p:cNvCxnSpPr>
                    <a:cxnSpLocks/>
                    <a:stCxn id="73"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92E036F2-174E-4B7F-8A7A-DFC246916100}"/>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8" name="Straight Connector 67">
                  <a:extLst>
                    <a:ext uri="{FF2B5EF4-FFF2-40B4-BE49-F238E27FC236}">
                      <a16:creationId xmlns:a16="http://schemas.microsoft.com/office/drawing/2014/main" id="{8BF90B35-0798-4B07-A57A-FF26B893DDF3}"/>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77" name="TextBox 76">
                <a:extLst>
                  <a:ext uri="{FF2B5EF4-FFF2-40B4-BE49-F238E27FC236}">
                    <a16:creationId xmlns:a16="http://schemas.microsoft.com/office/drawing/2014/main" id="{3C58F5A5-FB58-4A09-8C72-13A6AF044CA5}"/>
                  </a:ext>
                </a:extLst>
              </p:cNvPr>
              <p:cNvSpPr txBox="1"/>
              <p:nvPr/>
            </p:nvSpPr>
            <p:spPr>
              <a:xfrm>
                <a:off x="9121453" y="2365980"/>
                <a:ext cx="305570" cy="461665"/>
              </a:xfrm>
              <a:prstGeom prst="rect">
                <a:avLst/>
              </a:prstGeom>
              <a:noFill/>
            </p:spPr>
            <p:txBody>
              <a:bodyPr wrap="none" rtlCol="0">
                <a:spAutoFit/>
              </a:bodyPr>
              <a:lstStyle/>
              <a:p>
                <a:r>
                  <a:rPr lang="en-US" sz="2400" dirty="0"/>
                  <a:t>A</a:t>
                </a:r>
              </a:p>
            </p:txBody>
          </p:sp>
          <p:sp>
            <p:nvSpPr>
              <p:cNvPr id="78" name="TextBox 77">
                <a:extLst>
                  <a:ext uri="{FF2B5EF4-FFF2-40B4-BE49-F238E27FC236}">
                    <a16:creationId xmlns:a16="http://schemas.microsoft.com/office/drawing/2014/main" id="{BA121C9A-002E-4AFC-85D9-AF096AFC7109}"/>
                  </a:ext>
                </a:extLst>
              </p:cNvPr>
              <p:cNvSpPr txBox="1"/>
              <p:nvPr/>
            </p:nvSpPr>
            <p:spPr>
              <a:xfrm>
                <a:off x="10538425" y="2375162"/>
                <a:ext cx="389851" cy="461665"/>
              </a:xfrm>
              <a:prstGeom prst="rect">
                <a:avLst/>
              </a:prstGeom>
              <a:noFill/>
            </p:spPr>
            <p:txBody>
              <a:bodyPr wrap="none" rtlCol="0">
                <a:spAutoFit/>
              </a:bodyPr>
              <a:lstStyle/>
              <a:p>
                <a:r>
                  <a:rPr lang="en-US" sz="2400" dirty="0"/>
                  <a:t>B</a:t>
                </a:r>
              </a:p>
            </p:txBody>
          </p:sp>
          <p:sp>
            <p:nvSpPr>
              <p:cNvPr id="79" name="TextBox 78">
                <a:extLst>
                  <a:ext uri="{FF2B5EF4-FFF2-40B4-BE49-F238E27FC236}">
                    <a16:creationId xmlns:a16="http://schemas.microsoft.com/office/drawing/2014/main" id="{D486B97E-5062-45AA-BC86-9E973672ABD9}"/>
                  </a:ext>
                </a:extLst>
              </p:cNvPr>
              <p:cNvSpPr txBox="1"/>
              <p:nvPr/>
            </p:nvSpPr>
            <p:spPr>
              <a:xfrm>
                <a:off x="9014983" y="4684966"/>
                <a:ext cx="407484" cy="461665"/>
              </a:xfrm>
              <a:prstGeom prst="rect">
                <a:avLst/>
              </a:prstGeom>
              <a:noFill/>
            </p:spPr>
            <p:txBody>
              <a:bodyPr wrap="none" rtlCol="0">
                <a:spAutoFit/>
              </a:bodyPr>
              <a:lstStyle/>
              <a:p>
                <a:r>
                  <a:rPr lang="en-US" sz="2400" dirty="0"/>
                  <a:t>C</a:t>
                </a:r>
              </a:p>
            </p:txBody>
          </p:sp>
          <p:sp>
            <p:nvSpPr>
              <p:cNvPr id="80" name="TextBox 79">
                <a:extLst>
                  <a:ext uri="{FF2B5EF4-FFF2-40B4-BE49-F238E27FC236}">
                    <a16:creationId xmlns:a16="http://schemas.microsoft.com/office/drawing/2014/main" id="{A0A6F2B7-ADEF-4521-A7AA-525E9DA37637}"/>
                  </a:ext>
                </a:extLst>
              </p:cNvPr>
              <p:cNvSpPr txBox="1"/>
              <p:nvPr/>
            </p:nvSpPr>
            <p:spPr>
              <a:xfrm>
                <a:off x="10497578" y="4684966"/>
                <a:ext cx="407484" cy="461665"/>
              </a:xfrm>
              <a:prstGeom prst="rect">
                <a:avLst/>
              </a:prstGeom>
              <a:noFill/>
            </p:spPr>
            <p:txBody>
              <a:bodyPr wrap="none" rtlCol="0">
                <a:spAutoFit/>
              </a:bodyPr>
              <a:lstStyle/>
              <a:p>
                <a:r>
                  <a:rPr lang="en-US" sz="2400" dirty="0"/>
                  <a:t>D</a:t>
                </a:r>
              </a:p>
            </p:txBody>
          </p:sp>
        </p:grpSp>
        <p:sp>
          <p:nvSpPr>
            <p:cNvPr id="154" name="TextBox 153">
              <a:extLst>
                <a:ext uri="{FF2B5EF4-FFF2-40B4-BE49-F238E27FC236}">
                  <a16:creationId xmlns:a16="http://schemas.microsoft.com/office/drawing/2014/main" id="{825BD9AF-779B-4452-9408-15ADB4F35BA6}"/>
                </a:ext>
              </a:extLst>
            </p:cNvPr>
            <p:cNvSpPr txBox="1"/>
            <p:nvPr/>
          </p:nvSpPr>
          <p:spPr>
            <a:xfrm>
              <a:off x="6190854" y="4988568"/>
              <a:ext cx="505267" cy="369332"/>
            </a:xfrm>
            <a:prstGeom prst="rect">
              <a:avLst/>
            </a:prstGeom>
            <a:noFill/>
          </p:spPr>
          <p:txBody>
            <a:bodyPr wrap="none" rtlCol="0">
              <a:spAutoFit/>
            </a:bodyPr>
            <a:lstStyle/>
            <a:p>
              <a:r>
                <a:rPr lang="en-US" dirty="0"/>
                <a:t>M1</a:t>
              </a:r>
            </a:p>
          </p:txBody>
        </p:sp>
      </p:grpSp>
      <p:grpSp>
        <p:nvGrpSpPr>
          <p:cNvPr id="158" name="Group 157">
            <a:extLst>
              <a:ext uri="{FF2B5EF4-FFF2-40B4-BE49-F238E27FC236}">
                <a16:creationId xmlns:a16="http://schemas.microsoft.com/office/drawing/2014/main" id="{A102EF6A-EF76-4756-84FC-9572C2B50D6C}"/>
              </a:ext>
            </a:extLst>
          </p:cNvPr>
          <p:cNvGrpSpPr/>
          <p:nvPr/>
        </p:nvGrpSpPr>
        <p:grpSpPr>
          <a:xfrm>
            <a:off x="7893895" y="4393783"/>
            <a:ext cx="1256876" cy="1758599"/>
            <a:chOff x="7832600" y="4236518"/>
            <a:chExt cx="1256876" cy="1758599"/>
          </a:xfrm>
        </p:grpSpPr>
        <p:grpSp>
          <p:nvGrpSpPr>
            <p:cNvPr id="83" name="Group 82">
              <a:extLst>
                <a:ext uri="{FF2B5EF4-FFF2-40B4-BE49-F238E27FC236}">
                  <a16:creationId xmlns:a16="http://schemas.microsoft.com/office/drawing/2014/main" id="{ABAC4EFD-F6DD-47AA-B4FC-412A620A61B1}"/>
                </a:ext>
              </a:extLst>
            </p:cNvPr>
            <p:cNvGrpSpPr/>
            <p:nvPr/>
          </p:nvGrpSpPr>
          <p:grpSpPr>
            <a:xfrm>
              <a:off x="7832600" y="4236518"/>
              <a:ext cx="1256876" cy="1758599"/>
              <a:chOff x="9096640" y="2325734"/>
              <a:chExt cx="1991246" cy="2783323"/>
            </a:xfrm>
            <a:effectLst/>
          </p:grpSpPr>
          <p:grpSp>
            <p:nvGrpSpPr>
              <p:cNvPr id="84" name="Group 83">
                <a:extLst>
                  <a:ext uri="{FF2B5EF4-FFF2-40B4-BE49-F238E27FC236}">
                    <a16:creationId xmlns:a16="http://schemas.microsoft.com/office/drawing/2014/main" id="{F2110B09-2D60-49ED-A44F-66C4D885A250}"/>
                  </a:ext>
                </a:extLst>
              </p:cNvPr>
              <p:cNvGrpSpPr/>
              <p:nvPr/>
            </p:nvGrpSpPr>
            <p:grpSpPr>
              <a:xfrm>
                <a:off x="9121453" y="2971430"/>
                <a:ext cx="1966433" cy="1762130"/>
                <a:chOff x="12192000" y="-501143"/>
                <a:chExt cx="2678049" cy="2371559"/>
              </a:xfrm>
            </p:grpSpPr>
            <p:grpSp>
              <p:nvGrpSpPr>
                <p:cNvPr id="89" name="Group 88">
                  <a:extLst>
                    <a:ext uri="{FF2B5EF4-FFF2-40B4-BE49-F238E27FC236}">
                      <a16:creationId xmlns:a16="http://schemas.microsoft.com/office/drawing/2014/main" id="{C892A2D0-06C2-4A95-8BA2-609519FA00A0}"/>
                    </a:ext>
                  </a:extLst>
                </p:cNvPr>
                <p:cNvGrpSpPr/>
                <p:nvPr/>
              </p:nvGrpSpPr>
              <p:grpSpPr>
                <a:xfrm>
                  <a:off x="12192000" y="-501143"/>
                  <a:ext cx="2678049" cy="2371559"/>
                  <a:chOff x="7299826" y="2478408"/>
                  <a:chExt cx="2521400" cy="2511018"/>
                </a:xfrm>
              </p:grpSpPr>
              <p:grpSp>
                <p:nvGrpSpPr>
                  <p:cNvPr id="91" name="Group 90">
                    <a:extLst>
                      <a:ext uri="{FF2B5EF4-FFF2-40B4-BE49-F238E27FC236}">
                        <a16:creationId xmlns:a16="http://schemas.microsoft.com/office/drawing/2014/main" id="{454613E1-ECDD-4AF5-AB3B-AA565A1FA447}"/>
                      </a:ext>
                    </a:extLst>
                  </p:cNvPr>
                  <p:cNvGrpSpPr/>
                  <p:nvPr/>
                </p:nvGrpSpPr>
                <p:grpSpPr>
                  <a:xfrm>
                    <a:off x="7299826" y="2478408"/>
                    <a:ext cx="2521400" cy="2511018"/>
                    <a:chOff x="7379936" y="2128204"/>
                    <a:chExt cx="2085130" cy="1992014"/>
                  </a:xfrm>
                </p:grpSpPr>
                <p:sp>
                  <p:nvSpPr>
                    <p:cNvPr id="95" name="Oval 94">
                      <a:extLst>
                        <a:ext uri="{FF2B5EF4-FFF2-40B4-BE49-F238E27FC236}">
                          <a16:creationId xmlns:a16="http://schemas.microsoft.com/office/drawing/2014/main" id="{E7F0505C-D73D-4722-8275-25DA4C7D2460}"/>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96" name="Oval 95">
                      <a:extLst>
                        <a:ext uri="{FF2B5EF4-FFF2-40B4-BE49-F238E27FC236}">
                          <a16:creationId xmlns:a16="http://schemas.microsoft.com/office/drawing/2014/main" id="{B757E030-0BEE-4059-911D-0C619BB9949F}"/>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97" name="Oval 96">
                      <a:extLst>
                        <a:ext uri="{FF2B5EF4-FFF2-40B4-BE49-F238E27FC236}">
                          <a16:creationId xmlns:a16="http://schemas.microsoft.com/office/drawing/2014/main" id="{E8CC2978-C1A9-4DE1-B9C2-26FC1F754C2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98" name="Oval 97">
                      <a:extLst>
                        <a:ext uri="{FF2B5EF4-FFF2-40B4-BE49-F238E27FC236}">
                          <a16:creationId xmlns:a16="http://schemas.microsoft.com/office/drawing/2014/main" id="{31CC52B2-1AEA-4495-94D5-B823B1B1DE42}"/>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92" name="Straight Connector 91">
                    <a:extLst>
                      <a:ext uri="{FF2B5EF4-FFF2-40B4-BE49-F238E27FC236}">
                        <a16:creationId xmlns:a16="http://schemas.microsoft.com/office/drawing/2014/main" id="{29DCD866-7B79-4BD6-8455-DCCFDC36060C}"/>
                      </a:ext>
                    </a:extLst>
                  </p:cNvPr>
                  <p:cNvCxnSpPr>
                    <a:cxnSpLocks/>
                    <a:stCxn id="95" idx="6"/>
                    <a:endCxn id="96"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F2BDEC3-4CD6-47A8-B6E3-2C64ACF699C0}"/>
                      </a:ext>
                    </a:extLst>
                  </p:cNvPr>
                  <p:cNvCxnSpPr>
                    <a:cxnSpLocks/>
                    <a:stCxn id="95"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36AB701-578D-4A10-96CB-F107491EF23F}"/>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E9552E86-1F34-453A-BA70-2EF5AA536486}"/>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85" name="TextBox 84">
                <a:extLst>
                  <a:ext uri="{FF2B5EF4-FFF2-40B4-BE49-F238E27FC236}">
                    <a16:creationId xmlns:a16="http://schemas.microsoft.com/office/drawing/2014/main" id="{24050AE3-4E08-48A5-B450-D0C472ADF5D0}"/>
                  </a:ext>
                </a:extLst>
              </p:cNvPr>
              <p:cNvSpPr txBox="1"/>
              <p:nvPr/>
            </p:nvSpPr>
            <p:spPr>
              <a:xfrm>
                <a:off x="9121453" y="2325734"/>
                <a:ext cx="305570" cy="461665"/>
              </a:xfrm>
              <a:prstGeom prst="rect">
                <a:avLst/>
              </a:prstGeom>
              <a:noFill/>
            </p:spPr>
            <p:txBody>
              <a:bodyPr wrap="none" rtlCol="0">
                <a:spAutoFit/>
              </a:bodyPr>
              <a:lstStyle/>
              <a:p>
                <a:r>
                  <a:rPr lang="en-US" sz="2400" dirty="0"/>
                  <a:t>A</a:t>
                </a:r>
              </a:p>
            </p:txBody>
          </p:sp>
          <p:sp>
            <p:nvSpPr>
              <p:cNvPr id="86" name="TextBox 85">
                <a:extLst>
                  <a:ext uri="{FF2B5EF4-FFF2-40B4-BE49-F238E27FC236}">
                    <a16:creationId xmlns:a16="http://schemas.microsoft.com/office/drawing/2014/main" id="{099C56FB-8A7E-4D01-B2F4-38017A0C8E82}"/>
                  </a:ext>
                </a:extLst>
              </p:cNvPr>
              <p:cNvSpPr txBox="1"/>
              <p:nvPr/>
            </p:nvSpPr>
            <p:spPr>
              <a:xfrm>
                <a:off x="10563238" y="2332163"/>
                <a:ext cx="389851" cy="461665"/>
              </a:xfrm>
              <a:prstGeom prst="rect">
                <a:avLst/>
              </a:prstGeom>
              <a:noFill/>
            </p:spPr>
            <p:txBody>
              <a:bodyPr wrap="none" rtlCol="0">
                <a:spAutoFit/>
              </a:bodyPr>
              <a:lstStyle/>
              <a:p>
                <a:r>
                  <a:rPr lang="en-US" sz="2400" dirty="0"/>
                  <a:t>B</a:t>
                </a:r>
              </a:p>
            </p:txBody>
          </p:sp>
          <p:sp>
            <p:nvSpPr>
              <p:cNvPr id="87" name="TextBox 86">
                <a:extLst>
                  <a:ext uri="{FF2B5EF4-FFF2-40B4-BE49-F238E27FC236}">
                    <a16:creationId xmlns:a16="http://schemas.microsoft.com/office/drawing/2014/main" id="{33F29E0A-8597-4258-B247-E20DFAE73995}"/>
                  </a:ext>
                </a:extLst>
              </p:cNvPr>
              <p:cNvSpPr txBox="1"/>
              <p:nvPr/>
            </p:nvSpPr>
            <p:spPr>
              <a:xfrm>
                <a:off x="9096640" y="4647392"/>
                <a:ext cx="407484" cy="461665"/>
              </a:xfrm>
              <a:prstGeom prst="rect">
                <a:avLst/>
              </a:prstGeom>
              <a:noFill/>
            </p:spPr>
            <p:txBody>
              <a:bodyPr wrap="none" rtlCol="0">
                <a:spAutoFit/>
              </a:bodyPr>
              <a:lstStyle/>
              <a:p>
                <a:r>
                  <a:rPr lang="en-US" sz="2400" dirty="0"/>
                  <a:t>C</a:t>
                </a:r>
              </a:p>
            </p:txBody>
          </p:sp>
          <p:sp>
            <p:nvSpPr>
              <p:cNvPr id="88" name="TextBox 87">
                <a:extLst>
                  <a:ext uri="{FF2B5EF4-FFF2-40B4-BE49-F238E27FC236}">
                    <a16:creationId xmlns:a16="http://schemas.microsoft.com/office/drawing/2014/main" id="{2E800DDD-DF3C-47AA-AB4A-BDEB900A89E7}"/>
                  </a:ext>
                </a:extLst>
              </p:cNvPr>
              <p:cNvSpPr txBox="1"/>
              <p:nvPr/>
            </p:nvSpPr>
            <p:spPr>
              <a:xfrm>
                <a:off x="10563238" y="4647392"/>
                <a:ext cx="407484" cy="461665"/>
              </a:xfrm>
              <a:prstGeom prst="rect">
                <a:avLst/>
              </a:prstGeom>
              <a:noFill/>
            </p:spPr>
            <p:txBody>
              <a:bodyPr wrap="none" rtlCol="0">
                <a:spAutoFit/>
              </a:bodyPr>
              <a:lstStyle/>
              <a:p>
                <a:r>
                  <a:rPr lang="en-US" sz="2400" dirty="0"/>
                  <a:t>D</a:t>
                </a:r>
              </a:p>
            </p:txBody>
          </p:sp>
        </p:grpSp>
        <p:sp>
          <p:nvSpPr>
            <p:cNvPr id="155" name="TextBox 154">
              <a:extLst>
                <a:ext uri="{FF2B5EF4-FFF2-40B4-BE49-F238E27FC236}">
                  <a16:creationId xmlns:a16="http://schemas.microsoft.com/office/drawing/2014/main" id="{C107F153-81A6-4477-B203-524B74DB18FE}"/>
                </a:ext>
              </a:extLst>
            </p:cNvPr>
            <p:cNvSpPr txBox="1"/>
            <p:nvPr/>
          </p:nvSpPr>
          <p:spPr>
            <a:xfrm>
              <a:off x="8232333" y="5000654"/>
              <a:ext cx="505267" cy="369332"/>
            </a:xfrm>
            <a:prstGeom prst="rect">
              <a:avLst/>
            </a:prstGeom>
            <a:noFill/>
          </p:spPr>
          <p:txBody>
            <a:bodyPr wrap="none" rtlCol="0">
              <a:spAutoFit/>
            </a:bodyPr>
            <a:lstStyle/>
            <a:p>
              <a:r>
                <a:rPr lang="en-US" dirty="0"/>
                <a:t>M2</a:t>
              </a:r>
            </a:p>
          </p:txBody>
        </p:sp>
      </p:grpSp>
      <p:grpSp>
        <p:nvGrpSpPr>
          <p:cNvPr id="159" name="Group 158">
            <a:extLst>
              <a:ext uri="{FF2B5EF4-FFF2-40B4-BE49-F238E27FC236}">
                <a16:creationId xmlns:a16="http://schemas.microsoft.com/office/drawing/2014/main" id="{C1CF76F5-388A-4FAB-8A21-BF287A0ABF18}"/>
              </a:ext>
            </a:extLst>
          </p:cNvPr>
          <p:cNvGrpSpPr/>
          <p:nvPr/>
        </p:nvGrpSpPr>
        <p:grpSpPr>
          <a:xfrm>
            <a:off x="10055979" y="4349121"/>
            <a:ext cx="1285845" cy="1788640"/>
            <a:chOff x="9508594" y="4199816"/>
            <a:chExt cx="1285845" cy="1788640"/>
          </a:xfrm>
        </p:grpSpPr>
        <p:grpSp>
          <p:nvGrpSpPr>
            <p:cNvPr id="127" name="Group 126">
              <a:extLst>
                <a:ext uri="{FF2B5EF4-FFF2-40B4-BE49-F238E27FC236}">
                  <a16:creationId xmlns:a16="http://schemas.microsoft.com/office/drawing/2014/main" id="{F96539DA-830C-41C7-8C8E-84BEDED8C11B}"/>
                </a:ext>
              </a:extLst>
            </p:cNvPr>
            <p:cNvGrpSpPr/>
            <p:nvPr/>
          </p:nvGrpSpPr>
          <p:grpSpPr>
            <a:xfrm>
              <a:off x="9508594" y="4199816"/>
              <a:ext cx="1285845" cy="1788640"/>
              <a:chOff x="9050745" y="2325734"/>
              <a:chExt cx="2037141" cy="2830868"/>
            </a:xfrm>
            <a:effectLst/>
          </p:grpSpPr>
          <p:grpSp>
            <p:nvGrpSpPr>
              <p:cNvPr id="128" name="Group 127">
                <a:extLst>
                  <a:ext uri="{FF2B5EF4-FFF2-40B4-BE49-F238E27FC236}">
                    <a16:creationId xmlns:a16="http://schemas.microsoft.com/office/drawing/2014/main" id="{C1CF8E50-9018-4DF5-9571-CEB0A6D45F72}"/>
                  </a:ext>
                </a:extLst>
              </p:cNvPr>
              <p:cNvGrpSpPr/>
              <p:nvPr/>
            </p:nvGrpSpPr>
            <p:grpSpPr>
              <a:xfrm>
                <a:off x="9121453" y="2971430"/>
                <a:ext cx="1966433" cy="1762130"/>
                <a:chOff x="12192000" y="-501143"/>
                <a:chExt cx="2678049" cy="2371559"/>
              </a:xfrm>
            </p:grpSpPr>
            <p:grpSp>
              <p:nvGrpSpPr>
                <p:cNvPr id="133" name="Group 132">
                  <a:extLst>
                    <a:ext uri="{FF2B5EF4-FFF2-40B4-BE49-F238E27FC236}">
                      <a16:creationId xmlns:a16="http://schemas.microsoft.com/office/drawing/2014/main" id="{B608F827-A35B-40A9-AAD9-C898C954CCBD}"/>
                    </a:ext>
                  </a:extLst>
                </p:cNvPr>
                <p:cNvGrpSpPr/>
                <p:nvPr/>
              </p:nvGrpSpPr>
              <p:grpSpPr>
                <a:xfrm>
                  <a:off x="12192000" y="-501143"/>
                  <a:ext cx="2678049" cy="2371559"/>
                  <a:chOff x="7299826" y="2478408"/>
                  <a:chExt cx="2521400" cy="2511018"/>
                </a:xfrm>
              </p:grpSpPr>
              <p:grpSp>
                <p:nvGrpSpPr>
                  <p:cNvPr id="135" name="Group 134">
                    <a:extLst>
                      <a:ext uri="{FF2B5EF4-FFF2-40B4-BE49-F238E27FC236}">
                        <a16:creationId xmlns:a16="http://schemas.microsoft.com/office/drawing/2014/main" id="{E7A544F4-79CF-419F-960A-42584DF3756C}"/>
                      </a:ext>
                    </a:extLst>
                  </p:cNvPr>
                  <p:cNvGrpSpPr/>
                  <p:nvPr/>
                </p:nvGrpSpPr>
                <p:grpSpPr>
                  <a:xfrm>
                    <a:off x="7299826" y="2478408"/>
                    <a:ext cx="2521400" cy="2511018"/>
                    <a:chOff x="7379936" y="2128204"/>
                    <a:chExt cx="2085130" cy="1992014"/>
                  </a:xfrm>
                </p:grpSpPr>
                <p:sp>
                  <p:nvSpPr>
                    <p:cNvPr id="139" name="Oval 138">
                      <a:extLst>
                        <a:ext uri="{FF2B5EF4-FFF2-40B4-BE49-F238E27FC236}">
                          <a16:creationId xmlns:a16="http://schemas.microsoft.com/office/drawing/2014/main" id="{100129E1-2BF5-455B-ABBF-54B031CFADB5}"/>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140" name="Oval 139">
                      <a:extLst>
                        <a:ext uri="{FF2B5EF4-FFF2-40B4-BE49-F238E27FC236}">
                          <a16:creationId xmlns:a16="http://schemas.microsoft.com/office/drawing/2014/main" id="{E94F6BE3-5E09-4AEE-B34B-42C8C0A34B7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141" name="Oval 140">
                      <a:extLst>
                        <a:ext uri="{FF2B5EF4-FFF2-40B4-BE49-F238E27FC236}">
                          <a16:creationId xmlns:a16="http://schemas.microsoft.com/office/drawing/2014/main" id="{CDCEA1B4-8C75-4742-9779-8901B936E7C6}"/>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142" name="Oval 141">
                      <a:extLst>
                        <a:ext uri="{FF2B5EF4-FFF2-40B4-BE49-F238E27FC236}">
                          <a16:creationId xmlns:a16="http://schemas.microsoft.com/office/drawing/2014/main" id="{10856F4F-F778-497E-9818-C993E26CBD0B}"/>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136" name="Straight Connector 135">
                    <a:extLst>
                      <a:ext uri="{FF2B5EF4-FFF2-40B4-BE49-F238E27FC236}">
                        <a16:creationId xmlns:a16="http://schemas.microsoft.com/office/drawing/2014/main" id="{EA48F96C-3C29-4226-8CB2-410582284074}"/>
                      </a:ext>
                    </a:extLst>
                  </p:cNvPr>
                  <p:cNvCxnSpPr>
                    <a:cxnSpLocks/>
                    <a:stCxn id="139" idx="6"/>
                    <a:endCxn id="140"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1644F7F-6D37-4C10-9C90-04C96AEE489D}"/>
                      </a:ext>
                    </a:extLst>
                  </p:cNvPr>
                  <p:cNvCxnSpPr>
                    <a:cxnSpLocks/>
                    <a:stCxn id="139"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65B4AADB-65A0-45DF-A7D1-A7613B228C61}"/>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34" name="Straight Connector 133">
                  <a:extLst>
                    <a:ext uri="{FF2B5EF4-FFF2-40B4-BE49-F238E27FC236}">
                      <a16:creationId xmlns:a16="http://schemas.microsoft.com/office/drawing/2014/main" id="{F1AC20D0-C603-47D8-927D-287090F020D5}"/>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129" name="TextBox 128">
                <a:extLst>
                  <a:ext uri="{FF2B5EF4-FFF2-40B4-BE49-F238E27FC236}">
                    <a16:creationId xmlns:a16="http://schemas.microsoft.com/office/drawing/2014/main" id="{2499C8E5-AFEE-42DB-968F-5C7983790DB8}"/>
                  </a:ext>
                </a:extLst>
              </p:cNvPr>
              <p:cNvSpPr txBox="1"/>
              <p:nvPr/>
            </p:nvSpPr>
            <p:spPr>
              <a:xfrm>
                <a:off x="9121453" y="2325734"/>
                <a:ext cx="305570" cy="461665"/>
              </a:xfrm>
              <a:prstGeom prst="rect">
                <a:avLst/>
              </a:prstGeom>
              <a:noFill/>
            </p:spPr>
            <p:txBody>
              <a:bodyPr wrap="none" rtlCol="0">
                <a:spAutoFit/>
              </a:bodyPr>
              <a:lstStyle/>
              <a:p>
                <a:r>
                  <a:rPr lang="en-US" sz="2400" dirty="0"/>
                  <a:t>A</a:t>
                </a:r>
              </a:p>
            </p:txBody>
          </p:sp>
          <p:sp>
            <p:nvSpPr>
              <p:cNvPr id="130" name="TextBox 129">
                <a:extLst>
                  <a:ext uri="{FF2B5EF4-FFF2-40B4-BE49-F238E27FC236}">
                    <a16:creationId xmlns:a16="http://schemas.microsoft.com/office/drawing/2014/main" id="{021B4F93-1A10-4F87-8E28-94C56AF33CB0}"/>
                  </a:ext>
                </a:extLst>
              </p:cNvPr>
              <p:cNvSpPr txBox="1"/>
              <p:nvPr/>
            </p:nvSpPr>
            <p:spPr>
              <a:xfrm>
                <a:off x="10563238" y="2332163"/>
                <a:ext cx="389851" cy="461665"/>
              </a:xfrm>
              <a:prstGeom prst="rect">
                <a:avLst/>
              </a:prstGeom>
              <a:noFill/>
            </p:spPr>
            <p:txBody>
              <a:bodyPr wrap="none" rtlCol="0">
                <a:spAutoFit/>
              </a:bodyPr>
              <a:lstStyle/>
              <a:p>
                <a:r>
                  <a:rPr lang="en-US" sz="2400" dirty="0"/>
                  <a:t>B</a:t>
                </a:r>
              </a:p>
            </p:txBody>
          </p:sp>
          <p:sp>
            <p:nvSpPr>
              <p:cNvPr id="131" name="TextBox 130">
                <a:extLst>
                  <a:ext uri="{FF2B5EF4-FFF2-40B4-BE49-F238E27FC236}">
                    <a16:creationId xmlns:a16="http://schemas.microsoft.com/office/drawing/2014/main" id="{4E390234-B250-48B3-A6CA-73206A1FBD92}"/>
                  </a:ext>
                </a:extLst>
              </p:cNvPr>
              <p:cNvSpPr txBox="1"/>
              <p:nvPr/>
            </p:nvSpPr>
            <p:spPr>
              <a:xfrm>
                <a:off x="10533340" y="4694010"/>
                <a:ext cx="407484" cy="461665"/>
              </a:xfrm>
              <a:prstGeom prst="rect">
                <a:avLst/>
              </a:prstGeom>
              <a:noFill/>
            </p:spPr>
            <p:txBody>
              <a:bodyPr wrap="none" rtlCol="0">
                <a:spAutoFit/>
              </a:bodyPr>
              <a:lstStyle/>
              <a:p>
                <a:r>
                  <a:rPr lang="en-US" sz="2400" dirty="0"/>
                  <a:t>C</a:t>
                </a:r>
              </a:p>
            </p:txBody>
          </p:sp>
          <p:sp>
            <p:nvSpPr>
              <p:cNvPr id="132" name="TextBox 131">
                <a:extLst>
                  <a:ext uri="{FF2B5EF4-FFF2-40B4-BE49-F238E27FC236}">
                    <a16:creationId xmlns:a16="http://schemas.microsoft.com/office/drawing/2014/main" id="{42EF4FA6-DC02-43C9-B5E3-22D28D6468F2}"/>
                  </a:ext>
                </a:extLst>
              </p:cNvPr>
              <p:cNvSpPr txBox="1"/>
              <p:nvPr/>
            </p:nvSpPr>
            <p:spPr>
              <a:xfrm>
                <a:off x="9050745" y="4694937"/>
                <a:ext cx="407484" cy="461665"/>
              </a:xfrm>
              <a:prstGeom prst="rect">
                <a:avLst/>
              </a:prstGeom>
              <a:noFill/>
            </p:spPr>
            <p:txBody>
              <a:bodyPr wrap="none" rtlCol="0">
                <a:spAutoFit/>
              </a:bodyPr>
              <a:lstStyle/>
              <a:p>
                <a:r>
                  <a:rPr lang="en-US" sz="2400" dirty="0"/>
                  <a:t>D</a:t>
                </a:r>
              </a:p>
            </p:txBody>
          </p:sp>
        </p:grpSp>
        <p:sp>
          <p:nvSpPr>
            <p:cNvPr id="156" name="TextBox 155">
              <a:extLst>
                <a:ext uri="{FF2B5EF4-FFF2-40B4-BE49-F238E27FC236}">
                  <a16:creationId xmlns:a16="http://schemas.microsoft.com/office/drawing/2014/main" id="{2B749DA2-0345-4EE6-8EB4-106048C53F23}"/>
                </a:ext>
              </a:extLst>
            </p:cNvPr>
            <p:cNvSpPr txBox="1"/>
            <p:nvPr/>
          </p:nvSpPr>
          <p:spPr>
            <a:xfrm>
              <a:off x="9933535" y="4986324"/>
              <a:ext cx="505267" cy="369332"/>
            </a:xfrm>
            <a:prstGeom prst="rect">
              <a:avLst/>
            </a:prstGeom>
            <a:noFill/>
          </p:spPr>
          <p:txBody>
            <a:bodyPr wrap="none" rtlCol="0">
              <a:spAutoFit/>
            </a:bodyPr>
            <a:lstStyle/>
            <a:p>
              <a:r>
                <a:rPr lang="en-US" dirty="0"/>
                <a:t>M3</a:t>
              </a:r>
            </a:p>
          </p:txBody>
        </p:sp>
      </p:grpSp>
      <p:grpSp>
        <p:nvGrpSpPr>
          <p:cNvPr id="167" name="Group 166">
            <a:extLst>
              <a:ext uri="{FF2B5EF4-FFF2-40B4-BE49-F238E27FC236}">
                <a16:creationId xmlns:a16="http://schemas.microsoft.com/office/drawing/2014/main" id="{184EE6EA-920E-4BCF-A9E0-CF1315B81E20}"/>
              </a:ext>
            </a:extLst>
          </p:cNvPr>
          <p:cNvGrpSpPr/>
          <p:nvPr/>
        </p:nvGrpSpPr>
        <p:grpSpPr>
          <a:xfrm>
            <a:off x="3136127" y="2858053"/>
            <a:ext cx="1910202" cy="3064707"/>
            <a:chOff x="3320378" y="3240546"/>
            <a:chExt cx="1910202" cy="3064707"/>
          </a:xfrm>
        </p:grpSpPr>
        <p:cxnSp>
          <p:nvCxnSpPr>
            <p:cNvPr id="153" name="Straight Arrow Connector 152">
              <a:extLst>
                <a:ext uri="{FF2B5EF4-FFF2-40B4-BE49-F238E27FC236}">
                  <a16:creationId xmlns:a16="http://schemas.microsoft.com/office/drawing/2014/main" id="{CACEC6EF-97FE-4276-8260-213BC35015B7}"/>
                </a:ext>
              </a:extLst>
            </p:cNvPr>
            <p:cNvCxnSpPr>
              <a:cxnSpLocks/>
            </p:cNvCxnSpPr>
            <p:nvPr/>
          </p:nvCxnSpPr>
          <p:spPr>
            <a:xfrm>
              <a:off x="3329835" y="5797421"/>
              <a:ext cx="1900745"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8660B47E-CA13-42C8-9951-E4E78E8BA011}"/>
                </a:ext>
              </a:extLst>
            </p:cNvPr>
            <p:cNvCxnSpPr/>
            <p:nvPr/>
          </p:nvCxnSpPr>
          <p:spPr>
            <a:xfrm>
              <a:off x="3320378" y="3568914"/>
              <a:ext cx="1802674"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C58147AB-6A89-461A-AE17-4347126FA133}"/>
                </a:ext>
              </a:extLst>
            </p:cNvPr>
            <p:cNvSpPr txBox="1"/>
            <p:nvPr/>
          </p:nvSpPr>
          <p:spPr>
            <a:xfrm>
              <a:off x="3552595" y="3240546"/>
              <a:ext cx="1231620" cy="707886"/>
            </a:xfrm>
            <a:prstGeom prst="rect">
              <a:avLst/>
            </a:prstGeom>
            <a:solidFill>
              <a:schemeClr val="tx1"/>
            </a:solidFill>
          </p:spPr>
          <p:txBody>
            <a:bodyPr wrap="square" rtlCol="0">
              <a:spAutoFit/>
            </a:bodyPr>
            <a:lstStyle/>
            <a:p>
              <a:pPr algn="ctr"/>
              <a:r>
                <a:rPr lang="en-US" sz="2000" dirty="0">
                  <a:solidFill>
                    <a:schemeClr val="bg1"/>
                  </a:solidFill>
                  <a:latin typeface="Arial Rounded MT Bold" panose="020F0704030504030204" pitchFamily="34" charset="0"/>
                </a:rPr>
                <a:t>Form Layers</a:t>
              </a:r>
            </a:p>
          </p:txBody>
        </p:sp>
        <p:sp>
          <p:nvSpPr>
            <p:cNvPr id="144" name="Rectangle 143">
              <a:extLst>
                <a:ext uri="{FF2B5EF4-FFF2-40B4-BE49-F238E27FC236}">
                  <a16:creationId xmlns:a16="http://schemas.microsoft.com/office/drawing/2014/main" id="{EC9B449B-35C3-4F0E-8B8E-DBD46BAC5612}"/>
                </a:ext>
              </a:extLst>
            </p:cNvPr>
            <p:cNvSpPr/>
            <p:nvPr/>
          </p:nvSpPr>
          <p:spPr>
            <a:xfrm>
              <a:off x="3666588" y="3457059"/>
              <a:ext cx="242374" cy="369332"/>
            </a:xfrm>
            <a:prstGeom prst="rect">
              <a:avLst/>
            </a:prstGeom>
          </p:spPr>
          <p:txBody>
            <a:bodyPr wrap="none">
              <a:spAutoFit/>
            </a:bodyPr>
            <a:lstStyle/>
            <a:p>
              <a:r>
                <a:rPr lang="en-US" dirty="0">
                  <a:solidFill>
                    <a:schemeClr val="bg1"/>
                  </a:solidFill>
                  <a:latin typeface="Arial Rounded MT Bold" panose="020F0704030504030204" pitchFamily="34" charset="0"/>
                </a:rPr>
                <a:t> </a:t>
              </a:r>
              <a:endParaRPr lang="en-US" dirty="0"/>
            </a:p>
          </p:txBody>
        </p:sp>
        <p:sp>
          <p:nvSpPr>
            <p:cNvPr id="152" name="TextBox 151">
              <a:extLst>
                <a:ext uri="{FF2B5EF4-FFF2-40B4-BE49-F238E27FC236}">
                  <a16:creationId xmlns:a16="http://schemas.microsoft.com/office/drawing/2014/main" id="{F30BE707-F670-4625-89D0-1293D94F45F9}"/>
                </a:ext>
              </a:extLst>
            </p:cNvPr>
            <p:cNvSpPr txBox="1"/>
            <p:nvPr/>
          </p:nvSpPr>
          <p:spPr>
            <a:xfrm>
              <a:off x="3545089" y="5289590"/>
              <a:ext cx="1231620" cy="1015663"/>
            </a:xfrm>
            <a:prstGeom prst="rect">
              <a:avLst/>
            </a:prstGeom>
            <a:solidFill>
              <a:schemeClr val="tx1"/>
            </a:solidFill>
          </p:spPr>
          <p:txBody>
            <a:bodyPr wrap="square" rtlCol="0">
              <a:spAutoFit/>
            </a:bodyPr>
            <a:lstStyle/>
            <a:p>
              <a:pPr algn="ctr"/>
              <a:r>
                <a:rPr lang="en-US" sz="2000" dirty="0">
                  <a:solidFill>
                    <a:schemeClr val="bg1"/>
                  </a:solidFill>
                  <a:latin typeface="Arial Rounded MT Bold" panose="020F0704030504030204" pitchFamily="34" charset="0"/>
                </a:rPr>
                <a:t>L2P</a:t>
              </a:r>
            </a:p>
            <a:p>
              <a:pPr algn="ctr"/>
              <a:r>
                <a:rPr lang="en-US" sz="2000" dirty="0">
                  <a:solidFill>
                    <a:schemeClr val="bg1"/>
                  </a:solidFill>
                  <a:latin typeface="Arial Rounded MT Bold" panose="020F0704030504030204" pitchFamily="34" charset="0"/>
                </a:rPr>
                <a:t>Map for </a:t>
              </a:r>
            </a:p>
            <a:p>
              <a:pPr algn="ctr"/>
              <a:r>
                <a:rPr lang="en-US" sz="2000" dirty="0">
                  <a:solidFill>
                    <a:schemeClr val="bg1"/>
                  </a:solidFill>
                  <a:latin typeface="Arial Rounded MT Bold" panose="020F0704030504030204" pitchFamily="34" charset="0"/>
                </a:rPr>
                <a:t>Layer</a:t>
              </a:r>
            </a:p>
          </p:txBody>
        </p:sp>
        <p:cxnSp>
          <p:nvCxnSpPr>
            <p:cNvPr id="161" name="Straight Connector 160">
              <a:extLst>
                <a:ext uri="{FF2B5EF4-FFF2-40B4-BE49-F238E27FC236}">
                  <a16:creationId xmlns:a16="http://schemas.microsoft.com/office/drawing/2014/main" id="{5A0B6582-D21B-4845-A6AC-B7F679D3BC12}"/>
                </a:ext>
              </a:extLst>
            </p:cNvPr>
            <p:cNvCxnSpPr>
              <a:cxnSpLocks/>
            </p:cNvCxnSpPr>
            <p:nvPr/>
          </p:nvCxnSpPr>
          <p:spPr>
            <a:xfrm>
              <a:off x="3348031" y="3542947"/>
              <a:ext cx="8364" cy="2254474"/>
            </a:xfrm>
            <a:prstGeom prst="line">
              <a:avLst/>
            </a:prstGeom>
            <a:ln w="57150"/>
          </p:spPr>
          <p:style>
            <a:lnRef idx="2">
              <a:schemeClr val="dk1"/>
            </a:lnRef>
            <a:fillRef idx="0">
              <a:schemeClr val="dk1"/>
            </a:fillRef>
            <a:effectRef idx="1">
              <a:schemeClr val="dk1"/>
            </a:effectRef>
            <a:fontRef idx="minor">
              <a:schemeClr val="tx1"/>
            </a:fontRef>
          </p:style>
        </p:cxnSp>
      </p:grpSp>
      <p:cxnSp>
        <p:nvCxnSpPr>
          <p:cNvPr id="172" name="Straight Arrow Connector 171">
            <a:extLst>
              <a:ext uri="{FF2B5EF4-FFF2-40B4-BE49-F238E27FC236}">
                <a16:creationId xmlns:a16="http://schemas.microsoft.com/office/drawing/2014/main" id="{4AF8BE37-40A5-4FF9-97D9-070F4501A633}"/>
              </a:ext>
            </a:extLst>
          </p:cNvPr>
          <p:cNvCxnSpPr>
            <a:cxnSpLocks/>
          </p:cNvCxnSpPr>
          <p:nvPr/>
        </p:nvCxnSpPr>
        <p:spPr>
          <a:xfrm>
            <a:off x="2716567" y="4240375"/>
            <a:ext cx="429017" cy="0"/>
          </a:xfrm>
          <a:prstGeom prst="straightConnector1">
            <a:avLst/>
          </a:prstGeom>
          <a:ln w="5715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4" name="Rectangle: Rounded Corners 193">
            <a:extLst>
              <a:ext uri="{FF2B5EF4-FFF2-40B4-BE49-F238E27FC236}">
                <a16:creationId xmlns:a16="http://schemas.microsoft.com/office/drawing/2014/main" id="{957603E8-5A6D-4A3B-9637-F46AB2C976D9}"/>
              </a:ext>
            </a:extLst>
          </p:cNvPr>
          <p:cNvSpPr/>
          <p:nvPr/>
        </p:nvSpPr>
        <p:spPr>
          <a:xfrm>
            <a:off x="-21773" y="6273249"/>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solidFill>
                  <a:schemeClr val="bg1"/>
                </a:solidFill>
              </a:rPr>
              <a:t>Search for set of optimal SWAPs (S</a:t>
            </a:r>
            <a:r>
              <a:rPr lang="en-US" sz="3600" b="1" baseline="-25000" dirty="0">
                <a:solidFill>
                  <a:schemeClr val="bg1"/>
                </a:solidFill>
              </a:rPr>
              <a:t>i, i+1 </a:t>
            </a:r>
            <a:r>
              <a:rPr lang="en-US" sz="3600" b="1" dirty="0">
                <a:solidFill>
                  <a:schemeClr val="bg1"/>
                </a:solidFill>
              </a:rPr>
              <a:t>) to transform M </a:t>
            </a:r>
            <a:r>
              <a:rPr lang="en-US" sz="3600" b="1" baseline="-25000" dirty="0">
                <a:solidFill>
                  <a:schemeClr val="bg1"/>
                </a:solidFill>
              </a:rPr>
              <a:t>i</a:t>
            </a:r>
            <a:r>
              <a:rPr lang="en-US" sz="3600" b="1" dirty="0">
                <a:solidFill>
                  <a:schemeClr val="bg1"/>
                </a:solidFill>
              </a:rPr>
              <a:t> to M </a:t>
            </a:r>
            <a:r>
              <a:rPr lang="en-US" sz="3600" b="1" baseline="-25000" dirty="0">
                <a:solidFill>
                  <a:schemeClr val="bg1"/>
                </a:solidFill>
              </a:rPr>
              <a:t>i+1</a:t>
            </a:r>
            <a:r>
              <a:rPr lang="en-US" sz="3600" b="1" dirty="0">
                <a:solidFill>
                  <a:schemeClr val="bg1"/>
                </a:solidFill>
              </a:rPr>
              <a:t>  </a:t>
            </a:r>
            <a:endParaRPr kumimoji="0" lang="en-US" sz="3600" b="1" i="0" u="none" strike="noStrike" kern="1200" cap="none" spc="0" normalizeH="0" baseline="0" noProof="0" dirty="0">
              <a:ln>
                <a:noFill/>
              </a:ln>
              <a:solidFill>
                <a:schemeClr val="bg1"/>
              </a:solidFill>
              <a:effectLst/>
              <a:uLnTx/>
              <a:uFillTx/>
              <a:latin typeface="Calibri"/>
            </a:endParaRPr>
          </a:p>
        </p:txBody>
      </p:sp>
      <p:grpSp>
        <p:nvGrpSpPr>
          <p:cNvPr id="33" name="Group 32">
            <a:extLst>
              <a:ext uri="{FF2B5EF4-FFF2-40B4-BE49-F238E27FC236}">
                <a16:creationId xmlns:a16="http://schemas.microsoft.com/office/drawing/2014/main" id="{FFE8BB68-39B1-4C06-82FC-FDB355E81021}"/>
              </a:ext>
            </a:extLst>
          </p:cNvPr>
          <p:cNvGrpSpPr/>
          <p:nvPr/>
        </p:nvGrpSpPr>
        <p:grpSpPr>
          <a:xfrm>
            <a:off x="7110462" y="1732218"/>
            <a:ext cx="661938" cy="3587800"/>
            <a:chOff x="7110462" y="1732218"/>
            <a:chExt cx="661938" cy="3587800"/>
          </a:xfrm>
        </p:grpSpPr>
        <p:grpSp>
          <p:nvGrpSpPr>
            <p:cNvPr id="192" name="Group 191">
              <a:extLst>
                <a:ext uri="{FF2B5EF4-FFF2-40B4-BE49-F238E27FC236}">
                  <a16:creationId xmlns:a16="http://schemas.microsoft.com/office/drawing/2014/main" id="{69210033-90E6-4FCA-925F-81D3A94CDEA1}"/>
                </a:ext>
              </a:extLst>
            </p:cNvPr>
            <p:cNvGrpSpPr/>
            <p:nvPr/>
          </p:nvGrpSpPr>
          <p:grpSpPr>
            <a:xfrm>
              <a:off x="7110462" y="1732218"/>
              <a:ext cx="661938" cy="3587800"/>
              <a:chOff x="7110462" y="1732218"/>
              <a:chExt cx="661938" cy="3587800"/>
            </a:xfrm>
          </p:grpSpPr>
          <p:grpSp>
            <p:nvGrpSpPr>
              <p:cNvPr id="178" name="Group 177">
                <a:extLst>
                  <a:ext uri="{FF2B5EF4-FFF2-40B4-BE49-F238E27FC236}">
                    <a16:creationId xmlns:a16="http://schemas.microsoft.com/office/drawing/2014/main" id="{F4F7CEA3-BC0D-488C-BCB7-CD7FEFADCAD8}"/>
                  </a:ext>
                </a:extLst>
              </p:cNvPr>
              <p:cNvGrpSpPr/>
              <p:nvPr/>
            </p:nvGrpSpPr>
            <p:grpSpPr>
              <a:xfrm>
                <a:off x="7110462" y="1732218"/>
                <a:ext cx="595035" cy="2429552"/>
                <a:chOff x="7110462" y="1732218"/>
                <a:chExt cx="595035" cy="2429552"/>
              </a:xfrm>
            </p:grpSpPr>
            <p:sp>
              <p:nvSpPr>
                <p:cNvPr id="175" name="Rectangle 174">
                  <a:extLst>
                    <a:ext uri="{FF2B5EF4-FFF2-40B4-BE49-F238E27FC236}">
                      <a16:creationId xmlns:a16="http://schemas.microsoft.com/office/drawing/2014/main" id="{69FB779B-BB81-460C-974A-8EB645053D3D}"/>
                    </a:ext>
                  </a:extLst>
                </p:cNvPr>
                <p:cNvSpPr/>
                <p:nvPr/>
              </p:nvSpPr>
              <p:spPr>
                <a:xfrm>
                  <a:off x="7238047" y="2159138"/>
                  <a:ext cx="344757" cy="2002632"/>
                </a:xfrm>
                <a:prstGeom prst="rect">
                  <a:avLst/>
                </a:prstGeom>
                <a:solidFill>
                  <a:schemeClr val="tx2">
                    <a:lumMod val="20000"/>
                    <a:lumOff val="80000"/>
                  </a:schemeClr>
                </a:solidFill>
                <a:ln w="381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tx1"/>
                    </a:solidFill>
                  </a:endParaRPr>
                </a:p>
                <a:p>
                  <a:pPr algn="ctr"/>
                  <a:r>
                    <a:rPr lang="en-US" b="1" dirty="0">
                      <a:solidFill>
                        <a:schemeClr val="tx1"/>
                      </a:solidFill>
                    </a:rPr>
                    <a:t>?</a:t>
                  </a:r>
                </a:p>
                <a:p>
                  <a:pPr algn="ctr"/>
                  <a:endParaRPr lang="en-US" dirty="0"/>
                </a:p>
              </p:txBody>
            </p:sp>
            <p:sp>
              <p:nvSpPr>
                <p:cNvPr id="177" name="TextBox 176">
                  <a:extLst>
                    <a:ext uri="{FF2B5EF4-FFF2-40B4-BE49-F238E27FC236}">
                      <a16:creationId xmlns:a16="http://schemas.microsoft.com/office/drawing/2014/main" id="{BEE5F441-85B3-4B5D-A5FF-7F2908FDC73B}"/>
                    </a:ext>
                  </a:extLst>
                </p:cNvPr>
                <p:cNvSpPr txBox="1"/>
                <p:nvPr/>
              </p:nvSpPr>
              <p:spPr>
                <a:xfrm>
                  <a:off x="7110462" y="1732218"/>
                  <a:ext cx="595035" cy="369332"/>
                </a:xfrm>
                <a:prstGeom prst="rect">
                  <a:avLst/>
                </a:prstGeom>
                <a:noFill/>
              </p:spPr>
              <p:txBody>
                <a:bodyPr wrap="none" rtlCol="0">
                  <a:spAutoFit/>
                </a:bodyPr>
                <a:lstStyle/>
                <a:p>
                  <a:r>
                    <a:rPr lang="en-US" dirty="0"/>
                    <a:t>S12</a:t>
                  </a:r>
                </a:p>
              </p:txBody>
            </p:sp>
          </p:grpSp>
          <p:cxnSp>
            <p:nvCxnSpPr>
              <p:cNvPr id="181" name="Straight Arrow Connector 180">
                <a:extLst>
                  <a:ext uri="{FF2B5EF4-FFF2-40B4-BE49-F238E27FC236}">
                    <a16:creationId xmlns:a16="http://schemas.microsoft.com/office/drawing/2014/main" id="{C0001CC1-5050-499C-A118-623C74362A35}"/>
                  </a:ext>
                </a:extLst>
              </p:cNvPr>
              <p:cNvCxnSpPr>
                <a:cxnSpLocks/>
              </p:cNvCxnSpPr>
              <p:nvPr/>
            </p:nvCxnSpPr>
            <p:spPr>
              <a:xfrm flipV="1">
                <a:off x="7185240" y="5311147"/>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60" name="TextBox 159">
              <a:extLst>
                <a:ext uri="{FF2B5EF4-FFF2-40B4-BE49-F238E27FC236}">
                  <a16:creationId xmlns:a16="http://schemas.microsoft.com/office/drawing/2014/main" id="{BD4E2792-732B-48AF-A8A7-754E5A774E12}"/>
                </a:ext>
              </a:extLst>
            </p:cNvPr>
            <p:cNvSpPr txBox="1"/>
            <p:nvPr/>
          </p:nvSpPr>
          <p:spPr>
            <a:xfrm>
              <a:off x="7145200" y="4861561"/>
              <a:ext cx="595035" cy="369332"/>
            </a:xfrm>
            <a:prstGeom prst="rect">
              <a:avLst/>
            </a:prstGeom>
            <a:noFill/>
          </p:spPr>
          <p:txBody>
            <a:bodyPr wrap="none" rtlCol="0">
              <a:spAutoFit/>
            </a:bodyPr>
            <a:lstStyle/>
            <a:p>
              <a:r>
                <a:rPr lang="en-US" dirty="0"/>
                <a:t>S12</a:t>
              </a:r>
            </a:p>
          </p:txBody>
        </p:sp>
      </p:grpSp>
      <p:grpSp>
        <p:nvGrpSpPr>
          <p:cNvPr id="4" name="Group 3">
            <a:extLst>
              <a:ext uri="{FF2B5EF4-FFF2-40B4-BE49-F238E27FC236}">
                <a16:creationId xmlns:a16="http://schemas.microsoft.com/office/drawing/2014/main" id="{9E5A94B0-2EFB-4AC1-BE35-6684578ED61D}"/>
              </a:ext>
            </a:extLst>
          </p:cNvPr>
          <p:cNvGrpSpPr/>
          <p:nvPr/>
        </p:nvGrpSpPr>
        <p:grpSpPr>
          <a:xfrm>
            <a:off x="9248979" y="1677975"/>
            <a:ext cx="651830" cy="3642043"/>
            <a:chOff x="9206775" y="1677975"/>
            <a:chExt cx="651830" cy="3642043"/>
          </a:xfrm>
        </p:grpSpPr>
        <p:grpSp>
          <p:nvGrpSpPr>
            <p:cNvPr id="193" name="Group 192">
              <a:extLst>
                <a:ext uri="{FF2B5EF4-FFF2-40B4-BE49-F238E27FC236}">
                  <a16:creationId xmlns:a16="http://schemas.microsoft.com/office/drawing/2014/main" id="{020B78CF-6DAA-4268-A5A7-5B9424789C53}"/>
                </a:ext>
              </a:extLst>
            </p:cNvPr>
            <p:cNvGrpSpPr/>
            <p:nvPr/>
          </p:nvGrpSpPr>
          <p:grpSpPr>
            <a:xfrm>
              <a:off x="9244709" y="1677975"/>
              <a:ext cx="613896" cy="3642043"/>
              <a:chOff x="9060387" y="1684656"/>
              <a:chExt cx="613896" cy="3642043"/>
            </a:xfrm>
          </p:grpSpPr>
          <p:grpSp>
            <p:nvGrpSpPr>
              <p:cNvPr id="180" name="Group 179">
                <a:extLst>
                  <a:ext uri="{FF2B5EF4-FFF2-40B4-BE49-F238E27FC236}">
                    <a16:creationId xmlns:a16="http://schemas.microsoft.com/office/drawing/2014/main" id="{23139E7A-407D-4957-8ECA-414021AF97AB}"/>
                  </a:ext>
                </a:extLst>
              </p:cNvPr>
              <p:cNvGrpSpPr/>
              <p:nvPr/>
            </p:nvGrpSpPr>
            <p:grpSpPr>
              <a:xfrm>
                <a:off x="9060387" y="1684656"/>
                <a:ext cx="595035" cy="2441837"/>
                <a:chOff x="9060387" y="1684656"/>
                <a:chExt cx="595035" cy="2441837"/>
              </a:xfrm>
            </p:grpSpPr>
            <p:sp>
              <p:nvSpPr>
                <p:cNvPr id="176" name="Rectangle 175">
                  <a:extLst>
                    <a:ext uri="{FF2B5EF4-FFF2-40B4-BE49-F238E27FC236}">
                      <a16:creationId xmlns:a16="http://schemas.microsoft.com/office/drawing/2014/main" id="{892D8C0F-0E36-4FCC-84DA-FC2EE71BEBAB}"/>
                    </a:ext>
                  </a:extLst>
                </p:cNvPr>
                <p:cNvSpPr/>
                <p:nvPr/>
              </p:nvSpPr>
              <p:spPr>
                <a:xfrm>
                  <a:off x="9191610" y="2123861"/>
                  <a:ext cx="344757" cy="2002632"/>
                </a:xfrm>
                <a:prstGeom prst="rect">
                  <a:avLst/>
                </a:prstGeom>
                <a:solidFill>
                  <a:schemeClr val="tx2">
                    <a:lumMod val="20000"/>
                    <a:lumOff val="80000"/>
                  </a:scheme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t>
                  </a:r>
                </a:p>
              </p:txBody>
            </p:sp>
            <p:sp>
              <p:nvSpPr>
                <p:cNvPr id="179" name="TextBox 178">
                  <a:extLst>
                    <a:ext uri="{FF2B5EF4-FFF2-40B4-BE49-F238E27FC236}">
                      <a16:creationId xmlns:a16="http://schemas.microsoft.com/office/drawing/2014/main" id="{6914ACE0-F4DF-497F-8AA3-B863A759279F}"/>
                    </a:ext>
                  </a:extLst>
                </p:cNvPr>
                <p:cNvSpPr txBox="1"/>
                <p:nvPr/>
              </p:nvSpPr>
              <p:spPr>
                <a:xfrm>
                  <a:off x="9060387" y="1684656"/>
                  <a:ext cx="595035" cy="369332"/>
                </a:xfrm>
                <a:prstGeom prst="rect">
                  <a:avLst/>
                </a:prstGeom>
                <a:noFill/>
              </p:spPr>
              <p:txBody>
                <a:bodyPr wrap="none" rtlCol="0">
                  <a:spAutoFit/>
                </a:bodyPr>
                <a:lstStyle/>
                <a:p>
                  <a:r>
                    <a:rPr lang="en-US" dirty="0"/>
                    <a:t>S23</a:t>
                  </a:r>
                </a:p>
              </p:txBody>
            </p:sp>
          </p:grpSp>
          <p:cxnSp>
            <p:nvCxnSpPr>
              <p:cNvPr id="191" name="Straight Arrow Connector 190">
                <a:extLst>
                  <a:ext uri="{FF2B5EF4-FFF2-40B4-BE49-F238E27FC236}">
                    <a16:creationId xmlns:a16="http://schemas.microsoft.com/office/drawing/2014/main" id="{7B8807B4-FD83-437B-9A2B-A2C84D9770C6}"/>
                  </a:ext>
                </a:extLst>
              </p:cNvPr>
              <p:cNvCxnSpPr>
                <a:cxnSpLocks/>
              </p:cNvCxnSpPr>
              <p:nvPr/>
            </p:nvCxnSpPr>
            <p:spPr>
              <a:xfrm flipV="1">
                <a:off x="9087123" y="5317828"/>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62" name="TextBox 161">
              <a:extLst>
                <a:ext uri="{FF2B5EF4-FFF2-40B4-BE49-F238E27FC236}">
                  <a16:creationId xmlns:a16="http://schemas.microsoft.com/office/drawing/2014/main" id="{CB8DA197-0C05-4F91-ADF6-2095C410AA42}"/>
                </a:ext>
              </a:extLst>
            </p:cNvPr>
            <p:cNvSpPr txBox="1"/>
            <p:nvPr/>
          </p:nvSpPr>
          <p:spPr>
            <a:xfrm>
              <a:off x="9206775" y="4902592"/>
              <a:ext cx="595035" cy="369332"/>
            </a:xfrm>
            <a:prstGeom prst="rect">
              <a:avLst/>
            </a:prstGeom>
            <a:noFill/>
          </p:spPr>
          <p:txBody>
            <a:bodyPr wrap="none" rtlCol="0">
              <a:spAutoFit/>
            </a:bodyPr>
            <a:lstStyle/>
            <a:p>
              <a:r>
                <a:rPr lang="en-US" dirty="0"/>
                <a:t>S23</a:t>
              </a:r>
            </a:p>
          </p:txBody>
        </p:sp>
      </p:grpSp>
      <p:sp>
        <p:nvSpPr>
          <p:cNvPr id="34" name="TextBox 33">
            <a:extLst>
              <a:ext uri="{FF2B5EF4-FFF2-40B4-BE49-F238E27FC236}">
                <a16:creationId xmlns:a16="http://schemas.microsoft.com/office/drawing/2014/main" id="{B52E2165-DA18-416E-825A-6C3573756DBF}"/>
              </a:ext>
            </a:extLst>
          </p:cNvPr>
          <p:cNvSpPr txBox="1"/>
          <p:nvPr/>
        </p:nvSpPr>
        <p:spPr>
          <a:xfrm>
            <a:off x="752078" y="5414928"/>
            <a:ext cx="1415772" cy="369332"/>
          </a:xfrm>
          <a:prstGeom prst="rect">
            <a:avLst/>
          </a:prstGeom>
          <a:noFill/>
        </p:spPr>
        <p:txBody>
          <a:bodyPr wrap="none" rtlCol="0">
            <a:spAutoFit/>
          </a:bodyPr>
          <a:lstStyle/>
          <a:p>
            <a:r>
              <a:rPr lang="en-US" dirty="0"/>
              <a:t>Input Circuit</a:t>
            </a:r>
          </a:p>
        </p:txBody>
      </p:sp>
      <p:grpSp>
        <p:nvGrpSpPr>
          <p:cNvPr id="173" name="Group 172">
            <a:extLst>
              <a:ext uri="{FF2B5EF4-FFF2-40B4-BE49-F238E27FC236}">
                <a16:creationId xmlns:a16="http://schemas.microsoft.com/office/drawing/2014/main" id="{5CAB8EAA-655E-4495-9884-0C45B53B410D}"/>
              </a:ext>
            </a:extLst>
          </p:cNvPr>
          <p:cNvGrpSpPr/>
          <p:nvPr/>
        </p:nvGrpSpPr>
        <p:grpSpPr>
          <a:xfrm>
            <a:off x="605618" y="2007721"/>
            <a:ext cx="1241214" cy="1113375"/>
            <a:chOff x="12192000" y="-501143"/>
            <a:chExt cx="2678049" cy="2371559"/>
          </a:xfrm>
        </p:grpSpPr>
        <p:grpSp>
          <p:nvGrpSpPr>
            <p:cNvPr id="185" name="Group 184">
              <a:extLst>
                <a:ext uri="{FF2B5EF4-FFF2-40B4-BE49-F238E27FC236}">
                  <a16:creationId xmlns:a16="http://schemas.microsoft.com/office/drawing/2014/main" id="{6B2554C9-9ACA-4A5F-8C37-05DEB82015FA}"/>
                </a:ext>
              </a:extLst>
            </p:cNvPr>
            <p:cNvGrpSpPr/>
            <p:nvPr/>
          </p:nvGrpSpPr>
          <p:grpSpPr>
            <a:xfrm>
              <a:off x="12192000" y="-501143"/>
              <a:ext cx="2678049" cy="2371559"/>
              <a:chOff x="7299826" y="2478408"/>
              <a:chExt cx="2521400" cy="2511018"/>
            </a:xfrm>
          </p:grpSpPr>
          <p:grpSp>
            <p:nvGrpSpPr>
              <p:cNvPr id="187" name="Group 186">
                <a:extLst>
                  <a:ext uri="{FF2B5EF4-FFF2-40B4-BE49-F238E27FC236}">
                    <a16:creationId xmlns:a16="http://schemas.microsoft.com/office/drawing/2014/main" id="{42166CFE-7C9E-47E5-BD77-6F8A9E9A4EAE}"/>
                  </a:ext>
                </a:extLst>
              </p:cNvPr>
              <p:cNvGrpSpPr/>
              <p:nvPr/>
            </p:nvGrpSpPr>
            <p:grpSpPr>
              <a:xfrm>
                <a:off x="7299826" y="2478408"/>
                <a:ext cx="2521400" cy="2511018"/>
                <a:chOff x="7379936" y="2128204"/>
                <a:chExt cx="2085130" cy="1992014"/>
              </a:xfrm>
            </p:grpSpPr>
            <p:sp>
              <p:nvSpPr>
                <p:cNvPr id="195" name="Oval 194">
                  <a:extLst>
                    <a:ext uri="{FF2B5EF4-FFF2-40B4-BE49-F238E27FC236}">
                      <a16:creationId xmlns:a16="http://schemas.microsoft.com/office/drawing/2014/main" id="{E89BD0B1-0EF4-41B9-B7F1-581AEE44BFEA}"/>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196" name="Oval 195">
                  <a:extLst>
                    <a:ext uri="{FF2B5EF4-FFF2-40B4-BE49-F238E27FC236}">
                      <a16:creationId xmlns:a16="http://schemas.microsoft.com/office/drawing/2014/main" id="{F39E8C58-9B2D-4C7A-821A-647488B8B0DB}"/>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197" name="Oval 196">
                  <a:extLst>
                    <a:ext uri="{FF2B5EF4-FFF2-40B4-BE49-F238E27FC236}">
                      <a16:creationId xmlns:a16="http://schemas.microsoft.com/office/drawing/2014/main" id="{7186C772-0C6A-45EB-85D8-E91274CBB4D0}"/>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198" name="Oval 197">
                  <a:extLst>
                    <a:ext uri="{FF2B5EF4-FFF2-40B4-BE49-F238E27FC236}">
                      <a16:creationId xmlns:a16="http://schemas.microsoft.com/office/drawing/2014/main" id="{4BEAE863-6CA0-4F08-979A-752DDAC15D84}"/>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188" name="Straight Connector 187">
                <a:extLst>
                  <a:ext uri="{FF2B5EF4-FFF2-40B4-BE49-F238E27FC236}">
                    <a16:creationId xmlns:a16="http://schemas.microsoft.com/office/drawing/2014/main" id="{1B3BD1C0-DEED-499B-89B6-48EA2B1C31C9}"/>
                  </a:ext>
                </a:extLst>
              </p:cNvPr>
              <p:cNvCxnSpPr>
                <a:cxnSpLocks/>
                <a:stCxn id="195" idx="6"/>
                <a:endCxn id="196"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25A51439-551B-4F22-9B8E-2D83BA05CE3C}"/>
                  </a:ext>
                </a:extLst>
              </p:cNvPr>
              <p:cNvCxnSpPr>
                <a:cxnSpLocks/>
                <a:stCxn id="195"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32B5C9D4-30BA-4371-8FFF-34EF6273523A}"/>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86" name="Straight Connector 185">
              <a:extLst>
                <a:ext uri="{FF2B5EF4-FFF2-40B4-BE49-F238E27FC236}">
                  <a16:creationId xmlns:a16="http://schemas.microsoft.com/office/drawing/2014/main" id="{A4FA0F09-2FE1-4708-ABF2-2B24B646E2E4}"/>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B4E23E36-B5F1-44BC-AC05-323B59921572}"/>
              </a:ext>
            </a:extLst>
          </p:cNvPr>
          <p:cNvGrpSpPr/>
          <p:nvPr/>
        </p:nvGrpSpPr>
        <p:grpSpPr>
          <a:xfrm>
            <a:off x="292863" y="1850571"/>
            <a:ext cx="1928968" cy="1471189"/>
            <a:chOff x="1297645" y="4124534"/>
            <a:chExt cx="1928968" cy="1471189"/>
          </a:xfrm>
        </p:grpSpPr>
        <p:sp>
          <p:nvSpPr>
            <p:cNvPr id="200" name="TextBox 199">
              <a:extLst>
                <a:ext uri="{FF2B5EF4-FFF2-40B4-BE49-F238E27FC236}">
                  <a16:creationId xmlns:a16="http://schemas.microsoft.com/office/drawing/2014/main" id="{D0040107-CBFA-45FC-B0FB-8C222B83BD3C}"/>
                </a:ext>
              </a:extLst>
            </p:cNvPr>
            <p:cNvSpPr txBox="1"/>
            <p:nvPr/>
          </p:nvSpPr>
          <p:spPr>
            <a:xfrm flipH="1">
              <a:off x="1902701" y="5226391"/>
              <a:ext cx="854579" cy="369332"/>
            </a:xfrm>
            <a:prstGeom prst="rect">
              <a:avLst/>
            </a:prstGeom>
            <a:noFill/>
          </p:spPr>
          <p:txBody>
            <a:bodyPr wrap="square" rtlCol="0">
              <a:spAutoFit/>
            </a:bodyPr>
            <a:lstStyle/>
            <a:p>
              <a:r>
                <a:rPr lang="en-US" dirty="0"/>
                <a:t>0.95</a:t>
              </a:r>
            </a:p>
          </p:txBody>
        </p:sp>
        <p:sp>
          <p:nvSpPr>
            <p:cNvPr id="201" name="TextBox 200">
              <a:extLst>
                <a:ext uri="{FF2B5EF4-FFF2-40B4-BE49-F238E27FC236}">
                  <a16:creationId xmlns:a16="http://schemas.microsoft.com/office/drawing/2014/main" id="{AB2B10BC-3778-43A3-AD10-93735C9E27E7}"/>
                </a:ext>
              </a:extLst>
            </p:cNvPr>
            <p:cNvSpPr txBox="1"/>
            <p:nvPr/>
          </p:nvSpPr>
          <p:spPr>
            <a:xfrm flipH="1">
              <a:off x="1297645" y="4665279"/>
              <a:ext cx="550629" cy="369332"/>
            </a:xfrm>
            <a:prstGeom prst="rect">
              <a:avLst/>
            </a:prstGeom>
            <a:noFill/>
          </p:spPr>
          <p:txBody>
            <a:bodyPr wrap="square" rtlCol="0">
              <a:spAutoFit/>
            </a:bodyPr>
            <a:lstStyle/>
            <a:p>
              <a:r>
                <a:rPr lang="en-US" dirty="0"/>
                <a:t>0.9</a:t>
              </a:r>
            </a:p>
          </p:txBody>
        </p:sp>
        <p:sp>
          <p:nvSpPr>
            <p:cNvPr id="202" name="TextBox 201">
              <a:extLst>
                <a:ext uri="{FF2B5EF4-FFF2-40B4-BE49-F238E27FC236}">
                  <a16:creationId xmlns:a16="http://schemas.microsoft.com/office/drawing/2014/main" id="{0DF306E2-EC31-4A4D-A62D-2B521B4B23A2}"/>
                </a:ext>
              </a:extLst>
            </p:cNvPr>
            <p:cNvSpPr txBox="1"/>
            <p:nvPr/>
          </p:nvSpPr>
          <p:spPr>
            <a:xfrm flipH="1">
              <a:off x="2675984" y="4643897"/>
              <a:ext cx="550629" cy="369332"/>
            </a:xfrm>
            <a:prstGeom prst="rect">
              <a:avLst/>
            </a:prstGeom>
            <a:noFill/>
          </p:spPr>
          <p:txBody>
            <a:bodyPr wrap="square" rtlCol="0">
              <a:spAutoFit/>
            </a:bodyPr>
            <a:lstStyle/>
            <a:p>
              <a:r>
                <a:rPr lang="en-US" dirty="0"/>
                <a:t>0.8</a:t>
              </a:r>
            </a:p>
          </p:txBody>
        </p:sp>
        <p:sp>
          <p:nvSpPr>
            <p:cNvPr id="203" name="TextBox 202">
              <a:extLst>
                <a:ext uri="{FF2B5EF4-FFF2-40B4-BE49-F238E27FC236}">
                  <a16:creationId xmlns:a16="http://schemas.microsoft.com/office/drawing/2014/main" id="{CB68878B-5F14-46B3-90C2-B6D7BDF4EE2C}"/>
                </a:ext>
              </a:extLst>
            </p:cNvPr>
            <p:cNvSpPr txBox="1"/>
            <p:nvPr/>
          </p:nvSpPr>
          <p:spPr>
            <a:xfrm flipH="1">
              <a:off x="2000326" y="4124534"/>
              <a:ext cx="550629" cy="369332"/>
            </a:xfrm>
            <a:prstGeom prst="rect">
              <a:avLst/>
            </a:prstGeom>
            <a:noFill/>
          </p:spPr>
          <p:txBody>
            <a:bodyPr wrap="square" rtlCol="0">
              <a:spAutoFit/>
            </a:bodyPr>
            <a:lstStyle/>
            <a:p>
              <a:r>
                <a:rPr lang="en-US" dirty="0"/>
                <a:t>0.9</a:t>
              </a:r>
            </a:p>
          </p:txBody>
        </p:sp>
      </p:grpSp>
    </p:spTree>
    <p:extLst>
      <p:ext uri="{BB962C8B-B14F-4D97-AF65-F5344CB8AC3E}">
        <p14:creationId xmlns:p14="http://schemas.microsoft.com/office/powerpoint/2010/main" val="2721974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7C5F5-FFCB-4F4F-A49D-6D6546286CAA}"/>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22</a:t>
            </a:fld>
            <a:endParaRPr lang="en-US" dirty="0">
              <a:solidFill>
                <a:prstClr val="black">
                  <a:tint val="75000"/>
                </a:prstClr>
              </a:solidFill>
            </a:endParaRPr>
          </a:p>
        </p:txBody>
      </p:sp>
      <p:sp>
        <p:nvSpPr>
          <p:cNvPr id="29" name="TextBox 28">
            <a:extLst>
              <a:ext uri="{FF2B5EF4-FFF2-40B4-BE49-F238E27FC236}">
                <a16:creationId xmlns:a16="http://schemas.microsoft.com/office/drawing/2014/main" id="{F3792B7E-9E96-4345-A261-53B52F186577}"/>
              </a:ext>
            </a:extLst>
          </p:cNvPr>
          <p:cNvSpPr txBox="1"/>
          <p:nvPr/>
        </p:nvSpPr>
        <p:spPr>
          <a:xfrm>
            <a:off x="389365" y="1348800"/>
            <a:ext cx="5281452" cy="4524315"/>
          </a:xfrm>
          <a:prstGeom prst="rect">
            <a:avLst/>
          </a:prstGeom>
          <a:noFill/>
        </p:spPr>
        <p:txBody>
          <a:bodyPr wrap="square" rtlCol="0">
            <a:spAutoFit/>
          </a:bodyPr>
          <a:lstStyle/>
          <a:p>
            <a:endParaRPr lang="en-US" sz="3200" dirty="0"/>
          </a:p>
          <a:p>
            <a:pPr marL="457200" indent="-457200">
              <a:buFont typeface="Wingdings" panose="05000000000000000000" pitchFamily="2" charset="2"/>
              <a:buChar char="v"/>
            </a:pPr>
            <a:r>
              <a:rPr lang="en-US" sz="3200" dirty="0"/>
              <a:t>Find set of least number of SWAPs (S</a:t>
            </a:r>
            <a:r>
              <a:rPr lang="en-US" sz="3200" baseline="-25000" dirty="0"/>
              <a:t>i,i+1 </a:t>
            </a:r>
            <a:r>
              <a:rPr lang="en-US" sz="3200" dirty="0"/>
              <a:t>) to transform M</a:t>
            </a:r>
            <a:r>
              <a:rPr lang="en-US" sz="3200" baseline="-25000" dirty="0"/>
              <a:t>i</a:t>
            </a:r>
            <a:r>
              <a:rPr lang="en-US" sz="3200" dirty="0"/>
              <a:t> into M</a:t>
            </a:r>
            <a:r>
              <a:rPr lang="en-US" sz="3200" baseline="-25000" dirty="0"/>
              <a:t>i+1   </a:t>
            </a:r>
            <a:r>
              <a:rPr lang="en-US" sz="3200" dirty="0"/>
              <a:t>using A-star search </a:t>
            </a:r>
          </a:p>
          <a:p>
            <a:pPr marL="457200" indent="-457200">
              <a:buFont typeface="Wingdings" panose="05000000000000000000" pitchFamily="2" charset="2"/>
              <a:buChar char="v"/>
            </a:pPr>
            <a:endParaRPr lang="en-US" sz="3200" dirty="0"/>
          </a:p>
          <a:p>
            <a:pPr marL="457200" indent="-457200">
              <a:buFont typeface="Wingdings" panose="05000000000000000000" pitchFamily="2" charset="2"/>
              <a:buChar char="v"/>
            </a:pPr>
            <a:endParaRPr lang="en-US" sz="3200" dirty="0"/>
          </a:p>
          <a:p>
            <a:pPr marL="457200" indent="-457200">
              <a:buFont typeface="Wingdings" panose="05000000000000000000" pitchFamily="2" charset="2"/>
              <a:buChar char="v"/>
            </a:pPr>
            <a:endParaRPr lang="en-US" sz="3200" dirty="0">
              <a:latin typeface="+mn-lt"/>
            </a:endParaRPr>
          </a:p>
          <a:p>
            <a:endParaRPr lang="en-US" sz="3200" b="1" dirty="0"/>
          </a:p>
        </p:txBody>
      </p:sp>
      <p:sp>
        <p:nvSpPr>
          <p:cNvPr id="34" name="Rectangle: Rounded Corners 33">
            <a:extLst>
              <a:ext uri="{FF2B5EF4-FFF2-40B4-BE49-F238E27FC236}">
                <a16:creationId xmlns:a16="http://schemas.microsoft.com/office/drawing/2014/main" id="{05E23649-0E61-4434-8025-0F3C11CD8723}"/>
              </a:ext>
            </a:extLst>
          </p:cNvPr>
          <p:cNvSpPr/>
          <p:nvPr/>
        </p:nvSpPr>
        <p:spPr>
          <a:xfrm>
            <a:off x="0" y="6288664"/>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600" b="1" i="0" u="none" strike="noStrike" kern="1200" cap="none" spc="0" normalizeH="0" noProof="0" dirty="0">
                <a:ln>
                  <a:noFill/>
                </a:ln>
                <a:solidFill>
                  <a:schemeClr val="bg1"/>
                </a:solidFill>
                <a:effectLst/>
                <a:uLnTx/>
                <a:uFillTx/>
                <a:latin typeface="Calibri"/>
              </a:rPr>
              <a:t>Variability-aware movement actively avoid unreliable links  </a:t>
            </a:r>
            <a:endParaRPr kumimoji="0" lang="en-US" sz="3600" b="1" i="0" u="none" strike="noStrike" kern="1200" cap="none" spc="0" normalizeH="0" baseline="-25000" noProof="0" dirty="0">
              <a:ln>
                <a:noFill/>
              </a:ln>
              <a:solidFill>
                <a:schemeClr val="bg1"/>
              </a:solidFill>
              <a:effectLst/>
              <a:uLnTx/>
              <a:uFillTx/>
              <a:latin typeface="Calibri"/>
            </a:endParaRPr>
          </a:p>
        </p:txBody>
      </p:sp>
      <p:sp>
        <p:nvSpPr>
          <p:cNvPr id="6" name="Rectangle 5">
            <a:extLst>
              <a:ext uri="{FF2B5EF4-FFF2-40B4-BE49-F238E27FC236}">
                <a16:creationId xmlns:a16="http://schemas.microsoft.com/office/drawing/2014/main" id="{B9428C31-AE7E-48B3-899A-B24F50CD35AF}"/>
              </a:ext>
            </a:extLst>
          </p:cNvPr>
          <p:cNvSpPr/>
          <p:nvPr/>
        </p:nvSpPr>
        <p:spPr>
          <a:xfrm>
            <a:off x="10329101" y="2171849"/>
            <a:ext cx="344757" cy="1986128"/>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8C6548-C560-4B4D-B602-A07A8B5FDC65}"/>
              </a:ext>
            </a:extLst>
          </p:cNvPr>
          <p:cNvSpPr/>
          <p:nvPr/>
        </p:nvSpPr>
        <p:spPr>
          <a:xfrm>
            <a:off x="8316711" y="2171849"/>
            <a:ext cx="344757" cy="1977210"/>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275019-3728-436D-848C-08427D9E1E39}"/>
              </a:ext>
            </a:extLst>
          </p:cNvPr>
          <p:cNvSpPr/>
          <p:nvPr/>
        </p:nvSpPr>
        <p:spPr>
          <a:xfrm>
            <a:off x="6299389" y="2171849"/>
            <a:ext cx="344757" cy="2002632"/>
          </a:xfrm>
          <a:prstGeom prst="rect">
            <a:avLst/>
          </a:prstGeom>
          <a:solidFill>
            <a:schemeClr val="bg1">
              <a:lumMod val="95000"/>
            </a:schemeClr>
          </a:solid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A00C2D51-B568-4824-BAB9-5174B762543E}"/>
              </a:ext>
            </a:extLst>
          </p:cNvPr>
          <p:cNvSpPr/>
          <p:nvPr/>
        </p:nvSpPr>
        <p:spPr>
          <a:xfrm>
            <a:off x="6396493" y="2797132"/>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F43957-37E1-4DE0-B9E8-BA5DA3C86CBD}"/>
              </a:ext>
            </a:extLst>
          </p:cNvPr>
          <p:cNvSpPr/>
          <p:nvPr/>
        </p:nvSpPr>
        <p:spPr>
          <a:xfrm>
            <a:off x="6396493" y="3999178"/>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E87ED20-83FA-4ADB-8D92-D950DB230776}"/>
              </a:ext>
            </a:extLst>
          </p:cNvPr>
          <p:cNvSpPr/>
          <p:nvPr/>
        </p:nvSpPr>
        <p:spPr>
          <a:xfrm>
            <a:off x="10431844" y="400260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B3E2BE-87C9-4032-8E81-3A3F2421243C}"/>
              </a:ext>
            </a:extLst>
          </p:cNvPr>
          <p:cNvSpPr/>
          <p:nvPr/>
        </p:nvSpPr>
        <p:spPr>
          <a:xfrm>
            <a:off x="8401954" y="3388670"/>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21F4D8-DE51-4FAE-8A4E-FD4A9B127BF5}"/>
              </a:ext>
            </a:extLst>
          </p:cNvPr>
          <p:cNvSpPr/>
          <p:nvPr/>
        </p:nvSpPr>
        <p:spPr>
          <a:xfrm>
            <a:off x="6447001" y="224265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9C103C-D1DE-4FD3-A114-4D84F5799F35}"/>
              </a:ext>
            </a:extLst>
          </p:cNvPr>
          <p:cNvSpPr/>
          <p:nvPr/>
        </p:nvSpPr>
        <p:spPr>
          <a:xfrm>
            <a:off x="6443695" y="3434099"/>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EAA594-4D05-480B-B3B5-61F919D3E257}"/>
              </a:ext>
            </a:extLst>
          </p:cNvPr>
          <p:cNvSpPr/>
          <p:nvPr/>
        </p:nvSpPr>
        <p:spPr>
          <a:xfrm>
            <a:off x="8454736" y="222014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4D16DE5-7BCC-40D7-8DC2-543EAB005509}"/>
              </a:ext>
            </a:extLst>
          </p:cNvPr>
          <p:cNvSpPr/>
          <p:nvPr/>
        </p:nvSpPr>
        <p:spPr>
          <a:xfrm>
            <a:off x="10470835" y="2242924"/>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63B0BF6-0D95-4816-BF74-A527FBB0D82F}"/>
              </a:ext>
            </a:extLst>
          </p:cNvPr>
          <p:cNvGrpSpPr/>
          <p:nvPr/>
        </p:nvGrpSpPr>
        <p:grpSpPr>
          <a:xfrm>
            <a:off x="6087315" y="2231256"/>
            <a:ext cx="4853621" cy="1899905"/>
            <a:chOff x="7431578" y="2493634"/>
            <a:chExt cx="3790604" cy="2762176"/>
          </a:xfrm>
        </p:grpSpPr>
        <p:cxnSp>
          <p:nvCxnSpPr>
            <p:cNvPr id="18" name="Straight Connector 17">
              <a:extLst>
                <a:ext uri="{FF2B5EF4-FFF2-40B4-BE49-F238E27FC236}">
                  <a16:creationId xmlns:a16="http://schemas.microsoft.com/office/drawing/2014/main" id="{4FC38B6C-7361-4ABD-97B4-AF3AB63833B3}"/>
                </a:ext>
              </a:extLst>
            </p:cNvPr>
            <p:cNvCxnSpPr/>
            <p:nvPr/>
          </p:nvCxnSpPr>
          <p:spPr>
            <a:xfrm>
              <a:off x="7431578" y="25270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84439F8-F844-44E0-BBBF-EC715D4C6E8B}"/>
                </a:ext>
              </a:extLst>
            </p:cNvPr>
            <p:cNvCxnSpPr/>
            <p:nvPr/>
          </p:nvCxnSpPr>
          <p:spPr>
            <a:xfrm>
              <a:off x="7431578" y="34027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3AB120A-492A-4410-8020-A19852C44B07}"/>
                </a:ext>
              </a:extLst>
            </p:cNvPr>
            <p:cNvCxnSpPr/>
            <p:nvPr/>
          </p:nvCxnSpPr>
          <p:spPr>
            <a:xfrm>
              <a:off x="7431578" y="427836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A80F518-774E-4F14-B875-F3EFE76CB8C5}"/>
                </a:ext>
              </a:extLst>
            </p:cNvPr>
            <p:cNvCxnSpPr/>
            <p:nvPr/>
          </p:nvCxnSpPr>
          <p:spPr>
            <a:xfrm>
              <a:off x="7431578" y="5154019"/>
              <a:ext cx="379060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29EE2E9-EAE1-4A76-95AF-E457C5CE19EC}"/>
                </a:ext>
              </a:extLst>
            </p:cNvPr>
            <p:cNvCxnSpPr>
              <a:cxnSpLocks/>
            </p:cNvCxnSpPr>
            <p:nvPr/>
          </p:nvCxnSpPr>
          <p:spPr>
            <a:xfrm>
              <a:off x="7730647" y="2547329"/>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4DD9972-781D-4459-8840-EC7AD6B33595}"/>
                </a:ext>
              </a:extLst>
            </p:cNvPr>
            <p:cNvCxnSpPr>
              <a:cxnSpLocks/>
            </p:cNvCxnSpPr>
            <p:nvPr/>
          </p:nvCxnSpPr>
          <p:spPr>
            <a:xfrm>
              <a:off x="7730648" y="4287217"/>
              <a:ext cx="4457" cy="968593"/>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2327A19-B76C-4DF9-9CEF-68EFD1FD3ABE}"/>
                </a:ext>
              </a:extLst>
            </p:cNvPr>
            <p:cNvCxnSpPr>
              <a:cxnSpLocks/>
            </p:cNvCxnSpPr>
            <p:nvPr/>
          </p:nvCxnSpPr>
          <p:spPr>
            <a:xfrm>
              <a:off x="9298658" y="2493634"/>
              <a:ext cx="2" cy="18667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id="{8D802BE2-2628-400A-9282-911CDD5BD7EB}"/>
              </a:ext>
            </a:extLst>
          </p:cNvPr>
          <p:cNvSpPr txBox="1"/>
          <p:nvPr/>
        </p:nvSpPr>
        <p:spPr>
          <a:xfrm>
            <a:off x="5588108" y="2035703"/>
            <a:ext cx="566718" cy="355715"/>
          </a:xfrm>
          <a:prstGeom prst="rect">
            <a:avLst/>
          </a:prstGeom>
          <a:noFill/>
        </p:spPr>
        <p:txBody>
          <a:bodyPr wrap="none" rtlCol="0">
            <a:spAutoFit/>
          </a:bodyPr>
          <a:lstStyle/>
          <a:p>
            <a:r>
              <a:rPr lang="en-US" sz="2400" dirty="0"/>
              <a:t>A</a:t>
            </a:r>
          </a:p>
        </p:txBody>
      </p:sp>
      <p:sp>
        <p:nvSpPr>
          <p:cNvPr id="26" name="TextBox 25">
            <a:extLst>
              <a:ext uri="{FF2B5EF4-FFF2-40B4-BE49-F238E27FC236}">
                <a16:creationId xmlns:a16="http://schemas.microsoft.com/office/drawing/2014/main" id="{7927ADFF-6070-4A8C-9FF0-6FFF40CF1045}"/>
              </a:ext>
            </a:extLst>
          </p:cNvPr>
          <p:cNvSpPr txBox="1"/>
          <p:nvPr/>
        </p:nvSpPr>
        <p:spPr>
          <a:xfrm>
            <a:off x="5588108" y="2660997"/>
            <a:ext cx="566718" cy="355715"/>
          </a:xfrm>
          <a:prstGeom prst="rect">
            <a:avLst/>
          </a:prstGeom>
          <a:noFill/>
        </p:spPr>
        <p:txBody>
          <a:bodyPr wrap="none" rtlCol="0">
            <a:spAutoFit/>
          </a:bodyPr>
          <a:lstStyle/>
          <a:p>
            <a:r>
              <a:rPr lang="en-US" sz="2400" dirty="0"/>
              <a:t>B</a:t>
            </a:r>
          </a:p>
        </p:txBody>
      </p:sp>
      <p:sp>
        <p:nvSpPr>
          <p:cNvPr id="27" name="TextBox 26">
            <a:extLst>
              <a:ext uri="{FF2B5EF4-FFF2-40B4-BE49-F238E27FC236}">
                <a16:creationId xmlns:a16="http://schemas.microsoft.com/office/drawing/2014/main" id="{036807FA-B5C6-4624-8EAD-5266AFE0262B}"/>
              </a:ext>
            </a:extLst>
          </p:cNvPr>
          <p:cNvSpPr txBox="1"/>
          <p:nvPr/>
        </p:nvSpPr>
        <p:spPr>
          <a:xfrm>
            <a:off x="5578787" y="3259368"/>
            <a:ext cx="592352" cy="355715"/>
          </a:xfrm>
          <a:prstGeom prst="rect">
            <a:avLst/>
          </a:prstGeom>
          <a:noFill/>
        </p:spPr>
        <p:txBody>
          <a:bodyPr wrap="none" rtlCol="0">
            <a:spAutoFit/>
          </a:bodyPr>
          <a:lstStyle/>
          <a:p>
            <a:r>
              <a:rPr lang="en-US" sz="2400" dirty="0"/>
              <a:t>C</a:t>
            </a:r>
          </a:p>
        </p:txBody>
      </p:sp>
      <p:sp>
        <p:nvSpPr>
          <p:cNvPr id="28" name="TextBox 27">
            <a:extLst>
              <a:ext uri="{FF2B5EF4-FFF2-40B4-BE49-F238E27FC236}">
                <a16:creationId xmlns:a16="http://schemas.microsoft.com/office/drawing/2014/main" id="{B3A3CE99-035C-4D2B-B242-54062110856D}"/>
              </a:ext>
            </a:extLst>
          </p:cNvPr>
          <p:cNvSpPr txBox="1"/>
          <p:nvPr/>
        </p:nvSpPr>
        <p:spPr>
          <a:xfrm>
            <a:off x="5578786" y="3884660"/>
            <a:ext cx="592352" cy="355715"/>
          </a:xfrm>
          <a:prstGeom prst="rect">
            <a:avLst/>
          </a:prstGeom>
          <a:noFill/>
        </p:spPr>
        <p:txBody>
          <a:bodyPr wrap="none" rtlCol="0">
            <a:spAutoFit/>
          </a:bodyPr>
          <a:lstStyle/>
          <a:p>
            <a:r>
              <a:rPr lang="en-US" sz="2400" dirty="0"/>
              <a:t>D</a:t>
            </a:r>
          </a:p>
        </p:txBody>
      </p:sp>
      <p:cxnSp>
        <p:nvCxnSpPr>
          <p:cNvPr id="30" name="Straight Connector 29">
            <a:extLst>
              <a:ext uri="{FF2B5EF4-FFF2-40B4-BE49-F238E27FC236}">
                <a16:creationId xmlns:a16="http://schemas.microsoft.com/office/drawing/2014/main" id="{2178F130-786D-428E-A427-D4AAFBAB3DBC}"/>
              </a:ext>
            </a:extLst>
          </p:cNvPr>
          <p:cNvCxnSpPr>
            <a:cxnSpLocks/>
          </p:cNvCxnSpPr>
          <p:nvPr/>
        </p:nvCxnSpPr>
        <p:spPr>
          <a:xfrm>
            <a:off x="10495044" y="2254253"/>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D07035AB-A57B-4E0A-9B35-5635C6D564FB}"/>
              </a:ext>
            </a:extLst>
          </p:cNvPr>
          <p:cNvGrpSpPr/>
          <p:nvPr/>
        </p:nvGrpSpPr>
        <p:grpSpPr>
          <a:xfrm>
            <a:off x="6278294" y="1699807"/>
            <a:ext cx="4445753" cy="394298"/>
            <a:chOff x="6260876" y="1699807"/>
            <a:chExt cx="4445753" cy="394298"/>
          </a:xfrm>
        </p:grpSpPr>
        <p:sp>
          <p:nvSpPr>
            <p:cNvPr id="32" name="TextBox 31">
              <a:extLst>
                <a:ext uri="{FF2B5EF4-FFF2-40B4-BE49-F238E27FC236}">
                  <a16:creationId xmlns:a16="http://schemas.microsoft.com/office/drawing/2014/main" id="{E0A19AB4-E797-41CE-9D04-512F05080C73}"/>
                </a:ext>
              </a:extLst>
            </p:cNvPr>
            <p:cNvSpPr txBox="1"/>
            <p:nvPr/>
          </p:nvSpPr>
          <p:spPr>
            <a:xfrm>
              <a:off x="6260876" y="1701886"/>
              <a:ext cx="441146" cy="369332"/>
            </a:xfrm>
            <a:prstGeom prst="rect">
              <a:avLst/>
            </a:prstGeom>
            <a:noFill/>
          </p:spPr>
          <p:txBody>
            <a:bodyPr wrap="none" rtlCol="0">
              <a:spAutoFit/>
            </a:bodyPr>
            <a:lstStyle/>
            <a:p>
              <a:r>
                <a:rPr lang="en-US" dirty="0"/>
                <a:t>L1</a:t>
              </a:r>
            </a:p>
          </p:txBody>
        </p:sp>
        <p:sp>
          <p:nvSpPr>
            <p:cNvPr id="33" name="TextBox 32">
              <a:extLst>
                <a:ext uri="{FF2B5EF4-FFF2-40B4-BE49-F238E27FC236}">
                  <a16:creationId xmlns:a16="http://schemas.microsoft.com/office/drawing/2014/main" id="{389BFAD4-0D40-475D-B64B-82FB99A2C0ED}"/>
                </a:ext>
              </a:extLst>
            </p:cNvPr>
            <p:cNvSpPr txBox="1"/>
            <p:nvPr/>
          </p:nvSpPr>
          <p:spPr>
            <a:xfrm>
              <a:off x="8268516" y="1724773"/>
              <a:ext cx="441146" cy="369332"/>
            </a:xfrm>
            <a:prstGeom prst="rect">
              <a:avLst/>
            </a:prstGeom>
            <a:noFill/>
          </p:spPr>
          <p:txBody>
            <a:bodyPr wrap="none" rtlCol="0">
              <a:spAutoFit/>
            </a:bodyPr>
            <a:lstStyle/>
            <a:p>
              <a:r>
                <a:rPr lang="en-US" dirty="0"/>
                <a:t>L2</a:t>
              </a:r>
            </a:p>
          </p:txBody>
        </p:sp>
        <p:sp>
          <p:nvSpPr>
            <p:cNvPr id="35" name="TextBox 34">
              <a:extLst>
                <a:ext uri="{FF2B5EF4-FFF2-40B4-BE49-F238E27FC236}">
                  <a16:creationId xmlns:a16="http://schemas.microsoft.com/office/drawing/2014/main" id="{BDD89771-7883-4C9D-A9C8-F1C02A7409E1}"/>
                </a:ext>
              </a:extLst>
            </p:cNvPr>
            <p:cNvSpPr txBox="1"/>
            <p:nvPr/>
          </p:nvSpPr>
          <p:spPr>
            <a:xfrm>
              <a:off x="10265483" y="1699807"/>
              <a:ext cx="441146" cy="369332"/>
            </a:xfrm>
            <a:prstGeom prst="rect">
              <a:avLst/>
            </a:prstGeom>
            <a:noFill/>
          </p:spPr>
          <p:txBody>
            <a:bodyPr wrap="none" rtlCol="0">
              <a:spAutoFit/>
            </a:bodyPr>
            <a:lstStyle/>
            <a:p>
              <a:r>
                <a:rPr lang="en-US" dirty="0"/>
                <a:t>L3</a:t>
              </a:r>
            </a:p>
          </p:txBody>
        </p:sp>
      </p:grpSp>
      <p:grpSp>
        <p:nvGrpSpPr>
          <p:cNvPr id="36" name="Group 35">
            <a:extLst>
              <a:ext uri="{FF2B5EF4-FFF2-40B4-BE49-F238E27FC236}">
                <a16:creationId xmlns:a16="http://schemas.microsoft.com/office/drawing/2014/main" id="{1921100B-B34A-41E7-A7D3-284303A0FA2A}"/>
              </a:ext>
            </a:extLst>
          </p:cNvPr>
          <p:cNvGrpSpPr/>
          <p:nvPr/>
        </p:nvGrpSpPr>
        <p:grpSpPr>
          <a:xfrm>
            <a:off x="5802044" y="4375829"/>
            <a:ext cx="1308418" cy="1756911"/>
            <a:chOff x="5761851" y="4218564"/>
            <a:chExt cx="1308418" cy="1756911"/>
          </a:xfrm>
          <a:effectLst/>
        </p:grpSpPr>
        <p:grpSp>
          <p:nvGrpSpPr>
            <p:cNvPr id="37" name="Group 36">
              <a:extLst>
                <a:ext uri="{FF2B5EF4-FFF2-40B4-BE49-F238E27FC236}">
                  <a16:creationId xmlns:a16="http://schemas.microsoft.com/office/drawing/2014/main" id="{4A97DEF5-E303-422E-8AB4-B4C4B25771E3}"/>
                </a:ext>
              </a:extLst>
            </p:cNvPr>
            <p:cNvGrpSpPr/>
            <p:nvPr/>
          </p:nvGrpSpPr>
          <p:grpSpPr>
            <a:xfrm>
              <a:off x="5761851" y="4218564"/>
              <a:ext cx="1308418" cy="1756911"/>
              <a:chOff x="9014983" y="2365980"/>
              <a:chExt cx="2072903" cy="2780651"/>
            </a:xfrm>
            <a:effectLst/>
          </p:grpSpPr>
          <p:grpSp>
            <p:nvGrpSpPr>
              <p:cNvPr id="39" name="Group 38">
                <a:extLst>
                  <a:ext uri="{FF2B5EF4-FFF2-40B4-BE49-F238E27FC236}">
                    <a16:creationId xmlns:a16="http://schemas.microsoft.com/office/drawing/2014/main" id="{BF78C8CF-03C9-4022-BBA3-D99332DE9D05}"/>
                  </a:ext>
                </a:extLst>
              </p:cNvPr>
              <p:cNvGrpSpPr/>
              <p:nvPr/>
            </p:nvGrpSpPr>
            <p:grpSpPr>
              <a:xfrm>
                <a:off x="9121453" y="2971430"/>
                <a:ext cx="1966433" cy="1762130"/>
                <a:chOff x="12192000" y="-501143"/>
                <a:chExt cx="2678049" cy="2371559"/>
              </a:xfrm>
            </p:grpSpPr>
            <p:grpSp>
              <p:nvGrpSpPr>
                <p:cNvPr id="44" name="Group 43">
                  <a:extLst>
                    <a:ext uri="{FF2B5EF4-FFF2-40B4-BE49-F238E27FC236}">
                      <a16:creationId xmlns:a16="http://schemas.microsoft.com/office/drawing/2014/main" id="{019BE191-A5DE-4D8B-90A4-FFA0D919AAB6}"/>
                    </a:ext>
                  </a:extLst>
                </p:cNvPr>
                <p:cNvGrpSpPr/>
                <p:nvPr/>
              </p:nvGrpSpPr>
              <p:grpSpPr>
                <a:xfrm>
                  <a:off x="12192000" y="-501143"/>
                  <a:ext cx="2678049" cy="2371559"/>
                  <a:chOff x="7299826" y="2478408"/>
                  <a:chExt cx="2521400" cy="2511018"/>
                </a:xfrm>
              </p:grpSpPr>
              <p:grpSp>
                <p:nvGrpSpPr>
                  <p:cNvPr id="46" name="Group 45">
                    <a:extLst>
                      <a:ext uri="{FF2B5EF4-FFF2-40B4-BE49-F238E27FC236}">
                        <a16:creationId xmlns:a16="http://schemas.microsoft.com/office/drawing/2014/main" id="{F8B2A155-4144-4272-863E-6A74EDFDCE35}"/>
                      </a:ext>
                    </a:extLst>
                  </p:cNvPr>
                  <p:cNvGrpSpPr/>
                  <p:nvPr/>
                </p:nvGrpSpPr>
                <p:grpSpPr>
                  <a:xfrm>
                    <a:off x="7299826" y="2478408"/>
                    <a:ext cx="2521400" cy="2511018"/>
                    <a:chOff x="7379936" y="2128204"/>
                    <a:chExt cx="2085130" cy="1992014"/>
                  </a:xfrm>
                </p:grpSpPr>
                <p:sp>
                  <p:nvSpPr>
                    <p:cNvPr id="50" name="Oval 49">
                      <a:extLst>
                        <a:ext uri="{FF2B5EF4-FFF2-40B4-BE49-F238E27FC236}">
                          <a16:creationId xmlns:a16="http://schemas.microsoft.com/office/drawing/2014/main" id="{D69CD317-42F0-43EE-B709-1C7EC883E6B8}"/>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51" name="Oval 50">
                      <a:extLst>
                        <a:ext uri="{FF2B5EF4-FFF2-40B4-BE49-F238E27FC236}">
                          <a16:creationId xmlns:a16="http://schemas.microsoft.com/office/drawing/2014/main" id="{5D7BB6D4-0B36-4E40-8467-3B9644B756FD}"/>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52" name="Oval 51">
                      <a:extLst>
                        <a:ext uri="{FF2B5EF4-FFF2-40B4-BE49-F238E27FC236}">
                          <a16:creationId xmlns:a16="http://schemas.microsoft.com/office/drawing/2014/main" id="{E9CBE3E5-AD01-4ABB-ABA0-9478C2D7A86A}"/>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53" name="Oval 52">
                      <a:extLst>
                        <a:ext uri="{FF2B5EF4-FFF2-40B4-BE49-F238E27FC236}">
                          <a16:creationId xmlns:a16="http://schemas.microsoft.com/office/drawing/2014/main" id="{441FA062-F37A-4A60-A10F-57C25DBD2EA9}"/>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47" name="Straight Connector 46">
                    <a:extLst>
                      <a:ext uri="{FF2B5EF4-FFF2-40B4-BE49-F238E27FC236}">
                        <a16:creationId xmlns:a16="http://schemas.microsoft.com/office/drawing/2014/main" id="{B185A4F7-27B9-4A09-9C52-695D12C41351}"/>
                      </a:ext>
                    </a:extLst>
                  </p:cNvPr>
                  <p:cNvCxnSpPr>
                    <a:cxnSpLocks/>
                    <a:stCxn id="50" idx="6"/>
                    <a:endCxn id="51"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4E2329D-1407-4E0C-B845-2F30FCE91C22}"/>
                      </a:ext>
                    </a:extLst>
                  </p:cNvPr>
                  <p:cNvCxnSpPr>
                    <a:cxnSpLocks/>
                    <a:stCxn id="50"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C105A29-2003-4615-80B0-0D66C4200252}"/>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45" name="Straight Connector 44">
                  <a:extLst>
                    <a:ext uri="{FF2B5EF4-FFF2-40B4-BE49-F238E27FC236}">
                      <a16:creationId xmlns:a16="http://schemas.microsoft.com/office/drawing/2014/main" id="{79DE08E5-B7BE-47CD-AB1D-42247AECE3C6}"/>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C32ED429-0636-42C2-AECA-C1A2C00EE630}"/>
                  </a:ext>
                </a:extLst>
              </p:cNvPr>
              <p:cNvSpPr txBox="1"/>
              <p:nvPr/>
            </p:nvSpPr>
            <p:spPr>
              <a:xfrm>
                <a:off x="9121453" y="2365980"/>
                <a:ext cx="305570" cy="461665"/>
              </a:xfrm>
              <a:prstGeom prst="rect">
                <a:avLst/>
              </a:prstGeom>
              <a:noFill/>
            </p:spPr>
            <p:txBody>
              <a:bodyPr wrap="none" rtlCol="0">
                <a:spAutoFit/>
              </a:bodyPr>
              <a:lstStyle/>
              <a:p>
                <a:r>
                  <a:rPr lang="en-US" sz="2400" dirty="0"/>
                  <a:t>A</a:t>
                </a:r>
              </a:p>
            </p:txBody>
          </p:sp>
          <p:sp>
            <p:nvSpPr>
              <p:cNvPr id="41" name="TextBox 40">
                <a:extLst>
                  <a:ext uri="{FF2B5EF4-FFF2-40B4-BE49-F238E27FC236}">
                    <a16:creationId xmlns:a16="http://schemas.microsoft.com/office/drawing/2014/main" id="{4F231F3D-CD0C-4E8A-B441-8BC02D80B5E9}"/>
                  </a:ext>
                </a:extLst>
              </p:cNvPr>
              <p:cNvSpPr txBox="1"/>
              <p:nvPr/>
            </p:nvSpPr>
            <p:spPr>
              <a:xfrm>
                <a:off x="10538425" y="2375162"/>
                <a:ext cx="389851" cy="461665"/>
              </a:xfrm>
              <a:prstGeom prst="rect">
                <a:avLst/>
              </a:prstGeom>
              <a:noFill/>
            </p:spPr>
            <p:txBody>
              <a:bodyPr wrap="none" rtlCol="0">
                <a:spAutoFit/>
              </a:bodyPr>
              <a:lstStyle/>
              <a:p>
                <a:r>
                  <a:rPr lang="en-US" sz="2400" dirty="0"/>
                  <a:t>B</a:t>
                </a:r>
              </a:p>
            </p:txBody>
          </p:sp>
          <p:sp>
            <p:nvSpPr>
              <p:cNvPr id="42" name="TextBox 41">
                <a:extLst>
                  <a:ext uri="{FF2B5EF4-FFF2-40B4-BE49-F238E27FC236}">
                    <a16:creationId xmlns:a16="http://schemas.microsoft.com/office/drawing/2014/main" id="{DDC4C813-D541-4439-90B9-1F8A572F47E2}"/>
                  </a:ext>
                </a:extLst>
              </p:cNvPr>
              <p:cNvSpPr txBox="1"/>
              <p:nvPr/>
            </p:nvSpPr>
            <p:spPr>
              <a:xfrm>
                <a:off x="9014983" y="4684966"/>
                <a:ext cx="407484" cy="461665"/>
              </a:xfrm>
              <a:prstGeom prst="rect">
                <a:avLst/>
              </a:prstGeom>
              <a:noFill/>
            </p:spPr>
            <p:txBody>
              <a:bodyPr wrap="none" rtlCol="0">
                <a:spAutoFit/>
              </a:bodyPr>
              <a:lstStyle/>
              <a:p>
                <a:r>
                  <a:rPr lang="en-US" sz="2400" dirty="0"/>
                  <a:t>C</a:t>
                </a:r>
              </a:p>
            </p:txBody>
          </p:sp>
          <p:sp>
            <p:nvSpPr>
              <p:cNvPr id="43" name="TextBox 42">
                <a:extLst>
                  <a:ext uri="{FF2B5EF4-FFF2-40B4-BE49-F238E27FC236}">
                    <a16:creationId xmlns:a16="http://schemas.microsoft.com/office/drawing/2014/main" id="{C49CF418-D5D3-4C43-B531-E8B5EA757228}"/>
                  </a:ext>
                </a:extLst>
              </p:cNvPr>
              <p:cNvSpPr txBox="1"/>
              <p:nvPr/>
            </p:nvSpPr>
            <p:spPr>
              <a:xfrm>
                <a:off x="10497578" y="4684966"/>
                <a:ext cx="407484" cy="461665"/>
              </a:xfrm>
              <a:prstGeom prst="rect">
                <a:avLst/>
              </a:prstGeom>
              <a:noFill/>
            </p:spPr>
            <p:txBody>
              <a:bodyPr wrap="none" rtlCol="0">
                <a:spAutoFit/>
              </a:bodyPr>
              <a:lstStyle/>
              <a:p>
                <a:r>
                  <a:rPr lang="en-US" sz="2400" dirty="0"/>
                  <a:t>D</a:t>
                </a:r>
              </a:p>
            </p:txBody>
          </p:sp>
        </p:grpSp>
        <p:sp>
          <p:nvSpPr>
            <p:cNvPr id="38" name="TextBox 37">
              <a:extLst>
                <a:ext uri="{FF2B5EF4-FFF2-40B4-BE49-F238E27FC236}">
                  <a16:creationId xmlns:a16="http://schemas.microsoft.com/office/drawing/2014/main" id="{D7E1C99D-B6F1-4D7D-8F6A-8CAFEA97B89A}"/>
                </a:ext>
              </a:extLst>
            </p:cNvPr>
            <p:cNvSpPr txBox="1"/>
            <p:nvPr/>
          </p:nvSpPr>
          <p:spPr>
            <a:xfrm>
              <a:off x="6190854" y="4988568"/>
              <a:ext cx="505267" cy="369332"/>
            </a:xfrm>
            <a:prstGeom prst="rect">
              <a:avLst/>
            </a:prstGeom>
            <a:noFill/>
          </p:spPr>
          <p:txBody>
            <a:bodyPr wrap="none" rtlCol="0">
              <a:spAutoFit/>
            </a:bodyPr>
            <a:lstStyle/>
            <a:p>
              <a:r>
                <a:rPr lang="en-US" dirty="0"/>
                <a:t>M1</a:t>
              </a:r>
            </a:p>
          </p:txBody>
        </p:sp>
      </p:grpSp>
      <p:grpSp>
        <p:nvGrpSpPr>
          <p:cNvPr id="54" name="Group 53">
            <a:extLst>
              <a:ext uri="{FF2B5EF4-FFF2-40B4-BE49-F238E27FC236}">
                <a16:creationId xmlns:a16="http://schemas.microsoft.com/office/drawing/2014/main" id="{E06D5DB1-E309-4781-8F52-A1C6EFB9B168}"/>
              </a:ext>
            </a:extLst>
          </p:cNvPr>
          <p:cNvGrpSpPr/>
          <p:nvPr/>
        </p:nvGrpSpPr>
        <p:grpSpPr>
          <a:xfrm>
            <a:off x="7872793" y="4393783"/>
            <a:ext cx="1256876" cy="1758599"/>
            <a:chOff x="7832600" y="4236518"/>
            <a:chExt cx="1256876" cy="1758599"/>
          </a:xfrm>
        </p:grpSpPr>
        <p:grpSp>
          <p:nvGrpSpPr>
            <p:cNvPr id="55" name="Group 54">
              <a:extLst>
                <a:ext uri="{FF2B5EF4-FFF2-40B4-BE49-F238E27FC236}">
                  <a16:creationId xmlns:a16="http://schemas.microsoft.com/office/drawing/2014/main" id="{A845D1A8-6275-4A70-BC4D-D77BE3D9BE8D}"/>
                </a:ext>
              </a:extLst>
            </p:cNvPr>
            <p:cNvGrpSpPr/>
            <p:nvPr/>
          </p:nvGrpSpPr>
          <p:grpSpPr>
            <a:xfrm>
              <a:off x="7832600" y="4236518"/>
              <a:ext cx="1256876" cy="1758599"/>
              <a:chOff x="9096640" y="2325734"/>
              <a:chExt cx="1991246" cy="2783323"/>
            </a:xfrm>
            <a:effectLst/>
          </p:grpSpPr>
          <p:grpSp>
            <p:nvGrpSpPr>
              <p:cNvPr id="57" name="Group 56">
                <a:extLst>
                  <a:ext uri="{FF2B5EF4-FFF2-40B4-BE49-F238E27FC236}">
                    <a16:creationId xmlns:a16="http://schemas.microsoft.com/office/drawing/2014/main" id="{D3042A26-7929-4B7B-AE22-3AA53A498FC0}"/>
                  </a:ext>
                </a:extLst>
              </p:cNvPr>
              <p:cNvGrpSpPr/>
              <p:nvPr/>
            </p:nvGrpSpPr>
            <p:grpSpPr>
              <a:xfrm>
                <a:off x="9121453" y="2971430"/>
                <a:ext cx="1966433" cy="1762130"/>
                <a:chOff x="12192000" y="-501143"/>
                <a:chExt cx="2678049" cy="2371559"/>
              </a:xfrm>
            </p:grpSpPr>
            <p:grpSp>
              <p:nvGrpSpPr>
                <p:cNvPr id="62" name="Group 61">
                  <a:extLst>
                    <a:ext uri="{FF2B5EF4-FFF2-40B4-BE49-F238E27FC236}">
                      <a16:creationId xmlns:a16="http://schemas.microsoft.com/office/drawing/2014/main" id="{E310C141-B69D-4878-8CB7-CB493A01F8B2}"/>
                    </a:ext>
                  </a:extLst>
                </p:cNvPr>
                <p:cNvGrpSpPr/>
                <p:nvPr/>
              </p:nvGrpSpPr>
              <p:grpSpPr>
                <a:xfrm>
                  <a:off x="12192000" y="-501143"/>
                  <a:ext cx="2678049" cy="2371559"/>
                  <a:chOff x="7299826" y="2478408"/>
                  <a:chExt cx="2521400" cy="2511018"/>
                </a:xfrm>
              </p:grpSpPr>
              <p:grpSp>
                <p:nvGrpSpPr>
                  <p:cNvPr id="64" name="Group 63">
                    <a:extLst>
                      <a:ext uri="{FF2B5EF4-FFF2-40B4-BE49-F238E27FC236}">
                        <a16:creationId xmlns:a16="http://schemas.microsoft.com/office/drawing/2014/main" id="{00E99775-AC41-48B9-8F92-C4CB6B541578}"/>
                      </a:ext>
                    </a:extLst>
                  </p:cNvPr>
                  <p:cNvGrpSpPr/>
                  <p:nvPr/>
                </p:nvGrpSpPr>
                <p:grpSpPr>
                  <a:xfrm>
                    <a:off x="7299826" y="2478408"/>
                    <a:ext cx="2521400" cy="2511018"/>
                    <a:chOff x="7379936" y="2128204"/>
                    <a:chExt cx="2085130" cy="1992014"/>
                  </a:xfrm>
                </p:grpSpPr>
                <p:sp>
                  <p:nvSpPr>
                    <p:cNvPr id="68" name="Oval 67">
                      <a:extLst>
                        <a:ext uri="{FF2B5EF4-FFF2-40B4-BE49-F238E27FC236}">
                          <a16:creationId xmlns:a16="http://schemas.microsoft.com/office/drawing/2014/main" id="{D62E1508-81F9-4E3C-AB80-94717713DF9E}"/>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69" name="Oval 68">
                      <a:extLst>
                        <a:ext uri="{FF2B5EF4-FFF2-40B4-BE49-F238E27FC236}">
                          <a16:creationId xmlns:a16="http://schemas.microsoft.com/office/drawing/2014/main" id="{7970CFD0-A11E-4673-8D3C-73272B1887D6}"/>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70" name="Oval 69">
                      <a:extLst>
                        <a:ext uri="{FF2B5EF4-FFF2-40B4-BE49-F238E27FC236}">
                          <a16:creationId xmlns:a16="http://schemas.microsoft.com/office/drawing/2014/main" id="{F73715BD-D3F7-44D4-BF15-5AE97584DFE9}"/>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71" name="Oval 70">
                      <a:extLst>
                        <a:ext uri="{FF2B5EF4-FFF2-40B4-BE49-F238E27FC236}">
                          <a16:creationId xmlns:a16="http://schemas.microsoft.com/office/drawing/2014/main" id="{D0547880-951F-4DB3-BE62-41F8B75BDBCC}"/>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65" name="Straight Connector 64">
                    <a:extLst>
                      <a:ext uri="{FF2B5EF4-FFF2-40B4-BE49-F238E27FC236}">
                        <a16:creationId xmlns:a16="http://schemas.microsoft.com/office/drawing/2014/main" id="{3E154966-CE7F-4509-8F5F-33E0AF01FB64}"/>
                      </a:ext>
                    </a:extLst>
                  </p:cNvPr>
                  <p:cNvCxnSpPr>
                    <a:cxnSpLocks/>
                    <a:stCxn id="68" idx="6"/>
                    <a:endCxn id="69" idx="2"/>
                  </p:cNvCxnSpPr>
                  <p:nvPr/>
                </p:nvCxnSpPr>
                <p:spPr>
                  <a:xfrm flipV="1">
                    <a:off x="8004356" y="2850721"/>
                    <a:ext cx="1112340" cy="1"/>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4808F2C-7E31-48CA-805E-9B215C357C27}"/>
                      </a:ext>
                    </a:extLst>
                  </p:cNvPr>
                  <p:cNvCxnSpPr>
                    <a:cxnSpLocks/>
                    <a:stCxn id="68" idx="4"/>
                  </p:cNvCxnSpPr>
                  <p:nvPr/>
                </p:nvCxnSpPr>
                <p:spPr>
                  <a:xfrm>
                    <a:off x="7652091" y="3223035"/>
                    <a:ext cx="0" cy="1021765"/>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17EA846-2297-4001-B031-84CED57A273B}"/>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3" name="Straight Connector 62">
                  <a:extLst>
                    <a:ext uri="{FF2B5EF4-FFF2-40B4-BE49-F238E27FC236}">
                      <a16:creationId xmlns:a16="http://schemas.microsoft.com/office/drawing/2014/main" id="{A5E72583-BE94-46EF-A6FD-3C1491251844}"/>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a:extLst>
                  <a:ext uri="{FF2B5EF4-FFF2-40B4-BE49-F238E27FC236}">
                    <a16:creationId xmlns:a16="http://schemas.microsoft.com/office/drawing/2014/main" id="{0166F259-94F9-4D23-8129-8CD028B84074}"/>
                  </a:ext>
                </a:extLst>
              </p:cNvPr>
              <p:cNvSpPr txBox="1"/>
              <p:nvPr/>
            </p:nvSpPr>
            <p:spPr>
              <a:xfrm>
                <a:off x="9121453" y="2325734"/>
                <a:ext cx="305570" cy="461665"/>
              </a:xfrm>
              <a:prstGeom prst="rect">
                <a:avLst/>
              </a:prstGeom>
              <a:noFill/>
            </p:spPr>
            <p:txBody>
              <a:bodyPr wrap="none" rtlCol="0">
                <a:spAutoFit/>
              </a:bodyPr>
              <a:lstStyle/>
              <a:p>
                <a:r>
                  <a:rPr lang="en-US" sz="2400" dirty="0"/>
                  <a:t>A</a:t>
                </a:r>
              </a:p>
            </p:txBody>
          </p:sp>
          <p:sp>
            <p:nvSpPr>
              <p:cNvPr id="59" name="TextBox 58">
                <a:extLst>
                  <a:ext uri="{FF2B5EF4-FFF2-40B4-BE49-F238E27FC236}">
                    <a16:creationId xmlns:a16="http://schemas.microsoft.com/office/drawing/2014/main" id="{842909F2-3092-4D1F-A2CF-1889725A15B1}"/>
                  </a:ext>
                </a:extLst>
              </p:cNvPr>
              <p:cNvSpPr txBox="1"/>
              <p:nvPr/>
            </p:nvSpPr>
            <p:spPr>
              <a:xfrm>
                <a:off x="10563238" y="2332163"/>
                <a:ext cx="389851" cy="461665"/>
              </a:xfrm>
              <a:prstGeom prst="rect">
                <a:avLst/>
              </a:prstGeom>
              <a:noFill/>
            </p:spPr>
            <p:txBody>
              <a:bodyPr wrap="none" rtlCol="0">
                <a:spAutoFit/>
              </a:bodyPr>
              <a:lstStyle/>
              <a:p>
                <a:r>
                  <a:rPr lang="en-US" sz="2400" dirty="0"/>
                  <a:t>B</a:t>
                </a:r>
              </a:p>
            </p:txBody>
          </p:sp>
          <p:sp>
            <p:nvSpPr>
              <p:cNvPr id="60" name="TextBox 59">
                <a:extLst>
                  <a:ext uri="{FF2B5EF4-FFF2-40B4-BE49-F238E27FC236}">
                    <a16:creationId xmlns:a16="http://schemas.microsoft.com/office/drawing/2014/main" id="{58CA540A-F6F9-411D-9B7A-FCFA00644D82}"/>
                  </a:ext>
                </a:extLst>
              </p:cNvPr>
              <p:cNvSpPr txBox="1"/>
              <p:nvPr/>
            </p:nvSpPr>
            <p:spPr>
              <a:xfrm>
                <a:off x="9096640" y="4647392"/>
                <a:ext cx="407484" cy="461665"/>
              </a:xfrm>
              <a:prstGeom prst="rect">
                <a:avLst/>
              </a:prstGeom>
              <a:noFill/>
            </p:spPr>
            <p:txBody>
              <a:bodyPr wrap="none" rtlCol="0">
                <a:spAutoFit/>
              </a:bodyPr>
              <a:lstStyle/>
              <a:p>
                <a:r>
                  <a:rPr lang="en-US" sz="2400" dirty="0"/>
                  <a:t>C</a:t>
                </a:r>
              </a:p>
            </p:txBody>
          </p:sp>
          <p:sp>
            <p:nvSpPr>
              <p:cNvPr id="61" name="TextBox 60">
                <a:extLst>
                  <a:ext uri="{FF2B5EF4-FFF2-40B4-BE49-F238E27FC236}">
                    <a16:creationId xmlns:a16="http://schemas.microsoft.com/office/drawing/2014/main" id="{3AB964DB-5010-4E73-BA23-2C999DFA22D1}"/>
                  </a:ext>
                </a:extLst>
              </p:cNvPr>
              <p:cNvSpPr txBox="1"/>
              <p:nvPr/>
            </p:nvSpPr>
            <p:spPr>
              <a:xfrm>
                <a:off x="10563238" y="4647392"/>
                <a:ext cx="407484" cy="461665"/>
              </a:xfrm>
              <a:prstGeom prst="rect">
                <a:avLst/>
              </a:prstGeom>
              <a:noFill/>
            </p:spPr>
            <p:txBody>
              <a:bodyPr wrap="none" rtlCol="0">
                <a:spAutoFit/>
              </a:bodyPr>
              <a:lstStyle/>
              <a:p>
                <a:r>
                  <a:rPr lang="en-US" sz="2400" dirty="0"/>
                  <a:t>D</a:t>
                </a:r>
              </a:p>
            </p:txBody>
          </p:sp>
        </p:grpSp>
        <p:sp>
          <p:nvSpPr>
            <p:cNvPr id="56" name="TextBox 55">
              <a:extLst>
                <a:ext uri="{FF2B5EF4-FFF2-40B4-BE49-F238E27FC236}">
                  <a16:creationId xmlns:a16="http://schemas.microsoft.com/office/drawing/2014/main" id="{95E6C45D-762E-4D4A-BA2F-5D01CF0EE7BD}"/>
                </a:ext>
              </a:extLst>
            </p:cNvPr>
            <p:cNvSpPr txBox="1"/>
            <p:nvPr/>
          </p:nvSpPr>
          <p:spPr>
            <a:xfrm>
              <a:off x="8232333" y="5000654"/>
              <a:ext cx="505267" cy="369332"/>
            </a:xfrm>
            <a:prstGeom prst="rect">
              <a:avLst/>
            </a:prstGeom>
            <a:noFill/>
          </p:spPr>
          <p:txBody>
            <a:bodyPr wrap="none" rtlCol="0">
              <a:spAutoFit/>
            </a:bodyPr>
            <a:lstStyle/>
            <a:p>
              <a:r>
                <a:rPr lang="en-US" dirty="0"/>
                <a:t>M2</a:t>
              </a:r>
            </a:p>
          </p:txBody>
        </p:sp>
      </p:grpSp>
      <p:grpSp>
        <p:nvGrpSpPr>
          <p:cNvPr id="72" name="Group 71">
            <a:extLst>
              <a:ext uri="{FF2B5EF4-FFF2-40B4-BE49-F238E27FC236}">
                <a16:creationId xmlns:a16="http://schemas.microsoft.com/office/drawing/2014/main" id="{7FA11899-1AF9-4074-926D-0794952C42B2}"/>
              </a:ext>
            </a:extLst>
          </p:cNvPr>
          <p:cNvGrpSpPr/>
          <p:nvPr/>
        </p:nvGrpSpPr>
        <p:grpSpPr>
          <a:xfrm>
            <a:off x="9548787" y="4357081"/>
            <a:ext cx="1285845" cy="1788640"/>
            <a:chOff x="9508594" y="4199816"/>
            <a:chExt cx="1285845" cy="1788640"/>
          </a:xfrm>
        </p:grpSpPr>
        <p:grpSp>
          <p:nvGrpSpPr>
            <p:cNvPr id="73" name="Group 72">
              <a:extLst>
                <a:ext uri="{FF2B5EF4-FFF2-40B4-BE49-F238E27FC236}">
                  <a16:creationId xmlns:a16="http://schemas.microsoft.com/office/drawing/2014/main" id="{8741031D-6D3B-413E-99C4-05F448E2383C}"/>
                </a:ext>
              </a:extLst>
            </p:cNvPr>
            <p:cNvGrpSpPr/>
            <p:nvPr/>
          </p:nvGrpSpPr>
          <p:grpSpPr>
            <a:xfrm>
              <a:off x="9508594" y="4199816"/>
              <a:ext cx="1285845" cy="1788640"/>
              <a:chOff x="9050745" y="2325734"/>
              <a:chExt cx="2037141" cy="2830868"/>
            </a:xfrm>
            <a:effectLst/>
          </p:grpSpPr>
          <p:grpSp>
            <p:nvGrpSpPr>
              <p:cNvPr id="75" name="Group 74">
                <a:extLst>
                  <a:ext uri="{FF2B5EF4-FFF2-40B4-BE49-F238E27FC236}">
                    <a16:creationId xmlns:a16="http://schemas.microsoft.com/office/drawing/2014/main" id="{535BAE67-B351-4B5C-BC13-770FC637093D}"/>
                  </a:ext>
                </a:extLst>
              </p:cNvPr>
              <p:cNvGrpSpPr/>
              <p:nvPr/>
            </p:nvGrpSpPr>
            <p:grpSpPr>
              <a:xfrm>
                <a:off x="9121453" y="2971430"/>
                <a:ext cx="1966433" cy="1762130"/>
                <a:chOff x="12192000" y="-501143"/>
                <a:chExt cx="2678049" cy="2371559"/>
              </a:xfrm>
            </p:grpSpPr>
            <p:grpSp>
              <p:nvGrpSpPr>
                <p:cNvPr id="80" name="Group 79">
                  <a:extLst>
                    <a:ext uri="{FF2B5EF4-FFF2-40B4-BE49-F238E27FC236}">
                      <a16:creationId xmlns:a16="http://schemas.microsoft.com/office/drawing/2014/main" id="{9F82CA67-0646-4463-AD49-787108CE7869}"/>
                    </a:ext>
                  </a:extLst>
                </p:cNvPr>
                <p:cNvGrpSpPr/>
                <p:nvPr/>
              </p:nvGrpSpPr>
              <p:grpSpPr>
                <a:xfrm>
                  <a:off x="12192000" y="-501143"/>
                  <a:ext cx="2678049" cy="2371559"/>
                  <a:chOff x="7299826" y="2478408"/>
                  <a:chExt cx="2521400" cy="2511018"/>
                </a:xfrm>
              </p:grpSpPr>
              <p:grpSp>
                <p:nvGrpSpPr>
                  <p:cNvPr id="82" name="Group 81">
                    <a:extLst>
                      <a:ext uri="{FF2B5EF4-FFF2-40B4-BE49-F238E27FC236}">
                        <a16:creationId xmlns:a16="http://schemas.microsoft.com/office/drawing/2014/main" id="{99DB280E-EC39-4AC4-8C08-9DEB1366AC33}"/>
                      </a:ext>
                    </a:extLst>
                  </p:cNvPr>
                  <p:cNvGrpSpPr/>
                  <p:nvPr/>
                </p:nvGrpSpPr>
                <p:grpSpPr>
                  <a:xfrm>
                    <a:off x="7299826" y="2478408"/>
                    <a:ext cx="2521400" cy="2511018"/>
                    <a:chOff x="7379936" y="2128204"/>
                    <a:chExt cx="2085130" cy="1992014"/>
                  </a:xfrm>
                </p:grpSpPr>
                <p:sp>
                  <p:nvSpPr>
                    <p:cNvPr id="86" name="Oval 85">
                      <a:extLst>
                        <a:ext uri="{FF2B5EF4-FFF2-40B4-BE49-F238E27FC236}">
                          <a16:creationId xmlns:a16="http://schemas.microsoft.com/office/drawing/2014/main" id="{FC95A4B8-4810-4C3D-AFA1-2DDDCBEF6F74}"/>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87" name="Oval 86">
                      <a:extLst>
                        <a:ext uri="{FF2B5EF4-FFF2-40B4-BE49-F238E27FC236}">
                          <a16:creationId xmlns:a16="http://schemas.microsoft.com/office/drawing/2014/main" id="{FFCD88AD-7918-40E2-B22B-1F17D8B2AF31}"/>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88" name="Oval 87">
                      <a:extLst>
                        <a:ext uri="{FF2B5EF4-FFF2-40B4-BE49-F238E27FC236}">
                          <a16:creationId xmlns:a16="http://schemas.microsoft.com/office/drawing/2014/main" id="{7B413BDB-AE2B-4AA4-B177-BC95C22013D1}"/>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89" name="Oval 88">
                      <a:extLst>
                        <a:ext uri="{FF2B5EF4-FFF2-40B4-BE49-F238E27FC236}">
                          <a16:creationId xmlns:a16="http://schemas.microsoft.com/office/drawing/2014/main" id="{CEAACE2E-16EC-4159-80F7-30BFC927383F}"/>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83" name="Straight Connector 82">
                    <a:extLst>
                      <a:ext uri="{FF2B5EF4-FFF2-40B4-BE49-F238E27FC236}">
                        <a16:creationId xmlns:a16="http://schemas.microsoft.com/office/drawing/2014/main" id="{ABBEB213-2A81-4CFE-AD97-4A7F749FC510}"/>
                      </a:ext>
                    </a:extLst>
                  </p:cNvPr>
                  <p:cNvCxnSpPr>
                    <a:cxnSpLocks/>
                    <a:stCxn id="86" idx="6"/>
                    <a:endCxn id="87" idx="2"/>
                  </p:cNvCxnSpPr>
                  <p:nvPr/>
                </p:nvCxnSpPr>
                <p:spPr>
                  <a:xfrm flipV="1">
                    <a:off x="8004356" y="2850721"/>
                    <a:ext cx="1112340" cy="1"/>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E6F9F7F-2B9F-4474-A379-51220037B9ED}"/>
                      </a:ext>
                    </a:extLst>
                  </p:cNvPr>
                  <p:cNvCxnSpPr>
                    <a:cxnSpLocks/>
                    <a:stCxn id="86" idx="4"/>
                  </p:cNvCxnSpPr>
                  <p:nvPr/>
                </p:nvCxnSpPr>
                <p:spPr>
                  <a:xfrm>
                    <a:off x="7652091" y="3223035"/>
                    <a:ext cx="0" cy="1021765"/>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54B7BBC-75FB-40FE-8665-5CF6897222E5}"/>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81" name="Straight Connector 80">
                  <a:extLst>
                    <a:ext uri="{FF2B5EF4-FFF2-40B4-BE49-F238E27FC236}">
                      <a16:creationId xmlns:a16="http://schemas.microsoft.com/office/drawing/2014/main" id="{79176191-0E82-4D7A-997E-436B3B17BCB9}"/>
                    </a:ext>
                  </a:extLst>
                </p:cNvPr>
                <p:cNvCxnSpPr>
                  <a:cxnSpLocks/>
                </p:cNvCxnSpPr>
                <p:nvPr/>
              </p:nvCxnSpPr>
              <p:spPr>
                <a:xfrm flipV="1">
                  <a:off x="12940301" y="1492165"/>
                  <a:ext cx="1181448" cy="1"/>
                </a:xfrm>
                <a:prstGeom prst="line">
                  <a:avLst/>
                </a:prstGeom>
                <a:ln w="57150">
                  <a:solidFill>
                    <a:srgbClr val="00EF00"/>
                  </a:solidFill>
                </a:ln>
                <a:effectLst/>
              </p:spPr>
              <p:style>
                <a:lnRef idx="2">
                  <a:schemeClr val="accent1"/>
                </a:lnRef>
                <a:fillRef idx="0">
                  <a:schemeClr val="accent1"/>
                </a:fillRef>
                <a:effectRef idx="1">
                  <a:schemeClr val="accent1"/>
                </a:effectRef>
                <a:fontRef idx="minor">
                  <a:schemeClr val="tx1"/>
                </a:fontRef>
              </p:style>
            </p:cxnSp>
          </p:grpSp>
          <p:sp>
            <p:nvSpPr>
              <p:cNvPr id="76" name="TextBox 75">
                <a:extLst>
                  <a:ext uri="{FF2B5EF4-FFF2-40B4-BE49-F238E27FC236}">
                    <a16:creationId xmlns:a16="http://schemas.microsoft.com/office/drawing/2014/main" id="{0708E170-0FBB-4B38-83DC-D6C97896FF08}"/>
                  </a:ext>
                </a:extLst>
              </p:cNvPr>
              <p:cNvSpPr txBox="1"/>
              <p:nvPr/>
            </p:nvSpPr>
            <p:spPr>
              <a:xfrm>
                <a:off x="9121453" y="2325734"/>
                <a:ext cx="305570" cy="461665"/>
              </a:xfrm>
              <a:prstGeom prst="rect">
                <a:avLst/>
              </a:prstGeom>
              <a:noFill/>
            </p:spPr>
            <p:txBody>
              <a:bodyPr wrap="none" rtlCol="0">
                <a:spAutoFit/>
              </a:bodyPr>
              <a:lstStyle/>
              <a:p>
                <a:r>
                  <a:rPr lang="en-US" sz="2400" dirty="0"/>
                  <a:t>A</a:t>
                </a:r>
              </a:p>
            </p:txBody>
          </p:sp>
          <p:sp>
            <p:nvSpPr>
              <p:cNvPr id="77" name="TextBox 76">
                <a:extLst>
                  <a:ext uri="{FF2B5EF4-FFF2-40B4-BE49-F238E27FC236}">
                    <a16:creationId xmlns:a16="http://schemas.microsoft.com/office/drawing/2014/main" id="{EC2C1030-A66A-41B6-B303-0DF889076F2F}"/>
                  </a:ext>
                </a:extLst>
              </p:cNvPr>
              <p:cNvSpPr txBox="1"/>
              <p:nvPr/>
            </p:nvSpPr>
            <p:spPr>
              <a:xfrm>
                <a:off x="10563238" y="2332163"/>
                <a:ext cx="389851" cy="461665"/>
              </a:xfrm>
              <a:prstGeom prst="rect">
                <a:avLst/>
              </a:prstGeom>
              <a:noFill/>
            </p:spPr>
            <p:txBody>
              <a:bodyPr wrap="none" rtlCol="0">
                <a:spAutoFit/>
              </a:bodyPr>
              <a:lstStyle/>
              <a:p>
                <a:r>
                  <a:rPr lang="en-US" sz="2400" dirty="0"/>
                  <a:t>B</a:t>
                </a:r>
              </a:p>
            </p:txBody>
          </p:sp>
          <p:sp>
            <p:nvSpPr>
              <p:cNvPr id="78" name="TextBox 77">
                <a:extLst>
                  <a:ext uri="{FF2B5EF4-FFF2-40B4-BE49-F238E27FC236}">
                    <a16:creationId xmlns:a16="http://schemas.microsoft.com/office/drawing/2014/main" id="{D52A18D2-F5EE-4E73-AF4C-F294439AE8B8}"/>
                  </a:ext>
                </a:extLst>
              </p:cNvPr>
              <p:cNvSpPr txBox="1"/>
              <p:nvPr/>
            </p:nvSpPr>
            <p:spPr>
              <a:xfrm>
                <a:off x="10533340" y="4694010"/>
                <a:ext cx="407484" cy="461665"/>
              </a:xfrm>
              <a:prstGeom prst="rect">
                <a:avLst/>
              </a:prstGeom>
              <a:noFill/>
            </p:spPr>
            <p:txBody>
              <a:bodyPr wrap="none" rtlCol="0">
                <a:spAutoFit/>
              </a:bodyPr>
              <a:lstStyle/>
              <a:p>
                <a:r>
                  <a:rPr lang="en-US" sz="2400" dirty="0"/>
                  <a:t>C</a:t>
                </a:r>
              </a:p>
            </p:txBody>
          </p:sp>
          <p:sp>
            <p:nvSpPr>
              <p:cNvPr id="79" name="TextBox 78">
                <a:extLst>
                  <a:ext uri="{FF2B5EF4-FFF2-40B4-BE49-F238E27FC236}">
                    <a16:creationId xmlns:a16="http://schemas.microsoft.com/office/drawing/2014/main" id="{88189D01-8B09-4A42-BB23-4BAD352E3F48}"/>
                  </a:ext>
                </a:extLst>
              </p:cNvPr>
              <p:cNvSpPr txBox="1"/>
              <p:nvPr/>
            </p:nvSpPr>
            <p:spPr>
              <a:xfrm>
                <a:off x="9050745" y="4694937"/>
                <a:ext cx="407484" cy="461665"/>
              </a:xfrm>
              <a:prstGeom prst="rect">
                <a:avLst/>
              </a:prstGeom>
              <a:noFill/>
            </p:spPr>
            <p:txBody>
              <a:bodyPr wrap="none" rtlCol="0">
                <a:spAutoFit/>
              </a:bodyPr>
              <a:lstStyle/>
              <a:p>
                <a:r>
                  <a:rPr lang="en-US" sz="2400" dirty="0"/>
                  <a:t>D</a:t>
                </a:r>
              </a:p>
            </p:txBody>
          </p:sp>
        </p:grpSp>
        <p:sp>
          <p:nvSpPr>
            <p:cNvPr id="74" name="TextBox 73">
              <a:extLst>
                <a:ext uri="{FF2B5EF4-FFF2-40B4-BE49-F238E27FC236}">
                  <a16:creationId xmlns:a16="http://schemas.microsoft.com/office/drawing/2014/main" id="{8EC56846-2632-40A5-B69F-605B80D56B1E}"/>
                </a:ext>
              </a:extLst>
            </p:cNvPr>
            <p:cNvSpPr txBox="1"/>
            <p:nvPr/>
          </p:nvSpPr>
          <p:spPr>
            <a:xfrm>
              <a:off x="9933535" y="4986324"/>
              <a:ext cx="505267" cy="369332"/>
            </a:xfrm>
            <a:prstGeom prst="rect">
              <a:avLst/>
            </a:prstGeom>
            <a:noFill/>
          </p:spPr>
          <p:txBody>
            <a:bodyPr wrap="none" rtlCol="0">
              <a:spAutoFit/>
            </a:bodyPr>
            <a:lstStyle/>
            <a:p>
              <a:r>
                <a:rPr lang="en-US" dirty="0"/>
                <a:t>M3</a:t>
              </a:r>
            </a:p>
          </p:txBody>
        </p:sp>
      </p:grpSp>
      <p:grpSp>
        <p:nvGrpSpPr>
          <p:cNvPr id="91" name="Group 90">
            <a:extLst>
              <a:ext uri="{FF2B5EF4-FFF2-40B4-BE49-F238E27FC236}">
                <a16:creationId xmlns:a16="http://schemas.microsoft.com/office/drawing/2014/main" id="{F512D827-24D2-4C96-8F72-C282C45FA3A1}"/>
              </a:ext>
            </a:extLst>
          </p:cNvPr>
          <p:cNvGrpSpPr/>
          <p:nvPr/>
        </p:nvGrpSpPr>
        <p:grpSpPr>
          <a:xfrm>
            <a:off x="7110462" y="1732218"/>
            <a:ext cx="595035" cy="2429552"/>
            <a:chOff x="7110462" y="1732218"/>
            <a:chExt cx="595035" cy="2429552"/>
          </a:xfrm>
        </p:grpSpPr>
        <p:sp>
          <p:nvSpPr>
            <p:cNvPr id="93" name="Rectangle 92">
              <a:extLst>
                <a:ext uri="{FF2B5EF4-FFF2-40B4-BE49-F238E27FC236}">
                  <a16:creationId xmlns:a16="http://schemas.microsoft.com/office/drawing/2014/main" id="{57B73383-F27C-4381-948B-42CAAFD541C1}"/>
                </a:ext>
              </a:extLst>
            </p:cNvPr>
            <p:cNvSpPr/>
            <p:nvPr/>
          </p:nvSpPr>
          <p:spPr>
            <a:xfrm>
              <a:off x="7238047" y="2159138"/>
              <a:ext cx="344757" cy="2002632"/>
            </a:xfrm>
            <a:prstGeom prst="rect">
              <a:avLst/>
            </a:prstGeom>
            <a:solidFill>
              <a:schemeClr val="tx2">
                <a:lumMod val="20000"/>
                <a:lumOff val="80000"/>
              </a:schemeClr>
            </a:solidFill>
            <a:ln w="381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tx1"/>
                </a:solidFill>
              </a:endParaRPr>
            </a:p>
            <a:p>
              <a:pPr algn="ctr"/>
              <a:r>
                <a:rPr lang="en-US" b="1" dirty="0">
                  <a:solidFill>
                    <a:schemeClr val="tx1"/>
                  </a:solidFill>
                </a:rPr>
                <a:t>?</a:t>
              </a:r>
            </a:p>
            <a:p>
              <a:pPr algn="ctr"/>
              <a:endParaRPr lang="en-US" dirty="0"/>
            </a:p>
          </p:txBody>
        </p:sp>
        <p:sp>
          <p:nvSpPr>
            <p:cNvPr id="94" name="TextBox 93">
              <a:extLst>
                <a:ext uri="{FF2B5EF4-FFF2-40B4-BE49-F238E27FC236}">
                  <a16:creationId xmlns:a16="http://schemas.microsoft.com/office/drawing/2014/main" id="{328CEAD5-CA84-49A1-A24C-D22E42445305}"/>
                </a:ext>
              </a:extLst>
            </p:cNvPr>
            <p:cNvSpPr txBox="1"/>
            <p:nvPr/>
          </p:nvSpPr>
          <p:spPr>
            <a:xfrm>
              <a:off x="7110462" y="1732218"/>
              <a:ext cx="595035" cy="369332"/>
            </a:xfrm>
            <a:prstGeom prst="rect">
              <a:avLst/>
            </a:prstGeom>
            <a:noFill/>
          </p:spPr>
          <p:txBody>
            <a:bodyPr wrap="none" rtlCol="0">
              <a:spAutoFit/>
            </a:bodyPr>
            <a:lstStyle/>
            <a:p>
              <a:r>
                <a:rPr lang="en-US" dirty="0"/>
                <a:t>S12</a:t>
              </a:r>
            </a:p>
          </p:txBody>
        </p:sp>
      </p:grpSp>
      <p:cxnSp>
        <p:nvCxnSpPr>
          <p:cNvPr id="92" name="Straight Arrow Connector 91">
            <a:extLst>
              <a:ext uri="{FF2B5EF4-FFF2-40B4-BE49-F238E27FC236}">
                <a16:creationId xmlns:a16="http://schemas.microsoft.com/office/drawing/2014/main" id="{089169FA-308F-4242-B227-A2CB92D11686}"/>
              </a:ext>
            </a:extLst>
          </p:cNvPr>
          <p:cNvCxnSpPr>
            <a:cxnSpLocks/>
          </p:cNvCxnSpPr>
          <p:nvPr/>
        </p:nvCxnSpPr>
        <p:spPr>
          <a:xfrm flipV="1">
            <a:off x="7185240" y="5311147"/>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9D9ACD57-FBEA-4A26-B8D8-F58CF69425AA}"/>
              </a:ext>
            </a:extLst>
          </p:cNvPr>
          <p:cNvCxnSpPr>
            <a:cxnSpLocks/>
          </p:cNvCxnSpPr>
          <p:nvPr/>
        </p:nvCxnSpPr>
        <p:spPr>
          <a:xfrm flipV="1">
            <a:off x="9087123" y="5317828"/>
            <a:ext cx="587160" cy="887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04" name="Group 103">
            <a:extLst>
              <a:ext uri="{FF2B5EF4-FFF2-40B4-BE49-F238E27FC236}">
                <a16:creationId xmlns:a16="http://schemas.microsoft.com/office/drawing/2014/main" id="{53793A4A-635E-47D1-A974-5E7EBA5126CA}"/>
              </a:ext>
            </a:extLst>
          </p:cNvPr>
          <p:cNvGrpSpPr/>
          <p:nvPr/>
        </p:nvGrpSpPr>
        <p:grpSpPr>
          <a:xfrm>
            <a:off x="9491888" y="3257199"/>
            <a:ext cx="344758" cy="983230"/>
            <a:chOff x="9491888" y="3257199"/>
            <a:chExt cx="344758" cy="983230"/>
          </a:xfrm>
        </p:grpSpPr>
        <p:cxnSp>
          <p:nvCxnSpPr>
            <p:cNvPr id="100" name="Straight Connector 99">
              <a:extLst>
                <a:ext uri="{FF2B5EF4-FFF2-40B4-BE49-F238E27FC236}">
                  <a16:creationId xmlns:a16="http://schemas.microsoft.com/office/drawing/2014/main" id="{4612865C-C74C-466D-9BA0-84A3AA712D8D}"/>
                </a:ext>
              </a:extLst>
            </p:cNvPr>
            <p:cNvCxnSpPr>
              <a:cxnSpLocks/>
            </p:cNvCxnSpPr>
            <p:nvPr/>
          </p:nvCxnSpPr>
          <p:spPr>
            <a:xfrm>
              <a:off x="9664268" y="3475031"/>
              <a:ext cx="0" cy="57155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3" name="Group 102">
              <a:extLst>
                <a:ext uri="{FF2B5EF4-FFF2-40B4-BE49-F238E27FC236}">
                  <a16:creationId xmlns:a16="http://schemas.microsoft.com/office/drawing/2014/main" id="{923319D7-37D7-4BCC-AAA1-E42BC5058939}"/>
                </a:ext>
              </a:extLst>
            </p:cNvPr>
            <p:cNvGrpSpPr/>
            <p:nvPr/>
          </p:nvGrpSpPr>
          <p:grpSpPr>
            <a:xfrm>
              <a:off x="9491888" y="3257199"/>
              <a:ext cx="344758" cy="983230"/>
              <a:chOff x="9491888" y="3257199"/>
              <a:chExt cx="344758" cy="983230"/>
            </a:xfrm>
          </p:grpSpPr>
          <p:sp>
            <p:nvSpPr>
              <p:cNvPr id="101" name="Multiplication Sign 100">
                <a:extLst>
                  <a:ext uri="{FF2B5EF4-FFF2-40B4-BE49-F238E27FC236}">
                    <a16:creationId xmlns:a16="http://schemas.microsoft.com/office/drawing/2014/main" id="{209346CC-A450-4390-A65B-9A7A135827F5}"/>
                  </a:ext>
                </a:extLst>
              </p:cNvPr>
              <p:cNvSpPr/>
              <p:nvPr/>
            </p:nvSpPr>
            <p:spPr>
              <a:xfrm>
                <a:off x="9491889" y="3852737"/>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Multiplication Sign 101">
                <a:extLst>
                  <a:ext uri="{FF2B5EF4-FFF2-40B4-BE49-F238E27FC236}">
                    <a16:creationId xmlns:a16="http://schemas.microsoft.com/office/drawing/2014/main" id="{8491F4A5-9506-4D07-B447-DFD70B2374DA}"/>
                  </a:ext>
                </a:extLst>
              </p:cNvPr>
              <p:cNvSpPr/>
              <p:nvPr/>
            </p:nvSpPr>
            <p:spPr>
              <a:xfrm>
                <a:off x="9491888" y="3257199"/>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BFEBA8DC-BADF-4FD1-8DD8-9EFEA965A64C}"/>
              </a:ext>
            </a:extLst>
          </p:cNvPr>
          <p:cNvGrpSpPr/>
          <p:nvPr/>
        </p:nvGrpSpPr>
        <p:grpSpPr>
          <a:xfrm>
            <a:off x="9353577" y="1789319"/>
            <a:ext cx="595035" cy="2441837"/>
            <a:chOff x="9060387" y="1684656"/>
            <a:chExt cx="595035" cy="2441837"/>
          </a:xfrm>
        </p:grpSpPr>
        <p:sp>
          <p:nvSpPr>
            <p:cNvPr id="98" name="Rectangle 97">
              <a:extLst>
                <a:ext uri="{FF2B5EF4-FFF2-40B4-BE49-F238E27FC236}">
                  <a16:creationId xmlns:a16="http://schemas.microsoft.com/office/drawing/2014/main" id="{99521C4C-F5A1-43DA-94F5-1C3E20E8C4DA}"/>
                </a:ext>
              </a:extLst>
            </p:cNvPr>
            <p:cNvSpPr/>
            <p:nvPr/>
          </p:nvSpPr>
          <p:spPr>
            <a:xfrm>
              <a:off x="9191610" y="2123861"/>
              <a:ext cx="344757" cy="2002632"/>
            </a:xfrm>
            <a:prstGeom prst="rect">
              <a:avLst/>
            </a:prstGeom>
            <a:solidFill>
              <a:schemeClr val="tx2">
                <a:lumMod val="20000"/>
                <a:lumOff val="80000"/>
              </a:scheme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t>
              </a:r>
            </a:p>
          </p:txBody>
        </p:sp>
        <p:sp>
          <p:nvSpPr>
            <p:cNvPr id="99" name="TextBox 98">
              <a:extLst>
                <a:ext uri="{FF2B5EF4-FFF2-40B4-BE49-F238E27FC236}">
                  <a16:creationId xmlns:a16="http://schemas.microsoft.com/office/drawing/2014/main" id="{CBD91226-A535-472F-86AF-6B19493FDD18}"/>
                </a:ext>
              </a:extLst>
            </p:cNvPr>
            <p:cNvSpPr txBox="1"/>
            <p:nvPr/>
          </p:nvSpPr>
          <p:spPr>
            <a:xfrm>
              <a:off x="9060387" y="1684656"/>
              <a:ext cx="595035" cy="369332"/>
            </a:xfrm>
            <a:prstGeom prst="rect">
              <a:avLst/>
            </a:prstGeom>
            <a:noFill/>
          </p:spPr>
          <p:txBody>
            <a:bodyPr wrap="none" rtlCol="0">
              <a:spAutoFit/>
            </a:bodyPr>
            <a:lstStyle/>
            <a:p>
              <a:r>
                <a:rPr lang="en-US" dirty="0"/>
                <a:t>S23</a:t>
              </a:r>
            </a:p>
          </p:txBody>
        </p:sp>
      </p:grpSp>
      <p:sp>
        <p:nvSpPr>
          <p:cNvPr id="105" name="Rectangle 104">
            <a:extLst>
              <a:ext uri="{FF2B5EF4-FFF2-40B4-BE49-F238E27FC236}">
                <a16:creationId xmlns:a16="http://schemas.microsoft.com/office/drawing/2014/main" id="{E3D10FAC-8B25-4389-A4BB-BF9F5651410E}"/>
              </a:ext>
            </a:extLst>
          </p:cNvPr>
          <p:cNvSpPr/>
          <p:nvPr/>
        </p:nvSpPr>
        <p:spPr>
          <a:xfrm>
            <a:off x="5383954" y="4353622"/>
            <a:ext cx="5517727" cy="18815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2C714DCB-80A1-48AB-9E7F-65D79D9977E7}"/>
              </a:ext>
            </a:extLst>
          </p:cNvPr>
          <p:cNvGrpSpPr/>
          <p:nvPr/>
        </p:nvGrpSpPr>
        <p:grpSpPr>
          <a:xfrm>
            <a:off x="5638300" y="1533846"/>
            <a:ext cx="5562746" cy="4698426"/>
            <a:chOff x="5588108" y="1534682"/>
            <a:chExt cx="5562746" cy="4698426"/>
          </a:xfrm>
        </p:grpSpPr>
        <p:sp>
          <p:nvSpPr>
            <p:cNvPr id="177" name="Rectangle 176">
              <a:extLst>
                <a:ext uri="{FF2B5EF4-FFF2-40B4-BE49-F238E27FC236}">
                  <a16:creationId xmlns:a16="http://schemas.microsoft.com/office/drawing/2014/main" id="{AF81294A-E81B-4266-AB70-C54B5DE976F8}"/>
                </a:ext>
              </a:extLst>
            </p:cNvPr>
            <p:cNvSpPr/>
            <p:nvPr/>
          </p:nvSpPr>
          <p:spPr>
            <a:xfrm>
              <a:off x="5588108" y="1534682"/>
              <a:ext cx="5562746" cy="46984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p:txBody>
        </p:sp>
        <p:grpSp>
          <p:nvGrpSpPr>
            <p:cNvPr id="149" name="Group 148">
              <a:extLst>
                <a:ext uri="{FF2B5EF4-FFF2-40B4-BE49-F238E27FC236}">
                  <a16:creationId xmlns:a16="http://schemas.microsoft.com/office/drawing/2014/main" id="{7C38D88A-1EB0-4803-9738-E674C397E2B2}"/>
                </a:ext>
              </a:extLst>
            </p:cNvPr>
            <p:cNvGrpSpPr/>
            <p:nvPr/>
          </p:nvGrpSpPr>
          <p:grpSpPr>
            <a:xfrm>
              <a:off x="5747335" y="1693810"/>
              <a:ext cx="5362149" cy="1639697"/>
              <a:chOff x="1573828" y="4560199"/>
              <a:chExt cx="5362149" cy="1639697"/>
            </a:xfrm>
          </p:grpSpPr>
          <p:grpSp>
            <p:nvGrpSpPr>
              <p:cNvPr id="150" name="Group 149">
                <a:extLst>
                  <a:ext uri="{FF2B5EF4-FFF2-40B4-BE49-F238E27FC236}">
                    <a16:creationId xmlns:a16="http://schemas.microsoft.com/office/drawing/2014/main" id="{EC368B0A-8368-4025-A4D6-0FF91A51F2CF}"/>
                  </a:ext>
                </a:extLst>
              </p:cNvPr>
              <p:cNvGrpSpPr/>
              <p:nvPr/>
            </p:nvGrpSpPr>
            <p:grpSpPr>
              <a:xfrm>
                <a:off x="1573828" y="4560199"/>
                <a:ext cx="5362149" cy="1639697"/>
                <a:chOff x="5282610" y="7028120"/>
                <a:chExt cx="5362149" cy="1639697"/>
              </a:xfrm>
            </p:grpSpPr>
            <p:sp>
              <p:nvSpPr>
                <p:cNvPr id="156" name="TextBox 155">
                  <a:extLst>
                    <a:ext uri="{FF2B5EF4-FFF2-40B4-BE49-F238E27FC236}">
                      <a16:creationId xmlns:a16="http://schemas.microsoft.com/office/drawing/2014/main" id="{B9AA89D4-1E88-4780-A6DD-998085121872}"/>
                    </a:ext>
                  </a:extLst>
                </p:cNvPr>
                <p:cNvSpPr txBox="1"/>
                <p:nvPr/>
              </p:nvSpPr>
              <p:spPr>
                <a:xfrm>
                  <a:off x="5282610" y="8312102"/>
                  <a:ext cx="592352" cy="355715"/>
                </a:xfrm>
                <a:prstGeom prst="rect">
                  <a:avLst/>
                </a:prstGeom>
                <a:noFill/>
              </p:spPr>
              <p:txBody>
                <a:bodyPr wrap="none" rtlCol="0">
                  <a:spAutoFit/>
                </a:bodyPr>
                <a:lstStyle/>
                <a:p>
                  <a:r>
                    <a:rPr lang="en-US" sz="2400" dirty="0"/>
                    <a:t>D</a:t>
                  </a:r>
                </a:p>
              </p:txBody>
            </p:sp>
            <p:grpSp>
              <p:nvGrpSpPr>
                <p:cNvPr id="157" name="Group 156">
                  <a:extLst>
                    <a:ext uri="{FF2B5EF4-FFF2-40B4-BE49-F238E27FC236}">
                      <a16:creationId xmlns:a16="http://schemas.microsoft.com/office/drawing/2014/main" id="{28BCFB06-EA76-4900-854A-57069CBF5408}"/>
                    </a:ext>
                  </a:extLst>
                </p:cNvPr>
                <p:cNvGrpSpPr/>
                <p:nvPr/>
              </p:nvGrpSpPr>
              <p:grpSpPr>
                <a:xfrm>
                  <a:off x="5282610" y="7028120"/>
                  <a:ext cx="5362149" cy="1515421"/>
                  <a:chOff x="-348312" y="4123770"/>
                  <a:chExt cx="5362149" cy="2113352"/>
                </a:xfrm>
              </p:grpSpPr>
              <p:sp>
                <p:nvSpPr>
                  <p:cNvPr id="158" name="Oval 157">
                    <a:extLst>
                      <a:ext uri="{FF2B5EF4-FFF2-40B4-BE49-F238E27FC236}">
                        <a16:creationId xmlns:a16="http://schemas.microsoft.com/office/drawing/2014/main" id="{F0078ABF-869D-4DAE-B276-451621DFAB6A}"/>
                      </a:ext>
                    </a:extLst>
                  </p:cNvPr>
                  <p:cNvSpPr/>
                  <p:nvPr/>
                </p:nvSpPr>
                <p:spPr>
                  <a:xfrm>
                    <a:off x="469394" y="4885199"/>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63F14866-046E-4D00-B327-710414E12DAC}"/>
                      </a:ext>
                    </a:extLst>
                  </p:cNvPr>
                  <p:cNvSpPr/>
                  <p:nvPr/>
                </p:nvSpPr>
                <p:spPr>
                  <a:xfrm>
                    <a:off x="469394" y="6087245"/>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96C97947-2272-4484-AD51-BAC42232B103}"/>
                      </a:ext>
                    </a:extLst>
                  </p:cNvPr>
                  <p:cNvSpPr/>
                  <p:nvPr/>
                </p:nvSpPr>
                <p:spPr>
                  <a:xfrm>
                    <a:off x="4504745" y="609066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C7269221-F1C7-4A7A-8D52-AA7392E423E7}"/>
                      </a:ext>
                    </a:extLst>
                  </p:cNvPr>
                  <p:cNvSpPr/>
                  <p:nvPr/>
                </p:nvSpPr>
                <p:spPr>
                  <a:xfrm>
                    <a:off x="2474855" y="547673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2ABD959E-55B1-4BDF-823C-B70F2E980F1F}"/>
                      </a:ext>
                    </a:extLst>
                  </p:cNvPr>
                  <p:cNvSpPr/>
                  <p:nvPr/>
                </p:nvSpPr>
                <p:spPr>
                  <a:xfrm>
                    <a:off x="519902" y="433072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AE548721-8A19-46BD-AA64-8B07BB5B9F2A}"/>
                      </a:ext>
                    </a:extLst>
                  </p:cNvPr>
                  <p:cNvSpPr/>
                  <p:nvPr/>
                </p:nvSpPr>
                <p:spPr>
                  <a:xfrm>
                    <a:off x="516596" y="552216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6CFE4287-63E8-4F4D-B796-8DDB6242A40A}"/>
                      </a:ext>
                    </a:extLst>
                  </p:cNvPr>
                  <p:cNvSpPr/>
                  <p:nvPr/>
                </p:nvSpPr>
                <p:spPr>
                  <a:xfrm>
                    <a:off x="2527637" y="4308210"/>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803B61E1-4742-403A-8179-A90FC84899EF}"/>
                      </a:ext>
                    </a:extLst>
                  </p:cNvPr>
                  <p:cNvSpPr/>
                  <p:nvPr/>
                </p:nvSpPr>
                <p:spPr>
                  <a:xfrm>
                    <a:off x="4543736" y="4330991"/>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B1C882D4-1BEC-4FEB-BECE-B594702A1CE9}"/>
                      </a:ext>
                    </a:extLst>
                  </p:cNvPr>
                  <p:cNvCxnSpPr/>
                  <p:nvPr/>
                </p:nvCxnSpPr>
                <p:spPr>
                  <a:xfrm>
                    <a:off x="160216" y="4342321"/>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063B26DD-58DC-4EFF-A0AA-E1FEDC3C38FE}"/>
                      </a:ext>
                    </a:extLst>
                  </p:cNvPr>
                  <p:cNvCxnSpPr/>
                  <p:nvPr/>
                </p:nvCxnSpPr>
                <p:spPr>
                  <a:xfrm>
                    <a:off x="160216" y="4944618"/>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B74BE4CB-E136-465E-A939-E1F9341FA3F1}"/>
                      </a:ext>
                    </a:extLst>
                  </p:cNvPr>
                  <p:cNvCxnSpPr/>
                  <p:nvPr/>
                </p:nvCxnSpPr>
                <p:spPr>
                  <a:xfrm>
                    <a:off x="160216" y="5546916"/>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4A49FB55-13A2-4B70-827A-A24902551139}"/>
                      </a:ext>
                    </a:extLst>
                  </p:cNvPr>
                  <p:cNvCxnSpPr/>
                  <p:nvPr/>
                </p:nvCxnSpPr>
                <p:spPr>
                  <a:xfrm>
                    <a:off x="160216" y="6149213"/>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A52E2BD8-01F2-4DA5-BAB4-D0A5DF12B609}"/>
                      </a:ext>
                    </a:extLst>
                  </p:cNvPr>
                  <p:cNvCxnSpPr>
                    <a:cxnSpLocks/>
                  </p:cNvCxnSpPr>
                  <p:nvPr/>
                </p:nvCxnSpPr>
                <p:spPr>
                  <a:xfrm>
                    <a:off x="543154" y="4356256"/>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CCD631FC-AC8F-4FD8-9CD6-1F16864739C3}"/>
                      </a:ext>
                    </a:extLst>
                  </p:cNvPr>
                  <p:cNvCxnSpPr>
                    <a:cxnSpLocks/>
                  </p:cNvCxnSpPr>
                  <p:nvPr/>
                </p:nvCxnSpPr>
                <p:spPr>
                  <a:xfrm>
                    <a:off x="543156" y="5553002"/>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4BDF4A4E-D9DB-44EA-8FAE-834073E64A92}"/>
                      </a:ext>
                    </a:extLst>
                  </p:cNvPr>
                  <p:cNvCxnSpPr>
                    <a:cxnSpLocks/>
                  </p:cNvCxnSpPr>
                  <p:nvPr/>
                </p:nvCxnSpPr>
                <p:spPr>
                  <a:xfrm>
                    <a:off x="2550890" y="4319323"/>
                    <a:ext cx="3" cy="128397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TextBox 172">
                    <a:extLst>
                      <a:ext uri="{FF2B5EF4-FFF2-40B4-BE49-F238E27FC236}">
                        <a16:creationId xmlns:a16="http://schemas.microsoft.com/office/drawing/2014/main" id="{103A6EE2-E4E0-4996-AACB-CDD4200DB80A}"/>
                      </a:ext>
                    </a:extLst>
                  </p:cNvPr>
                  <p:cNvSpPr txBox="1"/>
                  <p:nvPr/>
                </p:nvSpPr>
                <p:spPr>
                  <a:xfrm>
                    <a:off x="-338991" y="4123770"/>
                    <a:ext cx="566718" cy="355715"/>
                  </a:xfrm>
                  <a:prstGeom prst="rect">
                    <a:avLst/>
                  </a:prstGeom>
                  <a:noFill/>
                </p:spPr>
                <p:txBody>
                  <a:bodyPr wrap="none" rtlCol="0">
                    <a:spAutoFit/>
                  </a:bodyPr>
                  <a:lstStyle/>
                  <a:p>
                    <a:r>
                      <a:rPr lang="en-US" sz="2400" dirty="0"/>
                      <a:t>A</a:t>
                    </a:r>
                  </a:p>
                </p:txBody>
              </p:sp>
              <p:sp>
                <p:nvSpPr>
                  <p:cNvPr id="174" name="TextBox 173">
                    <a:extLst>
                      <a:ext uri="{FF2B5EF4-FFF2-40B4-BE49-F238E27FC236}">
                        <a16:creationId xmlns:a16="http://schemas.microsoft.com/office/drawing/2014/main" id="{58AFCE66-8B9B-4CAE-8D15-F3E29B3B303B}"/>
                      </a:ext>
                    </a:extLst>
                  </p:cNvPr>
                  <p:cNvSpPr txBox="1"/>
                  <p:nvPr/>
                </p:nvSpPr>
                <p:spPr>
                  <a:xfrm>
                    <a:off x="-338991" y="4749064"/>
                    <a:ext cx="566718" cy="355715"/>
                  </a:xfrm>
                  <a:prstGeom prst="rect">
                    <a:avLst/>
                  </a:prstGeom>
                  <a:noFill/>
                </p:spPr>
                <p:txBody>
                  <a:bodyPr wrap="none" rtlCol="0">
                    <a:spAutoFit/>
                  </a:bodyPr>
                  <a:lstStyle/>
                  <a:p>
                    <a:r>
                      <a:rPr lang="en-US" sz="2400" dirty="0"/>
                      <a:t>B</a:t>
                    </a:r>
                  </a:p>
                </p:txBody>
              </p:sp>
              <p:sp>
                <p:nvSpPr>
                  <p:cNvPr id="175" name="TextBox 174">
                    <a:extLst>
                      <a:ext uri="{FF2B5EF4-FFF2-40B4-BE49-F238E27FC236}">
                        <a16:creationId xmlns:a16="http://schemas.microsoft.com/office/drawing/2014/main" id="{C207A406-FC6A-44F9-8F22-255AEDE16852}"/>
                      </a:ext>
                    </a:extLst>
                  </p:cNvPr>
                  <p:cNvSpPr txBox="1"/>
                  <p:nvPr/>
                </p:nvSpPr>
                <p:spPr>
                  <a:xfrm>
                    <a:off x="-348312" y="5347435"/>
                    <a:ext cx="592352" cy="355715"/>
                  </a:xfrm>
                  <a:prstGeom prst="rect">
                    <a:avLst/>
                  </a:prstGeom>
                  <a:noFill/>
                </p:spPr>
                <p:txBody>
                  <a:bodyPr wrap="none" rtlCol="0">
                    <a:spAutoFit/>
                  </a:bodyPr>
                  <a:lstStyle/>
                  <a:p>
                    <a:r>
                      <a:rPr lang="en-US" sz="2400" dirty="0"/>
                      <a:t>C</a:t>
                    </a:r>
                  </a:p>
                </p:txBody>
              </p:sp>
              <p:cxnSp>
                <p:nvCxnSpPr>
                  <p:cNvPr id="176" name="Straight Connector 175">
                    <a:extLst>
                      <a:ext uri="{FF2B5EF4-FFF2-40B4-BE49-F238E27FC236}">
                        <a16:creationId xmlns:a16="http://schemas.microsoft.com/office/drawing/2014/main" id="{00BDFA9C-F0B0-4DC5-8636-622A050CAB0E}"/>
                      </a:ext>
                    </a:extLst>
                  </p:cNvPr>
                  <p:cNvCxnSpPr>
                    <a:cxnSpLocks/>
                  </p:cNvCxnSpPr>
                  <p:nvPr/>
                </p:nvCxnSpPr>
                <p:spPr>
                  <a:xfrm>
                    <a:off x="4567945" y="4342320"/>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51" name="Group 150">
                <a:extLst>
                  <a:ext uri="{FF2B5EF4-FFF2-40B4-BE49-F238E27FC236}">
                    <a16:creationId xmlns:a16="http://schemas.microsoft.com/office/drawing/2014/main" id="{01B368CF-26CB-446E-A3F7-E466F78E81A1}"/>
                  </a:ext>
                </a:extLst>
              </p:cNvPr>
              <p:cNvGrpSpPr/>
              <p:nvPr/>
            </p:nvGrpSpPr>
            <p:grpSpPr>
              <a:xfrm>
                <a:off x="5587137" y="5399053"/>
                <a:ext cx="354115" cy="743493"/>
                <a:chOff x="9491888" y="4428471"/>
                <a:chExt cx="344758" cy="1032539"/>
              </a:xfrm>
            </p:grpSpPr>
            <p:cxnSp>
              <p:nvCxnSpPr>
                <p:cNvPr id="152" name="Straight Connector 151">
                  <a:extLst>
                    <a:ext uri="{FF2B5EF4-FFF2-40B4-BE49-F238E27FC236}">
                      <a16:creationId xmlns:a16="http://schemas.microsoft.com/office/drawing/2014/main" id="{7B5B23F7-78F7-4EF2-804E-F376F02729A4}"/>
                    </a:ext>
                  </a:extLst>
                </p:cNvPr>
                <p:cNvCxnSpPr>
                  <a:cxnSpLocks/>
                </p:cNvCxnSpPr>
                <p:nvPr/>
              </p:nvCxnSpPr>
              <p:spPr>
                <a:xfrm>
                  <a:off x="9664268" y="4646308"/>
                  <a:ext cx="0" cy="57154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3" name="Group 152">
                  <a:extLst>
                    <a:ext uri="{FF2B5EF4-FFF2-40B4-BE49-F238E27FC236}">
                      <a16:creationId xmlns:a16="http://schemas.microsoft.com/office/drawing/2014/main" id="{C24DC64C-EC74-476E-8173-AA20F0EE18AE}"/>
                    </a:ext>
                  </a:extLst>
                </p:cNvPr>
                <p:cNvGrpSpPr/>
                <p:nvPr/>
              </p:nvGrpSpPr>
              <p:grpSpPr>
                <a:xfrm>
                  <a:off x="9491888" y="4428471"/>
                  <a:ext cx="344758" cy="1032539"/>
                  <a:chOff x="9491888" y="4428471"/>
                  <a:chExt cx="344758" cy="1032539"/>
                </a:xfrm>
              </p:grpSpPr>
              <p:sp>
                <p:nvSpPr>
                  <p:cNvPr id="154" name="Multiplication Sign 153">
                    <a:extLst>
                      <a:ext uri="{FF2B5EF4-FFF2-40B4-BE49-F238E27FC236}">
                        <a16:creationId xmlns:a16="http://schemas.microsoft.com/office/drawing/2014/main" id="{06052018-3924-4B33-B7AF-DD39F36BBDC3}"/>
                      </a:ext>
                    </a:extLst>
                  </p:cNvPr>
                  <p:cNvSpPr/>
                  <p:nvPr/>
                </p:nvSpPr>
                <p:spPr>
                  <a:xfrm>
                    <a:off x="9491889" y="5073323"/>
                    <a:ext cx="344757" cy="387687"/>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Multiplication Sign 154">
                    <a:extLst>
                      <a:ext uri="{FF2B5EF4-FFF2-40B4-BE49-F238E27FC236}">
                        <a16:creationId xmlns:a16="http://schemas.microsoft.com/office/drawing/2014/main" id="{08279288-C651-45B7-AF85-B571716403F1}"/>
                      </a:ext>
                    </a:extLst>
                  </p:cNvPr>
                  <p:cNvSpPr/>
                  <p:nvPr/>
                </p:nvSpPr>
                <p:spPr>
                  <a:xfrm>
                    <a:off x="9491888" y="4428471"/>
                    <a:ext cx="344757" cy="387691"/>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148" name="Group 147">
              <a:extLst>
                <a:ext uri="{FF2B5EF4-FFF2-40B4-BE49-F238E27FC236}">
                  <a16:creationId xmlns:a16="http://schemas.microsoft.com/office/drawing/2014/main" id="{14777229-FC00-4184-9968-94A9FFB862F9}"/>
                </a:ext>
              </a:extLst>
            </p:cNvPr>
            <p:cNvGrpSpPr/>
            <p:nvPr/>
          </p:nvGrpSpPr>
          <p:grpSpPr>
            <a:xfrm>
              <a:off x="5635636" y="3817446"/>
              <a:ext cx="5362149" cy="1644232"/>
              <a:chOff x="1573828" y="4555664"/>
              <a:chExt cx="5362149" cy="1644232"/>
            </a:xfrm>
          </p:grpSpPr>
          <p:grpSp>
            <p:nvGrpSpPr>
              <p:cNvPr id="142" name="Group 141">
                <a:extLst>
                  <a:ext uri="{FF2B5EF4-FFF2-40B4-BE49-F238E27FC236}">
                    <a16:creationId xmlns:a16="http://schemas.microsoft.com/office/drawing/2014/main" id="{968EFDB4-21A8-4001-9D11-92296965099E}"/>
                  </a:ext>
                </a:extLst>
              </p:cNvPr>
              <p:cNvGrpSpPr/>
              <p:nvPr/>
            </p:nvGrpSpPr>
            <p:grpSpPr>
              <a:xfrm>
                <a:off x="1573828" y="4560199"/>
                <a:ext cx="5362149" cy="1639697"/>
                <a:chOff x="5282610" y="7028120"/>
                <a:chExt cx="5362149" cy="1639697"/>
              </a:xfrm>
            </p:grpSpPr>
            <p:sp>
              <p:nvSpPr>
                <p:cNvPr id="135" name="TextBox 134">
                  <a:extLst>
                    <a:ext uri="{FF2B5EF4-FFF2-40B4-BE49-F238E27FC236}">
                      <a16:creationId xmlns:a16="http://schemas.microsoft.com/office/drawing/2014/main" id="{FFBF8873-F9A4-4CDF-82C7-74ADE276BCBC}"/>
                    </a:ext>
                  </a:extLst>
                </p:cNvPr>
                <p:cNvSpPr txBox="1"/>
                <p:nvPr/>
              </p:nvSpPr>
              <p:spPr>
                <a:xfrm>
                  <a:off x="5282610" y="8312102"/>
                  <a:ext cx="592352" cy="355715"/>
                </a:xfrm>
                <a:prstGeom prst="rect">
                  <a:avLst/>
                </a:prstGeom>
                <a:noFill/>
              </p:spPr>
              <p:txBody>
                <a:bodyPr wrap="none" rtlCol="0">
                  <a:spAutoFit/>
                </a:bodyPr>
                <a:lstStyle/>
                <a:p>
                  <a:r>
                    <a:rPr lang="en-US" sz="2400" dirty="0"/>
                    <a:t>D</a:t>
                  </a:r>
                </a:p>
              </p:txBody>
            </p:sp>
            <p:grpSp>
              <p:nvGrpSpPr>
                <p:cNvPr id="141" name="Group 140">
                  <a:extLst>
                    <a:ext uri="{FF2B5EF4-FFF2-40B4-BE49-F238E27FC236}">
                      <a16:creationId xmlns:a16="http://schemas.microsoft.com/office/drawing/2014/main" id="{9F1B942E-0B2A-43A5-87B3-C83CF7BD9931}"/>
                    </a:ext>
                  </a:extLst>
                </p:cNvPr>
                <p:cNvGrpSpPr/>
                <p:nvPr/>
              </p:nvGrpSpPr>
              <p:grpSpPr>
                <a:xfrm>
                  <a:off x="5282610" y="7028120"/>
                  <a:ext cx="5362149" cy="1515421"/>
                  <a:chOff x="-348312" y="4123770"/>
                  <a:chExt cx="5362149" cy="2113352"/>
                </a:xfrm>
              </p:grpSpPr>
              <p:sp>
                <p:nvSpPr>
                  <p:cNvPr id="117" name="Oval 116">
                    <a:extLst>
                      <a:ext uri="{FF2B5EF4-FFF2-40B4-BE49-F238E27FC236}">
                        <a16:creationId xmlns:a16="http://schemas.microsoft.com/office/drawing/2014/main" id="{2650DC27-A482-480F-92C2-B7AF2C0F070B}"/>
                      </a:ext>
                    </a:extLst>
                  </p:cNvPr>
                  <p:cNvSpPr/>
                  <p:nvPr/>
                </p:nvSpPr>
                <p:spPr>
                  <a:xfrm>
                    <a:off x="469394" y="4885199"/>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9C7C15A-AC3B-4EDE-AB0C-7BDA1ADE8940}"/>
                      </a:ext>
                    </a:extLst>
                  </p:cNvPr>
                  <p:cNvSpPr/>
                  <p:nvPr/>
                </p:nvSpPr>
                <p:spPr>
                  <a:xfrm>
                    <a:off x="469394" y="6087245"/>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83407FC-F668-472E-B425-5A51D80DE314}"/>
                      </a:ext>
                    </a:extLst>
                  </p:cNvPr>
                  <p:cNvSpPr/>
                  <p:nvPr/>
                </p:nvSpPr>
                <p:spPr>
                  <a:xfrm>
                    <a:off x="4504745" y="609066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CF7BA39-D3F6-49D6-8222-2D963746EB40}"/>
                      </a:ext>
                    </a:extLst>
                  </p:cNvPr>
                  <p:cNvSpPr/>
                  <p:nvPr/>
                </p:nvSpPr>
                <p:spPr>
                  <a:xfrm>
                    <a:off x="2474855" y="5476737"/>
                    <a:ext cx="152060" cy="11920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0E78C872-BF1F-4514-93DB-1E2549AFD1E6}"/>
                      </a:ext>
                    </a:extLst>
                  </p:cNvPr>
                  <p:cNvSpPr/>
                  <p:nvPr/>
                </p:nvSpPr>
                <p:spPr>
                  <a:xfrm>
                    <a:off x="519902" y="4330723"/>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C35B4B9-D31C-47CE-B835-313BA48CDCD1}"/>
                      </a:ext>
                    </a:extLst>
                  </p:cNvPr>
                  <p:cNvSpPr/>
                  <p:nvPr/>
                </p:nvSpPr>
                <p:spPr>
                  <a:xfrm>
                    <a:off x="516596" y="5522166"/>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3566E6A-A39B-455C-8283-63A54C4AB0CD}"/>
                      </a:ext>
                    </a:extLst>
                  </p:cNvPr>
                  <p:cNvSpPr/>
                  <p:nvPr/>
                </p:nvSpPr>
                <p:spPr>
                  <a:xfrm>
                    <a:off x="2527637" y="4308210"/>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4A2BC89-F5A4-41BC-9AB9-0544D27F3B43}"/>
                      </a:ext>
                    </a:extLst>
                  </p:cNvPr>
                  <p:cNvSpPr/>
                  <p:nvPr/>
                </p:nvSpPr>
                <p:spPr>
                  <a:xfrm>
                    <a:off x="4543736" y="4330991"/>
                    <a:ext cx="46495" cy="45026"/>
                  </a:xfrm>
                  <a:prstGeom prst="ellipse">
                    <a:avLst/>
                  </a:prstGeom>
                  <a:solidFill>
                    <a:schemeClr val="tx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9AC736C1-8830-498B-9506-6ADF74402EAA}"/>
                      </a:ext>
                    </a:extLst>
                  </p:cNvPr>
                  <p:cNvCxnSpPr/>
                  <p:nvPr/>
                </p:nvCxnSpPr>
                <p:spPr>
                  <a:xfrm>
                    <a:off x="160216" y="4342321"/>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D43D59A9-D63E-4FFA-B925-C1E380D780E4}"/>
                      </a:ext>
                    </a:extLst>
                  </p:cNvPr>
                  <p:cNvCxnSpPr/>
                  <p:nvPr/>
                </p:nvCxnSpPr>
                <p:spPr>
                  <a:xfrm>
                    <a:off x="160216" y="4944618"/>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D3AB1BD9-780F-4A13-9FA9-271D1462563E}"/>
                      </a:ext>
                    </a:extLst>
                  </p:cNvPr>
                  <p:cNvCxnSpPr/>
                  <p:nvPr/>
                </p:nvCxnSpPr>
                <p:spPr>
                  <a:xfrm>
                    <a:off x="160216" y="5546916"/>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D89DFD78-C86E-48C0-8336-22E0703C6E29}"/>
                      </a:ext>
                    </a:extLst>
                  </p:cNvPr>
                  <p:cNvCxnSpPr/>
                  <p:nvPr/>
                </p:nvCxnSpPr>
                <p:spPr>
                  <a:xfrm>
                    <a:off x="160216" y="6149213"/>
                    <a:ext cx="4853621"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853F7F22-BE19-4199-81A2-FAFD22E559E0}"/>
                      </a:ext>
                    </a:extLst>
                  </p:cNvPr>
                  <p:cNvCxnSpPr>
                    <a:cxnSpLocks/>
                  </p:cNvCxnSpPr>
                  <p:nvPr/>
                </p:nvCxnSpPr>
                <p:spPr>
                  <a:xfrm>
                    <a:off x="543154" y="4356256"/>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FE1F2066-DA7A-45AD-9492-DE6476549F3F}"/>
                      </a:ext>
                    </a:extLst>
                  </p:cNvPr>
                  <p:cNvCxnSpPr>
                    <a:cxnSpLocks/>
                  </p:cNvCxnSpPr>
                  <p:nvPr/>
                </p:nvCxnSpPr>
                <p:spPr>
                  <a:xfrm>
                    <a:off x="543156" y="5553002"/>
                    <a:ext cx="5707" cy="66622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55D9AC71-9F9F-452E-9DE2-48778C38A513}"/>
                      </a:ext>
                    </a:extLst>
                  </p:cNvPr>
                  <p:cNvCxnSpPr>
                    <a:cxnSpLocks/>
                  </p:cNvCxnSpPr>
                  <p:nvPr/>
                </p:nvCxnSpPr>
                <p:spPr>
                  <a:xfrm>
                    <a:off x="2550890" y="4319323"/>
                    <a:ext cx="3" cy="128397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3C8669AA-F20A-4F21-B177-227B9E18C6D8}"/>
                      </a:ext>
                    </a:extLst>
                  </p:cNvPr>
                  <p:cNvSpPr txBox="1"/>
                  <p:nvPr/>
                </p:nvSpPr>
                <p:spPr>
                  <a:xfrm>
                    <a:off x="-338991" y="4123770"/>
                    <a:ext cx="566718" cy="355715"/>
                  </a:xfrm>
                  <a:prstGeom prst="rect">
                    <a:avLst/>
                  </a:prstGeom>
                  <a:noFill/>
                </p:spPr>
                <p:txBody>
                  <a:bodyPr wrap="none" rtlCol="0">
                    <a:spAutoFit/>
                  </a:bodyPr>
                  <a:lstStyle/>
                  <a:p>
                    <a:r>
                      <a:rPr lang="en-US" sz="2400" dirty="0"/>
                      <a:t>A</a:t>
                    </a:r>
                  </a:p>
                </p:txBody>
              </p:sp>
              <p:sp>
                <p:nvSpPr>
                  <p:cNvPr id="133" name="TextBox 132">
                    <a:extLst>
                      <a:ext uri="{FF2B5EF4-FFF2-40B4-BE49-F238E27FC236}">
                        <a16:creationId xmlns:a16="http://schemas.microsoft.com/office/drawing/2014/main" id="{FD9A1671-959F-4560-8D02-8A47646E0F4E}"/>
                      </a:ext>
                    </a:extLst>
                  </p:cNvPr>
                  <p:cNvSpPr txBox="1"/>
                  <p:nvPr/>
                </p:nvSpPr>
                <p:spPr>
                  <a:xfrm>
                    <a:off x="-338991" y="4749064"/>
                    <a:ext cx="566718" cy="355715"/>
                  </a:xfrm>
                  <a:prstGeom prst="rect">
                    <a:avLst/>
                  </a:prstGeom>
                  <a:noFill/>
                </p:spPr>
                <p:txBody>
                  <a:bodyPr wrap="none" rtlCol="0">
                    <a:spAutoFit/>
                  </a:bodyPr>
                  <a:lstStyle/>
                  <a:p>
                    <a:r>
                      <a:rPr lang="en-US" sz="2400" dirty="0"/>
                      <a:t>B</a:t>
                    </a:r>
                  </a:p>
                </p:txBody>
              </p:sp>
              <p:sp>
                <p:nvSpPr>
                  <p:cNvPr id="134" name="TextBox 133">
                    <a:extLst>
                      <a:ext uri="{FF2B5EF4-FFF2-40B4-BE49-F238E27FC236}">
                        <a16:creationId xmlns:a16="http://schemas.microsoft.com/office/drawing/2014/main" id="{0C167103-CA9A-4027-87C2-563D51C1EEA2}"/>
                      </a:ext>
                    </a:extLst>
                  </p:cNvPr>
                  <p:cNvSpPr txBox="1"/>
                  <p:nvPr/>
                </p:nvSpPr>
                <p:spPr>
                  <a:xfrm>
                    <a:off x="-348312" y="5347435"/>
                    <a:ext cx="592352" cy="355715"/>
                  </a:xfrm>
                  <a:prstGeom prst="rect">
                    <a:avLst/>
                  </a:prstGeom>
                  <a:noFill/>
                </p:spPr>
                <p:txBody>
                  <a:bodyPr wrap="none" rtlCol="0">
                    <a:spAutoFit/>
                  </a:bodyPr>
                  <a:lstStyle/>
                  <a:p>
                    <a:r>
                      <a:rPr lang="en-US" sz="2400" dirty="0"/>
                      <a:t>C</a:t>
                    </a:r>
                  </a:p>
                </p:txBody>
              </p:sp>
              <p:cxnSp>
                <p:nvCxnSpPr>
                  <p:cNvPr id="136" name="Straight Connector 135">
                    <a:extLst>
                      <a:ext uri="{FF2B5EF4-FFF2-40B4-BE49-F238E27FC236}">
                        <a16:creationId xmlns:a16="http://schemas.microsoft.com/office/drawing/2014/main" id="{812FB1E4-44C8-4CC7-998E-A2608275A8D4}"/>
                      </a:ext>
                    </a:extLst>
                  </p:cNvPr>
                  <p:cNvCxnSpPr>
                    <a:cxnSpLocks/>
                  </p:cNvCxnSpPr>
                  <p:nvPr/>
                </p:nvCxnSpPr>
                <p:spPr>
                  <a:xfrm>
                    <a:off x="4567945" y="4342320"/>
                    <a:ext cx="12832" cy="1894802"/>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43" name="Group 142">
                <a:extLst>
                  <a:ext uri="{FF2B5EF4-FFF2-40B4-BE49-F238E27FC236}">
                    <a16:creationId xmlns:a16="http://schemas.microsoft.com/office/drawing/2014/main" id="{6A24BC53-5CE3-4EE5-83A4-9C3307053AE8}"/>
                  </a:ext>
                </a:extLst>
              </p:cNvPr>
              <p:cNvGrpSpPr/>
              <p:nvPr/>
            </p:nvGrpSpPr>
            <p:grpSpPr>
              <a:xfrm>
                <a:off x="5587137" y="4555664"/>
                <a:ext cx="354115" cy="707987"/>
                <a:chOff x="9491888" y="3257199"/>
                <a:chExt cx="344758" cy="983230"/>
              </a:xfrm>
            </p:grpSpPr>
            <p:cxnSp>
              <p:nvCxnSpPr>
                <p:cNvPr id="144" name="Straight Connector 143">
                  <a:extLst>
                    <a:ext uri="{FF2B5EF4-FFF2-40B4-BE49-F238E27FC236}">
                      <a16:creationId xmlns:a16="http://schemas.microsoft.com/office/drawing/2014/main" id="{A9057D08-58DC-4BA0-A6E7-2776945BE1D4}"/>
                    </a:ext>
                  </a:extLst>
                </p:cNvPr>
                <p:cNvCxnSpPr>
                  <a:cxnSpLocks/>
                </p:cNvCxnSpPr>
                <p:nvPr/>
              </p:nvCxnSpPr>
              <p:spPr>
                <a:xfrm>
                  <a:off x="9664268" y="3475031"/>
                  <a:ext cx="0" cy="57155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a16="http://schemas.microsoft.com/office/drawing/2014/main" id="{E79619B6-FA17-476C-AF87-5CD2FCF50FD0}"/>
                    </a:ext>
                  </a:extLst>
                </p:cNvPr>
                <p:cNvGrpSpPr/>
                <p:nvPr/>
              </p:nvGrpSpPr>
              <p:grpSpPr>
                <a:xfrm>
                  <a:off x="9491888" y="3257199"/>
                  <a:ext cx="344758" cy="983230"/>
                  <a:chOff x="9491888" y="3257199"/>
                  <a:chExt cx="344758" cy="983230"/>
                </a:xfrm>
              </p:grpSpPr>
              <p:sp>
                <p:nvSpPr>
                  <p:cNvPr id="146" name="Multiplication Sign 145">
                    <a:extLst>
                      <a:ext uri="{FF2B5EF4-FFF2-40B4-BE49-F238E27FC236}">
                        <a16:creationId xmlns:a16="http://schemas.microsoft.com/office/drawing/2014/main" id="{47AD69DF-7ED3-4EF1-9FE8-D47A36E1E984}"/>
                      </a:ext>
                    </a:extLst>
                  </p:cNvPr>
                  <p:cNvSpPr/>
                  <p:nvPr/>
                </p:nvSpPr>
                <p:spPr>
                  <a:xfrm>
                    <a:off x="9491889" y="3852737"/>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Multiplication Sign 146">
                    <a:extLst>
                      <a:ext uri="{FF2B5EF4-FFF2-40B4-BE49-F238E27FC236}">
                        <a16:creationId xmlns:a16="http://schemas.microsoft.com/office/drawing/2014/main" id="{6062A9D3-229E-4093-9A9E-FC5703D18634}"/>
                      </a:ext>
                    </a:extLst>
                  </p:cNvPr>
                  <p:cNvSpPr/>
                  <p:nvPr/>
                </p:nvSpPr>
                <p:spPr>
                  <a:xfrm>
                    <a:off x="9491888" y="3257199"/>
                    <a:ext cx="344757" cy="387692"/>
                  </a:xfrm>
                  <a:prstGeom prst="mathMultiply">
                    <a:avLst>
                      <a:gd name="adj1" fmla="val 7918"/>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nvGrpSpPr>
          <p:cNvPr id="179" name="Group 178">
            <a:extLst>
              <a:ext uri="{FF2B5EF4-FFF2-40B4-BE49-F238E27FC236}">
                <a16:creationId xmlns:a16="http://schemas.microsoft.com/office/drawing/2014/main" id="{72BBF9FF-091C-41A9-BBC7-3CED8611854C}"/>
              </a:ext>
            </a:extLst>
          </p:cNvPr>
          <p:cNvGrpSpPr/>
          <p:nvPr/>
        </p:nvGrpSpPr>
        <p:grpSpPr>
          <a:xfrm>
            <a:off x="1106480" y="3923300"/>
            <a:ext cx="2283638" cy="2210260"/>
            <a:chOff x="5339651" y="4218564"/>
            <a:chExt cx="2283638" cy="2210260"/>
          </a:xfrm>
          <a:effectLst/>
        </p:grpSpPr>
        <p:grpSp>
          <p:nvGrpSpPr>
            <p:cNvPr id="180" name="Group 179">
              <a:extLst>
                <a:ext uri="{FF2B5EF4-FFF2-40B4-BE49-F238E27FC236}">
                  <a16:creationId xmlns:a16="http://schemas.microsoft.com/office/drawing/2014/main" id="{A145475E-56C3-42C9-8191-563F97C0511C}"/>
                </a:ext>
              </a:extLst>
            </p:cNvPr>
            <p:cNvGrpSpPr/>
            <p:nvPr/>
          </p:nvGrpSpPr>
          <p:grpSpPr>
            <a:xfrm>
              <a:off x="5761851" y="4218564"/>
              <a:ext cx="1308418" cy="1756911"/>
              <a:chOff x="9014983" y="2365980"/>
              <a:chExt cx="2072903" cy="2780651"/>
            </a:xfrm>
            <a:effectLst/>
          </p:grpSpPr>
          <p:grpSp>
            <p:nvGrpSpPr>
              <p:cNvPr id="182" name="Group 181">
                <a:extLst>
                  <a:ext uri="{FF2B5EF4-FFF2-40B4-BE49-F238E27FC236}">
                    <a16:creationId xmlns:a16="http://schemas.microsoft.com/office/drawing/2014/main" id="{A5E160AD-E15D-4FE1-821A-80C165074FD6}"/>
                  </a:ext>
                </a:extLst>
              </p:cNvPr>
              <p:cNvGrpSpPr/>
              <p:nvPr/>
            </p:nvGrpSpPr>
            <p:grpSpPr>
              <a:xfrm>
                <a:off x="9121453" y="2971430"/>
                <a:ext cx="1966433" cy="1762130"/>
                <a:chOff x="12192000" y="-501143"/>
                <a:chExt cx="2678049" cy="2371559"/>
              </a:xfrm>
            </p:grpSpPr>
            <p:grpSp>
              <p:nvGrpSpPr>
                <p:cNvPr id="187" name="Group 186">
                  <a:extLst>
                    <a:ext uri="{FF2B5EF4-FFF2-40B4-BE49-F238E27FC236}">
                      <a16:creationId xmlns:a16="http://schemas.microsoft.com/office/drawing/2014/main" id="{9263B5A9-9576-41FA-A700-F14EAD81D5BB}"/>
                    </a:ext>
                  </a:extLst>
                </p:cNvPr>
                <p:cNvGrpSpPr/>
                <p:nvPr/>
              </p:nvGrpSpPr>
              <p:grpSpPr>
                <a:xfrm>
                  <a:off x="12192000" y="-501143"/>
                  <a:ext cx="2678049" cy="2371559"/>
                  <a:chOff x="7299826" y="2478408"/>
                  <a:chExt cx="2521400" cy="2511018"/>
                </a:xfrm>
              </p:grpSpPr>
              <p:grpSp>
                <p:nvGrpSpPr>
                  <p:cNvPr id="189" name="Group 188">
                    <a:extLst>
                      <a:ext uri="{FF2B5EF4-FFF2-40B4-BE49-F238E27FC236}">
                        <a16:creationId xmlns:a16="http://schemas.microsoft.com/office/drawing/2014/main" id="{CCE331A6-498E-4F0F-B882-3CB1FF9764BF}"/>
                      </a:ext>
                    </a:extLst>
                  </p:cNvPr>
                  <p:cNvGrpSpPr/>
                  <p:nvPr/>
                </p:nvGrpSpPr>
                <p:grpSpPr>
                  <a:xfrm>
                    <a:off x="7299826" y="2478408"/>
                    <a:ext cx="2521400" cy="2511018"/>
                    <a:chOff x="7379936" y="2128204"/>
                    <a:chExt cx="2085130" cy="1992014"/>
                  </a:xfrm>
                </p:grpSpPr>
                <p:sp>
                  <p:nvSpPr>
                    <p:cNvPr id="193" name="Oval 192">
                      <a:extLst>
                        <a:ext uri="{FF2B5EF4-FFF2-40B4-BE49-F238E27FC236}">
                          <a16:creationId xmlns:a16="http://schemas.microsoft.com/office/drawing/2014/main" id="{3296FE8A-EC76-4B85-BBF0-C3E22828DCCE}"/>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1</a:t>
                      </a:r>
                      <a:endParaRPr lang="en-US" sz="2400" baseline="-25000" dirty="0">
                        <a:solidFill>
                          <a:schemeClr val="tx1"/>
                        </a:solidFill>
                      </a:endParaRPr>
                    </a:p>
                  </p:txBody>
                </p:sp>
                <p:sp>
                  <p:nvSpPr>
                    <p:cNvPr id="194" name="Oval 193">
                      <a:extLst>
                        <a:ext uri="{FF2B5EF4-FFF2-40B4-BE49-F238E27FC236}">
                          <a16:creationId xmlns:a16="http://schemas.microsoft.com/office/drawing/2014/main" id="{2B243E64-7FC8-4209-B3DE-F5CC5F5E1FB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a:t>
                      </a:r>
                    </a:p>
                  </p:txBody>
                </p:sp>
                <p:sp>
                  <p:nvSpPr>
                    <p:cNvPr id="195" name="Oval 194">
                      <a:extLst>
                        <a:ext uri="{FF2B5EF4-FFF2-40B4-BE49-F238E27FC236}">
                          <a16:creationId xmlns:a16="http://schemas.microsoft.com/office/drawing/2014/main" id="{E02A734B-03E8-4474-86EF-7FC4F1BBF4D3}"/>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3</a:t>
                      </a:r>
                    </a:p>
                  </p:txBody>
                </p:sp>
                <p:sp>
                  <p:nvSpPr>
                    <p:cNvPr id="196" name="Oval 195">
                      <a:extLst>
                        <a:ext uri="{FF2B5EF4-FFF2-40B4-BE49-F238E27FC236}">
                          <a16:creationId xmlns:a16="http://schemas.microsoft.com/office/drawing/2014/main" id="{6ACCF06A-991F-46A8-B5C3-2BD8504CF8D7}"/>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4</a:t>
                      </a:r>
                    </a:p>
                  </p:txBody>
                </p:sp>
              </p:grpSp>
              <p:cxnSp>
                <p:nvCxnSpPr>
                  <p:cNvPr id="190" name="Straight Connector 189">
                    <a:extLst>
                      <a:ext uri="{FF2B5EF4-FFF2-40B4-BE49-F238E27FC236}">
                        <a16:creationId xmlns:a16="http://schemas.microsoft.com/office/drawing/2014/main" id="{CFDD87EA-388C-4719-81FF-1164C1878CF3}"/>
                      </a:ext>
                    </a:extLst>
                  </p:cNvPr>
                  <p:cNvCxnSpPr>
                    <a:cxnSpLocks/>
                    <a:stCxn id="193" idx="6"/>
                    <a:endCxn id="194" idx="2"/>
                  </p:cNvCxnSpPr>
                  <p:nvPr/>
                </p:nvCxnSpPr>
                <p:spPr>
                  <a:xfrm flipV="1">
                    <a:off x="8004356" y="2850721"/>
                    <a:ext cx="1112340"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09A9889-2C3C-41BD-9DA8-393E35773147}"/>
                      </a:ext>
                    </a:extLst>
                  </p:cNvPr>
                  <p:cNvCxnSpPr>
                    <a:cxnSpLocks/>
                    <a:stCxn id="193" idx="4"/>
                  </p:cNvCxnSpPr>
                  <p:nvPr/>
                </p:nvCxnSpPr>
                <p:spPr>
                  <a:xfrm>
                    <a:off x="7652091" y="3223035"/>
                    <a:ext cx="0" cy="1021765"/>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E6F9AC86-7E4C-44AB-AD76-8F07F63A66C9}"/>
                      </a:ext>
                    </a:extLst>
                  </p:cNvPr>
                  <p:cNvCxnSpPr>
                    <a:cxnSpLocks/>
                  </p:cNvCxnSpPr>
                  <p:nvPr/>
                </p:nvCxnSpPr>
                <p:spPr>
                  <a:xfrm>
                    <a:off x="9473222" y="3214210"/>
                    <a:ext cx="0" cy="1021765"/>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88" name="Straight Connector 187">
                  <a:extLst>
                    <a:ext uri="{FF2B5EF4-FFF2-40B4-BE49-F238E27FC236}">
                      <a16:creationId xmlns:a16="http://schemas.microsoft.com/office/drawing/2014/main" id="{9C9C2D9B-816E-43EA-B13E-B1B2216A141A}"/>
                    </a:ext>
                  </a:extLst>
                </p:cNvPr>
                <p:cNvCxnSpPr>
                  <a:cxnSpLocks/>
                </p:cNvCxnSpPr>
                <p:nvPr/>
              </p:nvCxnSpPr>
              <p:spPr>
                <a:xfrm flipV="1">
                  <a:off x="12940301" y="1492165"/>
                  <a:ext cx="1181448" cy="1"/>
                </a:xfrm>
                <a:prstGeom prst="line">
                  <a:avLst/>
                </a:prstGeom>
                <a:ln w="57150">
                  <a:solidFill>
                    <a:srgbClr val="07FD59"/>
                  </a:solidFill>
                </a:ln>
                <a:effectLst/>
              </p:spPr>
              <p:style>
                <a:lnRef idx="2">
                  <a:schemeClr val="accent1"/>
                </a:lnRef>
                <a:fillRef idx="0">
                  <a:schemeClr val="accent1"/>
                </a:fillRef>
                <a:effectRef idx="1">
                  <a:schemeClr val="accent1"/>
                </a:effectRef>
                <a:fontRef idx="minor">
                  <a:schemeClr val="tx1"/>
                </a:fontRef>
              </p:style>
            </p:cxnSp>
          </p:grpSp>
          <p:sp>
            <p:nvSpPr>
              <p:cNvPr id="183" name="TextBox 182">
                <a:extLst>
                  <a:ext uri="{FF2B5EF4-FFF2-40B4-BE49-F238E27FC236}">
                    <a16:creationId xmlns:a16="http://schemas.microsoft.com/office/drawing/2014/main" id="{89F3996C-02B1-4A23-B78D-895179F3F609}"/>
                  </a:ext>
                </a:extLst>
              </p:cNvPr>
              <p:cNvSpPr txBox="1"/>
              <p:nvPr/>
            </p:nvSpPr>
            <p:spPr>
              <a:xfrm>
                <a:off x="9121453" y="2365980"/>
                <a:ext cx="305570" cy="461665"/>
              </a:xfrm>
              <a:prstGeom prst="rect">
                <a:avLst/>
              </a:prstGeom>
              <a:noFill/>
            </p:spPr>
            <p:txBody>
              <a:bodyPr wrap="none" rtlCol="0">
                <a:spAutoFit/>
              </a:bodyPr>
              <a:lstStyle/>
              <a:p>
                <a:r>
                  <a:rPr lang="en-US" sz="2400" dirty="0"/>
                  <a:t>A</a:t>
                </a:r>
              </a:p>
            </p:txBody>
          </p:sp>
          <p:sp>
            <p:nvSpPr>
              <p:cNvPr id="184" name="TextBox 183">
                <a:extLst>
                  <a:ext uri="{FF2B5EF4-FFF2-40B4-BE49-F238E27FC236}">
                    <a16:creationId xmlns:a16="http://schemas.microsoft.com/office/drawing/2014/main" id="{32C73654-F0DA-44E0-A119-0F1B420F623F}"/>
                  </a:ext>
                </a:extLst>
              </p:cNvPr>
              <p:cNvSpPr txBox="1"/>
              <p:nvPr/>
            </p:nvSpPr>
            <p:spPr>
              <a:xfrm>
                <a:off x="10538425" y="2375162"/>
                <a:ext cx="389851" cy="461665"/>
              </a:xfrm>
              <a:prstGeom prst="rect">
                <a:avLst/>
              </a:prstGeom>
              <a:noFill/>
            </p:spPr>
            <p:txBody>
              <a:bodyPr wrap="none" rtlCol="0">
                <a:spAutoFit/>
              </a:bodyPr>
              <a:lstStyle/>
              <a:p>
                <a:r>
                  <a:rPr lang="en-US" sz="2400" dirty="0"/>
                  <a:t>B</a:t>
                </a:r>
              </a:p>
            </p:txBody>
          </p:sp>
          <p:sp>
            <p:nvSpPr>
              <p:cNvPr id="185" name="TextBox 184">
                <a:extLst>
                  <a:ext uri="{FF2B5EF4-FFF2-40B4-BE49-F238E27FC236}">
                    <a16:creationId xmlns:a16="http://schemas.microsoft.com/office/drawing/2014/main" id="{7A72E37C-3E39-4D6C-A867-632CE798C588}"/>
                  </a:ext>
                </a:extLst>
              </p:cNvPr>
              <p:cNvSpPr txBox="1"/>
              <p:nvPr/>
            </p:nvSpPr>
            <p:spPr>
              <a:xfrm>
                <a:off x="9014983" y="4684966"/>
                <a:ext cx="407484" cy="461665"/>
              </a:xfrm>
              <a:prstGeom prst="rect">
                <a:avLst/>
              </a:prstGeom>
              <a:noFill/>
            </p:spPr>
            <p:txBody>
              <a:bodyPr wrap="none" rtlCol="0">
                <a:spAutoFit/>
              </a:bodyPr>
              <a:lstStyle/>
              <a:p>
                <a:r>
                  <a:rPr lang="en-US" sz="2400" dirty="0"/>
                  <a:t>C</a:t>
                </a:r>
              </a:p>
            </p:txBody>
          </p:sp>
          <p:sp>
            <p:nvSpPr>
              <p:cNvPr id="186" name="TextBox 185">
                <a:extLst>
                  <a:ext uri="{FF2B5EF4-FFF2-40B4-BE49-F238E27FC236}">
                    <a16:creationId xmlns:a16="http://schemas.microsoft.com/office/drawing/2014/main" id="{F1105A31-6886-444B-B201-7F7DA569F735}"/>
                  </a:ext>
                </a:extLst>
              </p:cNvPr>
              <p:cNvSpPr txBox="1"/>
              <p:nvPr/>
            </p:nvSpPr>
            <p:spPr>
              <a:xfrm>
                <a:off x="10497578" y="4684966"/>
                <a:ext cx="407484" cy="461665"/>
              </a:xfrm>
              <a:prstGeom prst="rect">
                <a:avLst/>
              </a:prstGeom>
              <a:noFill/>
            </p:spPr>
            <p:txBody>
              <a:bodyPr wrap="none" rtlCol="0">
                <a:spAutoFit/>
              </a:bodyPr>
              <a:lstStyle/>
              <a:p>
                <a:r>
                  <a:rPr lang="en-US" sz="2400" dirty="0"/>
                  <a:t>D</a:t>
                </a:r>
              </a:p>
            </p:txBody>
          </p:sp>
        </p:grpSp>
        <p:sp>
          <p:nvSpPr>
            <p:cNvPr id="181" name="TextBox 180">
              <a:extLst>
                <a:ext uri="{FF2B5EF4-FFF2-40B4-BE49-F238E27FC236}">
                  <a16:creationId xmlns:a16="http://schemas.microsoft.com/office/drawing/2014/main" id="{00CCC98B-A765-4B7B-8579-C1C3387E1461}"/>
                </a:ext>
              </a:extLst>
            </p:cNvPr>
            <p:cNvSpPr txBox="1"/>
            <p:nvPr/>
          </p:nvSpPr>
          <p:spPr>
            <a:xfrm>
              <a:off x="5339651" y="6059492"/>
              <a:ext cx="2283638" cy="369332"/>
            </a:xfrm>
            <a:prstGeom prst="rect">
              <a:avLst/>
            </a:prstGeom>
            <a:solidFill>
              <a:schemeClr val="tx1">
                <a:lumMod val="65000"/>
                <a:lumOff val="35000"/>
              </a:schemeClr>
            </a:solidFill>
          </p:spPr>
          <p:txBody>
            <a:bodyPr wrap="none" rtlCol="0">
              <a:spAutoFit/>
            </a:bodyPr>
            <a:lstStyle/>
            <a:p>
              <a:r>
                <a:rPr lang="en-US" b="1" dirty="0">
                  <a:solidFill>
                    <a:schemeClr val="bg1"/>
                  </a:solidFill>
                </a:rPr>
                <a:t>Initial L2P Mapping</a:t>
              </a:r>
            </a:p>
          </p:txBody>
        </p:sp>
      </p:grpSp>
      <p:sp>
        <p:nvSpPr>
          <p:cNvPr id="197" name="TextBox 196">
            <a:extLst>
              <a:ext uri="{FF2B5EF4-FFF2-40B4-BE49-F238E27FC236}">
                <a16:creationId xmlns:a16="http://schemas.microsoft.com/office/drawing/2014/main" id="{47796FA5-3380-42A0-913B-A6B73A4B98DF}"/>
              </a:ext>
            </a:extLst>
          </p:cNvPr>
          <p:cNvSpPr txBox="1"/>
          <p:nvPr/>
        </p:nvSpPr>
        <p:spPr>
          <a:xfrm>
            <a:off x="6744464" y="1465287"/>
            <a:ext cx="3822585" cy="369332"/>
          </a:xfrm>
          <a:prstGeom prst="rect">
            <a:avLst/>
          </a:prstGeom>
          <a:solidFill>
            <a:schemeClr val="tx1">
              <a:lumMod val="65000"/>
              <a:lumOff val="35000"/>
            </a:schemeClr>
          </a:solidFill>
        </p:spPr>
        <p:txBody>
          <a:bodyPr wrap="none" rtlCol="0">
            <a:spAutoFit/>
          </a:bodyPr>
          <a:lstStyle/>
          <a:p>
            <a:r>
              <a:rPr lang="en-US" b="1" dirty="0">
                <a:solidFill>
                  <a:schemeClr val="bg1"/>
                </a:solidFill>
              </a:rPr>
              <a:t>Final Schedule with SWAP (VQM)</a:t>
            </a:r>
          </a:p>
        </p:txBody>
      </p:sp>
      <p:sp>
        <p:nvSpPr>
          <p:cNvPr id="198" name="Rectangle 197">
            <a:extLst>
              <a:ext uri="{FF2B5EF4-FFF2-40B4-BE49-F238E27FC236}">
                <a16:creationId xmlns:a16="http://schemas.microsoft.com/office/drawing/2014/main" id="{09BFFB68-519C-4001-81F4-BB4CC96B67A4}"/>
              </a:ext>
            </a:extLst>
          </p:cNvPr>
          <p:cNvSpPr/>
          <p:nvPr/>
        </p:nvSpPr>
        <p:spPr>
          <a:xfrm>
            <a:off x="9793117" y="2529878"/>
            <a:ext cx="351845" cy="80362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a:solidFill>
                  <a:schemeClr val="tx1"/>
                </a:solidFill>
              </a:ln>
            </a:endParaRPr>
          </a:p>
        </p:txBody>
      </p:sp>
      <p:sp>
        <p:nvSpPr>
          <p:cNvPr id="199" name="Rectangle 198">
            <a:extLst>
              <a:ext uri="{FF2B5EF4-FFF2-40B4-BE49-F238E27FC236}">
                <a16:creationId xmlns:a16="http://schemas.microsoft.com/office/drawing/2014/main" id="{D0831E2D-4EFC-4069-8CA9-D56F27B1D3D4}"/>
              </a:ext>
            </a:extLst>
          </p:cNvPr>
          <p:cNvSpPr/>
          <p:nvPr/>
        </p:nvSpPr>
        <p:spPr>
          <a:xfrm>
            <a:off x="9688414" y="3756398"/>
            <a:ext cx="351845" cy="80362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a:solidFill>
                  <a:schemeClr val="tx1"/>
                </a:solidFill>
              </a:ln>
            </a:endParaRPr>
          </a:p>
        </p:txBody>
      </p:sp>
      <p:sp>
        <p:nvSpPr>
          <p:cNvPr id="200" name="TextBox 199">
            <a:extLst>
              <a:ext uri="{FF2B5EF4-FFF2-40B4-BE49-F238E27FC236}">
                <a16:creationId xmlns:a16="http://schemas.microsoft.com/office/drawing/2014/main" id="{7D0BECD4-59BF-4B4A-897F-9CC8AD3BD2EA}"/>
              </a:ext>
            </a:extLst>
          </p:cNvPr>
          <p:cNvSpPr txBox="1"/>
          <p:nvPr/>
        </p:nvSpPr>
        <p:spPr>
          <a:xfrm>
            <a:off x="10120450" y="3410575"/>
            <a:ext cx="1242712" cy="369332"/>
          </a:xfrm>
          <a:prstGeom prst="rect">
            <a:avLst/>
          </a:prstGeom>
          <a:noFill/>
        </p:spPr>
        <p:txBody>
          <a:bodyPr wrap="none" rtlCol="0">
            <a:spAutoFit/>
          </a:bodyPr>
          <a:lstStyle/>
          <a:p>
            <a:r>
              <a:rPr lang="en-US" b="1" dirty="0"/>
              <a:t>SWAP = 1</a:t>
            </a:r>
          </a:p>
        </p:txBody>
      </p:sp>
      <p:grpSp>
        <p:nvGrpSpPr>
          <p:cNvPr id="4" name="Group 3">
            <a:extLst>
              <a:ext uri="{FF2B5EF4-FFF2-40B4-BE49-F238E27FC236}">
                <a16:creationId xmlns:a16="http://schemas.microsoft.com/office/drawing/2014/main" id="{83B3CC56-9F8D-4A7A-8390-1217D2F3A95E}"/>
              </a:ext>
            </a:extLst>
          </p:cNvPr>
          <p:cNvGrpSpPr/>
          <p:nvPr/>
        </p:nvGrpSpPr>
        <p:grpSpPr>
          <a:xfrm>
            <a:off x="1297645" y="4124534"/>
            <a:ext cx="1861585" cy="1471189"/>
            <a:chOff x="1297645" y="4124534"/>
            <a:chExt cx="1861585" cy="1471189"/>
          </a:xfrm>
        </p:grpSpPr>
        <p:sp>
          <p:nvSpPr>
            <p:cNvPr id="201" name="TextBox 200">
              <a:extLst>
                <a:ext uri="{FF2B5EF4-FFF2-40B4-BE49-F238E27FC236}">
                  <a16:creationId xmlns:a16="http://schemas.microsoft.com/office/drawing/2014/main" id="{621A690A-0DFD-45D5-B5EB-EE8737367B3E}"/>
                </a:ext>
              </a:extLst>
            </p:cNvPr>
            <p:cNvSpPr txBox="1"/>
            <p:nvPr/>
          </p:nvSpPr>
          <p:spPr>
            <a:xfrm flipH="1">
              <a:off x="1902701" y="5226391"/>
              <a:ext cx="854579" cy="369332"/>
            </a:xfrm>
            <a:prstGeom prst="rect">
              <a:avLst/>
            </a:prstGeom>
            <a:noFill/>
          </p:spPr>
          <p:txBody>
            <a:bodyPr wrap="square" rtlCol="0">
              <a:spAutoFit/>
            </a:bodyPr>
            <a:lstStyle/>
            <a:p>
              <a:r>
                <a:rPr lang="en-US" dirty="0"/>
                <a:t>0.95</a:t>
              </a:r>
            </a:p>
          </p:txBody>
        </p:sp>
        <p:sp>
          <p:nvSpPr>
            <p:cNvPr id="202" name="TextBox 201">
              <a:extLst>
                <a:ext uri="{FF2B5EF4-FFF2-40B4-BE49-F238E27FC236}">
                  <a16:creationId xmlns:a16="http://schemas.microsoft.com/office/drawing/2014/main" id="{BFA07AFB-E139-4BC6-9D91-9D48F503811C}"/>
                </a:ext>
              </a:extLst>
            </p:cNvPr>
            <p:cNvSpPr txBox="1"/>
            <p:nvPr/>
          </p:nvSpPr>
          <p:spPr>
            <a:xfrm flipH="1">
              <a:off x="1297645" y="4665279"/>
              <a:ext cx="550629" cy="369332"/>
            </a:xfrm>
            <a:prstGeom prst="rect">
              <a:avLst/>
            </a:prstGeom>
            <a:noFill/>
          </p:spPr>
          <p:txBody>
            <a:bodyPr wrap="square" rtlCol="0">
              <a:spAutoFit/>
            </a:bodyPr>
            <a:lstStyle/>
            <a:p>
              <a:r>
                <a:rPr lang="en-US" dirty="0"/>
                <a:t>0.9</a:t>
              </a:r>
            </a:p>
          </p:txBody>
        </p:sp>
        <p:sp>
          <p:nvSpPr>
            <p:cNvPr id="203" name="TextBox 202">
              <a:extLst>
                <a:ext uri="{FF2B5EF4-FFF2-40B4-BE49-F238E27FC236}">
                  <a16:creationId xmlns:a16="http://schemas.microsoft.com/office/drawing/2014/main" id="{6DC4696F-D4FE-4DE6-8ABA-7BF88C2FAD74}"/>
                </a:ext>
              </a:extLst>
            </p:cNvPr>
            <p:cNvSpPr txBox="1"/>
            <p:nvPr/>
          </p:nvSpPr>
          <p:spPr>
            <a:xfrm flipH="1">
              <a:off x="2608601" y="4687166"/>
              <a:ext cx="550629" cy="369332"/>
            </a:xfrm>
            <a:prstGeom prst="rect">
              <a:avLst/>
            </a:prstGeom>
            <a:noFill/>
          </p:spPr>
          <p:txBody>
            <a:bodyPr wrap="square" rtlCol="0">
              <a:spAutoFit/>
            </a:bodyPr>
            <a:lstStyle/>
            <a:p>
              <a:r>
                <a:rPr lang="en-US" dirty="0"/>
                <a:t>0.8</a:t>
              </a:r>
            </a:p>
          </p:txBody>
        </p:sp>
        <p:sp>
          <p:nvSpPr>
            <p:cNvPr id="204" name="TextBox 203">
              <a:extLst>
                <a:ext uri="{FF2B5EF4-FFF2-40B4-BE49-F238E27FC236}">
                  <a16:creationId xmlns:a16="http://schemas.microsoft.com/office/drawing/2014/main" id="{102615E4-6323-44EE-A6C1-F636E40EFA11}"/>
                </a:ext>
              </a:extLst>
            </p:cNvPr>
            <p:cNvSpPr txBox="1"/>
            <p:nvPr/>
          </p:nvSpPr>
          <p:spPr>
            <a:xfrm flipH="1">
              <a:off x="2000326" y="4124534"/>
              <a:ext cx="550629" cy="369332"/>
            </a:xfrm>
            <a:prstGeom prst="rect">
              <a:avLst/>
            </a:prstGeom>
            <a:noFill/>
          </p:spPr>
          <p:txBody>
            <a:bodyPr wrap="square" rtlCol="0">
              <a:spAutoFit/>
            </a:bodyPr>
            <a:lstStyle/>
            <a:p>
              <a:r>
                <a:rPr lang="en-US" dirty="0"/>
                <a:t>0.9</a:t>
              </a:r>
            </a:p>
          </p:txBody>
        </p:sp>
      </p:grpSp>
      <p:sp>
        <p:nvSpPr>
          <p:cNvPr id="5" name="TextBox 4">
            <a:extLst>
              <a:ext uri="{FF2B5EF4-FFF2-40B4-BE49-F238E27FC236}">
                <a16:creationId xmlns:a16="http://schemas.microsoft.com/office/drawing/2014/main" id="{0BC72A48-2D89-4DB9-B3D4-4C0CA978EE53}"/>
              </a:ext>
            </a:extLst>
          </p:cNvPr>
          <p:cNvSpPr txBox="1"/>
          <p:nvPr/>
        </p:nvSpPr>
        <p:spPr>
          <a:xfrm>
            <a:off x="7393767" y="2939322"/>
            <a:ext cx="1302961" cy="369332"/>
          </a:xfrm>
          <a:prstGeom prst="rect">
            <a:avLst/>
          </a:prstGeom>
          <a:solidFill>
            <a:srgbClr val="00EF00"/>
          </a:solidFill>
        </p:spPr>
        <p:txBody>
          <a:bodyPr wrap="square" rtlCol="0">
            <a:spAutoFit/>
          </a:bodyPr>
          <a:lstStyle/>
          <a:p>
            <a:r>
              <a:rPr lang="en-US" i="1" dirty="0"/>
              <a:t> PST: 0.65</a:t>
            </a:r>
          </a:p>
        </p:txBody>
      </p:sp>
      <p:sp>
        <p:nvSpPr>
          <p:cNvPr id="206" name="TextBox 205">
            <a:extLst>
              <a:ext uri="{FF2B5EF4-FFF2-40B4-BE49-F238E27FC236}">
                <a16:creationId xmlns:a16="http://schemas.microsoft.com/office/drawing/2014/main" id="{246032DC-F7F4-4BA7-8546-F165E0C7F007}"/>
              </a:ext>
            </a:extLst>
          </p:cNvPr>
          <p:cNvSpPr txBox="1"/>
          <p:nvPr/>
        </p:nvSpPr>
        <p:spPr>
          <a:xfrm>
            <a:off x="7647777" y="4988651"/>
            <a:ext cx="1218034" cy="369332"/>
          </a:xfrm>
          <a:prstGeom prst="rect">
            <a:avLst/>
          </a:prstGeom>
          <a:solidFill>
            <a:srgbClr val="FF0000"/>
          </a:solidFill>
        </p:spPr>
        <p:txBody>
          <a:bodyPr wrap="square" rtlCol="0">
            <a:spAutoFit/>
          </a:bodyPr>
          <a:lstStyle/>
          <a:p>
            <a:r>
              <a:rPr lang="en-US" i="1" dirty="0">
                <a:solidFill>
                  <a:schemeClr val="bg1"/>
                </a:solidFill>
              </a:rPr>
              <a:t>PST: 0.55</a:t>
            </a:r>
          </a:p>
        </p:txBody>
      </p:sp>
      <p:sp>
        <p:nvSpPr>
          <p:cNvPr id="207" name="TextBox 206">
            <a:extLst>
              <a:ext uri="{FF2B5EF4-FFF2-40B4-BE49-F238E27FC236}">
                <a16:creationId xmlns:a16="http://schemas.microsoft.com/office/drawing/2014/main" id="{28316843-FA3E-468C-B6A0-558CA210AB62}"/>
              </a:ext>
            </a:extLst>
          </p:cNvPr>
          <p:cNvSpPr txBox="1"/>
          <p:nvPr/>
        </p:nvSpPr>
        <p:spPr>
          <a:xfrm>
            <a:off x="6492692" y="5605125"/>
            <a:ext cx="4220130" cy="369332"/>
          </a:xfrm>
          <a:prstGeom prst="rect">
            <a:avLst/>
          </a:prstGeom>
          <a:solidFill>
            <a:schemeClr val="tx1">
              <a:lumMod val="65000"/>
              <a:lumOff val="35000"/>
            </a:schemeClr>
          </a:solidFill>
        </p:spPr>
        <p:txBody>
          <a:bodyPr wrap="none" rtlCol="0">
            <a:spAutoFit/>
          </a:bodyPr>
          <a:lstStyle/>
          <a:p>
            <a:r>
              <a:rPr lang="en-US" b="1" dirty="0">
                <a:solidFill>
                  <a:schemeClr val="bg1"/>
                </a:solidFill>
              </a:rPr>
              <a:t>Final Schedule with SWAP (baseline)</a:t>
            </a:r>
          </a:p>
        </p:txBody>
      </p:sp>
      <p:sp>
        <p:nvSpPr>
          <p:cNvPr id="208" name="Title 1">
            <a:extLst>
              <a:ext uri="{FF2B5EF4-FFF2-40B4-BE49-F238E27FC236}">
                <a16:creationId xmlns:a16="http://schemas.microsoft.com/office/drawing/2014/main" id="{659E6F5A-D585-4770-849F-1664CD7E5357}"/>
              </a:ext>
            </a:extLst>
          </p:cNvPr>
          <p:cNvSpPr>
            <a:spLocks noGrp="1"/>
          </p:cNvSpPr>
          <p:nvPr>
            <p:ph type="title"/>
          </p:nvPr>
        </p:nvSpPr>
        <p:spPr>
          <a:xfrm>
            <a:off x="609600" y="196850"/>
            <a:ext cx="10066338" cy="1143000"/>
          </a:xfrm>
          <a:effectLst/>
        </p:spPr>
        <p:txBody>
          <a:bodyPr>
            <a:noAutofit/>
          </a:bodyPr>
          <a:lstStyle/>
          <a:p>
            <a:r>
              <a:rPr lang="en-US" sz="3600" dirty="0"/>
              <a:t>Variation-Aware Movement Design</a:t>
            </a:r>
          </a:p>
        </p:txBody>
      </p:sp>
      <p:sp>
        <p:nvSpPr>
          <p:cNvPr id="2" name="Rectangle 1">
            <a:extLst>
              <a:ext uri="{FF2B5EF4-FFF2-40B4-BE49-F238E27FC236}">
                <a16:creationId xmlns:a16="http://schemas.microsoft.com/office/drawing/2014/main" id="{1E1E4A65-9FA3-4EF6-B610-73460EB71B3D}"/>
              </a:ext>
            </a:extLst>
          </p:cNvPr>
          <p:cNvSpPr/>
          <p:nvPr/>
        </p:nvSpPr>
        <p:spPr>
          <a:xfrm>
            <a:off x="892629" y="5759486"/>
            <a:ext cx="2764971" cy="4575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56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92"/>
                                        </p:tgtEl>
                                        <p:attrNameLst>
                                          <p:attrName>stroke.color</p:attrName>
                                        </p:attrNameLst>
                                      </p:cBhvr>
                                      <p:to>
                                        <a:schemeClr val="accent2"/>
                                      </p:to>
                                    </p:animClr>
                                    <p:set>
                                      <p:cBhvr>
                                        <p:cTn id="7" dur="2000" fill="hold"/>
                                        <p:tgtEl>
                                          <p:spTgt spid="9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1"/>
                                        </p:tgtEl>
                                      </p:cBhvr>
                                    </p:animEffect>
                                    <p:set>
                                      <p:cBhvr>
                                        <p:cTn id="12" dur="1" fill="hold">
                                          <p:stCondLst>
                                            <p:cond delay="499"/>
                                          </p:stCondLst>
                                        </p:cTn>
                                        <p:tgtEl>
                                          <p:spTgt spid="9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97"/>
                                        </p:tgtEl>
                                        <p:attrNameLst>
                                          <p:attrName>stroke.color</p:attrName>
                                        </p:attrNameLst>
                                      </p:cBhvr>
                                      <p:to>
                                        <a:srgbClr val="C0504D"/>
                                      </p:to>
                                    </p:animClr>
                                    <p:set>
                                      <p:cBhvr>
                                        <p:cTn id="17" dur="2000" fill="hold"/>
                                        <p:tgtEl>
                                          <p:spTgt spid="97"/>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6"/>
                                        </p:tgtEl>
                                      </p:cBhvr>
                                    </p:animEffect>
                                    <p:set>
                                      <p:cBhvr>
                                        <p:cTn id="22" dur="1" fill="hold">
                                          <p:stCondLst>
                                            <p:cond delay="499"/>
                                          </p:stCondLst>
                                        </p:cTn>
                                        <p:tgtEl>
                                          <p:spTgt spid="9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9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0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animBg="1"/>
      <p:bldP spid="7" grpId="0" animBg="1"/>
      <p:bldP spid="8" grpId="0" animBg="1"/>
      <p:bldP spid="105" grpId="0" animBg="1"/>
      <p:bldP spid="197" grpId="0" animBg="1"/>
      <p:bldP spid="198" grpId="0" animBg="1"/>
      <p:bldP spid="199" grpId="0" animBg="1"/>
      <p:bldP spid="200" grpId="0"/>
      <p:bldP spid="5" grpId="0" animBg="1"/>
      <p:bldP spid="206" grpId="0" animBg="1"/>
      <p:bldP spid="20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5517-0E17-4227-B138-631D524831DE}"/>
              </a:ext>
            </a:extLst>
          </p:cNvPr>
          <p:cNvSpPr>
            <a:spLocks noGrp="1"/>
          </p:cNvSpPr>
          <p:nvPr>
            <p:ph type="title"/>
          </p:nvPr>
        </p:nvSpPr>
        <p:spPr>
          <a:xfrm>
            <a:off x="609599" y="196814"/>
            <a:ext cx="10115227" cy="1143000"/>
          </a:xfrm>
        </p:spPr>
        <p:txBody>
          <a:bodyPr>
            <a:normAutofit/>
          </a:bodyPr>
          <a:lstStyle/>
          <a:p>
            <a:r>
              <a:rPr lang="en-US" sz="3600" dirty="0"/>
              <a:t>VQA Design: Balancing Reliability and Connectivity</a:t>
            </a:r>
          </a:p>
        </p:txBody>
      </p:sp>
      <p:sp>
        <p:nvSpPr>
          <p:cNvPr id="3" name="Slide Number Placeholder 2">
            <a:extLst>
              <a:ext uri="{FF2B5EF4-FFF2-40B4-BE49-F238E27FC236}">
                <a16:creationId xmlns:a16="http://schemas.microsoft.com/office/drawing/2014/main" id="{E96A5B52-25D7-4842-B793-84B4197B07E1}"/>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23</a:t>
            </a:fld>
            <a:endParaRPr lang="en-US" dirty="0">
              <a:solidFill>
                <a:prstClr val="black">
                  <a:tint val="75000"/>
                </a:prstClr>
              </a:solidFill>
            </a:endParaRPr>
          </a:p>
        </p:txBody>
      </p:sp>
      <p:pic>
        <p:nvPicPr>
          <p:cNvPr id="4" name="Picture 3" descr="A close up of a building&#10;&#10;Description generated with high confidence">
            <a:extLst>
              <a:ext uri="{FF2B5EF4-FFF2-40B4-BE49-F238E27FC236}">
                <a16:creationId xmlns:a16="http://schemas.microsoft.com/office/drawing/2014/main" id="{1CDBBEA0-5FA7-4D30-957E-81CE6F1C0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12" y="1835111"/>
            <a:ext cx="6458573" cy="4975737"/>
          </a:xfrm>
          <a:prstGeom prst="rect">
            <a:avLst/>
          </a:prstGeom>
        </p:spPr>
      </p:pic>
      <p:sp>
        <p:nvSpPr>
          <p:cNvPr id="5" name="TextBox 4">
            <a:extLst>
              <a:ext uri="{FF2B5EF4-FFF2-40B4-BE49-F238E27FC236}">
                <a16:creationId xmlns:a16="http://schemas.microsoft.com/office/drawing/2014/main" id="{A4BC6E15-CE0B-4405-B5CB-9758062C6D48}"/>
              </a:ext>
            </a:extLst>
          </p:cNvPr>
          <p:cNvSpPr txBox="1"/>
          <p:nvPr/>
        </p:nvSpPr>
        <p:spPr>
          <a:xfrm>
            <a:off x="191455" y="3429000"/>
            <a:ext cx="5284303" cy="3231654"/>
          </a:xfrm>
          <a:prstGeom prst="rect">
            <a:avLst/>
          </a:prstGeom>
          <a:noFill/>
        </p:spPr>
        <p:txBody>
          <a:bodyPr wrap="square" rtlCol="0">
            <a:spAutoFit/>
          </a:bodyPr>
          <a:lstStyle/>
          <a:p>
            <a:r>
              <a:rPr lang="en-US" sz="3200" dirty="0">
                <a:latin typeface="+mj-lt"/>
              </a:rPr>
              <a:t>Find strongest subgraph (</a:t>
            </a:r>
            <a:r>
              <a:rPr lang="en-US" sz="3200" dirty="0" err="1">
                <a:latin typeface="+mj-lt"/>
              </a:rPr>
              <a:t>SG</a:t>
            </a:r>
            <a:r>
              <a:rPr lang="en-US" sz="3200" baseline="-25000" dirty="0" err="1">
                <a:latin typeface="+mj-lt"/>
              </a:rPr>
              <a:t>k</a:t>
            </a:r>
            <a:r>
              <a:rPr lang="en-US" sz="3200" dirty="0">
                <a:latin typeface="+mj-lt"/>
              </a:rPr>
              <a:t>) by pruning the weak qubits</a:t>
            </a:r>
          </a:p>
          <a:p>
            <a:endParaRPr lang="en-US" sz="2800" dirty="0">
              <a:latin typeface="+mj-lt"/>
            </a:endParaRPr>
          </a:p>
          <a:p>
            <a:r>
              <a:rPr lang="en-US" sz="2800" dirty="0">
                <a:latin typeface="+mj-lt"/>
              </a:rPr>
              <a:t> </a:t>
            </a:r>
          </a:p>
          <a:p>
            <a:endParaRPr lang="en-US" sz="2800" dirty="0">
              <a:latin typeface="+mj-lt"/>
            </a:endParaRPr>
          </a:p>
          <a:p>
            <a:endParaRPr lang="en-US" sz="2800" b="1" dirty="0">
              <a:latin typeface="+mj-lt"/>
            </a:endParaRPr>
          </a:p>
          <a:p>
            <a:endParaRPr lang="en-US" sz="2800" b="1" dirty="0">
              <a:latin typeface="+mj-lt"/>
            </a:endParaRPr>
          </a:p>
        </p:txBody>
      </p:sp>
      <p:sp>
        <p:nvSpPr>
          <p:cNvPr id="17" name="Rectangle 16">
            <a:extLst>
              <a:ext uri="{FF2B5EF4-FFF2-40B4-BE49-F238E27FC236}">
                <a16:creationId xmlns:a16="http://schemas.microsoft.com/office/drawing/2014/main" id="{DCB1F8BC-341A-43DC-8818-F201BADA72B8}"/>
              </a:ext>
            </a:extLst>
          </p:cNvPr>
          <p:cNvSpPr/>
          <p:nvPr/>
        </p:nvSpPr>
        <p:spPr>
          <a:xfrm>
            <a:off x="7019473" y="1835111"/>
            <a:ext cx="2280888" cy="2035680"/>
          </a:xfrm>
          <a:prstGeom prst="rect">
            <a:avLst/>
          </a:prstGeom>
          <a:solidFill>
            <a:schemeClr val="bg1">
              <a:lumMod val="85000"/>
              <a:alpha val="33000"/>
            </a:schemeClr>
          </a:solidFill>
          <a:ln w="57150">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Strongest subgraph with </a:t>
            </a:r>
            <a:r>
              <a:rPr lang="en-US" b="1">
                <a:solidFill>
                  <a:schemeClr val="tx1"/>
                </a:solidFill>
              </a:rPr>
              <a:t>degree &gt; </a:t>
            </a:r>
            <a:r>
              <a:rPr lang="en-US" b="1" dirty="0">
                <a:solidFill>
                  <a:schemeClr val="tx1"/>
                </a:solidFill>
              </a:rPr>
              <a:t>3</a:t>
            </a:r>
          </a:p>
        </p:txBody>
      </p:sp>
      <p:sp>
        <p:nvSpPr>
          <p:cNvPr id="18" name="Rectangle 17">
            <a:extLst>
              <a:ext uri="{FF2B5EF4-FFF2-40B4-BE49-F238E27FC236}">
                <a16:creationId xmlns:a16="http://schemas.microsoft.com/office/drawing/2014/main" id="{6F4EBD2A-A902-4E99-80A1-66602131446C}"/>
              </a:ext>
            </a:extLst>
          </p:cNvPr>
          <p:cNvSpPr/>
          <p:nvPr/>
        </p:nvSpPr>
        <p:spPr>
          <a:xfrm>
            <a:off x="5667212" y="3348248"/>
            <a:ext cx="2280888" cy="2035680"/>
          </a:xfrm>
          <a:prstGeom prst="rect">
            <a:avLst/>
          </a:prstGeom>
          <a:solidFill>
            <a:schemeClr val="bg1">
              <a:lumMod val="85000"/>
              <a:alpha val="33000"/>
            </a:schemeClr>
          </a:solidFill>
          <a:ln w="57150">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DEBA7FF-0895-4D64-AF02-D2FD7594A06E}"/>
              </a:ext>
            </a:extLst>
          </p:cNvPr>
          <p:cNvSpPr/>
          <p:nvPr/>
        </p:nvSpPr>
        <p:spPr>
          <a:xfrm>
            <a:off x="7948099" y="3348248"/>
            <a:ext cx="2685421" cy="2035680"/>
          </a:xfrm>
          <a:prstGeom prst="rect">
            <a:avLst/>
          </a:prstGeom>
          <a:solidFill>
            <a:schemeClr val="bg1">
              <a:lumMod val="85000"/>
              <a:alpha val="33000"/>
            </a:schemeClr>
          </a:solidFill>
          <a:ln w="57150">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9F44071-F9F0-4D73-893E-D7EE58E7750A}"/>
              </a:ext>
            </a:extLst>
          </p:cNvPr>
          <p:cNvSpPr/>
          <p:nvPr/>
        </p:nvSpPr>
        <p:spPr>
          <a:xfrm>
            <a:off x="0" y="6288664"/>
            <a:ext cx="12235543" cy="56933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a:t>Map program qubits with high activity on strong qubits (nodes)</a:t>
            </a:r>
            <a:endParaRPr kumimoji="0" lang="en-US" sz="3600" b="1" i="0" u="none" strike="noStrike" kern="1200" cap="none" spc="0" normalizeH="0" baseline="-25000" noProof="0" dirty="0">
              <a:ln>
                <a:noFill/>
              </a:ln>
              <a:solidFill>
                <a:schemeClr val="bg1"/>
              </a:solidFill>
              <a:effectLst/>
              <a:uLnTx/>
              <a:uFillTx/>
              <a:latin typeface="Calibri"/>
            </a:endParaRPr>
          </a:p>
        </p:txBody>
      </p:sp>
    </p:spTree>
    <p:extLst>
      <p:ext uri="{BB962C8B-B14F-4D97-AF65-F5344CB8AC3E}">
        <p14:creationId xmlns:p14="http://schemas.microsoft.com/office/powerpoint/2010/main" val="145536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96814"/>
            <a:ext cx="9753600" cy="1143000"/>
          </a:xfrm>
        </p:spPr>
        <p:txBody>
          <a:bodyPr>
            <a:noAutofit/>
          </a:bodyPr>
          <a:lstStyle/>
          <a:p>
            <a:r>
              <a:rPr lang="en-US" sz="4400" dirty="0"/>
              <a:t>OUTLINE</a:t>
            </a:r>
          </a:p>
        </p:txBody>
      </p:sp>
      <p:sp>
        <p:nvSpPr>
          <p:cNvPr id="19" name="Slide Number Placeholder 18">
            <a:extLst>
              <a:ext uri="{FF2B5EF4-FFF2-40B4-BE49-F238E27FC236}">
                <a16:creationId xmlns:a16="http://schemas.microsoft.com/office/drawing/2014/main" id="{A23BE3F2-7BCA-4115-94C1-0FA6A7AB1A59}"/>
              </a:ext>
            </a:extLst>
          </p:cNvPr>
          <p:cNvSpPr>
            <a:spLocks noGrp="1"/>
          </p:cNvSpPr>
          <p:nvPr>
            <p:ph type="sldNum" sz="quarter" idx="4"/>
          </p:nvPr>
        </p:nvSpPr>
        <p:spPr/>
        <p:txBody>
          <a:bodyPr/>
          <a:lstStyle/>
          <a:p>
            <a:fld id="{52AE2DB5-4517-4C79-AADE-245F3E00587B}" type="slidenum">
              <a:rPr lang="en-US" sz="2400" smtClean="0"/>
              <a:t>24</a:t>
            </a:fld>
            <a:endParaRPr lang="en-US" sz="2400" dirty="0"/>
          </a:p>
        </p:txBody>
      </p:sp>
      <p:sp>
        <p:nvSpPr>
          <p:cNvPr id="7" name="TextBox 6"/>
          <p:cNvSpPr txBox="1"/>
          <p:nvPr/>
        </p:nvSpPr>
        <p:spPr>
          <a:xfrm>
            <a:off x="-59166" y="1584132"/>
            <a:ext cx="10082456" cy="4401205"/>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solidFill>
                  <a:schemeClr val="tx1">
                    <a:lumMod val="50000"/>
                    <a:lumOff val="50000"/>
                  </a:schemeClr>
                </a:solidFill>
              </a:rPr>
              <a:t> </a:t>
            </a:r>
            <a:r>
              <a:rPr lang="en-US" sz="2800" dirty="0">
                <a:solidFill>
                  <a:schemeClr val="tx1">
                    <a:lumMod val="50000"/>
                    <a:lumOff val="50000"/>
                  </a:schemeClr>
                </a:solidFill>
              </a:rPr>
              <a:t>Background</a:t>
            </a:r>
          </a:p>
          <a:p>
            <a:endParaRPr lang="en-US" sz="2800" b="1" dirty="0">
              <a:solidFill>
                <a:schemeClr val="tx1">
                  <a:lumMod val="50000"/>
                  <a:lumOff val="50000"/>
                </a:schemeClr>
              </a:solidFill>
            </a:endParaRPr>
          </a:p>
          <a:p>
            <a:pPr marL="457200" indent="-457200">
              <a:buFont typeface="Wingdings" panose="05000000000000000000" pitchFamily="2" charset="2"/>
              <a:buChar char="v"/>
            </a:pPr>
            <a:r>
              <a:rPr lang="en-US" sz="2800" dirty="0">
                <a:solidFill>
                  <a:schemeClr val="tx1">
                    <a:lumMod val="50000"/>
                    <a:lumOff val="50000"/>
                  </a:schemeClr>
                </a:solidFill>
              </a:rPr>
              <a:t>Error Characterization Data  </a:t>
            </a:r>
          </a:p>
          <a:p>
            <a:pPr marL="457200" indent="-457200">
              <a:buFont typeface="Wingdings" panose="05000000000000000000" pitchFamily="2" charset="2"/>
              <a:buChar char="v"/>
            </a:pPr>
            <a:endParaRPr lang="en-US" sz="2800" dirty="0">
              <a:solidFill>
                <a:schemeClr val="tx1">
                  <a:lumMod val="50000"/>
                  <a:lumOff val="50000"/>
                </a:schemeClr>
              </a:solidFill>
            </a:endParaRPr>
          </a:p>
          <a:p>
            <a:pPr marL="457200" indent="-457200">
              <a:buFont typeface="Wingdings" panose="05000000000000000000" pitchFamily="2" charset="2"/>
              <a:buChar char="v"/>
            </a:pPr>
            <a:r>
              <a:rPr lang="en-US" sz="2800" dirty="0">
                <a:solidFill>
                  <a:schemeClr val="tx1">
                    <a:lumMod val="50000"/>
                    <a:lumOff val="50000"/>
                  </a:schemeClr>
                </a:solidFill>
              </a:rPr>
              <a:t>Variability Aware Policies: VQA + VQM</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solidFill>
                  <a:schemeClr val="tx1">
                    <a:lumMod val="50000"/>
                    <a:lumOff val="50000"/>
                  </a:schemeClr>
                </a:solidFill>
              </a:rPr>
              <a:t>Implementation</a:t>
            </a:r>
            <a:r>
              <a:rPr lang="en-US" sz="2800" dirty="0"/>
              <a:t>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b="1" dirty="0"/>
              <a:t>Evaluations</a:t>
            </a:r>
          </a:p>
          <a:p>
            <a:endParaRPr lang="en-US" sz="2800" b="1" dirty="0"/>
          </a:p>
        </p:txBody>
      </p:sp>
    </p:spTree>
    <p:extLst>
      <p:ext uri="{BB962C8B-B14F-4D97-AF65-F5344CB8AC3E}">
        <p14:creationId xmlns:p14="http://schemas.microsoft.com/office/powerpoint/2010/main" val="14833175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3B14-3965-4CDE-858D-D81F7C8D8B0E}"/>
              </a:ext>
            </a:extLst>
          </p:cNvPr>
          <p:cNvSpPr>
            <a:spLocks noGrp="1"/>
          </p:cNvSpPr>
          <p:nvPr>
            <p:ph type="title"/>
          </p:nvPr>
        </p:nvSpPr>
        <p:spPr/>
        <p:txBody>
          <a:bodyPr>
            <a:normAutofit/>
          </a:bodyPr>
          <a:lstStyle/>
          <a:p>
            <a:r>
              <a:rPr lang="en-US" sz="4000" dirty="0"/>
              <a:t>Evaluations for IBM-Q20 Simulator </a:t>
            </a:r>
          </a:p>
        </p:txBody>
      </p:sp>
      <p:sp>
        <p:nvSpPr>
          <p:cNvPr id="3" name="Slide Number Placeholder 2">
            <a:extLst>
              <a:ext uri="{FF2B5EF4-FFF2-40B4-BE49-F238E27FC236}">
                <a16:creationId xmlns:a16="http://schemas.microsoft.com/office/drawing/2014/main" id="{0DBFB1E8-CCCD-4771-9EF1-6ACEE8A10F5A}"/>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25</a:t>
            </a:fld>
            <a:endParaRPr lang="en-US" dirty="0">
              <a:solidFill>
                <a:prstClr val="black">
                  <a:tint val="75000"/>
                </a:prstClr>
              </a:solidFill>
            </a:endParaRPr>
          </a:p>
        </p:txBody>
      </p:sp>
      <p:grpSp>
        <p:nvGrpSpPr>
          <p:cNvPr id="13" name="Group 12">
            <a:extLst>
              <a:ext uri="{FF2B5EF4-FFF2-40B4-BE49-F238E27FC236}">
                <a16:creationId xmlns:a16="http://schemas.microsoft.com/office/drawing/2014/main" id="{8885FBC6-FF0E-413C-AD30-0A7BC40A6D32}"/>
              </a:ext>
            </a:extLst>
          </p:cNvPr>
          <p:cNvGrpSpPr/>
          <p:nvPr/>
        </p:nvGrpSpPr>
        <p:grpSpPr>
          <a:xfrm>
            <a:off x="765519" y="1876926"/>
            <a:ext cx="11426483" cy="3994485"/>
            <a:chOff x="2809029" y="1810327"/>
            <a:chExt cx="7841133" cy="4183231"/>
          </a:xfrm>
        </p:grpSpPr>
        <p:graphicFrame>
          <p:nvGraphicFramePr>
            <p:cNvPr id="7" name="Chart 6">
              <a:extLst>
                <a:ext uri="{FF2B5EF4-FFF2-40B4-BE49-F238E27FC236}">
                  <a16:creationId xmlns:a16="http://schemas.microsoft.com/office/drawing/2014/main" id="{5DECA6A9-B4C0-435E-B5BF-2F9BF27B218D}"/>
                </a:ext>
              </a:extLst>
            </p:cNvPr>
            <p:cNvGraphicFramePr/>
            <p:nvPr>
              <p:extLst>
                <p:ext uri="{D42A27DB-BD31-4B8C-83A1-F6EECF244321}">
                  <p14:modId xmlns:p14="http://schemas.microsoft.com/office/powerpoint/2010/main" val="2147669178"/>
                </p:ext>
              </p:extLst>
            </p:nvPr>
          </p:nvGraphicFramePr>
          <p:xfrm>
            <a:off x="3168074" y="1810327"/>
            <a:ext cx="6751781" cy="41832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0F925CA-780A-48E0-BC03-C74C7A4B59BA}"/>
                </a:ext>
              </a:extLst>
            </p:cNvPr>
            <p:cNvSpPr txBox="1"/>
            <p:nvPr/>
          </p:nvSpPr>
          <p:spPr>
            <a:xfrm rot="16200000">
              <a:off x="1896896" y="3517550"/>
              <a:ext cx="2183311" cy="359046"/>
            </a:xfrm>
            <a:prstGeom prst="rect">
              <a:avLst/>
            </a:prstGeom>
            <a:noFill/>
          </p:spPr>
          <p:txBody>
            <a:bodyPr wrap="none" rtlCol="0">
              <a:spAutoFit/>
            </a:bodyPr>
            <a:lstStyle/>
            <a:p>
              <a:pPr algn="ctr"/>
              <a:r>
                <a:rPr lang="en-US" sz="2800" b="1" dirty="0">
                  <a:latin typeface="+mn-lt"/>
                </a:rPr>
                <a:t>Relative  PST</a:t>
              </a:r>
            </a:p>
          </p:txBody>
        </p:sp>
        <p:cxnSp>
          <p:nvCxnSpPr>
            <p:cNvPr id="10" name="Straight Connector 9">
              <a:extLst>
                <a:ext uri="{FF2B5EF4-FFF2-40B4-BE49-F238E27FC236}">
                  <a16:creationId xmlns:a16="http://schemas.microsoft.com/office/drawing/2014/main" id="{45D8BFD5-B106-425F-AF81-7B76C096A385}"/>
                </a:ext>
              </a:extLst>
            </p:cNvPr>
            <p:cNvCxnSpPr>
              <a:cxnSpLocks/>
            </p:cNvCxnSpPr>
            <p:nvPr/>
          </p:nvCxnSpPr>
          <p:spPr>
            <a:xfrm>
              <a:off x="3662522" y="3614229"/>
              <a:ext cx="5998992" cy="0"/>
            </a:xfrm>
            <a:prstGeom prst="line">
              <a:avLst/>
            </a:prstGeom>
            <a:ln w="381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0A6E03D-D993-4276-87D9-425A5DA3D2EA}"/>
                </a:ext>
              </a:extLst>
            </p:cNvPr>
            <p:cNvSpPr txBox="1"/>
            <p:nvPr/>
          </p:nvSpPr>
          <p:spPr>
            <a:xfrm>
              <a:off x="9571203" y="2898763"/>
              <a:ext cx="1078959" cy="1257047"/>
            </a:xfrm>
            <a:prstGeom prst="rect">
              <a:avLst/>
            </a:prstGeom>
            <a:solidFill>
              <a:schemeClr val="bg1">
                <a:lumMod val="95000"/>
              </a:schemeClr>
            </a:solidFill>
          </p:spPr>
          <p:txBody>
            <a:bodyPr wrap="square" rtlCol="0">
              <a:spAutoFit/>
            </a:bodyPr>
            <a:lstStyle/>
            <a:p>
              <a:pPr algn="ctr"/>
              <a:r>
                <a:rPr lang="en-US" sz="2400" b="1" dirty="0">
                  <a:latin typeface="+mn-lt"/>
                </a:rPr>
                <a:t>Variation unaware baseline </a:t>
              </a:r>
            </a:p>
          </p:txBody>
        </p:sp>
      </p:grpSp>
      <p:sp>
        <p:nvSpPr>
          <p:cNvPr id="11" name="Rectangle: Rounded Corners 10">
            <a:extLst>
              <a:ext uri="{FF2B5EF4-FFF2-40B4-BE49-F238E27FC236}">
                <a16:creationId xmlns:a16="http://schemas.microsoft.com/office/drawing/2014/main" id="{C730231A-5FDA-46F2-965A-3776859567C7}"/>
              </a:ext>
            </a:extLst>
          </p:cNvPr>
          <p:cNvSpPr/>
          <p:nvPr/>
        </p:nvSpPr>
        <p:spPr>
          <a:xfrm>
            <a:off x="0" y="6302829"/>
            <a:ext cx="12192000" cy="546057"/>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VQA+VQM improves PST up</a:t>
            </a:r>
            <a:r>
              <a:rPr kumimoji="0" lang="en-US" sz="2800" b="1" i="0" u="none" strike="noStrike" kern="1200" cap="none" spc="0" normalizeH="0" noProof="0" dirty="0">
                <a:ln>
                  <a:noFill/>
                </a:ln>
                <a:solidFill>
                  <a:schemeClr val="bg1"/>
                </a:solidFill>
                <a:effectLst/>
                <a:uLnTx/>
                <a:uFillTx/>
                <a:latin typeface="Calibri"/>
                <a:ea typeface="+mn-ea"/>
                <a:cs typeface="+mn-cs"/>
              </a:rPr>
              <a:t> to 1.83x over variation-unaware baseline </a:t>
            </a:r>
            <a:endParaRPr kumimoji="0" lang="en-US" sz="2800" b="1" i="0" u="none" strike="noStrike" kern="1200" cap="none" spc="0" normalizeH="0" baseline="0" noProof="0" dirty="0">
              <a:ln>
                <a:noFill/>
              </a:ln>
              <a:solidFill>
                <a:schemeClr val="bg1"/>
              </a:solidFill>
              <a:effectLst/>
              <a:uLnTx/>
              <a:uFillTx/>
              <a:latin typeface="Calibri"/>
              <a:ea typeface="+mn-ea"/>
              <a:cs typeface="+mn-cs"/>
            </a:endParaRPr>
          </a:p>
        </p:txBody>
      </p:sp>
      <p:cxnSp>
        <p:nvCxnSpPr>
          <p:cNvPr id="6" name="Straight Arrow Connector 5">
            <a:extLst>
              <a:ext uri="{FF2B5EF4-FFF2-40B4-BE49-F238E27FC236}">
                <a16:creationId xmlns:a16="http://schemas.microsoft.com/office/drawing/2014/main" id="{CAD59A81-3CA3-4BAE-AB3C-5F7EA956BECC}"/>
              </a:ext>
            </a:extLst>
          </p:cNvPr>
          <p:cNvCxnSpPr>
            <a:cxnSpLocks/>
          </p:cNvCxnSpPr>
          <p:nvPr/>
        </p:nvCxnSpPr>
        <p:spPr>
          <a:xfrm>
            <a:off x="9756875" y="2317687"/>
            <a:ext cx="0" cy="1198729"/>
          </a:xfrm>
          <a:prstGeom prst="straightConnector1">
            <a:avLst/>
          </a:prstGeom>
          <a:ln w="571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D14F1F4-8EC8-4279-90F9-851B68EAB211}"/>
              </a:ext>
            </a:extLst>
          </p:cNvPr>
          <p:cNvSpPr txBox="1"/>
          <p:nvPr/>
        </p:nvSpPr>
        <p:spPr>
          <a:xfrm>
            <a:off x="9433709" y="2713937"/>
            <a:ext cx="646331" cy="369332"/>
          </a:xfrm>
          <a:prstGeom prst="rect">
            <a:avLst/>
          </a:prstGeom>
          <a:solidFill>
            <a:schemeClr val="tx1"/>
          </a:solidFill>
        </p:spPr>
        <p:txBody>
          <a:bodyPr wrap="none" rtlCol="0">
            <a:spAutoFit/>
          </a:bodyPr>
          <a:lstStyle/>
          <a:p>
            <a:r>
              <a:rPr lang="en-US" dirty="0">
                <a:solidFill>
                  <a:schemeClr val="bg1"/>
                </a:solidFill>
              </a:rPr>
              <a:t>83%</a:t>
            </a:r>
          </a:p>
        </p:txBody>
      </p:sp>
    </p:spTree>
    <p:extLst>
      <p:ext uri="{BB962C8B-B14F-4D97-AF65-F5344CB8AC3E}">
        <p14:creationId xmlns:p14="http://schemas.microsoft.com/office/powerpoint/2010/main" val="210285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3B14-3965-4CDE-858D-D81F7C8D8B0E}"/>
              </a:ext>
            </a:extLst>
          </p:cNvPr>
          <p:cNvSpPr>
            <a:spLocks noGrp="1"/>
          </p:cNvSpPr>
          <p:nvPr>
            <p:ph type="title"/>
          </p:nvPr>
        </p:nvSpPr>
        <p:spPr/>
        <p:txBody>
          <a:bodyPr>
            <a:normAutofit/>
          </a:bodyPr>
          <a:lstStyle/>
          <a:p>
            <a:r>
              <a:rPr lang="en-US" sz="4000" dirty="0"/>
              <a:t>Evaluations on Real System: IBM-Q5 </a:t>
            </a:r>
          </a:p>
        </p:txBody>
      </p:sp>
      <p:sp>
        <p:nvSpPr>
          <p:cNvPr id="3" name="Slide Number Placeholder 2">
            <a:extLst>
              <a:ext uri="{FF2B5EF4-FFF2-40B4-BE49-F238E27FC236}">
                <a16:creationId xmlns:a16="http://schemas.microsoft.com/office/drawing/2014/main" id="{0DBFB1E8-CCCD-4771-9EF1-6ACEE8A10F5A}"/>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26</a:t>
            </a:fld>
            <a:endParaRPr lang="en-US" dirty="0">
              <a:solidFill>
                <a:prstClr val="black">
                  <a:tint val="75000"/>
                </a:prstClr>
              </a:solidFill>
            </a:endParaRPr>
          </a:p>
        </p:txBody>
      </p:sp>
      <p:grpSp>
        <p:nvGrpSpPr>
          <p:cNvPr id="13" name="Group 12">
            <a:extLst>
              <a:ext uri="{FF2B5EF4-FFF2-40B4-BE49-F238E27FC236}">
                <a16:creationId xmlns:a16="http://schemas.microsoft.com/office/drawing/2014/main" id="{8885FBC6-FF0E-413C-AD30-0A7BC40A6D32}"/>
              </a:ext>
            </a:extLst>
          </p:cNvPr>
          <p:cNvGrpSpPr/>
          <p:nvPr/>
        </p:nvGrpSpPr>
        <p:grpSpPr>
          <a:xfrm>
            <a:off x="1852611" y="1865745"/>
            <a:ext cx="9766667" cy="4183231"/>
            <a:chOff x="2499156" y="1810327"/>
            <a:chExt cx="9766667" cy="4183231"/>
          </a:xfrm>
        </p:grpSpPr>
        <p:graphicFrame>
          <p:nvGraphicFramePr>
            <p:cNvPr id="7" name="Chart 6">
              <a:extLst>
                <a:ext uri="{FF2B5EF4-FFF2-40B4-BE49-F238E27FC236}">
                  <a16:creationId xmlns:a16="http://schemas.microsoft.com/office/drawing/2014/main" id="{5DECA6A9-B4C0-435E-B5BF-2F9BF27B218D}"/>
                </a:ext>
              </a:extLst>
            </p:cNvPr>
            <p:cNvGraphicFramePr/>
            <p:nvPr>
              <p:extLst>
                <p:ext uri="{D42A27DB-BD31-4B8C-83A1-F6EECF244321}">
                  <p14:modId xmlns:p14="http://schemas.microsoft.com/office/powerpoint/2010/main" val="2291289581"/>
                </p:ext>
              </p:extLst>
            </p:nvPr>
          </p:nvGraphicFramePr>
          <p:xfrm>
            <a:off x="3168074" y="1810327"/>
            <a:ext cx="6751781" cy="41832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0F925CA-780A-48E0-BC03-C74C7A4B59BA}"/>
                </a:ext>
              </a:extLst>
            </p:cNvPr>
            <p:cNvSpPr txBox="1"/>
            <p:nvPr/>
          </p:nvSpPr>
          <p:spPr>
            <a:xfrm rot="16200000">
              <a:off x="1788159" y="3501832"/>
              <a:ext cx="1945213" cy="523220"/>
            </a:xfrm>
            <a:prstGeom prst="rect">
              <a:avLst/>
            </a:prstGeom>
            <a:noFill/>
          </p:spPr>
          <p:txBody>
            <a:bodyPr wrap="none" rtlCol="0">
              <a:spAutoFit/>
            </a:bodyPr>
            <a:lstStyle/>
            <a:p>
              <a:pPr algn="ctr"/>
              <a:r>
                <a:rPr lang="en-US" sz="2800" dirty="0">
                  <a:latin typeface="+mn-lt"/>
                </a:rPr>
                <a:t>Relative PST</a:t>
              </a:r>
            </a:p>
          </p:txBody>
        </p:sp>
        <p:cxnSp>
          <p:nvCxnSpPr>
            <p:cNvPr id="10" name="Straight Connector 9">
              <a:extLst>
                <a:ext uri="{FF2B5EF4-FFF2-40B4-BE49-F238E27FC236}">
                  <a16:creationId xmlns:a16="http://schemas.microsoft.com/office/drawing/2014/main" id="{45D8BFD5-B106-425F-AF81-7B76C096A385}"/>
                </a:ext>
              </a:extLst>
            </p:cNvPr>
            <p:cNvCxnSpPr>
              <a:cxnSpLocks/>
            </p:cNvCxnSpPr>
            <p:nvPr/>
          </p:nvCxnSpPr>
          <p:spPr>
            <a:xfrm>
              <a:off x="3906982" y="3666837"/>
              <a:ext cx="5920509" cy="0"/>
            </a:xfrm>
            <a:prstGeom prst="line">
              <a:avLst/>
            </a:prstGeom>
            <a:ln w="381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0A6E03D-D993-4276-87D9-425A5DA3D2EA}"/>
                </a:ext>
              </a:extLst>
            </p:cNvPr>
            <p:cNvSpPr txBox="1"/>
            <p:nvPr/>
          </p:nvSpPr>
          <p:spPr>
            <a:xfrm>
              <a:off x="9799795" y="3251338"/>
              <a:ext cx="2466028" cy="830997"/>
            </a:xfrm>
            <a:prstGeom prst="rect">
              <a:avLst/>
            </a:prstGeom>
            <a:solidFill>
              <a:schemeClr val="bg1">
                <a:lumMod val="95000"/>
              </a:schemeClr>
            </a:solidFill>
            <a:ln w="19050">
              <a:solidFill>
                <a:schemeClr val="tx1"/>
              </a:solidFill>
            </a:ln>
          </p:spPr>
          <p:txBody>
            <a:bodyPr wrap="square" rtlCol="0">
              <a:spAutoFit/>
            </a:bodyPr>
            <a:lstStyle/>
            <a:p>
              <a:pPr algn="ctr"/>
              <a:r>
                <a:rPr lang="en-US" sz="2400" b="1" dirty="0">
                  <a:latin typeface="+mn-lt"/>
                </a:rPr>
                <a:t>Variation unaware baseline </a:t>
              </a:r>
            </a:p>
          </p:txBody>
        </p:sp>
      </p:grpSp>
      <p:sp>
        <p:nvSpPr>
          <p:cNvPr id="14" name="Rectangle: Rounded Corners 13">
            <a:extLst>
              <a:ext uri="{FF2B5EF4-FFF2-40B4-BE49-F238E27FC236}">
                <a16:creationId xmlns:a16="http://schemas.microsoft.com/office/drawing/2014/main" id="{8E13A23C-0776-474E-89C2-3E464480A774}"/>
              </a:ext>
            </a:extLst>
          </p:cNvPr>
          <p:cNvSpPr/>
          <p:nvPr/>
        </p:nvSpPr>
        <p:spPr>
          <a:xfrm>
            <a:off x="0" y="6302829"/>
            <a:ext cx="12192000" cy="546057"/>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On IBM-Q5, VQA+VQM improves the reliability up</a:t>
            </a:r>
            <a:r>
              <a:rPr kumimoji="0" lang="en-US" sz="3200" b="1" i="0" u="none" strike="noStrike" kern="1200" cap="none" spc="0" normalizeH="0" noProof="0" dirty="0">
                <a:ln>
                  <a:noFill/>
                </a:ln>
                <a:solidFill>
                  <a:schemeClr val="bg1"/>
                </a:solidFill>
                <a:effectLst/>
                <a:uLnTx/>
                <a:uFillTx/>
                <a:latin typeface="Calibri"/>
                <a:ea typeface="+mn-ea"/>
                <a:cs typeface="+mn-cs"/>
              </a:rPr>
              <a:t> to 1.9x</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cxnSp>
        <p:nvCxnSpPr>
          <p:cNvPr id="11" name="Straight Arrow Connector 10">
            <a:extLst>
              <a:ext uri="{FF2B5EF4-FFF2-40B4-BE49-F238E27FC236}">
                <a16:creationId xmlns:a16="http://schemas.microsoft.com/office/drawing/2014/main" id="{81876EEE-1E05-4C39-8D25-44DDB921DAFF}"/>
              </a:ext>
            </a:extLst>
          </p:cNvPr>
          <p:cNvCxnSpPr>
            <a:cxnSpLocks/>
          </p:cNvCxnSpPr>
          <p:nvPr/>
        </p:nvCxnSpPr>
        <p:spPr>
          <a:xfrm>
            <a:off x="6401060" y="2265337"/>
            <a:ext cx="0" cy="1456918"/>
          </a:xfrm>
          <a:prstGeom prst="straightConnector1">
            <a:avLst/>
          </a:prstGeom>
          <a:ln w="571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BE77C0A-72B5-415D-9880-BC084955E11D}"/>
              </a:ext>
            </a:extLst>
          </p:cNvPr>
          <p:cNvSpPr txBox="1"/>
          <p:nvPr/>
        </p:nvSpPr>
        <p:spPr>
          <a:xfrm>
            <a:off x="5996413" y="2809130"/>
            <a:ext cx="646331" cy="369332"/>
          </a:xfrm>
          <a:prstGeom prst="rect">
            <a:avLst/>
          </a:prstGeom>
          <a:solidFill>
            <a:schemeClr val="tx1"/>
          </a:solidFill>
        </p:spPr>
        <p:txBody>
          <a:bodyPr wrap="none" rtlCol="0">
            <a:spAutoFit/>
          </a:bodyPr>
          <a:lstStyle/>
          <a:p>
            <a:r>
              <a:rPr lang="en-US" dirty="0">
                <a:solidFill>
                  <a:schemeClr val="bg1"/>
                </a:solidFill>
              </a:rPr>
              <a:t>90%</a:t>
            </a:r>
          </a:p>
        </p:txBody>
      </p:sp>
    </p:spTree>
    <p:extLst>
      <p:ext uri="{BB962C8B-B14F-4D97-AF65-F5344CB8AC3E}">
        <p14:creationId xmlns:p14="http://schemas.microsoft.com/office/powerpoint/2010/main" val="3921552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FC0F-3413-40B7-A688-778F0CD2C628}"/>
              </a:ext>
            </a:extLst>
          </p:cNvPr>
          <p:cNvSpPr>
            <a:spLocks noGrp="1"/>
          </p:cNvSpPr>
          <p:nvPr>
            <p:ph type="title"/>
          </p:nvPr>
        </p:nvSpPr>
        <p:spPr>
          <a:xfrm>
            <a:off x="90615" y="155625"/>
            <a:ext cx="11779499" cy="1143000"/>
          </a:xfrm>
        </p:spPr>
        <p:txBody>
          <a:bodyPr>
            <a:normAutofit/>
          </a:bodyPr>
          <a:lstStyle/>
          <a:p>
            <a:r>
              <a:rPr lang="en-US" sz="4400" dirty="0"/>
              <a:t>Conclusion</a:t>
            </a:r>
            <a:endParaRPr lang="en-US" sz="2400" b="1" dirty="0"/>
          </a:p>
        </p:txBody>
      </p:sp>
      <p:sp>
        <p:nvSpPr>
          <p:cNvPr id="5" name="Slide Number Placeholder 4">
            <a:extLst>
              <a:ext uri="{FF2B5EF4-FFF2-40B4-BE49-F238E27FC236}">
                <a16:creationId xmlns:a16="http://schemas.microsoft.com/office/drawing/2014/main" id="{0C71D113-ADBC-419A-A710-FF2F8B35BF87}"/>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27</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FD1EAED7-04F8-4C28-A0CB-F0E733E9F7D7}"/>
              </a:ext>
            </a:extLst>
          </p:cNvPr>
          <p:cNvSpPr txBox="1"/>
          <p:nvPr/>
        </p:nvSpPr>
        <p:spPr>
          <a:xfrm>
            <a:off x="90615" y="1738265"/>
            <a:ext cx="11779499" cy="4524315"/>
          </a:xfrm>
          <a:prstGeom prst="rect">
            <a:avLst/>
          </a:prstGeom>
          <a:noFill/>
        </p:spPr>
        <p:txBody>
          <a:bodyPr wrap="square" rtlCol="0">
            <a:spAutoFit/>
          </a:bodyPr>
          <a:lstStyle/>
          <a:p>
            <a:pPr lvl="0" fontAlgn="auto">
              <a:spcAft>
                <a:spcPts val="0"/>
              </a:spcAft>
              <a:buFont typeface="Wingdings" panose="05000000000000000000" pitchFamily="2" charset="2"/>
              <a:buChar char="v"/>
              <a:defRPr/>
            </a:pPr>
            <a:r>
              <a:rPr lang="en-US" sz="3200" dirty="0">
                <a:solidFill>
                  <a:prstClr val="black"/>
                </a:solidFill>
                <a:latin typeface="+mn-lt"/>
              </a:rPr>
              <a:t> Reliability is a key challenge for near-term quantum computers</a:t>
            </a:r>
          </a:p>
          <a:p>
            <a:pPr lvl="0" fontAlgn="auto">
              <a:spcAft>
                <a:spcPts val="0"/>
              </a:spcAft>
              <a:defRPr/>
            </a:pPr>
            <a:r>
              <a:rPr lang="en-US" sz="3200" dirty="0">
                <a:solidFill>
                  <a:prstClr val="black"/>
                </a:solidFill>
                <a:latin typeface="+mn-lt"/>
              </a:rPr>
              <a:t> </a:t>
            </a:r>
          </a:p>
          <a:p>
            <a:pPr lvl="0" fontAlgn="auto">
              <a:spcAft>
                <a:spcPts val="0"/>
              </a:spcAft>
              <a:buFont typeface="Wingdings" panose="05000000000000000000" pitchFamily="2" charset="2"/>
              <a:buChar char="v"/>
              <a:defRPr/>
            </a:pPr>
            <a:r>
              <a:rPr lang="en-US" sz="3200" dirty="0">
                <a:solidFill>
                  <a:prstClr val="black"/>
                </a:solidFill>
                <a:latin typeface="+mn-lt"/>
              </a:rPr>
              <a:t> Not all Qubits are created equal: significant variation in error rates</a:t>
            </a:r>
          </a:p>
          <a:p>
            <a:pPr lvl="0" fontAlgn="auto">
              <a:spcAft>
                <a:spcPts val="0"/>
              </a:spcAft>
              <a:buFont typeface="Wingdings" panose="05000000000000000000" pitchFamily="2" charset="2"/>
              <a:buChar char="v"/>
              <a:defRPr/>
            </a:pPr>
            <a:endParaRPr lang="en-US" sz="3200" dirty="0">
              <a:solidFill>
                <a:prstClr val="black"/>
              </a:solidFill>
              <a:latin typeface="+mn-lt"/>
            </a:endParaRPr>
          </a:p>
          <a:p>
            <a:pPr lvl="0" fontAlgn="auto">
              <a:spcAft>
                <a:spcPts val="0"/>
              </a:spcAft>
              <a:buFont typeface="Wingdings" panose="05000000000000000000" pitchFamily="2" charset="2"/>
              <a:buChar char="v"/>
              <a:defRPr/>
            </a:pPr>
            <a:r>
              <a:rPr lang="en-US" sz="3200" dirty="0">
                <a:solidFill>
                  <a:prstClr val="black"/>
                </a:solidFill>
                <a:latin typeface="+mn-lt"/>
              </a:rPr>
              <a:t> Proposed variation-aware policies improves reliability by actively</a:t>
            </a:r>
            <a:br>
              <a:rPr lang="en-US" sz="3200" dirty="0">
                <a:solidFill>
                  <a:prstClr val="black"/>
                </a:solidFill>
                <a:latin typeface="+mn-lt"/>
              </a:rPr>
            </a:br>
            <a:r>
              <a:rPr lang="en-US" sz="3200" dirty="0">
                <a:solidFill>
                  <a:prstClr val="black"/>
                </a:solidFill>
                <a:latin typeface="+mn-lt"/>
              </a:rPr>
              <a:t>     avoiding error-prone qubits/links</a:t>
            </a:r>
          </a:p>
          <a:p>
            <a:pPr lvl="0" fontAlgn="auto">
              <a:spcAft>
                <a:spcPts val="0"/>
              </a:spcAft>
              <a:buFont typeface="Wingdings" panose="05000000000000000000" pitchFamily="2" charset="2"/>
              <a:buChar char="v"/>
              <a:defRPr/>
            </a:pPr>
            <a:endParaRPr lang="en-US" sz="3200" dirty="0">
              <a:solidFill>
                <a:prstClr val="black"/>
              </a:solidFill>
              <a:latin typeface="+mn-lt"/>
            </a:endParaRPr>
          </a:p>
          <a:p>
            <a:pPr lvl="0" fontAlgn="auto">
              <a:spcAft>
                <a:spcPts val="0"/>
              </a:spcAft>
              <a:buFont typeface="Wingdings" panose="05000000000000000000" pitchFamily="2" charset="2"/>
              <a:buChar char="v"/>
              <a:defRPr/>
            </a:pPr>
            <a:r>
              <a:rPr lang="en-US" sz="3200" dirty="0">
                <a:solidFill>
                  <a:prstClr val="black"/>
                </a:solidFill>
                <a:latin typeface="+mn-lt"/>
              </a:rPr>
              <a:t> Significant improvement in reliability (up to 90%)</a:t>
            </a:r>
          </a:p>
          <a:p>
            <a:endParaRPr lang="en-US" sz="3200" dirty="0">
              <a:latin typeface="+mn-lt"/>
            </a:endParaRPr>
          </a:p>
        </p:txBody>
      </p:sp>
    </p:spTree>
    <p:extLst>
      <p:ext uri="{BB962C8B-B14F-4D97-AF65-F5344CB8AC3E}">
        <p14:creationId xmlns:p14="http://schemas.microsoft.com/office/powerpoint/2010/main" val="24150845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CA48-A8A4-472A-BCE0-19C37B25D1A6}"/>
              </a:ext>
            </a:extLst>
          </p:cNvPr>
          <p:cNvSpPr>
            <a:spLocks noGrp="1"/>
          </p:cNvSpPr>
          <p:nvPr>
            <p:ph type="title"/>
          </p:nvPr>
        </p:nvSpPr>
        <p:spPr>
          <a:xfrm>
            <a:off x="1" y="991142"/>
            <a:ext cx="12192000" cy="1853658"/>
          </a:xfrm>
          <a:solidFill>
            <a:srgbClr val="FEE599"/>
          </a:solidFill>
        </p:spPr>
        <p:txBody>
          <a:bodyPr>
            <a:normAutofit/>
          </a:bodyPr>
          <a:lstStyle/>
          <a:p>
            <a:pPr algn="ctr"/>
            <a:r>
              <a:rPr lang="en-US" sz="4800" dirty="0"/>
              <a:t>Thank you</a:t>
            </a:r>
            <a:br>
              <a:rPr lang="en-US" sz="4800" dirty="0"/>
            </a:br>
            <a:r>
              <a:rPr lang="en-US" sz="4800" dirty="0"/>
              <a:t>Questions?</a:t>
            </a:r>
          </a:p>
        </p:txBody>
      </p:sp>
      <p:sp>
        <p:nvSpPr>
          <p:cNvPr id="3" name="Slide Number Placeholder 2">
            <a:extLst>
              <a:ext uri="{FF2B5EF4-FFF2-40B4-BE49-F238E27FC236}">
                <a16:creationId xmlns:a16="http://schemas.microsoft.com/office/drawing/2014/main" id="{1761E333-EEB8-40D6-9A49-B531A88B18CF}"/>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4001642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CA48-A8A4-472A-BCE0-19C37B25D1A6}"/>
              </a:ext>
            </a:extLst>
          </p:cNvPr>
          <p:cNvSpPr>
            <a:spLocks noGrp="1"/>
          </p:cNvSpPr>
          <p:nvPr>
            <p:ph type="title"/>
          </p:nvPr>
        </p:nvSpPr>
        <p:spPr>
          <a:xfrm>
            <a:off x="1" y="991142"/>
            <a:ext cx="12192000" cy="1853658"/>
          </a:xfrm>
          <a:solidFill>
            <a:srgbClr val="FEE599"/>
          </a:solidFill>
        </p:spPr>
        <p:txBody>
          <a:bodyPr>
            <a:normAutofit/>
          </a:bodyPr>
          <a:lstStyle/>
          <a:p>
            <a:pPr algn="ctr"/>
            <a:r>
              <a:rPr lang="en-US" sz="4800" dirty="0"/>
              <a:t>Backup Slides</a:t>
            </a:r>
          </a:p>
        </p:txBody>
      </p:sp>
      <p:sp>
        <p:nvSpPr>
          <p:cNvPr id="3" name="Slide Number Placeholder 2">
            <a:extLst>
              <a:ext uri="{FF2B5EF4-FFF2-40B4-BE49-F238E27FC236}">
                <a16:creationId xmlns:a16="http://schemas.microsoft.com/office/drawing/2014/main" id="{1761E333-EEB8-40D6-9A49-B531A88B18CF}"/>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7441059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BAF2-4347-40D7-B908-50E986CAF7CF}"/>
              </a:ext>
            </a:extLst>
          </p:cNvPr>
          <p:cNvSpPr>
            <a:spLocks noGrp="1"/>
          </p:cNvSpPr>
          <p:nvPr>
            <p:ph type="title"/>
          </p:nvPr>
        </p:nvSpPr>
        <p:spPr>
          <a:xfrm>
            <a:off x="481496" y="131503"/>
            <a:ext cx="10523838" cy="1143000"/>
          </a:xfrm>
        </p:spPr>
        <p:txBody>
          <a:bodyPr>
            <a:normAutofit/>
          </a:bodyPr>
          <a:lstStyle/>
          <a:p>
            <a:r>
              <a:rPr lang="en-US" sz="4000" dirty="0"/>
              <a:t>Quantum Computing: Background</a:t>
            </a:r>
            <a:endParaRPr lang="en-US" sz="3600" dirty="0"/>
          </a:p>
        </p:txBody>
      </p:sp>
      <p:sp>
        <p:nvSpPr>
          <p:cNvPr id="3" name="Slide Number Placeholder 2">
            <a:extLst>
              <a:ext uri="{FF2B5EF4-FFF2-40B4-BE49-F238E27FC236}">
                <a16:creationId xmlns:a16="http://schemas.microsoft.com/office/drawing/2014/main" id="{3AD8769B-274F-44AF-B6E6-DF30DB56D6B6}"/>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3</a:t>
            </a:fld>
            <a:endParaRPr lang="en-US" dirty="0">
              <a:solidFill>
                <a:prstClr val="black">
                  <a:tint val="75000"/>
                </a:prstClr>
              </a:solidFill>
            </a:endParaRPr>
          </a:p>
        </p:txBody>
      </p:sp>
      <p:sp>
        <p:nvSpPr>
          <p:cNvPr id="32" name="Oval 31">
            <a:extLst>
              <a:ext uri="{FF2B5EF4-FFF2-40B4-BE49-F238E27FC236}">
                <a16:creationId xmlns:a16="http://schemas.microsoft.com/office/drawing/2014/main" id="{5DEA9113-79CF-45C0-B705-38A073BD76AE}"/>
              </a:ext>
            </a:extLst>
          </p:cNvPr>
          <p:cNvSpPr/>
          <p:nvPr/>
        </p:nvSpPr>
        <p:spPr>
          <a:xfrm>
            <a:off x="1817557" y="4553809"/>
            <a:ext cx="645459" cy="684969"/>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97575D0-72B1-4E15-A6F6-D2983DA2B956}"/>
              </a:ext>
            </a:extLst>
          </p:cNvPr>
          <p:cNvSpPr/>
          <p:nvPr/>
        </p:nvSpPr>
        <p:spPr>
          <a:xfrm>
            <a:off x="1817558" y="3385783"/>
            <a:ext cx="645459" cy="684969"/>
          </a:xfrm>
          <a:prstGeom prst="ellipse">
            <a:avLst/>
          </a:prstGeom>
          <a:solidFill>
            <a:srgbClr val="FF0000">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B9AF1C0-5E01-44DA-A8E0-D99D7BD9B3FE}"/>
              </a:ext>
            </a:extLst>
          </p:cNvPr>
          <p:cNvSpPr txBox="1"/>
          <p:nvPr/>
        </p:nvSpPr>
        <p:spPr>
          <a:xfrm flipH="1">
            <a:off x="714603" y="4740497"/>
            <a:ext cx="1114424" cy="369332"/>
          </a:xfrm>
          <a:prstGeom prst="rect">
            <a:avLst/>
          </a:prstGeom>
          <a:noFill/>
        </p:spPr>
        <p:txBody>
          <a:bodyPr wrap="square" rtlCol="0">
            <a:spAutoFit/>
          </a:bodyPr>
          <a:lstStyle/>
          <a:p>
            <a:r>
              <a:rPr lang="en-US" dirty="0"/>
              <a:t>State - 0</a:t>
            </a:r>
          </a:p>
        </p:txBody>
      </p:sp>
      <p:sp>
        <p:nvSpPr>
          <p:cNvPr id="63" name="TextBox 62">
            <a:extLst>
              <a:ext uri="{FF2B5EF4-FFF2-40B4-BE49-F238E27FC236}">
                <a16:creationId xmlns:a16="http://schemas.microsoft.com/office/drawing/2014/main" id="{8ED74570-5B02-4C57-BABF-92B6491BC187}"/>
              </a:ext>
            </a:extLst>
          </p:cNvPr>
          <p:cNvSpPr txBox="1"/>
          <p:nvPr/>
        </p:nvSpPr>
        <p:spPr>
          <a:xfrm flipH="1">
            <a:off x="714603" y="3512107"/>
            <a:ext cx="1114424" cy="369332"/>
          </a:xfrm>
          <a:prstGeom prst="rect">
            <a:avLst/>
          </a:prstGeom>
          <a:noFill/>
        </p:spPr>
        <p:txBody>
          <a:bodyPr wrap="square" rtlCol="0">
            <a:spAutoFit/>
          </a:bodyPr>
          <a:lstStyle/>
          <a:p>
            <a:r>
              <a:rPr lang="en-US" dirty="0"/>
              <a:t>State - 1</a:t>
            </a:r>
          </a:p>
        </p:txBody>
      </p:sp>
      <p:sp>
        <p:nvSpPr>
          <p:cNvPr id="65" name="Oval 64">
            <a:extLst>
              <a:ext uri="{FF2B5EF4-FFF2-40B4-BE49-F238E27FC236}">
                <a16:creationId xmlns:a16="http://schemas.microsoft.com/office/drawing/2014/main" id="{780D9148-E6EE-4297-8B55-EF68BCA60A81}"/>
              </a:ext>
            </a:extLst>
          </p:cNvPr>
          <p:cNvSpPr/>
          <p:nvPr/>
        </p:nvSpPr>
        <p:spPr>
          <a:xfrm>
            <a:off x="1820792" y="4553809"/>
            <a:ext cx="645459" cy="684969"/>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0</a:t>
            </a:r>
          </a:p>
        </p:txBody>
      </p:sp>
      <p:sp>
        <p:nvSpPr>
          <p:cNvPr id="66" name="Oval 65">
            <a:extLst>
              <a:ext uri="{FF2B5EF4-FFF2-40B4-BE49-F238E27FC236}">
                <a16:creationId xmlns:a16="http://schemas.microsoft.com/office/drawing/2014/main" id="{EB7E8A12-6065-40EA-9A12-77E1DF133DCE}"/>
              </a:ext>
            </a:extLst>
          </p:cNvPr>
          <p:cNvSpPr/>
          <p:nvPr/>
        </p:nvSpPr>
        <p:spPr>
          <a:xfrm>
            <a:off x="1850132" y="3385783"/>
            <a:ext cx="586781" cy="684969"/>
          </a:xfrm>
          <a:prstGeom prst="ellipse">
            <a:avLst/>
          </a:prstGeom>
          <a:solidFill>
            <a:srgbClr val="FF0000">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1</a:t>
            </a:r>
            <a:endParaRPr lang="en-US" dirty="0"/>
          </a:p>
        </p:txBody>
      </p:sp>
      <p:grpSp>
        <p:nvGrpSpPr>
          <p:cNvPr id="14" name="Group 13">
            <a:extLst>
              <a:ext uri="{FF2B5EF4-FFF2-40B4-BE49-F238E27FC236}">
                <a16:creationId xmlns:a16="http://schemas.microsoft.com/office/drawing/2014/main" id="{4D563A94-B664-49A1-8D53-D381A5E41775}"/>
              </a:ext>
            </a:extLst>
          </p:cNvPr>
          <p:cNvGrpSpPr/>
          <p:nvPr/>
        </p:nvGrpSpPr>
        <p:grpSpPr>
          <a:xfrm>
            <a:off x="10769845" y="3281019"/>
            <a:ext cx="471954" cy="464684"/>
            <a:chOff x="7826201" y="3921153"/>
            <a:chExt cx="650795" cy="686622"/>
          </a:xfrm>
        </p:grpSpPr>
        <p:sp>
          <p:nvSpPr>
            <p:cNvPr id="71" name="Oval 70">
              <a:extLst>
                <a:ext uri="{FF2B5EF4-FFF2-40B4-BE49-F238E27FC236}">
                  <a16:creationId xmlns:a16="http://schemas.microsoft.com/office/drawing/2014/main" id="{6E7F619B-207E-4942-933C-1D87118AC263}"/>
                </a:ext>
              </a:extLst>
            </p:cNvPr>
            <p:cNvSpPr/>
            <p:nvPr/>
          </p:nvSpPr>
          <p:spPr>
            <a:xfrm>
              <a:off x="7826201" y="3921153"/>
              <a:ext cx="645459" cy="684969"/>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0E6AE3C-854C-4363-80AB-0CA48F99D5BC}"/>
                </a:ext>
              </a:extLst>
            </p:cNvPr>
            <p:cNvSpPr/>
            <p:nvPr/>
          </p:nvSpPr>
          <p:spPr>
            <a:xfrm>
              <a:off x="7831537" y="3922806"/>
              <a:ext cx="645459" cy="684969"/>
            </a:xfrm>
            <a:prstGeom prst="ellipse">
              <a:avLst/>
            </a:prstGeom>
            <a:solidFill>
              <a:srgbClr val="FF0000">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94D300D-F28C-4513-BE04-4A64C8A09736}"/>
              </a:ext>
            </a:extLst>
          </p:cNvPr>
          <p:cNvGrpSpPr/>
          <p:nvPr/>
        </p:nvGrpSpPr>
        <p:grpSpPr>
          <a:xfrm>
            <a:off x="7909320" y="3188827"/>
            <a:ext cx="2835028" cy="646332"/>
            <a:chOff x="8592737" y="4609421"/>
            <a:chExt cx="2835028" cy="646332"/>
          </a:xfrm>
        </p:grpSpPr>
        <p:cxnSp>
          <p:nvCxnSpPr>
            <p:cNvPr id="69" name="Straight Arrow Connector 68">
              <a:extLst>
                <a:ext uri="{FF2B5EF4-FFF2-40B4-BE49-F238E27FC236}">
                  <a16:creationId xmlns:a16="http://schemas.microsoft.com/office/drawing/2014/main" id="{53AAF76A-E6AF-4DA3-9B33-C66A8EF08177}"/>
                </a:ext>
              </a:extLst>
            </p:cNvPr>
            <p:cNvCxnSpPr>
              <a:cxnSpLocks/>
            </p:cNvCxnSpPr>
            <p:nvPr/>
          </p:nvCxnSpPr>
          <p:spPr>
            <a:xfrm>
              <a:off x="9115550" y="4919696"/>
              <a:ext cx="27405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EA52D8A8-6C60-40B9-9648-806B925FB714}"/>
                </a:ext>
              </a:extLst>
            </p:cNvPr>
            <p:cNvCxnSpPr>
              <a:cxnSpLocks/>
            </p:cNvCxnSpPr>
            <p:nvPr/>
          </p:nvCxnSpPr>
          <p:spPr>
            <a:xfrm>
              <a:off x="11012504" y="4970687"/>
              <a:ext cx="415261"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68" name="Rectangle 67">
              <a:extLst>
                <a:ext uri="{FF2B5EF4-FFF2-40B4-BE49-F238E27FC236}">
                  <a16:creationId xmlns:a16="http://schemas.microsoft.com/office/drawing/2014/main" id="{D1607334-313A-43D5-B8CE-D80E6A469863}"/>
                </a:ext>
              </a:extLst>
            </p:cNvPr>
            <p:cNvSpPr/>
            <p:nvPr/>
          </p:nvSpPr>
          <p:spPr>
            <a:xfrm>
              <a:off x="9307813" y="4609421"/>
              <a:ext cx="1710221" cy="646332"/>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Single Qubit</a:t>
              </a:r>
            </a:p>
            <a:p>
              <a:pPr algn="ctr"/>
              <a:r>
                <a:rPr lang="en-US" sz="2400" dirty="0">
                  <a:solidFill>
                    <a:schemeClr val="tx1"/>
                  </a:solidFill>
                </a:rPr>
                <a:t>gate</a:t>
              </a:r>
            </a:p>
          </p:txBody>
        </p:sp>
        <p:grpSp>
          <p:nvGrpSpPr>
            <p:cNvPr id="74" name="Group 73">
              <a:extLst>
                <a:ext uri="{FF2B5EF4-FFF2-40B4-BE49-F238E27FC236}">
                  <a16:creationId xmlns:a16="http://schemas.microsoft.com/office/drawing/2014/main" id="{C9015E86-4530-49CD-83D1-2B3C5348F29F}"/>
                </a:ext>
              </a:extLst>
            </p:cNvPr>
            <p:cNvGrpSpPr/>
            <p:nvPr/>
          </p:nvGrpSpPr>
          <p:grpSpPr>
            <a:xfrm>
              <a:off x="8592737" y="4676381"/>
              <a:ext cx="442516" cy="467310"/>
              <a:chOff x="8097183" y="4019043"/>
              <a:chExt cx="442516" cy="467310"/>
            </a:xfrm>
          </p:grpSpPr>
          <p:sp>
            <p:nvSpPr>
              <p:cNvPr id="75" name="Oval 74">
                <a:extLst>
                  <a:ext uri="{FF2B5EF4-FFF2-40B4-BE49-F238E27FC236}">
                    <a16:creationId xmlns:a16="http://schemas.microsoft.com/office/drawing/2014/main" id="{9CBFF4E7-B64C-490D-A571-6B8F3ADCD6B8}"/>
                  </a:ext>
                </a:extLst>
              </p:cNvPr>
              <p:cNvSpPr/>
              <p:nvPr/>
            </p:nvSpPr>
            <p:spPr>
              <a:xfrm>
                <a:off x="8097183" y="4019043"/>
                <a:ext cx="432038" cy="451820"/>
              </a:xfrm>
              <a:prstGeom prst="ellipse">
                <a:avLst/>
              </a:prstGeom>
              <a:solidFill>
                <a:srgbClr val="0000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3F4FC71-5DD1-4ADC-ADB6-B057FB54388C}"/>
                  </a:ext>
                </a:extLst>
              </p:cNvPr>
              <p:cNvSpPr/>
              <p:nvPr/>
            </p:nvSpPr>
            <p:spPr>
              <a:xfrm>
                <a:off x="8107660" y="4034532"/>
                <a:ext cx="432039" cy="451821"/>
              </a:xfrm>
              <a:prstGeom prst="ellipse">
                <a:avLst/>
              </a:prstGeom>
              <a:solidFill>
                <a:srgbClr val="FF0000">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6" name="Rectangle 15">
            <a:extLst>
              <a:ext uri="{FF2B5EF4-FFF2-40B4-BE49-F238E27FC236}">
                <a16:creationId xmlns:a16="http://schemas.microsoft.com/office/drawing/2014/main" id="{3E6D526E-3494-421C-A980-45438C76A23F}"/>
              </a:ext>
            </a:extLst>
          </p:cNvPr>
          <p:cNvSpPr/>
          <p:nvPr/>
        </p:nvSpPr>
        <p:spPr>
          <a:xfrm>
            <a:off x="10719062" y="3212602"/>
            <a:ext cx="771900" cy="9251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4E9AB3-9F66-4D0F-B5FE-618A00BE412D}"/>
              </a:ext>
            </a:extLst>
          </p:cNvPr>
          <p:cNvSpPr txBox="1"/>
          <p:nvPr/>
        </p:nvSpPr>
        <p:spPr>
          <a:xfrm flipH="1">
            <a:off x="7642388" y="5806533"/>
            <a:ext cx="3659605" cy="830997"/>
          </a:xfrm>
          <a:prstGeom prst="rect">
            <a:avLst/>
          </a:prstGeom>
          <a:solidFill>
            <a:schemeClr val="tx1"/>
          </a:solidFill>
        </p:spPr>
        <p:txBody>
          <a:bodyPr wrap="square" rtlCol="0">
            <a:spAutoFit/>
          </a:bodyPr>
          <a:lstStyle/>
          <a:p>
            <a:pPr algn="ctr"/>
            <a:r>
              <a:rPr lang="en-US" sz="2400" b="1" dirty="0">
                <a:solidFill>
                  <a:schemeClr val="bg1"/>
                </a:solidFill>
                <a:latin typeface="+mn-lt"/>
              </a:rPr>
              <a:t>Gate operations modulate state of the qubit</a:t>
            </a:r>
          </a:p>
        </p:txBody>
      </p:sp>
      <p:sp>
        <p:nvSpPr>
          <p:cNvPr id="38" name="TextBox 37">
            <a:extLst>
              <a:ext uri="{FF2B5EF4-FFF2-40B4-BE49-F238E27FC236}">
                <a16:creationId xmlns:a16="http://schemas.microsoft.com/office/drawing/2014/main" id="{A03FBDD0-CE45-4A34-946F-1C91C7104911}"/>
              </a:ext>
            </a:extLst>
          </p:cNvPr>
          <p:cNvSpPr txBox="1"/>
          <p:nvPr/>
        </p:nvSpPr>
        <p:spPr>
          <a:xfrm flipH="1">
            <a:off x="228437" y="5815931"/>
            <a:ext cx="4853686" cy="830997"/>
          </a:xfrm>
          <a:prstGeom prst="rect">
            <a:avLst/>
          </a:prstGeom>
          <a:solidFill>
            <a:schemeClr val="tx1"/>
          </a:solidFill>
        </p:spPr>
        <p:txBody>
          <a:bodyPr wrap="square" rtlCol="0">
            <a:spAutoFit/>
          </a:bodyPr>
          <a:lstStyle/>
          <a:p>
            <a:pPr algn="ctr"/>
            <a:r>
              <a:rPr lang="en-US" sz="2400" b="1" dirty="0">
                <a:solidFill>
                  <a:schemeClr val="bg1"/>
                </a:solidFill>
                <a:latin typeface="+mn-lt"/>
              </a:rPr>
              <a:t>State of qubit is a superposition of state “0” and state “1”</a:t>
            </a:r>
          </a:p>
        </p:txBody>
      </p:sp>
      <p:sp>
        <p:nvSpPr>
          <p:cNvPr id="5" name="TextBox 4">
            <a:extLst>
              <a:ext uri="{FF2B5EF4-FFF2-40B4-BE49-F238E27FC236}">
                <a16:creationId xmlns:a16="http://schemas.microsoft.com/office/drawing/2014/main" id="{98DFAD8A-E542-4FD4-B78F-38B1F0040C24}"/>
              </a:ext>
            </a:extLst>
          </p:cNvPr>
          <p:cNvSpPr txBox="1"/>
          <p:nvPr/>
        </p:nvSpPr>
        <p:spPr>
          <a:xfrm>
            <a:off x="3277602" y="4822630"/>
            <a:ext cx="1659429" cy="369332"/>
          </a:xfrm>
          <a:prstGeom prst="rect">
            <a:avLst/>
          </a:prstGeom>
          <a:noFill/>
        </p:spPr>
        <p:txBody>
          <a:bodyPr wrap="none" rtlCol="0">
            <a:spAutoFit/>
          </a:bodyPr>
          <a:lstStyle/>
          <a:p>
            <a:r>
              <a:rPr lang="en-US" b="1" dirty="0"/>
              <a:t>State of qubit</a:t>
            </a:r>
          </a:p>
        </p:txBody>
      </p:sp>
      <p:grpSp>
        <p:nvGrpSpPr>
          <p:cNvPr id="18" name="Group 17">
            <a:extLst>
              <a:ext uri="{FF2B5EF4-FFF2-40B4-BE49-F238E27FC236}">
                <a16:creationId xmlns:a16="http://schemas.microsoft.com/office/drawing/2014/main" id="{175E09CB-7F66-48F0-9B96-EFC81082CA0A}"/>
              </a:ext>
            </a:extLst>
          </p:cNvPr>
          <p:cNvGrpSpPr/>
          <p:nvPr/>
        </p:nvGrpSpPr>
        <p:grpSpPr>
          <a:xfrm>
            <a:off x="2498553" y="3501012"/>
            <a:ext cx="866858" cy="1608817"/>
            <a:chOff x="2517603" y="3129537"/>
            <a:chExt cx="866858" cy="1608817"/>
          </a:xfrm>
        </p:grpSpPr>
        <p:cxnSp>
          <p:nvCxnSpPr>
            <p:cNvPr id="7" name="Straight Arrow Connector 6">
              <a:extLst>
                <a:ext uri="{FF2B5EF4-FFF2-40B4-BE49-F238E27FC236}">
                  <a16:creationId xmlns:a16="http://schemas.microsoft.com/office/drawing/2014/main" id="{2EF75577-56A8-45E6-B81A-63676E109E18}"/>
                </a:ext>
              </a:extLst>
            </p:cNvPr>
            <p:cNvCxnSpPr>
              <a:cxnSpLocks/>
            </p:cNvCxnSpPr>
            <p:nvPr/>
          </p:nvCxnSpPr>
          <p:spPr>
            <a:xfrm>
              <a:off x="2517603" y="3429000"/>
              <a:ext cx="866858" cy="2131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2895AF1-66EA-4941-AF93-22432BA25553}"/>
                </a:ext>
              </a:extLst>
            </p:cNvPr>
            <p:cNvCxnSpPr>
              <a:cxnSpLocks/>
            </p:cNvCxnSpPr>
            <p:nvPr/>
          </p:nvCxnSpPr>
          <p:spPr>
            <a:xfrm flipV="1">
              <a:off x="2548693" y="4151284"/>
              <a:ext cx="835768" cy="2669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7E31B49-2164-4F37-8E5E-2F9DD42E5A35}"/>
                </a:ext>
              </a:extLst>
            </p:cNvPr>
            <p:cNvSpPr txBox="1"/>
            <p:nvPr/>
          </p:nvSpPr>
          <p:spPr>
            <a:xfrm>
              <a:off x="2674330" y="3129537"/>
              <a:ext cx="646331" cy="369332"/>
            </a:xfrm>
            <a:prstGeom prst="rect">
              <a:avLst/>
            </a:prstGeom>
            <a:noFill/>
          </p:spPr>
          <p:txBody>
            <a:bodyPr wrap="none" rtlCol="0">
              <a:spAutoFit/>
            </a:bodyPr>
            <a:lstStyle/>
            <a:p>
              <a:r>
                <a:rPr lang="en-US" dirty="0"/>
                <a:t>50%</a:t>
              </a:r>
            </a:p>
          </p:txBody>
        </p:sp>
        <p:sp>
          <p:nvSpPr>
            <p:cNvPr id="47" name="TextBox 46">
              <a:extLst>
                <a:ext uri="{FF2B5EF4-FFF2-40B4-BE49-F238E27FC236}">
                  <a16:creationId xmlns:a16="http://schemas.microsoft.com/office/drawing/2014/main" id="{B775EC1A-2177-4919-AAD9-AE3C3E4FCA8A}"/>
                </a:ext>
              </a:extLst>
            </p:cNvPr>
            <p:cNvSpPr txBox="1"/>
            <p:nvPr/>
          </p:nvSpPr>
          <p:spPr>
            <a:xfrm>
              <a:off x="2588639" y="4369022"/>
              <a:ext cx="646331" cy="369332"/>
            </a:xfrm>
            <a:prstGeom prst="rect">
              <a:avLst/>
            </a:prstGeom>
            <a:noFill/>
          </p:spPr>
          <p:txBody>
            <a:bodyPr wrap="none" rtlCol="0">
              <a:spAutoFit/>
            </a:bodyPr>
            <a:lstStyle/>
            <a:p>
              <a:r>
                <a:rPr lang="en-US" dirty="0"/>
                <a:t>50%</a:t>
              </a:r>
            </a:p>
          </p:txBody>
        </p:sp>
      </p:grpSp>
      <p:grpSp>
        <p:nvGrpSpPr>
          <p:cNvPr id="41" name="Group 40">
            <a:extLst>
              <a:ext uri="{FF2B5EF4-FFF2-40B4-BE49-F238E27FC236}">
                <a16:creationId xmlns:a16="http://schemas.microsoft.com/office/drawing/2014/main" id="{8D9AE5D0-3D43-46C9-84FF-DFE0E01C8457}"/>
              </a:ext>
            </a:extLst>
          </p:cNvPr>
          <p:cNvGrpSpPr/>
          <p:nvPr/>
        </p:nvGrpSpPr>
        <p:grpSpPr>
          <a:xfrm>
            <a:off x="8045091" y="4482018"/>
            <a:ext cx="2643463" cy="741258"/>
            <a:chOff x="8423751" y="3732390"/>
            <a:chExt cx="2643463" cy="741258"/>
          </a:xfrm>
        </p:grpSpPr>
        <p:cxnSp>
          <p:nvCxnSpPr>
            <p:cNvPr id="57" name="Straight Arrow Connector 56">
              <a:extLst>
                <a:ext uri="{FF2B5EF4-FFF2-40B4-BE49-F238E27FC236}">
                  <a16:creationId xmlns:a16="http://schemas.microsoft.com/office/drawing/2014/main" id="{18375CA6-0782-4A59-B3C5-E4EA1FFC4131}"/>
                </a:ext>
              </a:extLst>
            </p:cNvPr>
            <p:cNvCxnSpPr>
              <a:cxnSpLocks/>
            </p:cNvCxnSpPr>
            <p:nvPr/>
          </p:nvCxnSpPr>
          <p:spPr>
            <a:xfrm>
              <a:off x="10651952" y="4321813"/>
              <a:ext cx="415261"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nvGrpSpPr>
            <p:cNvPr id="23" name="Group 22">
              <a:extLst>
                <a:ext uri="{FF2B5EF4-FFF2-40B4-BE49-F238E27FC236}">
                  <a16:creationId xmlns:a16="http://schemas.microsoft.com/office/drawing/2014/main" id="{8180BBF2-A2B3-42EB-BDBD-FF550DFBC260}"/>
                </a:ext>
              </a:extLst>
            </p:cNvPr>
            <p:cNvGrpSpPr/>
            <p:nvPr/>
          </p:nvGrpSpPr>
          <p:grpSpPr>
            <a:xfrm>
              <a:off x="8423751" y="3732390"/>
              <a:ext cx="2643463" cy="741258"/>
              <a:chOff x="8423751" y="3732390"/>
              <a:chExt cx="2643463" cy="741258"/>
            </a:xfrm>
          </p:grpSpPr>
          <p:grpSp>
            <p:nvGrpSpPr>
              <p:cNvPr id="22" name="Group 21">
                <a:extLst>
                  <a:ext uri="{FF2B5EF4-FFF2-40B4-BE49-F238E27FC236}">
                    <a16:creationId xmlns:a16="http://schemas.microsoft.com/office/drawing/2014/main" id="{2C4572BB-5005-444A-B56B-B3F76E9844A6}"/>
                  </a:ext>
                </a:extLst>
              </p:cNvPr>
              <p:cNvGrpSpPr/>
              <p:nvPr/>
            </p:nvGrpSpPr>
            <p:grpSpPr>
              <a:xfrm>
                <a:off x="8735575" y="3732390"/>
                <a:ext cx="2331639" cy="741258"/>
                <a:chOff x="8735575" y="3732390"/>
                <a:chExt cx="2331639" cy="741258"/>
              </a:xfrm>
            </p:grpSpPr>
            <p:cxnSp>
              <p:nvCxnSpPr>
                <p:cNvPr id="56" name="Straight Arrow Connector 55">
                  <a:extLst>
                    <a:ext uri="{FF2B5EF4-FFF2-40B4-BE49-F238E27FC236}">
                      <a16:creationId xmlns:a16="http://schemas.microsoft.com/office/drawing/2014/main" id="{31152FAF-40AA-4C40-A9AB-C58E5D5F769A}"/>
                    </a:ext>
                  </a:extLst>
                </p:cNvPr>
                <p:cNvCxnSpPr>
                  <a:cxnSpLocks/>
                </p:cNvCxnSpPr>
                <p:nvPr/>
              </p:nvCxnSpPr>
              <p:spPr>
                <a:xfrm>
                  <a:off x="8735575" y="4321813"/>
                  <a:ext cx="27405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nvGrpSpPr>
                <p:cNvPr id="49" name="Group 48">
                  <a:extLst>
                    <a:ext uri="{FF2B5EF4-FFF2-40B4-BE49-F238E27FC236}">
                      <a16:creationId xmlns:a16="http://schemas.microsoft.com/office/drawing/2014/main" id="{6829B561-3B69-472C-A86D-C6F76F3A05C2}"/>
                    </a:ext>
                  </a:extLst>
                </p:cNvPr>
                <p:cNvGrpSpPr/>
                <p:nvPr/>
              </p:nvGrpSpPr>
              <p:grpSpPr>
                <a:xfrm>
                  <a:off x="8735575" y="3732390"/>
                  <a:ext cx="2331639" cy="741258"/>
                  <a:chOff x="9096126" y="4647521"/>
                  <a:chExt cx="2331639" cy="741258"/>
                </a:xfrm>
              </p:grpSpPr>
              <p:cxnSp>
                <p:nvCxnSpPr>
                  <p:cNvPr id="50" name="Straight Arrow Connector 49">
                    <a:extLst>
                      <a:ext uri="{FF2B5EF4-FFF2-40B4-BE49-F238E27FC236}">
                        <a16:creationId xmlns:a16="http://schemas.microsoft.com/office/drawing/2014/main" id="{6CA76B92-CCA7-4EE6-BC85-8065010FA0CD}"/>
                      </a:ext>
                    </a:extLst>
                  </p:cNvPr>
                  <p:cNvCxnSpPr>
                    <a:cxnSpLocks/>
                  </p:cNvCxnSpPr>
                  <p:nvPr/>
                </p:nvCxnSpPr>
                <p:spPr>
                  <a:xfrm>
                    <a:off x="9096126" y="4816592"/>
                    <a:ext cx="27405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786BD9A9-301E-49A6-A487-711B6F74B094}"/>
                      </a:ext>
                    </a:extLst>
                  </p:cNvPr>
                  <p:cNvCxnSpPr>
                    <a:cxnSpLocks/>
                  </p:cNvCxnSpPr>
                  <p:nvPr/>
                </p:nvCxnSpPr>
                <p:spPr>
                  <a:xfrm>
                    <a:off x="11012504" y="4802592"/>
                    <a:ext cx="415261"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52" name="Rectangle 51">
                    <a:extLst>
                      <a:ext uri="{FF2B5EF4-FFF2-40B4-BE49-F238E27FC236}">
                        <a16:creationId xmlns:a16="http://schemas.microsoft.com/office/drawing/2014/main" id="{63690F7D-A3D6-4965-8984-DD1667BAD227}"/>
                      </a:ext>
                    </a:extLst>
                  </p:cNvPr>
                  <p:cNvSpPr/>
                  <p:nvPr/>
                </p:nvSpPr>
                <p:spPr>
                  <a:xfrm>
                    <a:off x="9295113" y="4647521"/>
                    <a:ext cx="1710221" cy="741258"/>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Two Qubit</a:t>
                    </a:r>
                  </a:p>
                  <a:p>
                    <a:pPr algn="ctr"/>
                    <a:r>
                      <a:rPr lang="en-US" sz="2400" dirty="0">
                        <a:solidFill>
                          <a:schemeClr val="tx1"/>
                        </a:solidFill>
                      </a:rPr>
                      <a:t>gate (</a:t>
                    </a:r>
                    <a:r>
                      <a:rPr lang="en-US" sz="2400" dirty="0" err="1">
                        <a:solidFill>
                          <a:schemeClr val="tx1"/>
                        </a:solidFill>
                        <a:latin typeface="Courier New" panose="02070309020205020404" pitchFamily="49" charset="0"/>
                        <a:cs typeface="Courier New" panose="02070309020205020404" pitchFamily="49" charset="0"/>
                      </a:rPr>
                      <a:t>cnot</a:t>
                    </a:r>
                    <a:r>
                      <a:rPr lang="en-US" sz="2400" dirty="0">
                        <a:solidFill>
                          <a:schemeClr val="tx1"/>
                        </a:solidFill>
                      </a:rPr>
                      <a:t>)</a:t>
                    </a:r>
                  </a:p>
                </p:txBody>
              </p:sp>
            </p:grpSp>
          </p:grpSp>
          <p:grpSp>
            <p:nvGrpSpPr>
              <p:cNvPr id="20" name="Group 19">
                <a:extLst>
                  <a:ext uri="{FF2B5EF4-FFF2-40B4-BE49-F238E27FC236}">
                    <a16:creationId xmlns:a16="http://schemas.microsoft.com/office/drawing/2014/main" id="{1C589792-89A1-446E-819D-755D88AD9CBE}"/>
                  </a:ext>
                </a:extLst>
              </p:cNvPr>
              <p:cNvGrpSpPr/>
              <p:nvPr/>
            </p:nvGrpSpPr>
            <p:grpSpPr>
              <a:xfrm>
                <a:off x="8423751" y="3742263"/>
                <a:ext cx="227502" cy="713861"/>
                <a:chOff x="8423751" y="3742263"/>
                <a:chExt cx="227502" cy="713861"/>
              </a:xfrm>
            </p:grpSpPr>
            <p:sp>
              <p:nvSpPr>
                <p:cNvPr id="61" name="Oval 60">
                  <a:extLst>
                    <a:ext uri="{FF2B5EF4-FFF2-40B4-BE49-F238E27FC236}">
                      <a16:creationId xmlns:a16="http://schemas.microsoft.com/office/drawing/2014/main" id="{D6B01541-9333-4F38-BA40-1A1EDFD1DD94}"/>
                    </a:ext>
                  </a:extLst>
                </p:cNvPr>
                <p:cNvSpPr/>
                <p:nvPr/>
              </p:nvSpPr>
              <p:spPr>
                <a:xfrm>
                  <a:off x="8423752" y="3742263"/>
                  <a:ext cx="227501" cy="267048"/>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0E66C91-BCD0-4A2C-B700-865EAE6B4A85}"/>
                    </a:ext>
                  </a:extLst>
                </p:cNvPr>
                <p:cNvSpPr/>
                <p:nvPr/>
              </p:nvSpPr>
              <p:spPr>
                <a:xfrm>
                  <a:off x="8423751" y="4189076"/>
                  <a:ext cx="227501" cy="26704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8" name="Group 7">
            <a:extLst>
              <a:ext uri="{FF2B5EF4-FFF2-40B4-BE49-F238E27FC236}">
                <a16:creationId xmlns:a16="http://schemas.microsoft.com/office/drawing/2014/main" id="{37061E52-BD67-4FAD-955B-B9B5B409C607}"/>
              </a:ext>
            </a:extLst>
          </p:cNvPr>
          <p:cNvGrpSpPr/>
          <p:nvPr/>
        </p:nvGrpSpPr>
        <p:grpSpPr>
          <a:xfrm>
            <a:off x="10081139" y="4390693"/>
            <a:ext cx="1787669" cy="1266934"/>
            <a:chOff x="10081139" y="3923968"/>
            <a:chExt cx="1787669" cy="1266934"/>
          </a:xfrm>
        </p:grpSpPr>
        <p:grpSp>
          <p:nvGrpSpPr>
            <p:cNvPr id="21" name="Group 20">
              <a:extLst>
                <a:ext uri="{FF2B5EF4-FFF2-40B4-BE49-F238E27FC236}">
                  <a16:creationId xmlns:a16="http://schemas.microsoft.com/office/drawing/2014/main" id="{37B349F7-66D4-4255-984E-98B041879271}"/>
                </a:ext>
              </a:extLst>
            </p:cNvPr>
            <p:cNvGrpSpPr/>
            <p:nvPr/>
          </p:nvGrpSpPr>
          <p:grpSpPr>
            <a:xfrm>
              <a:off x="10719062" y="4042485"/>
              <a:ext cx="227502" cy="671757"/>
              <a:chOff x="11108566" y="3757265"/>
              <a:chExt cx="227502" cy="671757"/>
            </a:xfrm>
          </p:grpSpPr>
          <p:sp>
            <p:nvSpPr>
              <p:cNvPr id="60" name="Oval 59">
                <a:extLst>
                  <a:ext uri="{FF2B5EF4-FFF2-40B4-BE49-F238E27FC236}">
                    <a16:creationId xmlns:a16="http://schemas.microsoft.com/office/drawing/2014/main" id="{2EC2E276-0A1C-4084-9567-074899FBF859}"/>
                  </a:ext>
                </a:extLst>
              </p:cNvPr>
              <p:cNvSpPr/>
              <p:nvPr/>
            </p:nvSpPr>
            <p:spPr>
              <a:xfrm>
                <a:off x="11108567" y="3757265"/>
                <a:ext cx="227501" cy="267048"/>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01E33F0-F25F-4CB9-9E7D-3E08630D133C}"/>
                  </a:ext>
                </a:extLst>
              </p:cNvPr>
              <p:cNvSpPr/>
              <p:nvPr/>
            </p:nvSpPr>
            <p:spPr>
              <a:xfrm>
                <a:off x="11108566" y="4161974"/>
                <a:ext cx="227501" cy="267048"/>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C3DD0A1-A140-4FC7-ABCD-0306517BFDF3}"/>
                </a:ext>
              </a:extLst>
            </p:cNvPr>
            <p:cNvSpPr txBox="1"/>
            <p:nvPr/>
          </p:nvSpPr>
          <p:spPr>
            <a:xfrm>
              <a:off x="10081139" y="4821570"/>
              <a:ext cx="1787669" cy="369332"/>
            </a:xfrm>
            <a:prstGeom prst="rect">
              <a:avLst/>
            </a:prstGeom>
            <a:noFill/>
          </p:spPr>
          <p:txBody>
            <a:bodyPr wrap="none" rtlCol="0">
              <a:spAutoFit/>
            </a:bodyPr>
            <a:lstStyle/>
            <a:p>
              <a:r>
                <a:rPr lang="en-US" dirty="0"/>
                <a:t>Entangled state</a:t>
              </a:r>
            </a:p>
          </p:txBody>
        </p:sp>
        <p:sp>
          <p:nvSpPr>
            <p:cNvPr id="6" name="Oval 5">
              <a:extLst>
                <a:ext uri="{FF2B5EF4-FFF2-40B4-BE49-F238E27FC236}">
                  <a16:creationId xmlns:a16="http://schemas.microsoft.com/office/drawing/2014/main" id="{100F6852-2970-4F45-B901-F40E2266D685}"/>
                </a:ext>
              </a:extLst>
            </p:cNvPr>
            <p:cNvSpPr/>
            <p:nvPr/>
          </p:nvSpPr>
          <p:spPr>
            <a:xfrm>
              <a:off x="10679002" y="3923968"/>
              <a:ext cx="307620" cy="93536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Content Placeholder 36">
            <a:extLst>
              <a:ext uri="{FF2B5EF4-FFF2-40B4-BE49-F238E27FC236}">
                <a16:creationId xmlns:a16="http://schemas.microsoft.com/office/drawing/2014/main" id="{8526B5CE-218C-4E3B-A8A8-3F170D11C505}"/>
              </a:ext>
            </a:extLst>
          </p:cNvPr>
          <p:cNvSpPr txBox="1">
            <a:spLocks noChangeArrowheads="1"/>
          </p:cNvSpPr>
          <p:nvPr/>
        </p:nvSpPr>
        <p:spPr bwMode="auto">
          <a:xfrm>
            <a:off x="280360" y="1804965"/>
            <a:ext cx="11631279" cy="93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defRPr sz="2400" b="1">
                <a:solidFill>
                  <a:schemeClr val="tx1"/>
                </a:solidFill>
                <a:latin typeface="Times New Roman" panose="02020603050405020304" pitchFamily="18" charset="0"/>
                <a:ea typeface="MS PGothic" panose="020B0600070205080204" pitchFamily="34" charset="-128"/>
              </a:defRPr>
            </a:lvl1pPr>
            <a:lvl2pPr marL="557213" indent="-214313" defTabSz="342900">
              <a:defRPr sz="2400" b="1">
                <a:solidFill>
                  <a:schemeClr val="tx1"/>
                </a:solidFill>
                <a:latin typeface="Times New Roman" panose="02020603050405020304" pitchFamily="18" charset="0"/>
                <a:ea typeface="MS PGothic" panose="020B0600070205080204" pitchFamily="34" charset="-128"/>
              </a:defRPr>
            </a:lvl2pPr>
            <a:lvl3pPr marL="857250" indent="-171450" defTabSz="342900">
              <a:defRPr sz="2400" b="1">
                <a:solidFill>
                  <a:schemeClr val="tx1"/>
                </a:solidFill>
                <a:latin typeface="Times New Roman" panose="02020603050405020304" pitchFamily="18" charset="0"/>
                <a:ea typeface="MS PGothic" panose="020B0600070205080204" pitchFamily="34" charset="-128"/>
              </a:defRPr>
            </a:lvl3pPr>
            <a:lvl4pPr marL="1200150" indent="-171450" defTabSz="342900">
              <a:defRPr sz="2400" b="1">
                <a:solidFill>
                  <a:schemeClr val="tx1"/>
                </a:solidFill>
                <a:latin typeface="Times New Roman" panose="02020603050405020304" pitchFamily="18" charset="0"/>
                <a:ea typeface="MS PGothic" panose="020B0600070205080204" pitchFamily="34" charset="-128"/>
              </a:defRPr>
            </a:lvl4pPr>
            <a:lvl5pPr marL="1543050" indent="-171450" defTabSz="342900">
              <a:defRPr sz="2400" b="1">
                <a:solidFill>
                  <a:schemeClr val="tx1"/>
                </a:solidFill>
                <a:latin typeface="Times New Roman" panose="02020603050405020304" pitchFamily="18" charset="0"/>
                <a:ea typeface="MS PGothic" panose="020B0600070205080204" pitchFamily="34" charset="-128"/>
              </a:defRPr>
            </a:lvl5pPr>
            <a:lvl6pPr marL="20002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4574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29146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371850" indent="-171450" defTabSz="3429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marL="0" indent="0" eaLnBrk="1" hangingPunct="1">
              <a:spcBef>
                <a:spcPct val="20000"/>
              </a:spcBef>
            </a:pPr>
            <a:r>
              <a:rPr lang="en-US" altLang="en-US" sz="3200" b="0" dirty="0">
                <a:latin typeface="Calibri" panose="020F0502020204030204" pitchFamily="34" charset="0"/>
                <a:cs typeface="Calibri" panose="020F0502020204030204" pitchFamily="34" charset="0"/>
              </a:rPr>
              <a:t>QC operates on principles of entanglement and superposition</a:t>
            </a:r>
            <a:endParaRPr lang="en-US" altLang="en-US" sz="3200" dirty="0"/>
          </a:p>
          <a:p>
            <a:pPr eaLnBrk="1" hangingPunct="1">
              <a:spcBef>
                <a:spcPct val="20000"/>
              </a:spcBef>
              <a:buClr>
                <a:srgbClr val="FFC000"/>
              </a:buClr>
              <a:buFont typeface="Wingdings" panose="05000000000000000000" pitchFamily="2" charset="2"/>
              <a:buChar char="v"/>
            </a:pPr>
            <a:endParaRPr lang="en-US" altLang="en-US" sz="3200" dirty="0"/>
          </a:p>
          <a:p>
            <a:pPr eaLnBrk="1" hangingPunct="1">
              <a:spcBef>
                <a:spcPct val="20000"/>
              </a:spcBef>
              <a:buClr>
                <a:srgbClr val="FFC000"/>
              </a:buClr>
              <a:buFont typeface="Wingdings" panose="05000000000000000000" pitchFamily="2" charset="2"/>
              <a:buChar char="v"/>
            </a:pPr>
            <a:endParaRPr lang="en-US" altLang="en-US" sz="3200" dirty="0"/>
          </a:p>
          <a:p>
            <a:pPr eaLnBrk="1" hangingPunct="1">
              <a:spcBef>
                <a:spcPct val="20000"/>
              </a:spcBef>
              <a:buFont typeface="Wingdings" panose="05000000000000000000" pitchFamily="2" charset="2"/>
              <a:buChar char="v"/>
            </a:pPr>
            <a:endParaRPr lang="en-US" altLang="en-US" sz="3200" dirty="0"/>
          </a:p>
        </p:txBody>
      </p:sp>
      <p:grpSp>
        <p:nvGrpSpPr>
          <p:cNvPr id="64" name="Group 63">
            <a:extLst>
              <a:ext uri="{FF2B5EF4-FFF2-40B4-BE49-F238E27FC236}">
                <a16:creationId xmlns:a16="http://schemas.microsoft.com/office/drawing/2014/main" id="{177F782D-07E0-4FA3-85F2-339161DE9EA6}"/>
              </a:ext>
            </a:extLst>
          </p:cNvPr>
          <p:cNvGrpSpPr/>
          <p:nvPr/>
        </p:nvGrpSpPr>
        <p:grpSpPr>
          <a:xfrm>
            <a:off x="8866760" y="2525330"/>
            <a:ext cx="928161" cy="634206"/>
            <a:chOff x="9729667" y="1840832"/>
            <a:chExt cx="928161" cy="634206"/>
          </a:xfrm>
        </p:grpSpPr>
        <p:sp>
          <p:nvSpPr>
            <p:cNvPr id="77" name="Lightning Bolt 76">
              <a:extLst>
                <a:ext uri="{FF2B5EF4-FFF2-40B4-BE49-F238E27FC236}">
                  <a16:creationId xmlns:a16="http://schemas.microsoft.com/office/drawing/2014/main" id="{48051576-7DB3-49B8-9FED-A4C15F60F6CC}"/>
                </a:ext>
              </a:extLst>
            </p:cNvPr>
            <p:cNvSpPr/>
            <p:nvPr/>
          </p:nvSpPr>
          <p:spPr>
            <a:xfrm>
              <a:off x="10012369" y="1840832"/>
              <a:ext cx="645459" cy="634206"/>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85FB5436-C2E5-40A9-822E-53B0727B196A}"/>
                </a:ext>
              </a:extLst>
            </p:cNvPr>
            <p:cNvSpPr txBox="1"/>
            <p:nvPr/>
          </p:nvSpPr>
          <p:spPr>
            <a:xfrm>
              <a:off x="9729667" y="2105706"/>
              <a:ext cx="748923" cy="369332"/>
            </a:xfrm>
            <a:prstGeom prst="rect">
              <a:avLst/>
            </a:prstGeom>
            <a:noFill/>
          </p:spPr>
          <p:txBody>
            <a:bodyPr wrap="none" rtlCol="0">
              <a:spAutoFit/>
            </a:bodyPr>
            <a:lstStyle/>
            <a:p>
              <a:r>
                <a:rPr lang="en-US" b="1" dirty="0"/>
                <a:t>Error</a:t>
              </a:r>
            </a:p>
          </p:txBody>
        </p:sp>
      </p:grpSp>
      <p:grpSp>
        <p:nvGrpSpPr>
          <p:cNvPr id="79" name="Group 78">
            <a:extLst>
              <a:ext uri="{FF2B5EF4-FFF2-40B4-BE49-F238E27FC236}">
                <a16:creationId xmlns:a16="http://schemas.microsoft.com/office/drawing/2014/main" id="{3474FCE9-7D76-4ABC-98DB-0E85B26CE689}"/>
              </a:ext>
            </a:extLst>
          </p:cNvPr>
          <p:cNvGrpSpPr/>
          <p:nvPr/>
        </p:nvGrpSpPr>
        <p:grpSpPr>
          <a:xfrm>
            <a:off x="9098205" y="3881439"/>
            <a:ext cx="928161" cy="634206"/>
            <a:chOff x="9729667" y="1840832"/>
            <a:chExt cx="928161" cy="634206"/>
          </a:xfrm>
        </p:grpSpPr>
        <p:sp>
          <p:nvSpPr>
            <p:cNvPr id="80" name="Lightning Bolt 79">
              <a:extLst>
                <a:ext uri="{FF2B5EF4-FFF2-40B4-BE49-F238E27FC236}">
                  <a16:creationId xmlns:a16="http://schemas.microsoft.com/office/drawing/2014/main" id="{D206656B-5EED-46A0-A517-06F600083EAA}"/>
                </a:ext>
              </a:extLst>
            </p:cNvPr>
            <p:cNvSpPr/>
            <p:nvPr/>
          </p:nvSpPr>
          <p:spPr>
            <a:xfrm>
              <a:off x="10012369" y="1840832"/>
              <a:ext cx="645459" cy="634206"/>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AF35E048-2D37-4B4A-9529-49D6BD67C366}"/>
                </a:ext>
              </a:extLst>
            </p:cNvPr>
            <p:cNvSpPr txBox="1"/>
            <p:nvPr/>
          </p:nvSpPr>
          <p:spPr>
            <a:xfrm>
              <a:off x="9729667" y="2105706"/>
              <a:ext cx="748923" cy="369332"/>
            </a:xfrm>
            <a:prstGeom prst="rect">
              <a:avLst/>
            </a:prstGeom>
            <a:noFill/>
          </p:spPr>
          <p:txBody>
            <a:bodyPr wrap="none" rtlCol="0">
              <a:spAutoFit/>
            </a:bodyPr>
            <a:lstStyle/>
            <a:p>
              <a:r>
                <a:rPr lang="en-US" b="1" dirty="0"/>
                <a:t>Error</a:t>
              </a:r>
            </a:p>
          </p:txBody>
        </p:sp>
      </p:grpSp>
    </p:spTree>
    <p:extLst>
      <p:ext uri="{BB962C8B-B14F-4D97-AF65-F5344CB8AC3E}">
        <p14:creationId xmlns:p14="http://schemas.microsoft.com/office/powerpoint/2010/main" val="4234407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1.48148E-6 L 0.15872 0.07153 " pathEditMode="relative" rAng="0" ptsTypes="AA">
                                      <p:cBhvr>
                                        <p:cTn id="6" dur="2000" fill="hold"/>
                                        <p:tgtEl>
                                          <p:spTgt spid="35"/>
                                        </p:tgtEl>
                                        <p:attrNameLst>
                                          <p:attrName>ppt_x</p:attrName>
                                          <p:attrName>ppt_y</p:attrName>
                                        </p:attrNameLst>
                                      </p:cBhvr>
                                      <p:rCtr x="7930" y="3565"/>
                                    </p:animMotion>
                                  </p:childTnLst>
                                </p:cTn>
                              </p:par>
                              <p:par>
                                <p:cTn id="7" presetID="42" presetClass="path" presetSubtype="0" accel="50000" decel="50000" fill="hold" grpId="0" nodeType="withEffect">
                                  <p:stCondLst>
                                    <p:cond delay="0"/>
                                  </p:stCondLst>
                                  <p:childTnLst>
                                    <p:animMotion origin="layout" path="M 0.00638 0.0044 L 0.15872 -0.09884 " pathEditMode="relative" rAng="0" ptsTypes="AA">
                                      <p:cBhvr>
                                        <p:cTn id="8" dur="2000" fill="hold"/>
                                        <p:tgtEl>
                                          <p:spTgt spid="32"/>
                                        </p:tgtEl>
                                        <p:attrNameLst>
                                          <p:attrName>ppt_x</p:attrName>
                                          <p:attrName>ppt_y</p:attrName>
                                        </p:attrNameLst>
                                      </p:cBhvr>
                                      <p:rCtr x="7617" y="-5162"/>
                                    </p:animMotion>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9" presetClass="emph" presetSubtype="0" nodeType="withEffect">
                                  <p:stCondLst>
                                    <p:cond delay="0"/>
                                  </p:stCondLst>
                                  <p:childTnLst>
                                    <p:set>
                                      <p:cBhvr>
                                        <p:cTn id="22" dur="indefinite"/>
                                        <p:tgtEl>
                                          <p:spTgt spid="14"/>
                                        </p:tgtEl>
                                        <p:attrNameLst>
                                          <p:attrName>style.opacity</p:attrName>
                                        </p:attrNameLst>
                                      </p:cBhvr>
                                      <p:to>
                                        <p:strVal val="0.5"/>
                                      </p:to>
                                    </p:set>
                                    <p:animEffect filter="image" prLst="opacity: 0.5">
                                      <p:cBhvr rctx="IE">
                                        <p:cTn id="23" dur="indefinite"/>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16" grpId="0" animBg="1"/>
      <p:bldP spid="24" grpId="0" animBg="1"/>
      <p:bldP spid="38"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46AC-20B7-4AF0-A907-5B03401CBE46}"/>
              </a:ext>
            </a:extLst>
          </p:cNvPr>
          <p:cNvSpPr>
            <a:spLocks noGrp="1"/>
          </p:cNvSpPr>
          <p:nvPr>
            <p:ph type="title"/>
          </p:nvPr>
        </p:nvSpPr>
        <p:spPr>
          <a:xfrm>
            <a:off x="609600" y="196814"/>
            <a:ext cx="9149542" cy="1143000"/>
          </a:xfrm>
        </p:spPr>
        <p:txBody>
          <a:bodyPr>
            <a:normAutofit/>
          </a:bodyPr>
          <a:lstStyle/>
          <a:p>
            <a:r>
              <a:rPr lang="en-US" sz="3600" dirty="0"/>
              <a:t>Temporal Variation in Two Qubit Error Rates </a:t>
            </a:r>
          </a:p>
        </p:txBody>
      </p:sp>
      <p:sp>
        <p:nvSpPr>
          <p:cNvPr id="3" name="Slide Number Placeholder 2">
            <a:extLst>
              <a:ext uri="{FF2B5EF4-FFF2-40B4-BE49-F238E27FC236}">
                <a16:creationId xmlns:a16="http://schemas.microsoft.com/office/drawing/2014/main" id="{04A49A10-439E-4BEB-86DF-830C5AD10186}"/>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30</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4B9E96BB-8099-481D-91D3-CEEA2D544FFF}"/>
              </a:ext>
            </a:extLst>
          </p:cNvPr>
          <p:cNvPicPr>
            <a:picLocks noChangeAspect="1"/>
          </p:cNvPicPr>
          <p:nvPr/>
        </p:nvPicPr>
        <p:blipFill rotWithShape="1">
          <a:blip r:embed="rId3"/>
          <a:srcRect t="12508"/>
          <a:stretch/>
        </p:blipFill>
        <p:spPr>
          <a:xfrm>
            <a:off x="812801" y="1744574"/>
            <a:ext cx="10972800" cy="4017424"/>
          </a:xfrm>
          <a:prstGeom prst="rect">
            <a:avLst/>
          </a:prstGeom>
        </p:spPr>
      </p:pic>
      <p:sp>
        <p:nvSpPr>
          <p:cNvPr id="5" name="Rectangle: Rounded Corners 4">
            <a:extLst>
              <a:ext uri="{FF2B5EF4-FFF2-40B4-BE49-F238E27FC236}">
                <a16:creationId xmlns:a16="http://schemas.microsoft.com/office/drawing/2014/main" id="{42CF36AA-99F6-4556-A4AA-840F0859F6CA}"/>
              </a:ext>
            </a:extLst>
          </p:cNvPr>
          <p:cNvSpPr/>
          <p:nvPr/>
        </p:nvSpPr>
        <p:spPr>
          <a:xfrm>
            <a:off x="0" y="5943600"/>
            <a:ext cx="12192000" cy="905286"/>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chemeClr val="bg1"/>
                </a:solidFill>
                <a:latin typeface="Calibri"/>
              </a:rPr>
              <a:t>Operational error-rates have low temporal variation in a small time window, the error-rates evaluated during calibration can be used by the compiler</a:t>
            </a:r>
            <a:endParaRPr kumimoji="0" lang="en-US" sz="2800" b="1" i="0" u="none" strike="noStrike" kern="1200" cap="none" spc="0" normalizeH="0" baseline="0" noProof="0" dirty="0">
              <a:ln>
                <a:noFill/>
              </a:ln>
              <a:solidFill>
                <a:schemeClr val="bg1"/>
              </a:solidFill>
              <a:effectLst/>
              <a:uLnTx/>
              <a:uFillTx/>
              <a:latin typeface="Calibri"/>
            </a:endParaRPr>
          </a:p>
        </p:txBody>
      </p:sp>
      <p:sp>
        <p:nvSpPr>
          <p:cNvPr id="6" name="TextBox 5">
            <a:extLst>
              <a:ext uri="{FF2B5EF4-FFF2-40B4-BE49-F238E27FC236}">
                <a16:creationId xmlns:a16="http://schemas.microsoft.com/office/drawing/2014/main" id="{62810D17-4886-4D9F-98A8-86375593C34D}"/>
              </a:ext>
            </a:extLst>
          </p:cNvPr>
          <p:cNvSpPr txBox="1"/>
          <p:nvPr/>
        </p:nvSpPr>
        <p:spPr>
          <a:xfrm>
            <a:off x="10530349" y="2798032"/>
            <a:ext cx="774962" cy="584775"/>
          </a:xfrm>
          <a:prstGeom prst="rect">
            <a:avLst/>
          </a:prstGeom>
          <a:solidFill>
            <a:schemeClr val="bg1">
              <a:lumMod val="95000"/>
            </a:schemeClr>
          </a:solidFill>
          <a:ln w="28575">
            <a:solidFill>
              <a:schemeClr val="tx1"/>
            </a:solidFill>
          </a:ln>
        </p:spPr>
        <p:txBody>
          <a:bodyPr wrap="square" rtlCol="0">
            <a:spAutoFit/>
          </a:bodyPr>
          <a:lstStyle/>
          <a:p>
            <a:pPr algn="ctr"/>
            <a:r>
              <a:rPr lang="en-US" sz="1600" b="1" dirty="0"/>
              <a:t>Weak </a:t>
            </a:r>
          </a:p>
          <a:p>
            <a:pPr algn="ctr"/>
            <a:r>
              <a:rPr lang="en-US" sz="1600" b="1" dirty="0"/>
              <a:t>Link</a:t>
            </a:r>
          </a:p>
        </p:txBody>
      </p:sp>
      <p:sp>
        <p:nvSpPr>
          <p:cNvPr id="7" name="TextBox 6">
            <a:extLst>
              <a:ext uri="{FF2B5EF4-FFF2-40B4-BE49-F238E27FC236}">
                <a16:creationId xmlns:a16="http://schemas.microsoft.com/office/drawing/2014/main" id="{B7DC9BCB-4322-4F58-92D2-061A58182BA7}"/>
              </a:ext>
            </a:extLst>
          </p:cNvPr>
          <p:cNvSpPr txBox="1"/>
          <p:nvPr/>
        </p:nvSpPr>
        <p:spPr>
          <a:xfrm>
            <a:off x="10423768" y="4043387"/>
            <a:ext cx="900019" cy="584775"/>
          </a:xfrm>
          <a:prstGeom prst="rect">
            <a:avLst/>
          </a:prstGeom>
          <a:solidFill>
            <a:schemeClr val="bg1">
              <a:lumMod val="95000"/>
            </a:schemeClr>
          </a:solidFill>
          <a:ln w="28575">
            <a:solidFill>
              <a:schemeClr val="tx1"/>
            </a:solidFill>
          </a:ln>
        </p:spPr>
        <p:txBody>
          <a:bodyPr wrap="square" rtlCol="0">
            <a:spAutoFit/>
          </a:bodyPr>
          <a:lstStyle/>
          <a:p>
            <a:pPr algn="ctr"/>
            <a:r>
              <a:rPr lang="en-US" sz="1600" b="1" dirty="0"/>
              <a:t>Strong Links</a:t>
            </a:r>
          </a:p>
        </p:txBody>
      </p:sp>
      <p:pic>
        <p:nvPicPr>
          <p:cNvPr id="8" name="Picture 7" descr="A close up of a building&#10;&#10;Description generated with high confidence">
            <a:extLst>
              <a:ext uri="{FF2B5EF4-FFF2-40B4-BE49-F238E27FC236}">
                <a16:creationId xmlns:a16="http://schemas.microsoft.com/office/drawing/2014/main" id="{59EC73E0-1D67-4F35-B532-14B345409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3922" y="3090419"/>
            <a:ext cx="2795933" cy="2154010"/>
          </a:xfrm>
          <a:prstGeom prst="rect">
            <a:avLst/>
          </a:prstGeom>
        </p:spPr>
      </p:pic>
    </p:spTree>
    <p:extLst>
      <p:ext uri="{BB962C8B-B14F-4D97-AF65-F5344CB8AC3E}">
        <p14:creationId xmlns:p14="http://schemas.microsoft.com/office/powerpoint/2010/main" val="2642880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3CBB-18A6-416E-8B3D-FB1087095192}"/>
              </a:ext>
            </a:extLst>
          </p:cNvPr>
          <p:cNvSpPr>
            <a:spLocks noGrp="1"/>
          </p:cNvSpPr>
          <p:nvPr>
            <p:ph type="title"/>
          </p:nvPr>
        </p:nvSpPr>
        <p:spPr/>
        <p:txBody>
          <a:bodyPr/>
          <a:lstStyle/>
          <a:p>
            <a:r>
              <a:rPr lang="en-US" dirty="0"/>
              <a:t>Comparing VQA+ VQM with IBM’s Native Compiler </a:t>
            </a:r>
          </a:p>
        </p:txBody>
      </p:sp>
      <p:sp>
        <p:nvSpPr>
          <p:cNvPr id="3" name="Slide Number Placeholder 2">
            <a:extLst>
              <a:ext uri="{FF2B5EF4-FFF2-40B4-BE49-F238E27FC236}">
                <a16:creationId xmlns:a16="http://schemas.microsoft.com/office/drawing/2014/main" id="{93C8B143-9CFA-4B09-AD94-3D3CF8E13DC5}"/>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31</a:t>
            </a:fld>
            <a:endParaRPr lang="en-US" dirty="0">
              <a:solidFill>
                <a:prstClr val="black">
                  <a:tint val="75000"/>
                </a:prstClr>
              </a:solidFill>
            </a:endParaRPr>
          </a:p>
        </p:txBody>
      </p:sp>
      <p:pic>
        <p:nvPicPr>
          <p:cNvPr id="5" name="Picture 22">
            <a:extLst>
              <a:ext uri="{FF2B5EF4-FFF2-40B4-BE49-F238E27FC236}">
                <a16:creationId xmlns:a16="http://schemas.microsoft.com/office/drawing/2014/main" id="{513BC679-69FA-418F-9076-F69756CDC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818" y="1551027"/>
            <a:ext cx="7311817" cy="47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90">
            <a:extLst>
              <a:ext uri="{FF2B5EF4-FFF2-40B4-BE49-F238E27FC236}">
                <a16:creationId xmlns:a16="http://schemas.microsoft.com/office/drawing/2014/main" id="{F814C2EB-6CC7-4D3F-88D5-42D012E6D69B}"/>
              </a:ext>
            </a:extLst>
          </p:cNvPr>
          <p:cNvSpPr txBox="1">
            <a:spLocks noChangeArrowheads="1"/>
          </p:cNvSpPr>
          <p:nvPr/>
        </p:nvSpPr>
        <p:spPr bwMode="auto">
          <a:xfrm>
            <a:off x="4673600" y="2486469"/>
            <a:ext cx="3298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MS PGothic" panose="020B0600070205080204" pitchFamily="34" charset="-128"/>
              </a:defRPr>
            </a:lvl1pPr>
            <a:lvl2pPr marL="742950" indent="-285750">
              <a:defRPr sz="2400" b="1">
                <a:solidFill>
                  <a:schemeClr val="tx1"/>
                </a:solidFill>
                <a:latin typeface="Times New Roman" panose="02020603050405020304" pitchFamily="18" charset="0"/>
                <a:ea typeface="MS PGothic" panose="020B0600070205080204" pitchFamily="34" charset="-128"/>
              </a:defRPr>
            </a:lvl2pPr>
            <a:lvl3pPr marL="1143000" indent="-228600">
              <a:defRPr sz="2400" b="1">
                <a:solidFill>
                  <a:schemeClr val="tx1"/>
                </a:solidFill>
                <a:latin typeface="Times New Roman" panose="02020603050405020304" pitchFamily="18" charset="0"/>
                <a:ea typeface="MS PGothic" panose="020B0600070205080204" pitchFamily="34" charset="-128"/>
              </a:defRPr>
            </a:lvl3pPr>
            <a:lvl4pPr marL="1600200" indent="-228600">
              <a:defRPr sz="2400" b="1">
                <a:solidFill>
                  <a:schemeClr val="tx1"/>
                </a:solidFill>
                <a:latin typeface="Times New Roman" panose="02020603050405020304" pitchFamily="18" charset="0"/>
                <a:ea typeface="MS PGothic" panose="020B0600070205080204" pitchFamily="34" charset="-128"/>
              </a:defRPr>
            </a:lvl4pPr>
            <a:lvl5pPr marL="2057400" indent="-22860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r>
              <a:rPr lang="en-US" altLang="en-US" sz="1800" dirty="0">
                <a:latin typeface="Calibri" panose="020F0502020204030204" pitchFamily="34" charset="0"/>
                <a:cs typeface="Calibri" panose="020F0502020204030204" pitchFamily="34" charset="0"/>
              </a:rPr>
              <a:t>On simulator with IBM-Q20 data</a:t>
            </a:r>
          </a:p>
        </p:txBody>
      </p:sp>
      <p:sp>
        <p:nvSpPr>
          <p:cNvPr id="8" name="Rectangle 7">
            <a:extLst>
              <a:ext uri="{FF2B5EF4-FFF2-40B4-BE49-F238E27FC236}">
                <a16:creationId xmlns:a16="http://schemas.microsoft.com/office/drawing/2014/main" id="{2BCA1EEA-A54E-4812-8810-57F609B457D1}"/>
              </a:ext>
            </a:extLst>
          </p:cNvPr>
          <p:cNvSpPr/>
          <p:nvPr/>
        </p:nvSpPr>
        <p:spPr>
          <a:xfrm>
            <a:off x="0" y="6334780"/>
            <a:ext cx="12192000" cy="523220"/>
          </a:xfrm>
          <a:prstGeom prst="rect">
            <a:avLst/>
          </a:prstGeom>
          <a:solidFill>
            <a:schemeClr val="tx1">
              <a:lumMod val="65000"/>
              <a:lumOff val="35000"/>
            </a:schemeClr>
          </a:solidFill>
        </p:spPr>
        <p:txBody>
          <a:bodyPr wrap="square">
            <a:spAutoFit/>
          </a:bodyPr>
          <a:lstStyle/>
          <a:p>
            <a:pPr algn="ctr" eaLnBrk="1" hangingPunct="1">
              <a:defRPr/>
            </a:pPr>
            <a:r>
              <a:rPr lang="en-US" sz="2800" dirty="0">
                <a:solidFill>
                  <a:schemeClr val="bg1"/>
                </a:solidFill>
                <a:latin typeface="Calibri" panose="020F0502020204030204" pitchFamily="34" charset="0"/>
                <a:cs typeface="Calibri" panose="020F0502020204030204" pitchFamily="34" charset="0"/>
              </a:rPr>
              <a:t>Our evaluations show </a:t>
            </a:r>
            <a:r>
              <a:rPr lang="en-US" sz="2800" b="1" dirty="0">
                <a:solidFill>
                  <a:schemeClr val="bg1"/>
                </a:solidFill>
                <a:latin typeface="Calibri" panose="020F0502020204030204" pitchFamily="34" charset="0"/>
                <a:cs typeface="Calibri" panose="020F0502020204030204" pitchFamily="34" charset="0"/>
              </a:rPr>
              <a:t>up to 7x  improvement in PST over IBM’s </a:t>
            </a:r>
            <a:r>
              <a:rPr lang="en-US" sz="2800" b="1">
                <a:solidFill>
                  <a:schemeClr val="bg1"/>
                </a:solidFill>
                <a:latin typeface="Calibri" panose="020F0502020204030204" pitchFamily="34" charset="0"/>
                <a:cs typeface="Calibri" panose="020F0502020204030204" pitchFamily="34" charset="0"/>
              </a:rPr>
              <a:t>native compiler</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1380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2474-E571-428E-B90B-0E7C27279C90}"/>
              </a:ext>
            </a:extLst>
          </p:cNvPr>
          <p:cNvSpPr>
            <a:spLocks noGrp="1"/>
          </p:cNvSpPr>
          <p:nvPr>
            <p:ph type="title"/>
          </p:nvPr>
        </p:nvSpPr>
        <p:spPr>
          <a:xfrm>
            <a:off x="609599" y="94004"/>
            <a:ext cx="11070867" cy="1245810"/>
          </a:xfrm>
        </p:spPr>
        <p:txBody>
          <a:bodyPr>
            <a:normAutofit/>
          </a:bodyPr>
          <a:lstStyle/>
          <a:p>
            <a:r>
              <a:rPr lang="en-US" sz="4000" dirty="0"/>
              <a:t>Spatial Variability in SWAP Error Rates on IBM-Q20</a:t>
            </a:r>
          </a:p>
        </p:txBody>
      </p:sp>
      <p:sp>
        <p:nvSpPr>
          <p:cNvPr id="3" name="Slide Number Placeholder 2">
            <a:extLst>
              <a:ext uri="{FF2B5EF4-FFF2-40B4-BE49-F238E27FC236}">
                <a16:creationId xmlns:a16="http://schemas.microsoft.com/office/drawing/2014/main" id="{83FF89D5-2DCE-4F37-A3DC-1C6C26166F9F}"/>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32</a:t>
            </a:fld>
            <a:endParaRPr lang="en-US" dirty="0">
              <a:solidFill>
                <a:prstClr val="black">
                  <a:tint val="75000"/>
                </a:prstClr>
              </a:solidFill>
            </a:endParaRPr>
          </a:p>
        </p:txBody>
      </p:sp>
      <p:sp>
        <p:nvSpPr>
          <p:cNvPr id="5" name="Rectangle: Rounded Corners 4">
            <a:extLst>
              <a:ext uri="{FF2B5EF4-FFF2-40B4-BE49-F238E27FC236}">
                <a16:creationId xmlns:a16="http://schemas.microsoft.com/office/drawing/2014/main" id="{F948EA56-325D-4021-938E-FADA244F101F}"/>
              </a:ext>
            </a:extLst>
          </p:cNvPr>
          <p:cNvSpPr/>
          <p:nvPr/>
        </p:nvSpPr>
        <p:spPr>
          <a:xfrm>
            <a:off x="0"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chemeClr val="bg1"/>
                </a:solidFill>
                <a:latin typeface="Calibri"/>
              </a:rPr>
              <a:t>SWAP requires 3 CNOT ops, SWAP  on weakest link degrade PST by 50%</a:t>
            </a:r>
            <a:endParaRPr kumimoji="0" lang="en-US" sz="28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3965850B-647A-4BB0-9B33-B67E3FB886A1}"/>
              </a:ext>
            </a:extLst>
          </p:cNvPr>
          <p:cNvSpPr txBox="1"/>
          <p:nvPr/>
        </p:nvSpPr>
        <p:spPr>
          <a:xfrm>
            <a:off x="6239435" y="4748895"/>
            <a:ext cx="5881852" cy="1077218"/>
          </a:xfrm>
          <a:prstGeom prst="rect">
            <a:avLst/>
          </a:prstGeom>
          <a:noFill/>
        </p:spPr>
        <p:txBody>
          <a:bodyPr wrap="square" rtlCol="0">
            <a:spAutoFit/>
          </a:bodyPr>
          <a:lstStyle/>
          <a:p>
            <a:pPr algn="ctr"/>
            <a:r>
              <a:rPr lang="en-US" sz="3200" dirty="0">
                <a:latin typeface="+mn-lt"/>
              </a:rPr>
              <a:t>Average link error rate for 76 links in IBM-Q20 machine</a:t>
            </a:r>
          </a:p>
        </p:txBody>
      </p:sp>
      <p:pic>
        <p:nvPicPr>
          <p:cNvPr id="7" name="Picture 6" descr="A close up of a building&#10;&#10;Description generated with high confidence">
            <a:extLst>
              <a:ext uri="{FF2B5EF4-FFF2-40B4-BE49-F238E27FC236}">
                <a16:creationId xmlns:a16="http://schemas.microsoft.com/office/drawing/2014/main" id="{B783AAB0-0E55-4BF8-8B8B-AED7F6EB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86" y="1570496"/>
            <a:ext cx="6036449" cy="4650530"/>
          </a:xfrm>
          <a:prstGeom prst="rect">
            <a:avLst/>
          </a:prstGeom>
        </p:spPr>
      </p:pic>
      <p:cxnSp>
        <p:nvCxnSpPr>
          <p:cNvPr id="10" name="Straight Connector 9">
            <a:extLst>
              <a:ext uri="{FF2B5EF4-FFF2-40B4-BE49-F238E27FC236}">
                <a16:creationId xmlns:a16="http://schemas.microsoft.com/office/drawing/2014/main" id="{FE44979B-3A49-47F7-9EF9-965ABCF81FD3}"/>
              </a:ext>
            </a:extLst>
          </p:cNvPr>
          <p:cNvCxnSpPr/>
          <p:nvPr/>
        </p:nvCxnSpPr>
        <p:spPr>
          <a:xfrm>
            <a:off x="6892578" y="2220686"/>
            <a:ext cx="998925"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EBE91FE-F98F-47E3-9AB2-5DA3A24A7BE4}"/>
              </a:ext>
            </a:extLst>
          </p:cNvPr>
          <p:cNvSpPr txBox="1"/>
          <p:nvPr/>
        </p:nvSpPr>
        <p:spPr>
          <a:xfrm>
            <a:off x="8083604" y="1984926"/>
            <a:ext cx="2732608" cy="461665"/>
          </a:xfrm>
          <a:prstGeom prst="rect">
            <a:avLst/>
          </a:prstGeom>
          <a:noFill/>
        </p:spPr>
        <p:txBody>
          <a:bodyPr wrap="none" rtlCol="0">
            <a:spAutoFit/>
          </a:bodyPr>
          <a:lstStyle/>
          <a:p>
            <a:r>
              <a:rPr lang="en-US" sz="2400" b="1" dirty="0">
                <a:latin typeface="+mj-lt"/>
              </a:rPr>
              <a:t>Link Error Rate &gt; 7%</a:t>
            </a:r>
          </a:p>
        </p:txBody>
      </p:sp>
      <p:cxnSp>
        <p:nvCxnSpPr>
          <p:cNvPr id="12" name="Straight Connector 11">
            <a:extLst>
              <a:ext uri="{FF2B5EF4-FFF2-40B4-BE49-F238E27FC236}">
                <a16:creationId xmlns:a16="http://schemas.microsoft.com/office/drawing/2014/main" id="{A5089927-0174-4625-8603-65E754186560}"/>
              </a:ext>
            </a:extLst>
          </p:cNvPr>
          <p:cNvCxnSpPr/>
          <p:nvPr/>
        </p:nvCxnSpPr>
        <p:spPr>
          <a:xfrm>
            <a:off x="6892578" y="2723659"/>
            <a:ext cx="998925" cy="0"/>
          </a:xfrm>
          <a:prstGeom prst="line">
            <a:avLst/>
          </a:prstGeom>
          <a:ln w="76200">
            <a:solidFill>
              <a:srgbClr val="F48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C6381DF-3BFD-4CA2-B829-0AE6343C553F}"/>
              </a:ext>
            </a:extLst>
          </p:cNvPr>
          <p:cNvSpPr txBox="1"/>
          <p:nvPr/>
        </p:nvSpPr>
        <p:spPr>
          <a:xfrm>
            <a:off x="8083604" y="2510951"/>
            <a:ext cx="3404265" cy="461665"/>
          </a:xfrm>
          <a:prstGeom prst="rect">
            <a:avLst/>
          </a:prstGeom>
          <a:noFill/>
        </p:spPr>
        <p:txBody>
          <a:bodyPr wrap="none" rtlCol="0">
            <a:spAutoFit/>
          </a:bodyPr>
          <a:lstStyle/>
          <a:p>
            <a:r>
              <a:rPr lang="en-US" sz="2400" b="1" dirty="0">
                <a:latin typeface="+mj-lt"/>
              </a:rPr>
              <a:t>3% &lt; Link Error Rate &lt; 7%</a:t>
            </a:r>
          </a:p>
        </p:txBody>
      </p:sp>
      <p:cxnSp>
        <p:nvCxnSpPr>
          <p:cNvPr id="14" name="Straight Connector 13">
            <a:extLst>
              <a:ext uri="{FF2B5EF4-FFF2-40B4-BE49-F238E27FC236}">
                <a16:creationId xmlns:a16="http://schemas.microsoft.com/office/drawing/2014/main" id="{24CA9192-5AA4-4F8B-9243-DAF9B96A88AE}"/>
              </a:ext>
            </a:extLst>
          </p:cNvPr>
          <p:cNvCxnSpPr/>
          <p:nvPr/>
        </p:nvCxnSpPr>
        <p:spPr>
          <a:xfrm>
            <a:off x="6892578" y="3241640"/>
            <a:ext cx="998925" cy="0"/>
          </a:xfrm>
          <a:prstGeom prst="line">
            <a:avLst/>
          </a:prstGeom>
          <a:ln w="76200">
            <a:solidFill>
              <a:srgbClr val="00EF00"/>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AC4D599-A8E3-42DB-A5F4-906E323F6B79}"/>
              </a:ext>
            </a:extLst>
          </p:cNvPr>
          <p:cNvSpPr txBox="1"/>
          <p:nvPr/>
        </p:nvSpPr>
        <p:spPr>
          <a:xfrm>
            <a:off x="8083604" y="3036616"/>
            <a:ext cx="2732608" cy="461665"/>
          </a:xfrm>
          <a:prstGeom prst="rect">
            <a:avLst/>
          </a:prstGeom>
          <a:noFill/>
        </p:spPr>
        <p:txBody>
          <a:bodyPr wrap="none" rtlCol="0">
            <a:spAutoFit/>
          </a:bodyPr>
          <a:lstStyle/>
          <a:p>
            <a:r>
              <a:rPr lang="en-US" sz="2400" b="1" dirty="0">
                <a:latin typeface="+mj-lt"/>
              </a:rPr>
              <a:t>Link Error Rate &lt; 3%</a:t>
            </a:r>
          </a:p>
        </p:txBody>
      </p:sp>
      <p:grpSp>
        <p:nvGrpSpPr>
          <p:cNvPr id="26" name="Group 25">
            <a:extLst>
              <a:ext uri="{FF2B5EF4-FFF2-40B4-BE49-F238E27FC236}">
                <a16:creationId xmlns:a16="http://schemas.microsoft.com/office/drawing/2014/main" id="{98E752A4-24A5-4341-A9AE-954FAE7F3197}"/>
              </a:ext>
            </a:extLst>
          </p:cNvPr>
          <p:cNvGrpSpPr/>
          <p:nvPr/>
        </p:nvGrpSpPr>
        <p:grpSpPr>
          <a:xfrm>
            <a:off x="2799366" y="2074858"/>
            <a:ext cx="2273986" cy="646331"/>
            <a:chOff x="2799366" y="2074858"/>
            <a:chExt cx="2273986" cy="646331"/>
          </a:xfrm>
        </p:grpSpPr>
        <p:sp>
          <p:nvSpPr>
            <p:cNvPr id="17" name="TextBox 16">
              <a:extLst>
                <a:ext uri="{FF2B5EF4-FFF2-40B4-BE49-F238E27FC236}">
                  <a16:creationId xmlns:a16="http://schemas.microsoft.com/office/drawing/2014/main" id="{FA6669D1-D3DB-455F-B4C0-8E1B38E1FA41}"/>
                </a:ext>
              </a:extLst>
            </p:cNvPr>
            <p:cNvSpPr txBox="1"/>
            <p:nvPr/>
          </p:nvSpPr>
          <p:spPr>
            <a:xfrm>
              <a:off x="2799366" y="2074858"/>
              <a:ext cx="1762022" cy="646331"/>
            </a:xfrm>
            <a:prstGeom prst="rect">
              <a:avLst/>
            </a:prstGeom>
            <a:solidFill>
              <a:schemeClr val="tx2">
                <a:lumMod val="75000"/>
              </a:schemeClr>
            </a:solidFill>
          </p:spPr>
          <p:txBody>
            <a:bodyPr wrap="none" rtlCol="0">
              <a:spAutoFit/>
            </a:bodyPr>
            <a:lstStyle/>
            <a:p>
              <a:pPr algn="ctr"/>
              <a:r>
                <a:rPr lang="en-US" dirty="0">
                  <a:solidFill>
                    <a:schemeClr val="bg1"/>
                  </a:solidFill>
                </a:rPr>
                <a:t>Worst link:</a:t>
              </a:r>
            </a:p>
            <a:p>
              <a:pPr algn="ctr"/>
              <a:r>
                <a:rPr lang="en-US" dirty="0">
                  <a:solidFill>
                    <a:schemeClr val="bg1"/>
                  </a:solidFill>
                </a:rPr>
                <a:t> 15% </a:t>
              </a:r>
              <a:r>
                <a:rPr lang="en-US" dirty="0" err="1">
                  <a:solidFill>
                    <a:schemeClr val="bg1"/>
                  </a:solidFill>
                </a:rPr>
                <a:t>cnot</a:t>
              </a:r>
              <a:r>
                <a:rPr lang="en-US" dirty="0">
                  <a:solidFill>
                    <a:schemeClr val="bg1"/>
                  </a:solidFill>
                </a:rPr>
                <a:t> error</a:t>
              </a:r>
            </a:p>
          </p:txBody>
        </p:sp>
        <p:cxnSp>
          <p:nvCxnSpPr>
            <p:cNvPr id="24" name="Straight Arrow Connector 23">
              <a:extLst>
                <a:ext uri="{FF2B5EF4-FFF2-40B4-BE49-F238E27FC236}">
                  <a16:creationId xmlns:a16="http://schemas.microsoft.com/office/drawing/2014/main" id="{189FC801-CD93-41E7-B33F-F929F6E0A04D}"/>
                </a:ext>
              </a:extLst>
            </p:cNvPr>
            <p:cNvCxnSpPr>
              <a:cxnSpLocks/>
            </p:cNvCxnSpPr>
            <p:nvPr/>
          </p:nvCxnSpPr>
          <p:spPr>
            <a:xfrm>
              <a:off x="4562662" y="2392661"/>
              <a:ext cx="51069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pic>
        <p:nvPicPr>
          <p:cNvPr id="29" name="Picture 28" descr="A close up of a building&#10;&#10;Description generated with high confidence">
            <a:extLst>
              <a:ext uri="{FF2B5EF4-FFF2-40B4-BE49-F238E27FC236}">
                <a16:creationId xmlns:a16="http://schemas.microsoft.com/office/drawing/2014/main" id="{E1D82CE8-949C-425B-8D5C-D9E2A7DAD36C}"/>
              </a:ext>
            </a:extLst>
          </p:cNvPr>
          <p:cNvPicPr>
            <a:picLocks noChangeAspect="1"/>
          </p:cNvPicPr>
          <p:nvPr/>
        </p:nvPicPr>
        <p:blipFill rotWithShape="1">
          <a:blip r:embed="rId3">
            <a:extLst>
              <a:ext uri="{28A0092B-C50C-407E-A947-70E740481C1C}">
                <a14:useLocalDpi xmlns:a14="http://schemas.microsoft.com/office/drawing/2010/main" val="0"/>
              </a:ext>
            </a:extLst>
          </a:blip>
          <a:srcRect t="89624" r="68060"/>
          <a:stretch/>
        </p:blipFill>
        <p:spPr>
          <a:xfrm>
            <a:off x="200438" y="5741781"/>
            <a:ext cx="1928053" cy="482528"/>
          </a:xfrm>
          <a:prstGeom prst="rect">
            <a:avLst/>
          </a:prstGeom>
        </p:spPr>
      </p:pic>
      <p:grpSp>
        <p:nvGrpSpPr>
          <p:cNvPr id="23" name="Group 22">
            <a:extLst>
              <a:ext uri="{FF2B5EF4-FFF2-40B4-BE49-F238E27FC236}">
                <a16:creationId xmlns:a16="http://schemas.microsoft.com/office/drawing/2014/main" id="{D5BE5C63-D55F-4ADF-A703-E8A1CE482FF2}"/>
              </a:ext>
            </a:extLst>
          </p:cNvPr>
          <p:cNvGrpSpPr/>
          <p:nvPr/>
        </p:nvGrpSpPr>
        <p:grpSpPr>
          <a:xfrm>
            <a:off x="270712" y="4902747"/>
            <a:ext cx="1697901" cy="967855"/>
            <a:chOff x="270712" y="4979587"/>
            <a:chExt cx="1697901" cy="967855"/>
          </a:xfrm>
        </p:grpSpPr>
        <p:cxnSp>
          <p:nvCxnSpPr>
            <p:cNvPr id="19" name="Straight Arrow Connector 18">
              <a:extLst>
                <a:ext uri="{FF2B5EF4-FFF2-40B4-BE49-F238E27FC236}">
                  <a16:creationId xmlns:a16="http://schemas.microsoft.com/office/drawing/2014/main" id="{D87DF67D-8BF3-49AA-AF25-55D4B0DCFC6B}"/>
                </a:ext>
              </a:extLst>
            </p:cNvPr>
            <p:cNvCxnSpPr>
              <a:cxnSpLocks/>
            </p:cNvCxnSpPr>
            <p:nvPr/>
          </p:nvCxnSpPr>
          <p:spPr>
            <a:xfrm>
              <a:off x="998924" y="5464914"/>
              <a:ext cx="453358" cy="48252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2A3BE38A-B59B-4FCC-B187-5F7CA071292B}"/>
                </a:ext>
              </a:extLst>
            </p:cNvPr>
            <p:cNvSpPr txBox="1"/>
            <p:nvPr/>
          </p:nvSpPr>
          <p:spPr>
            <a:xfrm>
              <a:off x="270712" y="4979587"/>
              <a:ext cx="1697901" cy="646331"/>
            </a:xfrm>
            <a:prstGeom prst="rect">
              <a:avLst/>
            </a:prstGeom>
            <a:solidFill>
              <a:schemeClr val="tx2">
                <a:lumMod val="75000"/>
              </a:schemeClr>
            </a:solidFill>
          </p:spPr>
          <p:txBody>
            <a:bodyPr wrap="none" rtlCol="0">
              <a:spAutoFit/>
            </a:bodyPr>
            <a:lstStyle/>
            <a:p>
              <a:pPr algn="ctr"/>
              <a:r>
                <a:rPr lang="en-US" dirty="0">
                  <a:solidFill>
                    <a:schemeClr val="bg1"/>
                  </a:solidFill>
                </a:rPr>
                <a:t>Best Link:</a:t>
              </a:r>
            </a:p>
            <a:p>
              <a:pPr algn="ctr"/>
              <a:r>
                <a:rPr lang="en-US" dirty="0">
                  <a:solidFill>
                    <a:schemeClr val="bg1"/>
                  </a:solidFill>
                </a:rPr>
                <a:t> 2% </a:t>
              </a:r>
              <a:r>
                <a:rPr lang="en-US" dirty="0" err="1">
                  <a:solidFill>
                    <a:schemeClr val="bg1"/>
                  </a:solidFill>
                </a:rPr>
                <a:t>cnot</a:t>
              </a:r>
              <a:r>
                <a:rPr lang="en-US" dirty="0">
                  <a:solidFill>
                    <a:schemeClr val="bg1"/>
                  </a:solidFill>
                </a:rPr>
                <a:t> error</a:t>
              </a:r>
            </a:p>
          </p:txBody>
        </p:sp>
      </p:grpSp>
      <p:pic>
        <p:nvPicPr>
          <p:cNvPr id="34" name="Graphic 33">
            <a:extLst>
              <a:ext uri="{FF2B5EF4-FFF2-40B4-BE49-F238E27FC236}">
                <a16:creationId xmlns:a16="http://schemas.microsoft.com/office/drawing/2014/main" id="{A54C9AFB-EE8E-4363-8555-36AD79F3B7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5267" y="1604113"/>
            <a:ext cx="1809519" cy="1809519"/>
          </a:xfrm>
          <a:prstGeom prst="rect">
            <a:avLst/>
          </a:prstGeom>
        </p:spPr>
      </p:pic>
      <p:pic>
        <p:nvPicPr>
          <p:cNvPr id="35" name="Graphic 34">
            <a:extLst>
              <a:ext uri="{FF2B5EF4-FFF2-40B4-BE49-F238E27FC236}">
                <a16:creationId xmlns:a16="http://schemas.microsoft.com/office/drawing/2014/main" id="{B042E856-2960-4BE6-8BA1-4E67AECAB2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56951" y="1957588"/>
            <a:ext cx="1113651" cy="1113651"/>
          </a:xfrm>
          <a:prstGeom prst="rect">
            <a:avLst/>
          </a:prstGeom>
        </p:spPr>
      </p:pic>
      <p:sp>
        <p:nvSpPr>
          <p:cNvPr id="22" name="TextBox 21">
            <a:extLst>
              <a:ext uri="{FF2B5EF4-FFF2-40B4-BE49-F238E27FC236}">
                <a16:creationId xmlns:a16="http://schemas.microsoft.com/office/drawing/2014/main" id="{8A4EC4BA-2B51-46C7-9166-4ABF7D5E3CD2}"/>
              </a:ext>
            </a:extLst>
          </p:cNvPr>
          <p:cNvSpPr txBox="1"/>
          <p:nvPr/>
        </p:nvSpPr>
        <p:spPr>
          <a:xfrm flipH="1">
            <a:off x="2806571" y="2753339"/>
            <a:ext cx="1765701" cy="1015663"/>
          </a:xfrm>
          <a:prstGeom prst="rect">
            <a:avLst/>
          </a:prstGeom>
          <a:solidFill>
            <a:srgbClr val="FF0000"/>
          </a:solidFill>
        </p:spPr>
        <p:txBody>
          <a:bodyPr wrap="square" rtlCol="0">
            <a:spAutoFit/>
          </a:bodyPr>
          <a:lstStyle/>
          <a:p>
            <a:pPr algn="ctr"/>
            <a:r>
              <a:rPr lang="en-US" sz="2000" dirty="0">
                <a:solidFill>
                  <a:schemeClr val="bg1"/>
                </a:solidFill>
                <a:latin typeface="Arial Rounded MT Bold" panose="020F0704030504030204" pitchFamily="34" charset="0"/>
              </a:rPr>
              <a:t>Worst SWAP 40% Chance of Failure</a:t>
            </a:r>
          </a:p>
        </p:txBody>
      </p:sp>
      <p:sp>
        <p:nvSpPr>
          <p:cNvPr id="25" name="TextBox 24">
            <a:extLst>
              <a:ext uri="{FF2B5EF4-FFF2-40B4-BE49-F238E27FC236}">
                <a16:creationId xmlns:a16="http://schemas.microsoft.com/office/drawing/2014/main" id="{80B2E4BE-8A18-4CA7-AFF0-E2995E0530E6}"/>
              </a:ext>
            </a:extLst>
          </p:cNvPr>
          <p:cNvSpPr txBox="1"/>
          <p:nvPr/>
        </p:nvSpPr>
        <p:spPr>
          <a:xfrm flipH="1">
            <a:off x="185128" y="3883801"/>
            <a:ext cx="1958671" cy="1015663"/>
          </a:xfrm>
          <a:prstGeom prst="rect">
            <a:avLst/>
          </a:prstGeom>
          <a:solidFill>
            <a:srgbClr val="07FD59"/>
          </a:solidFill>
        </p:spPr>
        <p:txBody>
          <a:bodyPr wrap="square" rtlCol="0">
            <a:spAutoFit/>
          </a:bodyPr>
          <a:lstStyle/>
          <a:p>
            <a:pPr algn="ctr"/>
            <a:r>
              <a:rPr lang="en-US" sz="2000" dirty="0">
                <a:latin typeface="Arial Rounded MT Bold" panose="020F0704030504030204" pitchFamily="34" charset="0"/>
              </a:rPr>
              <a:t>Best SWAP</a:t>
            </a:r>
          </a:p>
          <a:p>
            <a:pPr algn="ctr"/>
            <a:r>
              <a:rPr lang="en-US" sz="2000" dirty="0">
                <a:latin typeface="Arial Rounded MT Bold" panose="020F0704030504030204" pitchFamily="34" charset="0"/>
              </a:rPr>
              <a:t>6% probability of Failure</a:t>
            </a:r>
          </a:p>
        </p:txBody>
      </p:sp>
    </p:spTree>
    <p:extLst>
      <p:ext uri="{BB962C8B-B14F-4D97-AF65-F5344CB8AC3E}">
        <p14:creationId xmlns:p14="http://schemas.microsoft.com/office/powerpoint/2010/main" val="518264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7"/>
                                        </p:tgtEl>
                                        <p:attrNameLst>
                                          <p:attrName>style.opacity</p:attrName>
                                        </p:attrNameLst>
                                      </p:cBhvr>
                                      <p:to>
                                        <p:strVal val="0.25"/>
                                      </p:to>
                                    </p:set>
                                    <p:animEffect filter="image" prLst="opacity: 0.25">
                                      <p:cBhvr rctx="IE">
                                        <p:cTn id="13" dur="indefinite"/>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29"/>
                                        </p:tgtEl>
                                        <p:attrNameLst>
                                          <p:attrName>style.opacity</p:attrName>
                                        </p:attrNameLst>
                                      </p:cBhvr>
                                      <p:to>
                                        <p:strVal val="0.25"/>
                                      </p:to>
                                    </p:set>
                                    <p:animEffect filter="image" prLst="opacity: 0.25">
                                      <p:cBhvr rctx="IE">
                                        <p:cTn id="18" dur="indefinite"/>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FE0561-DE1F-4F56-BE53-5D06EF6B171C}"/>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4</a:t>
            </a:fld>
            <a:endParaRPr lang="en-US" dirty="0">
              <a:solidFill>
                <a:prstClr val="black">
                  <a:tint val="75000"/>
                </a:prstClr>
              </a:solidFill>
            </a:endParaRPr>
          </a:p>
        </p:txBody>
      </p:sp>
      <p:sp>
        <p:nvSpPr>
          <p:cNvPr id="4" name="Title 1">
            <a:extLst>
              <a:ext uri="{FF2B5EF4-FFF2-40B4-BE49-F238E27FC236}">
                <a16:creationId xmlns:a16="http://schemas.microsoft.com/office/drawing/2014/main" id="{363F6EBA-ED88-46B7-A8AE-FADE103C0169}"/>
              </a:ext>
            </a:extLst>
          </p:cNvPr>
          <p:cNvSpPr>
            <a:spLocks noGrp="1"/>
          </p:cNvSpPr>
          <p:nvPr>
            <p:ph type="title"/>
          </p:nvPr>
        </p:nvSpPr>
        <p:spPr/>
        <p:txBody>
          <a:bodyPr>
            <a:normAutofit/>
          </a:bodyPr>
          <a:lstStyle/>
          <a:p>
            <a:r>
              <a:rPr lang="en-US" sz="4400" dirty="0"/>
              <a:t>NISQ Programming Model</a:t>
            </a:r>
          </a:p>
        </p:txBody>
      </p:sp>
      <p:sp>
        <p:nvSpPr>
          <p:cNvPr id="6" name="Rectangle: Rounded Corners 5">
            <a:extLst>
              <a:ext uri="{FF2B5EF4-FFF2-40B4-BE49-F238E27FC236}">
                <a16:creationId xmlns:a16="http://schemas.microsoft.com/office/drawing/2014/main" id="{1168F5CE-DC1A-4257-874B-44E384491581}"/>
              </a:ext>
            </a:extLst>
          </p:cNvPr>
          <p:cNvSpPr/>
          <p:nvPr/>
        </p:nvSpPr>
        <p:spPr>
          <a:xfrm>
            <a:off x="9236" y="6329086"/>
            <a:ext cx="12192000" cy="51980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chemeClr val="bg1"/>
                </a:solidFill>
                <a:latin typeface="Calibri"/>
              </a:rPr>
              <a:t>Figure of Merit: </a:t>
            </a:r>
            <a:r>
              <a:rPr kumimoji="0" lang="en-US" sz="2800" b="1" i="0" u="none" strike="noStrike" kern="1200" cap="none" spc="0" normalizeH="0" baseline="0" noProof="0" dirty="0">
                <a:ln>
                  <a:noFill/>
                </a:ln>
                <a:solidFill>
                  <a:schemeClr val="bg1"/>
                </a:solidFill>
                <a:effectLst/>
                <a:uLnTx/>
                <a:uFillTx/>
                <a:latin typeface="Calibri"/>
                <a:ea typeface="+mn-ea"/>
                <a:cs typeface="+mn-cs"/>
              </a:rPr>
              <a:t>Probability</a:t>
            </a:r>
            <a:r>
              <a:rPr kumimoji="0" lang="en-US" sz="2800" b="1" i="0" u="none" strike="noStrike" kern="1200" cap="none" spc="0" normalizeH="0" noProof="0" dirty="0">
                <a:ln>
                  <a:noFill/>
                </a:ln>
                <a:solidFill>
                  <a:schemeClr val="bg1"/>
                </a:solidFill>
                <a:effectLst/>
                <a:uLnTx/>
                <a:uFillTx/>
                <a:latin typeface="Calibri"/>
                <a:ea typeface="+mn-ea"/>
                <a:cs typeface="+mn-cs"/>
              </a:rPr>
              <a:t> of </a:t>
            </a:r>
            <a:r>
              <a:rPr lang="en-US" sz="2800" b="1" noProof="0" dirty="0">
                <a:solidFill>
                  <a:schemeClr val="bg1"/>
                </a:solidFill>
                <a:latin typeface="Calibri"/>
              </a:rPr>
              <a:t>S</a:t>
            </a:r>
            <a:r>
              <a:rPr kumimoji="0" lang="en-US" sz="2800" b="1" i="0" u="none" strike="noStrike" kern="1200" cap="none" spc="0" normalizeH="0" noProof="0" dirty="0">
                <a:ln>
                  <a:noFill/>
                </a:ln>
                <a:solidFill>
                  <a:schemeClr val="bg1"/>
                </a:solidFill>
                <a:effectLst/>
                <a:uLnTx/>
                <a:uFillTx/>
                <a:latin typeface="Calibri"/>
                <a:ea typeface="+mn-ea"/>
                <a:cs typeface="+mn-cs"/>
              </a:rPr>
              <a:t>uccessful </a:t>
            </a:r>
            <a:r>
              <a:rPr lang="en-US" sz="2800" b="1" dirty="0">
                <a:solidFill>
                  <a:schemeClr val="bg1"/>
                </a:solidFill>
                <a:latin typeface="Calibri"/>
              </a:rPr>
              <a:t>T</a:t>
            </a:r>
            <a:r>
              <a:rPr kumimoji="0" lang="en-US" sz="2800" b="1" i="0" u="none" strike="noStrike" kern="1200" cap="none" spc="0" normalizeH="0" noProof="0" dirty="0" err="1">
                <a:ln>
                  <a:noFill/>
                </a:ln>
                <a:solidFill>
                  <a:schemeClr val="bg1"/>
                </a:solidFill>
                <a:effectLst/>
                <a:uLnTx/>
                <a:uFillTx/>
                <a:latin typeface="Calibri"/>
                <a:ea typeface="+mn-ea"/>
                <a:cs typeface="+mn-cs"/>
              </a:rPr>
              <a:t>rial</a:t>
            </a:r>
            <a:r>
              <a:rPr kumimoji="0" lang="en-US" sz="2800" b="1" i="0" u="none" strike="noStrike" kern="1200" cap="none" spc="0" normalizeH="0" noProof="0" dirty="0">
                <a:ln>
                  <a:noFill/>
                </a:ln>
                <a:solidFill>
                  <a:schemeClr val="bg1"/>
                </a:solidFill>
                <a:effectLst/>
                <a:uLnTx/>
                <a:uFillTx/>
                <a:latin typeface="Calibri"/>
                <a:ea typeface="+mn-ea"/>
                <a:cs typeface="+mn-cs"/>
              </a:rPr>
              <a:t> (PST)</a:t>
            </a:r>
            <a:endParaRPr kumimoji="0" lang="en-US" sz="2800" b="1" i="0" u="none" strike="noStrike" kern="1200" cap="none" spc="0" normalizeH="0" baseline="0" noProof="0" dirty="0">
              <a:ln>
                <a:noFill/>
              </a:ln>
              <a:solidFill>
                <a:schemeClr val="bg1"/>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6FF8DA5F-EDED-4FE3-9B31-01EF69AB8589}"/>
              </a:ext>
            </a:extLst>
          </p:cNvPr>
          <p:cNvGrpSpPr/>
          <p:nvPr/>
        </p:nvGrpSpPr>
        <p:grpSpPr>
          <a:xfrm>
            <a:off x="9236" y="4485803"/>
            <a:ext cx="8313983" cy="1647072"/>
            <a:chOff x="-30521" y="8571178"/>
            <a:chExt cx="8313983" cy="1647072"/>
          </a:xfrm>
        </p:grpSpPr>
        <p:sp>
          <p:nvSpPr>
            <p:cNvPr id="26" name="TextBox 25">
              <a:extLst>
                <a:ext uri="{FF2B5EF4-FFF2-40B4-BE49-F238E27FC236}">
                  <a16:creationId xmlns:a16="http://schemas.microsoft.com/office/drawing/2014/main" id="{A4BAF982-C6E4-41EA-BE43-951052D87596}"/>
                </a:ext>
              </a:extLst>
            </p:cNvPr>
            <p:cNvSpPr txBox="1"/>
            <p:nvPr/>
          </p:nvSpPr>
          <p:spPr>
            <a:xfrm>
              <a:off x="-30521" y="8724947"/>
              <a:ext cx="1472471" cy="646331"/>
            </a:xfrm>
            <a:prstGeom prst="rect">
              <a:avLst/>
            </a:prstGeom>
            <a:noFill/>
            <a:effectLst/>
          </p:spPr>
          <p:txBody>
            <a:bodyPr wrap="square" rtlCol="0">
              <a:spAutoFit/>
            </a:bodyPr>
            <a:lstStyle/>
            <a:p>
              <a:pPr algn="ctr"/>
              <a:r>
                <a:rPr lang="en-US" b="1" dirty="0"/>
                <a:t>Input Program</a:t>
              </a:r>
            </a:p>
          </p:txBody>
        </p:sp>
        <p:sp>
          <p:nvSpPr>
            <p:cNvPr id="2" name="Rectangle 1">
              <a:extLst>
                <a:ext uri="{FF2B5EF4-FFF2-40B4-BE49-F238E27FC236}">
                  <a16:creationId xmlns:a16="http://schemas.microsoft.com/office/drawing/2014/main" id="{0E470119-F59D-401A-B627-9AAB10317DEF}"/>
                </a:ext>
              </a:extLst>
            </p:cNvPr>
            <p:cNvSpPr/>
            <p:nvPr/>
          </p:nvSpPr>
          <p:spPr>
            <a:xfrm>
              <a:off x="1526869" y="8571178"/>
              <a:ext cx="1212367" cy="943837"/>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Compile</a:t>
              </a:r>
            </a:p>
          </p:txBody>
        </p:sp>
        <p:cxnSp>
          <p:nvCxnSpPr>
            <p:cNvPr id="11" name="Straight Arrow Connector 10">
              <a:extLst>
                <a:ext uri="{FF2B5EF4-FFF2-40B4-BE49-F238E27FC236}">
                  <a16:creationId xmlns:a16="http://schemas.microsoft.com/office/drawing/2014/main" id="{EFB4C7FF-1FA9-4536-82F8-DE29FAF2E753}"/>
                </a:ext>
              </a:extLst>
            </p:cNvPr>
            <p:cNvCxnSpPr>
              <a:cxnSpLocks/>
            </p:cNvCxnSpPr>
            <p:nvPr/>
          </p:nvCxnSpPr>
          <p:spPr>
            <a:xfrm>
              <a:off x="1264605" y="9048116"/>
              <a:ext cx="27405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13" name="Rectangle 12">
              <a:extLst>
                <a:ext uri="{FF2B5EF4-FFF2-40B4-BE49-F238E27FC236}">
                  <a16:creationId xmlns:a16="http://schemas.microsoft.com/office/drawing/2014/main" id="{6E72E78A-B1E5-4234-9584-623CBB43E3EC}"/>
                </a:ext>
              </a:extLst>
            </p:cNvPr>
            <p:cNvSpPr/>
            <p:nvPr/>
          </p:nvSpPr>
          <p:spPr>
            <a:xfrm>
              <a:off x="7157276" y="8571178"/>
              <a:ext cx="1126186" cy="800100"/>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Output</a:t>
              </a:r>
            </a:p>
            <a:p>
              <a:pPr algn="ctr"/>
              <a:r>
                <a:rPr lang="en-US" sz="2400" dirty="0">
                  <a:solidFill>
                    <a:schemeClr val="tx1"/>
                  </a:solidFill>
                </a:rPr>
                <a:t>Log</a:t>
              </a:r>
            </a:p>
          </p:txBody>
        </p:sp>
        <p:sp>
          <p:nvSpPr>
            <p:cNvPr id="19" name="TextBox 18">
              <a:extLst>
                <a:ext uri="{FF2B5EF4-FFF2-40B4-BE49-F238E27FC236}">
                  <a16:creationId xmlns:a16="http://schemas.microsoft.com/office/drawing/2014/main" id="{696EDDB6-271A-4F2D-9D54-B564BFD20CD3}"/>
                </a:ext>
              </a:extLst>
            </p:cNvPr>
            <p:cNvSpPr txBox="1"/>
            <p:nvPr/>
          </p:nvSpPr>
          <p:spPr>
            <a:xfrm>
              <a:off x="3222924" y="8575954"/>
              <a:ext cx="1395880" cy="923330"/>
            </a:xfrm>
            <a:prstGeom prst="rect">
              <a:avLst/>
            </a:prstGeom>
            <a:solidFill>
              <a:srgbClr val="FEE599"/>
            </a:solidFill>
            <a:ln w="19050">
              <a:solidFill>
                <a:schemeClr val="tx1"/>
              </a:solidFill>
            </a:ln>
            <a:effectLst/>
          </p:spPr>
          <p:txBody>
            <a:bodyPr wrap="square" rtlCol="0">
              <a:spAutoFit/>
            </a:bodyPr>
            <a:lstStyle/>
            <a:p>
              <a:pPr algn="ctr"/>
              <a:endParaRPr lang="en-US" b="1" dirty="0"/>
            </a:p>
            <a:p>
              <a:pPr algn="ctr"/>
              <a:r>
                <a:rPr lang="en-US" b="1" dirty="0"/>
                <a:t>Executable</a:t>
              </a:r>
            </a:p>
            <a:p>
              <a:pPr algn="ctr"/>
              <a:r>
                <a:rPr lang="en-US" b="1" dirty="0"/>
                <a:t> </a:t>
              </a:r>
            </a:p>
          </p:txBody>
        </p:sp>
        <p:cxnSp>
          <p:nvCxnSpPr>
            <p:cNvPr id="22" name="Straight Arrow Connector 21">
              <a:extLst>
                <a:ext uri="{FF2B5EF4-FFF2-40B4-BE49-F238E27FC236}">
                  <a16:creationId xmlns:a16="http://schemas.microsoft.com/office/drawing/2014/main" id="{F51651FF-0672-49CC-B402-090A54BF1497}"/>
                </a:ext>
              </a:extLst>
            </p:cNvPr>
            <p:cNvCxnSpPr>
              <a:cxnSpLocks/>
            </p:cNvCxnSpPr>
            <p:nvPr/>
          </p:nvCxnSpPr>
          <p:spPr>
            <a:xfrm>
              <a:off x="2780414" y="9048115"/>
              <a:ext cx="415261"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AD80FBE2-5181-4602-BBF4-A7547A28652A}"/>
                </a:ext>
              </a:extLst>
            </p:cNvPr>
            <p:cNvSpPr/>
            <p:nvPr/>
          </p:nvSpPr>
          <p:spPr>
            <a:xfrm>
              <a:off x="5013132" y="8571179"/>
              <a:ext cx="1381004" cy="858917"/>
            </a:xfrm>
            <a:prstGeom prst="rect">
              <a:avLst/>
            </a:prstGeom>
            <a:solidFill>
              <a:srgbClr val="FEE599"/>
            </a:solidFill>
            <a:ln w="19050">
              <a:solidFill>
                <a:schemeClr val="tx1"/>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solidFill>
                    <a:schemeClr val="tx1"/>
                  </a:solidFill>
                </a:rPr>
                <a:t>Execute</a:t>
              </a:r>
            </a:p>
          </p:txBody>
        </p:sp>
        <p:cxnSp>
          <p:nvCxnSpPr>
            <p:cNvPr id="20" name="Straight Arrow Connector 19">
              <a:extLst>
                <a:ext uri="{FF2B5EF4-FFF2-40B4-BE49-F238E27FC236}">
                  <a16:creationId xmlns:a16="http://schemas.microsoft.com/office/drawing/2014/main" id="{F34FD6C4-F45E-424F-9B96-C8B94E117134}"/>
                </a:ext>
              </a:extLst>
            </p:cNvPr>
            <p:cNvCxnSpPr>
              <a:cxnSpLocks/>
            </p:cNvCxnSpPr>
            <p:nvPr/>
          </p:nvCxnSpPr>
          <p:spPr>
            <a:xfrm>
              <a:off x="4602629" y="9048112"/>
              <a:ext cx="415261"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5530A615-9FB4-4A1D-B80A-70395EACE777}"/>
                </a:ext>
              </a:extLst>
            </p:cNvPr>
            <p:cNvCxnSpPr>
              <a:cxnSpLocks/>
            </p:cNvCxnSpPr>
            <p:nvPr/>
          </p:nvCxnSpPr>
          <p:spPr>
            <a:xfrm>
              <a:off x="6436115" y="9000638"/>
              <a:ext cx="648209"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A7CC7FC7-E989-4BB6-AF82-CE6824092288}"/>
                </a:ext>
              </a:extLst>
            </p:cNvPr>
            <p:cNvCxnSpPr>
              <a:cxnSpLocks/>
              <a:endCxn id="19" idx="2"/>
            </p:cNvCxnSpPr>
            <p:nvPr/>
          </p:nvCxnSpPr>
          <p:spPr>
            <a:xfrm flipV="1">
              <a:off x="3920864" y="9499284"/>
              <a:ext cx="0" cy="34963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A1DB80F-B803-41BE-88D2-635171C665ED}"/>
                </a:ext>
              </a:extLst>
            </p:cNvPr>
            <p:cNvCxnSpPr>
              <a:cxnSpLocks/>
            </p:cNvCxnSpPr>
            <p:nvPr/>
          </p:nvCxnSpPr>
          <p:spPr>
            <a:xfrm>
              <a:off x="3912675" y="9848918"/>
              <a:ext cx="2884020" cy="8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7EDBC44-B053-4EFC-8979-B4C1FDF8C98B}"/>
                </a:ext>
              </a:extLst>
            </p:cNvPr>
            <p:cNvCxnSpPr>
              <a:cxnSpLocks/>
            </p:cNvCxnSpPr>
            <p:nvPr/>
          </p:nvCxnSpPr>
          <p:spPr>
            <a:xfrm flipV="1">
              <a:off x="6796695" y="8991678"/>
              <a:ext cx="0" cy="8589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9112103B-877D-45F8-BCDA-D5A80B1B396B}"/>
                </a:ext>
              </a:extLst>
            </p:cNvPr>
            <p:cNvSpPr txBox="1"/>
            <p:nvPr/>
          </p:nvSpPr>
          <p:spPr>
            <a:xfrm>
              <a:off x="4381720" y="9848918"/>
              <a:ext cx="2223750" cy="369332"/>
            </a:xfrm>
            <a:prstGeom prst="rect">
              <a:avLst/>
            </a:prstGeom>
            <a:noFill/>
            <a:effectLst/>
          </p:spPr>
          <p:txBody>
            <a:bodyPr wrap="none" rtlCol="0">
              <a:spAutoFit/>
            </a:bodyPr>
            <a:lstStyle/>
            <a:p>
              <a:r>
                <a:rPr lang="en-US" b="1" dirty="0"/>
                <a:t>Repeat for N Trials</a:t>
              </a:r>
            </a:p>
          </p:txBody>
        </p:sp>
      </p:grpSp>
      <p:sp>
        <p:nvSpPr>
          <p:cNvPr id="31" name="Content Placeholder 36">
            <a:extLst>
              <a:ext uri="{FF2B5EF4-FFF2-40B4-BE49-F238E27FC236}">
                <a16:creationId xmlns:a16="http://schemas.microsoft.com/office/drawing/2014/main" id="{AAE3AC8A-9C1D-4606-B74B-44D2DD1CD6AF}"/>
              </a:ext>
            </a:extLst>
          </p:cNvPr>
          <p:cNvSpPr txBox="1">
            <a:spLocks/>
          </p:cNvSpPr>
          <p:nvPr/>
        </p:nvSpPr>
        <p:spPr>
          <a:xfrm>
            <a:off x="192691" y="1776460"/>
            <a:ext cx="11825089" cy="2225717"/>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R="0" lvl="0" algn="l" defTabSz="342900" rtl="0" eaLnBrk="1" fontAlgn="auto" latinLnBrk="0" hangingPunct="1">
              <a:lnSpc>
                <a:spcPct val="100000"/>
              </a:lnSpc>
              <a:spcBef>
                <a:spcPct val="20000"/>
              </a:spcBef>
              <a:spcAft>
                <a:spcPts val="0"/>
              </a:spcAft>
              <a:buSzTx/>
              <a:buFont typeface="Wingdings" panose="05000000000000000000" pitchFamily="2" charset="2"/>
              <a:buChar char="v"/>
              <a:tabLst/>
              <a:defRPr/>
            </a:pPr>
            <a:r>
              <a:rPr lang="en-US" sz="3200" dirty="0">
                <a:solidFill>
                  <a:prstClr val="black"/>
                </a:solidFill>
                <a:latin typeface="Calibri"/>
              </a:rPr>
              <a:t> Quantum E</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rror</a:t>
            </a:r>
            <a:r>
              <a:rPr kumimoji="0" lang="en-US" sz="3200" b="0" i="0" u="none" strike="noStrike" kern="1200" cap="none" spc="0" normalizeH="0" baseline="0" noProof="0" dirty="0">
                <a:ln>
                  <a:noFill/>
                </a:ln>
                <a:solidFill>
                  <a:prstClr val="black"/>
                </a:solidFill>
                <a:effectLst/>
                <a:uLnTx/>
                <a:uFillTx/>
                <a:latin typeface="Calibri"/>
                <a:ea typeface="+mn-ea"/>
                <a:cs typeface="+mn-cs"/>
              </a:rPr>
              <a:t> Correction is expensive (20x-50x qubits) </a:t>
            </a:r>
          </a:p>
          <a:p>
            <a:pPr marR="0" lvl="0" algn="l" defTabSz="342900" rtl="0" eaLnBrk="1" fontAlgn="auto" latinLnBrk="0" hangingPunct="1">
              <a:lnSpc>
                <a:spcPct val="100000"/>
              </a:lnSpc>
              <a:spcBef>
                <a:spcPct val="20000"/>
              </a:spcBef>
              <a:spcAft>
                <a:spcPts val="0"/>
              </a:spcAft>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fontAlgn="auto">
              <a:spcAft>
                <a:spcPts val="0"/>
              </a:spcAft>
              <a:buFont typeface="Wingdings" panose="05000000000000000000" pitchFamily="2" charset="2"/>
              <a:buChar char="v"/>
              <a:defRPr/>
            </a:pPr>
            <a:r>
              <a:rPr lang="en-US" sz="3200" dirty="0">
                <a:solidFill>
                  <a:prstClr val="black"/>
                </a:solidFill>
                <a:latin typeface="Calibri"/>
              </a:rPr>
              <a:t> </a:t>
            </a:r>
            <a:r>
              <a:rPr lang="en-US" sz="3200" dirty="0"/>
              <a:t>Noisy Intermediate Scale Quantum Computer (NISQ) </a:t>
            </a:r>
            <a:r>
              <a:rPr lang="en-US" dirty="0"/>
              <a:t>[Preskill’18]</a:t>
            </a:r>
          </a:p>
          <a:p>
            <a:pPr marL="342900" lvl="1" indent="0" fontAlgn="auto">
              <a:spcAft>
                <a:spcPts val="0"/>
              </a:spcAft>
              <a:buNone/>
              <a:defRPr/>
            </a:pPr>
            <a:r>
              <a:rPr kumimoji="0" lang="en-US" u="none" strike="noStrike" kern="1200" cap="none" spc="0" normalizeH="0" baseline="0" noProof="0" dirty="0">
                <a:ln>
                  <a:noFill/>
                </a:ln>
                <a:solidFill>
                  <a:prstClr val="black"/>
                </a:solidFill>
                <a:effectLst/>
                <a:uLnTx/>
                <a:uFillTx/>
                <a:latin typeface="Calibri"/>
                <a:ea typeface="+mn-ea"/>
                <a:cs typeface="+mn-cs"/>
              </a:rPr>
              <a:t>- Run program without any error correction  </a:t>
            </a:r>
          </a:p>
          <a:p>
            <a:pPr marL="0" lvl="0" indent="0" fontAlgn="auto">
              <a:spcAft>
                <a:spcPts val="0"/>
              </a:spcAft>
              <a:buNone/>
              <a:defRPr/>
            </a:pPr>
            <a:endParaRPr kumimoji="0" lang="en-US" u="none" strike="noStrike" kern="1200" cap="none" spc="0" normalizeH="0" baseline="0" noProof="0" dirty="0">
              <a:ln>
                <a:noFill/>
              </a:ln>
              <a:solidFill>
                <a:prstClr val="black"/>
              </a:solidFill>
              <a:effectLst/>
              <a:uLnTx/>
              <a:uFillTx/>
              <a:latin typeface="Calibri"/>
              <a:ea typeface="+mn-ea"/>
              <a:cs typeface="+mn-cs"/>
            </a:endParaRPr>
          </a:p>
          <a:p>
            <a:pPr marR="0" lvl="0" algn="l" defTabSz="342900" rtl="0" eaLnBrk="1" fontAlgn="auto" latinLnBrk="0" hangingPunct="1">
              <a:lnSpc>
                <a:spcPct val="100000"/>
              </a:lnSpc>
              <a:spcBef>
                <a:spcPct val="20000"/>
              </a:spcBef>
              <a:spcAft>
                <a:spcPts val="0"/>
              </a:spcAft>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R="0" lvl="0" algn="l" defTabSz="342900" rtl="0" eaLnBrk="1" fontAlgn="auto" latinLnBrk="0" hangingPunct="1">
              <a:lnSpc>
                <a:spcPct val="100000"/>
              </a:lnSpc>
              <a:spcBef>
                <a:spcPct val="20000"/>
              </a:spcBef>
              <a:spcAft>
                <a:spcPts val="0"/>
              </a:spcAft>
              <a:buSzTx/>
              <a:buFont typeface="Wingdings" panose="05000000000000000000" pitchFamily="2" charset="2"/>
              <a:buChar char="v"/>
              <a:tabLst/>
              <a:defRPr/>
            </a:pPr>
            <a:endParaRPr lang="en-US" sz="3200" dirty="0">
              <a:solidFill>
                <a:prstClr val="black"/>
              </a:solidFill>
              <a:latin typeface="Calibri"/>
            </a:endParaRPr>
          </a:p>
          <a:p>
            <a:pPr marR="0" lvl="0" algn="l" defTabSz="342900" rtl="0" eaLnBrk="1" fontAlgn="auto" latinLnBrk="0" hangingPunct="1">
              <a:lnSpc>
                <a:spcPct val="100000"/>
              </a:lnSpc>
              <a:spcBef>
                <a:spcPct val="20000"/>
              </a:spcBef>
              <a:spcAft>
                <a:spcPts val="0"/>
              </a:spcAft>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R="0" lvl="0" algn="l" defTabSz="342900" rtl="0" eaLnBrk="1" fontAlgn="auto" latinLnBrk="0" hangingPunct="1">
              <a:lnSpc>
                <a:spcPct val="100000"/>
              </a:lnSpc>
              <a:spcBef>
                <a:spcPct val="20000"/>
              </a:spcBef>
              <a:spcAft>
                <a:spcPts val="0"/>
              </a:spcAft>
              <a:buSzTx/>
              <a:buFont typeface="Wingdings" panose="05000000000000000000" pitchFamily="2" charset="2"/>
              <a:buChar char="v"/>
              <a:tabLst/>
              <a:defRPr/>
            </a:pPr>
            <a:endParaRPr kumimoji="0" lang="en-US" sz="3200" b="0" i="0" u="none" strike="noStrike" kern="1200" cap="none" spc="0" normalizeH="0" noProof="0" dirty="0">
              <a:ln>
                <a:noFill/>
              </a:ln>
              <a:solidFill>
                <a:prstClr val="black"/>
              </a:solidFill>
              <a:effectLst/>
              <a:uLnTx/>
              <a:uFillTx/>
              <a:latin typeface="Calibri"/>
              <a:ea typeface="+mn-ea"/>
              <a:cs typeface="+mn-cs"/>
              <a:sym typeface="Wingdings" panose="05000000000000000000" pitchFamily="2" charset="2"/>
            </a:endParaRPr>
          </a:p>
          <a:p>
            <a:pPr marL="0" marR="0" lvl="0" indent="0" algn="l" defTabSz="342900" rtl="0" eaLnBrk="1" fontAlgn="auto" latinLnBrk="0" hangingPunct="1">
              <a:lnSpc>
                <a:spcPct val="100000"/>
              </a:lnSpc>
              <a:spcBef>
                <a:spcPct val="20000"/>
              </a:spcBef>
              <a:spcAft>
                <a:spcPts val="0"/>
              </a:spcAft>
              <a:buClr>
                <a:srgbClr val="FFC000"/>
              </a:buClr>
              <a:buSz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FFC000"/>
              </a:buClr>
              <a:buSzTx/>
              <a:buFont typeface="Wingdings" panose="05000000000000000000" pitchFamily="2" charset="2"/>
              <a:buChar char="v"/>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ct val="20000"/>
              </a:spcBef>
              <a:spcAft>
                <a:spcPts val="0"/>
              </a:spcAft>
              <a:buClr>
                <a:srgbClr val="FFC000"/>
              </a:buClr>
              <a:buSz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4" name="Group 33">
            <a:extLst>
              <a:ext uri="{FF2B5EF4-FFF2-40B4-BE49-F238E27FC236}">
                <a16:creationId xmlns:a16="http://schemas.microsoft.com/office/drawing/2014/main" id="{7AD4102A-B39E-4E12-A693-EF7103C273D2}"/>
              </a:ext>
            </a:extLst>
          </p:cNvPr>
          <p:cNvGrpSpPr/>
          <p:nvPr/>
        </p:nvGrpSpPr>
        <p:grpSpPr>
          <a:xfrm>
            <a:off x="8972365" y="4099383"/>
            <a:ext cx="3234696" cy="2131597"/>
            <a:chOff x="9537292" y="2045273"/>
            <a:chExt cx="2566218" cy="1827455"/>
          </a:xfrm>
        </p:grpSpPr>
        <p:pic>
          <p:nvPicPr>
            <p:cNvPr id="25" name="Picture 24">
              <a:extLst>
                <a:ext uri="{FF2B5EF4-FFF2-40B4-BE49-F238E27FC236}">
                  <a16:creationId xmlns:a16="http://schemas.microsoft.com/office/drawing/2014/main" id="{DCFF235F-F395-474D-B69F-78DA836D121C}"/>
                </a:ext>
              </a:extLst>
            </p:cNvPr>
            <p:cNvPicPr>
              <a:picLocks noChangeAspect="1"/>
            </p:cNvPicPr>
            <p:nvPr/>
          </p:nvPicPr>
          <p:blipFill>
            <a:blip r:embed="rId4"/>
            <a:stretch>
              <a:fillRect/>
            </a:stretch>
          </p:blipFill>
          <p:spPr>
            <a:xfrm>
              <a:off x="9573495" y="2545387"/>
              <a:ext cx="2294551" cy="1327341"/>
            </a:xfrm>
            <a:prstGeom prst="rect">
              <a:avLst/>
            </a:prstGeom>
          </p:spPr>
        </p:pic>
        <p:cxnSp>
          <p:nvCxnSpPr>
            <p:cNvPr id="30" name="Straight Arrow Connector 29">
              <a:extLst>
                <a:ext uri="{FF2B5EF4-FFF2-40B4-BE49-F238E27FC236}">
                  <a16:creationId xmlns:a16="http://schemas.microsoft.com/office/drawing/2014/main" id="{4E7AE1D7-42FB-4C2F-9405-27DB449361FE}"/>
                </a:ext>
              </a:extLst>
            </p:cNvPr>
            <p:cNvCxnSpPr/>
            <p:nvPr/>
          </p:nvCxnSpPr>
          <p:spPr>
            <a:xfrm>
              <a:off x="9547123" y="3801969"/>
              <a:ext cx="25563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32A236B3-03D6-4837-93AD-863FBB13232B}"/>
                </a:ext>
              </a:extLst>
            </p:cNvPr>
            <p:cNvCxnSpPr>
              <a:cxnSpLocks/>
            </p:cNvCxnSpPr>
            <p:nvPr/>
          </p:nvCxnSpPr>
          <p:spPr>
            <a:xfrm flipV="1">
              <a:off x="9537292" y="2045273"/>
              <a:ext cx="0" cy="176440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A0487C9F-DE1B-4F20-9237-D4AF551ECFB0}"/>
              </a:ext>
            </a:extLst>
          </p:cNvPr>
          <p:cNvGrpSpPr/>
          <p:nvPr/>
        </p:nvGrpSpPr>
        <p:grpSpPr>
          <a:xfrm>
            <a:off x="9374805" y="3809528"/>
            <a:ext cx="2642975" cy="804879"/>
            <a:chOff x="9541518" y="2839724"/>
            <a:chExt cx="2642975" cy="804879"/>
          </a:xfrm>
        </p:grpSpPr>
        <p:grpSp>
          <p:nvGrpSpPr>
            <p:cNvPr id="42" name="Group 41">
              <a:extLst>
                <a:ext uri="{FF2B5EF4-FFF2-40B4-BE49-F238E27FC236}">
                  <a16:creationId xmlns:a16="http://schemas.microsoft.com/office/drawing/2014/main" id="{BD385166-7015-49D2-9413-8B04B90FAB64}"/>
                </a:ext>
              </a:extLst>
            </p:cNvPr>
            <p:cNvGrpSpPr/>
            <p:nvPr/>
          </p:nvGrpSpPr>
          <p:grpSpPr>
            <a:xfrm>
              <a:off x="9541518" y="2839724"/>
              <a:ext cx="2476262" cy="369332"/>
              <a:chOff x="8527432" y="3059668"/>
              <a:chExt cx="2476262" cy="369332"/>
            </a:xfrm>
          </p:grpSpPr>
          <p:sp>
            <p:nvSpPr>
              <p:cNvPr id="40" name="TextBox 39">
                <a:extLst>
                  <a:ext uri="{FF2B5EF4-FFF2-40B4-BE49-F238E27FC236}">
                    <a16:creationId xmlns:a16="http://schemas.microsoft.com/office/drawing/2014/main" id="{DE954C19-5D74-4C85-AD10-31ABD460FD89}"/>
                  </a:ext>
                </a:extLst>
              </p:cNvPr>
              <p:cNvSpPr txBox="1"/>
              <p:nvPr/>
            </p:nvSpPr>
            <p:spPr>
              <a:xfrm>
                <a:off x="8895425" y="3059668"/>
                <a:ext cx="2108269" cy="369332"/>
              </a:xfrm>
              <a:prstGeom prst="rect">
                <a:avLst/>
              </a:prstGeom>
              <a:noFill/>
            </p:spPr>
            <p:txBody>
              <a:bodyPr wrap="none" rtlCol="0">
                <a:spAutoFit/>
              </a:bodyPr>
              <a:lstStyle/>
              <a:p>
                <a:r>
                  <a:rPr lang="en-US" dirty="0"/>
                  <a:t>Error free outcome</a:t>
                </a:r>
              </a:p>
            </p:txBody>
          </p:sp>
          <p:sp>
            <p:nvSpPr>
              <p:cNvPr id="41" name="Rectangle 40">
                <a:extLst>
                  <a:ext uri="{FF2B5EF4-FFF2-40B4-BE49-F238E27FC236}">
                    <a16:creationId xmlns:a16="http://schemas.microsoft.com/office/drawing/2014/main" id="{2D0D53D1-AF8E-448C-A6FE-DC337EF8EA5B}"/>
                  </a:ext>
                </a:extLst>
              </p:cNvPr>
              <p:cNvSpPr/>
              <p:nvPr/>
            </p:nvSpPr>
            <p:spPr>
              <a:xfrm>
                <a:off x="8527432" y="3133955"/>
                <a:ext cx="366570" cy="17247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FCF8949-069C-470B-AAAD-F108D55B64D4}"/>
                </a:ext>
              </a:extLst>
            </p:cNvPr>
            <p:cNvGrpSpPr/>
            <p:nvPr/>
          </p:nvGrpSpPr>
          <p:grpSpPr>
            <a:xfrm>
              <a:off x="9541527" y="3275271"/>
              <a:ext cx="2642966" cy="369332"/>
              <a:chOff x="8527441" y="3059668"/>
              <a:chExt cx="2642966" cy="369332"/>
            </a:xfrm>
          </p:grpSpPr>
          <p:sp>
            <p:nvSpPr>
              <p:cNvPr id="60" name="TextBox 59">
                <a:extLst>
                  <a:ext uri="{FF2B5EF4-FFF2-40B4-BE49-F238E27FC236}">
                    <a16:creationId xmlns:a16="http://schemas.microsoft.com/office/drawing/2014/main" id="{7EF95A5E-2706-4BCF-9665-F36DD3077978}"/>
                  </a:ext>
                </a:extLst>
              </p:cNvPr>
              <p:cNvSpPr txBox="1"/>
              <p:nvPr/>
            </p:nvSpPr>
            <p:spPr>
              <a:xfrm>
                <a:off x="8895425" y="3059668"/>
                <a:ext cx="2274982" cy="369332"/>
              </a:xfrm>
              <a:prstGeom prst="rect">
                <a:avLst/>
              </a:prstGeom>
              <a:noFill/>
            </p:spPr>
            <p:txBody>
              <a:bodyPr wrap="none" rtlCol="0">
                <a:spAutoFit/>
              </a:bodyPr>
              <a:lstStyle/>
              <a:p>
                <a:r>
                  <a:rPr lang="en-US" dirty="0"/>
                  <a:t>Erroneous outcome</a:t>
                </a:r>
              </a:p>
            </p:txBody>
          </p:sp>
          <p:sp>
            <p:nvSpPr>
              <p:cNvPr id="61" name="Rectangle 60">
                <a:extLst>
                  <a:ext uri="{FF2B5EF4-FFF2-40B4-BE49-F238E27FC236}">
                    <a16:creationId xmlns:a16="http://schemas.microsoft.com/office/drawing/2014/main" id="{A0B6B8C9-9CAE-42BA-A084-9D6AD1AE461C}"/>
                  </a:ext>
                </a:extLst>
              </p:cNvPr>
              <p:cNvSpPr/>
              <p:nvPr/>
            </p:nvSpPr>
            <p:spPr>
              <a:xfrm>
                <a:off x="8527441" y="3127852"/>
                <a:ext cx="366561" cy="19238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3076272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CE30-6DE7-45BF-90B1-E12064D9F94A}"/>
              </a:ext>
            </a:extLst>
          </p:cNvPr>
          <p:cNvSpPr>
            <a:spLocks noGrp="1"/>
          </p:cNvSpPr>
          <p:nvPr>
            <p:ph type="title"/>
          </p:nvPr>
        </p:nvSpPr>
        <p:spPr>
          <a:xfrm>
            <a:off x="609599" y="196814"/>
            <a:ext cx="10339137" cy="1143000"/>
          </a:xfrm>
        </p:spPr>
        <p:txBody>
          <a:bodyPr>
            <a:normAutofit/>
          </a:bodyPr>
          <a:lstStyle/>
          <a:p>
            <a:r>
              <a:rPr lang="en-US" sz="4000" dirty="0"/>
              <a:t>The Problem of Limited Connectivity</a:t>
            </a:r>
          </a:p>
        </p:txBody>
      </p:sp>
      <p:sp>
        <p:nvSpPr>
          <p:cNvPr id="3" name="Slide Number Placeholder 2">
            <a:extLst>
              <a:ext uri="{FF2B5EF4-FFF2-40B4-BE49-F238E27FC236}">
                <a16:creationId xmlns:a16="http://schemas.microsoft.com/office/drawing/2014/main" id="{94B6C7D6-21F8-4CD5-8C04-8D0FEBEDCAC2}"/>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5</a:t>
            </a:fld>
            <a:endParaRPr lang="en-US" dirty="0">
              <a:solidFill>
                <a:prstClr val="black">
                  <a:tint val="75000"/>
                </a:prstClr>
              </a:solidFill>
            </a:endParaRPr>
          </a:p>
        </p:txBody>
      </p:sp>
      <p:sp>
        <p:nvSpPr>
          <p:cNvPr id="15" name="Thought Bubble: Cloud 14">
            <a:extLst>
              <a:ext uri="{FF2B5EF4-FFF2-40B4-BE49-F238E27FC236}">
                <a16:creationId xmlns:a16="http://schemas.microsoft.com/office/drawing/2014/main" id="{4E4713AE-3156-4E90-9B36-D9C26566F345}"/>
              </a:ext>
            </a:extLst>
          </p:cNvPr>
          <p:cNvSpPr/>
          <p:nvPr/>
        </p:nvSpPr>
        <p:spPr>
          <a:xfrm>
            <a:off x="7436831" y="1710406"/>
            <a:ext cx="748300" cy="868680"/>
          </a:xfrm>
          <a:prstGeom prst="cloudCallout">
            <a:avLst>
              <a:gd name="adj1" fmla="val -27083"/>
              <a:gd name="adj2" fmla="val 79605"/>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A</a:t>
            </a:r>
            <a:endParaRPr lang="en-US" dirty="0">
              <a:solidFill>
                <a:sysClr val="windowText" lastClr="000000"/>
              </a:solidFill>
            </a:endParaRPr>
          </a:p>
        </p:txBody>
      </p:sp>
      <p:sp>
        <p:nvSpPr>
          <p:cNvPr id="16" name="Thought Bubble: Cloud 15">
            <a:extLst>
              <a:ext uri="{FF2B5EF4-FFF2-40B4-BE49-F238E27FC236}">
                <a16:creationId xmlns:a16="http://schemas.microsoft.com/office/drawing/2014/main" id="{C48F739E-C365-44E4-B1A1-21B32F47456D}"/>
              </a:ext>
            </a:extLst>
          </p:cNvPr>
          <p:cNvSpPr/>
          <p:nvPr/>
        </p:nvSpPr>
        <p:spPr>
          <a:xfrm>
            <a:off x="10574588" y="1788842"/>
            <a:ext cx="748295" cy="868680"/>
          </a:xfrm>
          <a:prstGeom prst="cloudCallout">
            <a:avLst>
              <a:gd name="adj1" fmla="val 49550"/>
              <a:gd name="adj2" fmla="val 72469"/>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B</a:t>
            </a:r>
            <a:endParaRPr lang="en-US" dirty="0">
              <a:solidFill>
                <a:sysClr val="windowText" lastClr="000000"/>
              </a:solidFill>
            </a:endParaRPr>
          </a:p>
        </p:txBody>
      </p:sp>
      <p:sp>
        <p:nvSpPr>
          <p:cNvPr id="17" name="Thought Bubble: Cloud 16">
            <a:extLst>
              <a:ext uri="{FF2B5EF4-FFF2-40B4-BE49-F238E27FC236}">
                <a16:creationId xmlns:a16="http://schemas.microsoft.com/office/drawing/2014/main" id="{DEED80C5-3A36-41A1-A6E8-577A749620F1}"/>
              </a:ext>
            </a:extLst>
          </p:cNvPr>
          <p:cNvSpPr/>
          <p:nvPr/>
        </p:nvSpPr>
        <p:spPr>
          <a:xfrm>
            <a:off x="8677854" y="1984787"/>
            <a:ext cx="748300" cy="868680"/>
          </a:xfrm>
          <a:prstGeom prst="cloudCallout">
            <a:avLst>
              <a:gd name="adj1" fmla="val 35051"/>
              <a:gd name="adj2" fmla="val 83173"/>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C</a:t>
            </a:r>
            <a:endParaRPr lang="en-US" dirty="0">
              <a:solidFill>
                <a:sysClr val="windowText" lastClr="000000"/>
              </a:solidFill>
            </a:endParaRPr>
          </a:p>
        </p:txBody>
      </p:sp>
      <p:sp>
        <p:nvSpPr>
          <p:cNvPr id="18" name="Rectangle 17">
            <a:extLst>
              <a:ext uri="{FF2B5EF4-FFF2-40B4-BE49-F238E27FC236}">
                <a16:creationId xmlns:a16="http://schemas.microsoft.com/office/drawing/2014/main" id="{D7D8BD80-5BEA-460F-B70F-03AE363B0D10}"/>
              </a:ext>
            </a:extLst>
          </p:cNvPr>
          <p:cNvSpPr/>
          <p:nvPr/>
        </p:nvSpPr>
        <p:spPr>
          <a:xfrm>
            <a:off x="605405" y="2245895"/>
            <a:ext cx="2403222" cy="646331"/>
          </a:xfrm>
          <a:prstGeom prst="rect">
            <a:avLst/>
          </a:prstGeom>
        </p:spPr>
        <p:txBody>
          <a:bodyPr wrap="none">
            <a:spAutoFit/>
          </a:bodyPr>
          <a:lstStyle/>
          <a:p>
            <a:r>
              <a:rPr lang="en-US" sz="3600" dirty="0">
                <a:latin typeface="Courier New" panose="02070309020205020404" pitchFamily="49" charset="0"/>
                <a:cs typeface="Courier New" panose="02070309020205020404" pitchFamily="49" charset="0"/>
              </a:rPr>
              <a:t>CNOT A,B</a:t>
            </a:r>
            <a:endParaRPr lang="en-US" sz="3600" dirty="0"/>
          </a:p>
        </p:txBody>
      </p:sp>
      <p:sp>
        <p:nvSpPr>
          <p:cNvPr id="20" name="Rectangle 19">
            <a:extLst>
              <a:ext uri="{FF2B5EF4-FFF2-40B4-BE49-F238E27FC236}">
                <a16:creationId xmlns:a16="http://schemas.microsoft.com/office/drawing/2014/main" id="{6FD65AF6-9E69-4292-BD8B-B63CCA5280A6}"/>
              </a:ext>
            </a:extLst>
          </p:cNvPr>
          <p:cNvSpPr/>
          <p:nvPr/>
        </p:nvSpPr>
        <p:spPr>
          <a:xfrm>
            <a:off x="605405" y="4765100"/>
            <a:ext cx="2403222" cy="646331"/>
          </a:xfrm>
          <a:prstGeom prst="rect">
            <a:avLst/>
          </a:prstGeom>
        </p:spPr>
        <p:txBody>
          <a:bodyPr wrap="none">
            <a:spAutoFit/>
          </a:bodyPr>
          <a:lstStyle/>
          <a:p>
            <a:r>
              <a:rPr lang="en-US" sz="3600" dirty="0">
                <a:latin typeface="Courier New" panose="02070309020205020404" pitchFamily="49" charset="0"/>
                <a:cs typeface="Courier New" panose="02070309020205020404" pitchFamily="49" charset="0"/>
              </a:rPr>
              <a:t>CNOT A,B</a:t>
            </a:r>
            <a:endParaRPr lang="en-US" sz="3600" dirty="0"/>
          </a:p>
        </p:txBody>
      </p:sp>
      <p:grpSp>
        <p:nvGrpSpPr>
          <p:cNvPr id="22" name="Group 21">
            <a:extLst>
              <a:ext uri="{FF2B5EF4-FFF2-40B4-BE49-F238E27FC236}">
                <a16:creationId xmlns:a16="http://schemas.microsoft.com/office/drawing/2014/main" id="{962ABEE8-05A3-43F9-994B-4A23B8970D3B}"/>
              </a:ext>
            </a:extLst>
          </p:cNvPr>
          <p:cNvGrpSpPr/>
          <p:nvPr/>
        </p:nvGrpSpPr>
        <p:grpSpPr>
          <a:xfrm>
            <a:off x="605405" y="3214070"/>
            <a:ext cx="2403222" cy="1488801"/>
            <a:chOff x="605405" y="2954583"/>
            <a:chExt cx="2403222" cy="1488801"/>
          </a:xfrm>
        </p:grpSpPr>
        <p:sp>
          <p:nvSpPr>
            <p:cNvPr id="19" name="Rectangle 18">
              <a:extLst>
                <a:ext uri="{FF2B5EF4-FFF2-40B4-BE49-F238E27FC236}">
                  <a16:creationId xmlns:a16="http://schemas.microsoft.com/office/drawing/2014/main" id="{1981D075-BF59-4C36-B667-D38CD5B8E922}"/>
                </a:ext>
              </a:extLst>
            </p:cNvPr>
            <p:cNvSpPr/>
            <p:nvPr/>
          </p:nvSpPr>
          <p:spPr>
            <a:xfrm>
              <a:off x="605405" y="3797053"/>
              <a:ext cx="2403222" cy="646331"/>
            </a:xfrm>
            <a:prstGeom prst="rect">
              <a:avLst/>
            </a:prstGeom>
          </p:spPr>
          <p:txBody>
            <a:bodyPr wrap="none">
              <a:spAutoFit/>
            </a:bodyPr>
            <a:lstStyle/>
            <a:p>
              <a:r>
                <a:rPr lang="en-US" sz="3600" dirty="0">
                  <a:latin typeface="Courier New" panose="02070309020205020404" pitchFamily="49" charset="0"/>
                  <a:cs typeface="Courier New" panose="02070309020205020404" pitchFamily="49" charset="0"/>
                </a:rPr>
                <a:t>SWAP B,C</a:t>
              </a:r>
              <a:endParaRPr lang="en-US" sz="3600" dirty="0"/>
            </a:p>
          </p:txBody>
        </p:sp>
        <p:cxnSp>
          <p:nvCxnSpPr>
            <p:cNvPr id="21" name="Straight Arrow Connector 20">
              <a:extLst>
                <a:ext uri="{FF2B5EF4-FFF2-40B4-BE49-F238E27FC236}">
                  <a16:creationId xmlns:a16="http://schemas.microsoft.com/office/drawing/2014/main" id="{46D26B7C-FE47-4A3B-A0AC-41C83A061EEA}"/>
                </a:ext>
              </a:extLst>
            </p:cNvPr>
            <p:cNvCxnSpPr>
              <a:cxnSpLocks/>
            </p:cNvCxnSpPr>
            <p:nvPr/>
          </p:nvCxnSpPr>
          <p:spPr>
            <a:xfrm>
              <a:off x="1868927" y="2954583"/>
              <a:ext cx="0" cy="753429"/>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25" name="Rectangle: Rounded Corners 24">
            <a:extLst>
              <a:ext uri="{FF2B5EF4-FFF2-40B4-BE49-F238E27FC236}">
                <a16:creationId xmlns:a16="http://schemas.microsoft.com/office/drawing/2014/main" id="{E8432743-31E1-4468-A6AB-57AF410379A8}"/>
              </a:ext>
            </a:extLst>
          </p:cNvPr>
          <p:cNvSpPr/>
          <p:nvPr/>
        </p:nvSpPr>
        <p:spPr>
          <a:xfrm>
            <a:off x="0" y="6243577"/>
            <a:ext cx="12192000" cy="56832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bg1"/>
                </a:solidFill>
                <a:latin typeface="Calibri"/>
              </a:rPr>
              <a:t>Compiler insert SWAPs </a:t>
            </a:r>
            <a:r>
              <a:rPr lang="en-US" sz="2800" b="1" dirty="0">
                <a:solidFill>
                  <a:schemeClr val="bg1"/>
                </a:solidFill>
                <a:latin typeface="Calibri"/>
                <a:sym typeface="Wingdings" panose="05000000000000000000" pitchFamily="2" charset="2"/>
              </a:rPr>
              <a:t></a:t>
            </a:r>
            <a:r>
              <a:rPr lang="en-US" sz="2800" b="1" dirty="0">
                <a:solidFill>
                  <a:schemeClr val="bg1"/>
                </a:solidFill>
                <a:latin typeface="Calibri"/>
              </a:rPr>
              <a:t> SWAPs are extra instructions which can also fail</a:t>
            </a:r>
          </a:p>
        </p:txBody>
      </p:sp>
      <p:grpSp>
        <p:nvGrpSpPr>
          <p:cNvPr id="27" name="Group 26">
            <a:extLst>
              <a:ext uri="{FF2B5EF4-FFF2-40B4-BE49-F238E27FC236}">
                <a16:creationId xmlns:a16="http://schemas.microsoft.com/office/drawing/2014/main" id="{1049A3B5-E354-42F4-A881-90485FA89E5E}"/>
              </a:ext>
            </a:extLst>
          </p:cNvPr>
          <p:cNvGrpSpPr/>
          <p:nvPr/>
        </p:nvGrpSpPr>
        <p:grpSpPr>
          <a:xfrm>
            <a:off x="7267696" y="2903894"/>
            <a:ext cx="4601112" cy="2379894"/>
            <a:chOff x="6046189" y="2519457"/>
            <a:chExt cx="4854670" cy="2493623"/>
          </a:xfrm>
        </p:grpSpPr>
        <p:grpSp>
          <p:nvGrpSpPr>
            <p:cNvPr id="28" name="Group 27">
              <a:extLst>
                <a:ext uri="{FF2B5EF4-FFF2-40B4-BE49-F238E27FC236}">
                  <a16:creationId xmlns:a16="http://schemas.microsoft.com/office/drawing/2014/main" id="{941E66F7-0266-4A1B-8197-FED5DF38ABCF}"/>
                </a:ext>
              </a:extLst>
            </p:cNvPr>
            <p:cNvGrpSpPr/>
            <p:nvPr/>
          </p:nvGrpSpPr>
          <p:grpSpPr>
            <a:xfrm>
              <a:off x="6046189" y="2519457"/>
              <a:ext cx="2825631" cy="2484890"/>
              <a:chOff x="7299826" y="2478408"/>
              <a:chExt cx="2521400" cy="2511018"/>
            </a:xfrm>
          </p:grpSpPr>
          <p:grpSp>
            <p:nvGrpSpPr>
              <p:cNvPr id="36" name="Group 35">
                <a:extLst>
                  <a:ext uri="{FF2B5EF4-FFF2-40B4-BE49-F238E27FC236}">
                    <a16:creationId xmlns:a16="http://schemas.microsoft.com/office/drawing/2014/main" id="{70E841EC-93A7-4B86-B251-8D30837ED077}"/>
                  </a:ext>
                </a:extLst>
              </p:cNvPr>
              <p:cNvGrpSpPr/>
              <p:nvPr/>
            </p:nvGrpSpPr>
            <p:grpSpPr>
              <a:xfrm>
                <a:off x="7299826" y="2478408"/>
                <a:ext cx="2521400" cy="2511018"/>
                <a:chOff x="7379936" y="2128204"/>
                <a:chExt cx="2085130" cy="1992014"/>
              </a:xfrm>
            </p:grpSpPr>
            <p:sp>
              <p:nvSpPr>
                <p:cNvPr id="40" name="Oval 39">
                  <a:extLst>
                    <a:ext uri="{FF2B5EF4-FFF2-40B4-BE49-F238E27FC236}">
                      <a16:creationId xmlns:a16="http://schemas.microsoft.com/office/drawing/2014/main" id="{2025CCD0-1A65-45EB-9388-A5DE41D1EB48}"/>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chemeClr val="tx1"/>
                      </a:solidFill>
                    </a:rPr>
                    <a:t>Q1</a:t>
                  </a:r>
                  <a:endParaRPr lang="en-US" sz="2300" baseline="-25000" dirty="0">
                    <a:solidFill>
                      <a:schemeClr val="tx1"/>
                    </a:solidFill>
                  </a:endParaRPr>
                </a:p>
              </p:txBody>
            </p:sp>
            <p:sp>
              <p:nvSpPr>
                <p:cNvPr id="41" name="Oval 40">
                  <a:extLst>
                    <a:ext uri="{FF2B5EF4-FFF2-40B4-BE49-F238E27FC236}">
                      <a16:creationId xmlns:a16="http://schemas.microsoft.com/office/drawing/2014/main" id="{99E949BF-D33C-4C7A-9BF8-68995F7F8535}"/>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Q2</a:t>
                  </a:r>
                </a:p>
              </p:txBody>
            </p:sp>
            <p:sp>
              <p:nvSpPr>
                <p:cNvPr id="42" name="Oval 41">
                  <a:extLst>
                    <a:ext uri="{FF2B5EF4-FFF2-40B4-BE49-F238E27FC236}">
                      <a16:creationId xmlns:a16="http://schemas.microsoft.com/office/drawing/2014/main" id="{0D064B7A-9BE0-4902-8ED8-A6C3789A54A7}"/>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Q5</a:t>
                  </a:r>
                </a:p>
              </p:txBody>
            </p:sp>
            <p:sp>
              <p:nvSpPr>
                <p:cNvPr id="43" name="Oval 42">
                  <a:extLst>
                    <a:ext uri="{FF2B5EF4-FFF2-40B4-BE49-F238E27FC236}">
                      <a16:creationId xmlns:a16="http://schemas.microsoft.com/office/drawing/2014/main" id="{3C34ECE2-CAA9-44AD-A6F0-1C3F48C04EB1}"/>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Q6</a:t>
                  </a:r>
                </a:p>
              </p:txBody>
            </p:sp>
          </p:grpSp>
          <p:cxnSp>
            <p:nvCxnSpPr>
              <p:cNvPr id="37" name="Straight Connector 36">
                <a:extLst>
                  <a:ext uri="{FF2B5EF4-FFF2-40B4-BE49-F238E27FC236}">
                    <a16:creationId xmlns:a16="http://schemas.microsoft.com/office/drawing/2014/main" id="{BE7E8181-3B05-4FB0-999A-B03ABD7AA6D5}"/>
                  </a:ext>
                </a:extLst>
              </p:cNvPr>
              <p:cNvCxnSpPr>
                <a:cxnSpLocks/>
                <a:stCxn id="40" idx="6"/>
                <a:endCxn id="41" idx="2"/>
              </p:cNvCxnSpPr>
              <p:nvPr/>
            </p:nvCxnSpPr>
            <p:spPr>
              <a:xfrm flipV="1">
                <a:off x="8004356" y="2850721"/>
                <a:ext cx="1112340"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0EEC456-0984-4027-A6E3-6BEB4CA86B68}"/>
                  </a:ext>
                </a:extLst>
              </p:cNvPr>
              <p:cNvCxnSpPr>
                <a:cxnSpLocks/>
                <a:stCxn id="40"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7655991-FC3B-4FF0-8146-992A56FDA60D}"/>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 name="Straight Connector 28">
              <a:extLst>
                <a:ext uri="{FF2B5EF4-FFF2-40B4-BE49-F238E27FC236}">
                  <a16:creationId xmlns:a16="http://schemas.microsoft.com/office/drawing/2014/main" id="{4FF2DDC5-435C-4606-93DC-AFC06103ED10}"/>
                </a:ext>
              </a:extLst>
            </p:cNvPr>
            <p:cNvCxnSpPr>
              <a:cxnSpLocks/>
            </p:cNvCxnSpPr>
            <p:nvPr/>
          </p:nvCxnSpPr>
          <p:spPr>
            <a:xfrm flipV="1">
              <a:off x="6835727" y="4608020"/>
              <a:ext cx="1246555"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101C3407-061E-4815-BB1B-6928500F2943}"/>
                </a:ext>
              </a:extLst>
            </p:cNvPr>
            <p:cNvGrpSpPr/>
            <p:nvPr/>
          </p:nvGrpSpPr>
          <p:grpSpPr>
            <a:xfrm>
              <a:off x="10111321" y="2528190"/>
              <a:ext cx="789538" cy="2484890"/>
              <a:chOff x="8882439" y="2128204"/>
              <a:chExt cx="582627" cy="1992014"/>
            </a:xfrm>
          </p:grpSpPr>
          <p:sp>
            <p:nvSpPr>
              <p:cNvPr id="34" name="Oval 33">
                <a:extLst>
                  <a:ext uri="{FF2B5EF4-FFF2-40B4-BE49-F238E27FC236}">
                    <a16:creationId xmlns:a16="http://schemas.microsoft.com/office/drawing/2014/main" id="{28D2A1B5-5943-441F-A421-083679F4556B}"/>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Q3</a:t>
                </a:r>
              </a:p>
            </p:txBody>
          </p:sp>
          <p:sp>
            <p:nvSpPr>
              <p:cNvPr id="35" name="Oval 34">
                <a:extLst>
                  <a:ext uri="{FF2B5EF4-FFF2-40B4-BE49-F238E27FC236}">
                    <a16:creationId xmlns:a16="http://schemas.microsoft.com/office/drawing/2014/main" id="{C5BE90B7-3A3A-4C5C-AE43-2B7AB8A3699A}"/>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Q4</a:t>
                </a:r>
              </a:p>
            </p:txBody>
          </p:sp>
        </p:grpSp>
        <p:cxnSp>
          <p:nvCxnSpPr>
            <p:cNvPr id="31" name="Straight Connector 30">
              <a:extLst>
                <a:ext uri="{FF2B5EF4-FFF2-40B4-BE49-F238E27FC236}">
                  <a16:creationId xmlns:a16="http://schemas.microsoft.com/office/drawing/2014/main" id="{29B40607-5634-4B5E-834F-D635A8DF3751}"/>
                </a:ext>
              </a:extLst>
            </p:cNvPr>
            <p:cNvCxnSpPr>
              <a:cxnSpLocks/>
              <a:endCxn id="34" idx="2"/>
            </p:cNvCxnSpPr>
            <p:nvPr/>
          </p:nvCxnSpPr>
          <p:spPr>
            <a:xfrm flipV="1">
              <a:off x="8864762" y="2896629"/>
              <a:ext cx="1246554"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6AF2AD8-FACA-4231-8BAC-837DDF4963CD}"/>
                </a:ext>
              </a:extLst>
            </p:cNvPr>
            <p:cNvCxnSpPr>
              <a:cxnSpLocks/>
            </p:cNvCxnSpPr>
            <p:nvPr/>
          </p:nvCxnSpPr>
          <p:spPr>
            <a:xfrm>
              <a:off x="10482023" y="3281480"/>
              <a:ext cx="0" cy="10111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DAF3EED-AE0F-4924-ADB2-E7E26957CDC4}"/>
                </a:ext>
              </a:extLst>
            </p:cNvPr>
            <p:cNvCxnSpPr>
              <a:cxnSpLocks/>
              <a:endCxn id="35"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4991B3FD-24C7-4B5A-B6E8-0586A96A20BD}"/>
              </a:ext>
            </a:extLst>
          </p:cNvPr>
          <p:cNvGrpSpPr/>
          <p:nvPr/>
        </p:nvGrpSpPr>
        <p:grpSpPr>
          <a:xfrm>
            <a:off x="3386996" y="2074138"/>
            <a:ext cx="2982486" cy="1200329"/>
            <a:chOff x="3277359" y="1754254"/>
            <a:chExt cx="2982486" cy="1200329"/>
          </a:xfrm>
        </p:grpSpPr>
        <p:pic>
          <p:nvPicPr>
            <p:cNvPr id="45" name="Picture 4" descr="Image result for red cross wrong">
              <a:extLst>
                <a:ext uri="{FF2B5EF4-FFF2-40B4-BE49-F238E27FC236}">
                  <a16:creationId xmlns:a16="http://schemas.microsoft.com/office/drawing/2014/main" id="{DCBE3DAE-3B2B-4C23-90DB-A90E74C59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7359" y="1919117"/>
              <a:ext cx="710042" cy="700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8FF4AF-F617-4A5C-B436-4BAC2F56C055}"/>
                </a:ext>
              </a:extLst>
            </p:cNvPr>
            <p:cNvSpPr txBox="1"/>
            <p:nvPr/>
          </p:nvSpPr>
          <p:spPr>
            <a:xfrm>
              <a:off x="3955123" y="1754254"/>
              <a:ext cx="2304722" cy="1200329"/>
            </a:xfrm>
            <a:prstGeom prst="rect">
              <a:avLst/>
            </a:prstGeom>
            <a:noFill/>
          </p:spPr>
          <p:txBody>
            <a:bodyPr wrap="square" rtlCol="0">
              <a:spAutoFit/>
            </a:bodyPr>
            <a:lstStyle/>
            <a:p>
              <a:pPr algn="ctr"/>
              <a:r>
                <a:rPr lang="en-US" sz="2400" b="1" dirty="0">
                  <a:latin typeface="+mn-lt"/>
                </a:rPr>
                <a:t>Not Possible no link between</a:t>
              </a:r>
            </a:p>
            <a:p>
              <a:pPr algn="ctr"/>
              <a:r>
                <a:rPr lang="en-US" sz="2400" b="1" dirty="0">
                  <a:latin typeface="+mn-lt"/>
                </a:rPr>
                <a:t> A and B</a:t>
              </a:r>
            </a:p>
          </p:txBody>
        </p:sp>
      </p:grpSp>
      <p:grpSp>
        <p:nvGrpSpPr>
          <p:cNvPr id="6" name="Group 5">
            <a:extLst>
              <a:ext uri="{FF2B5EF4-FFF2-40B4-BE49-F238E27FC236}">
                <a16:creationId xmlns:a16="http://schemas.microsoft.com/office/drawing/2014/main" id="{C48E526E-BE42-4DED-B8FE-CE81F542DF57}"/>
              </a:ext>
            </a:extLst>
          </p:cNvPr>
          <p:cNvGrpSpPr/>
          <p:nvPr/>
        </p:nvGrpSpPr>
        <p:grpSpPr>
          <a:xfrm>
            <a:off x="3286284" y="4164935"/>
            <a:ext cx="3388425" cy="1200329"/>
            <a:chOff x="3238639" y="3627239"/>
            <a:chExt cx="3388425" cy="1200329"/>
          </a:xfrm>
        </p:grpSpPr>
        <p:sp>
          <p:nvSpPr>
            <p:cNvPr id="48" name="TextBox 47">
              <a:extLst>
                <a:ext uri="{FF2B5EF4-FFF2-40B4-BE49-F238E27FC236}">
                  <a16:creationId xmlns:a16="http://schemas.microsoft.com/office/drawing/2014/main" id="{57844C37-DD0E-4F76-B5FC-0D241870558A}"/>
                </a:ext>
              </a:extLst>
            </p:cNvPr>
            <p:cNvSpPr txBox="1"/>
            <p:nvPr/>
          </p:nvSpPr>
          <p:spPr>
            <a:xfrm>
              <a:off x="3884489" y="3627239"/>
              <a:ext cx="2742575" cy="1200329"/>
            </a:xfrm>
            <a:prstGeom prst="rect">
              <a:avLst/>
            </a:prstGeom>
            <a:noFill/>
          </p:spPr>
          <p:txBody>
            <a:bodyPr wrap="square" rtlCol="0">
              <a:spAutoFit/>
            </a:bodyPr>
            <a:lstStyle/>
            <a:p>
              <a:pPr algn="ctr"/>
              <a:r>
                <a:rPr lang="en-US" sz="2400" b="1" dirty="0">
                  <a:latin typeface="+mn-lt"/>
                </a:rPr>
                <a:t>link between</a:t>
              </a:r>
            </a:p>
            <a:p>
              <a:pPr algn="ctr"/>
              <a:r>
                <a:rPr lang="en-US" sz="2400" b="1" dirty="0">
                  <a:latin typeface="+mn-lt"/>
                </a:rPr>
                <a:t> A and B, </a:t>
              </a:r>
              <a:r>
                <a:rPr lang="en-US" sz="2400" b="1" dirty="0">
                  <a:latin typeface="Courier New" panose="02070309020205020404" pitchFamily="49" charset="0"/>
                  <a:cs typeface="Courier New" panose="02070309020205020404" pitchFamily="49" charset="0"/>
                </a:rPr>
                <a:t>CNOT</a:t>
              </a:r>
              <a:r>
                <a:rPr lang="en-US" sz="2400" b="1" dirty="0">
                  <a:latin typeface="+mn-lt"/>
                </a:rPr>
                <a:t> can be performed</a:t>
              </a:r>
            </a:p>
          </p:txBody>
        </p:sp>
        <p:pic>
          <p:nvPicPr>
            <p:cNvPr id="49" name="Picture 2" descr="Image result for green tick">
              <a:extLst>
                <a:ext uri="{FF2B5EF4-FFF2-40B4-BE49-F238E27FC236}">
                  <a16:creationId xmlns:a16="http://schemas.microsoft.com/office/drawing/2014/main" id="{E79C367E-924A-4ABE-BE73-5CD06485E3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639" y="3825820"/>
              <a:ext cx="803075" cy="8030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CD7A31F-5A66-4367-B88C-CB57A07D5FA2}"/>
              </a:ext>
            </a:extLst>
          </p:cNvPr>
          <p:cNvSpPr/>
          <p:nvPr/>
        </p:nvSpPr>
        <p:spPr>
          <a:xfrm>
            <a:off x="7654033" y="5381926"/>
            <a:ext cx="4063356" cy="400110"/>
          </a:xfrm>
          <a:prstGeom prst="rect">
            <a:avLst/>
          </a:prstGeom>
        </p:spPr>
        <p:txBody>
          <a:bodyPr wrap="none">
            <a:spAutoFit/>
          </a:bodyPr>
          <a:lstStyle/>
          <a:p>
            <a:r>
              <a:rPr lang="en-US" sz="2000" b="1" dirty="0">
                <a:latin typeface="Arial Rounded MT Bold" panose="020F0704030504030204" pitchFamily="34" charset="0"/>
              </a:rPr>
              <a:t>SWAP facilitate data movement</a:t>
            </a:r>
            <a:endParaRPr lang="en-US" sz="2000" dirty="0">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1905590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00078 -0.01945 L 0.03815 0.09051 C 0.04544 0.11504 0.05872 0.13009 0.07265 0.13264 C 0.08776 0.13287 0.10104 0.12199 0.11028 0.09953 L 0.15742 3.7037E-6 " pathEditMode="relative" rAng="240000" ptsTypes="AAAAA">
                                      <p:cBhvr>
                                        <p:cTn id="14" dur="2000" fill="hold"/>
                                        <p:tgtEl>
                                          <p:spTgt spid="17"/>
                                        </p:tgtEl>
                                        <p:attrNameLst>
                                          <p:attrName>ppt_x</p:attrName>
                                          <p:attrName>ppt_y</p:attrName>
                                        </p:attrNameLst>
                                      </p:cBhvr>
                                      <p:rCtr x="7552" y="8079"/>
                                    </p:animMotion>
                                  </p:childTnLst>
                                </p:cTn>
                              </p:par>
                              <p:par>
                                <p:cTn id="15" presetID="37" presetClass="path" presetSubtype="0" accel="50000" decel="50000" fill="hold" grpId="0" nodeType="withEffect">
                                  <p:stCondLst>
                                    <p:cond delay="0"/>
                                  </p:stCondLst>
                                  <p:childTnLst>
                                    <p:animMotion origin="layout" path="M -0.13867 2.22222E-6 L -0.10091 -0.08241 C -0.09335 -0.10116 -0.0819 -0.11111 -0.0694 -0.11297 C -0.05559 -0.11158 -0.04427 -0.10162 -0.03632 -0.08218 L -4.58333E-6 2.22222E-6 " pathEditMode="relative" rAng="10800000" ptsTypes="AAAAA">
                                      <p:cBhvr>
                                        <p:cTn id="16" dur="2000" spd="-100000" fill="hold"/>
                                        <p:tgtEl>
                                          <p:spTgt spid="16"/>
                                        </p:tgtEl>
                                        <p:attrNameLst>
                                          <p:attrName>ppt_x</p:attrName>
                                          <p:attrName>ppt_y</p:attrName>
                                        </p:attrNameLst>
                                      </p:cBhvr>
                                      <p:rCtr x="6940" y="-5648"/>
                                    </p:animMotion>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p:bldP spid="2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0F37-0661-4296-B3C0-8CD7FE535A72}"/>
              </a:ext>
            </a:extLst>
          </p:cNvPr>
          <p:cNvSpPr>
            <a:spLocks noGrp="1"/>
          </p:cNvSpPr>
          <p:nvPr>
            <p:ph type="title"/>
          </p:nvPr>
        </p:nvSpPr>
        <p:spPr/>
        <p:txBody>
          <a:bodyPr>
            <a:normAutofit/>
          </a:bodyPr>
          <a:lstStyle/>
          <a:p>
            <a:r>
              <a:rPr lang="en-US" sz="4000" dirty="0"/>
              <a:t>NISQ Compiler Policies</a:t>
            </a:r>
            <a:endParaRPr lang="en-US" sz="3600" dirty="0"/>
          </a:p>
        </p:txBody>
      </p:sp>
      <p:sp>
        <p:nvSpPr>
          <p:cNvPr id="3" name="Slide Number Placeholder 2">
            <a:extLst>
              <a:ext uri="{FF2B5EF4-FFF2-40B4-BE49-F238E27FC236}">
                <a16:creationId xmlns:a16="http://schemas.microsoft.com/office/drawing/2014/main" id="{DCCF0B41-8BB2-4DFE-B474-B8DD6341E721}"/>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6</a:t>
            </a:fld>
            <a:endParaRPr lang="en-US" dirty="0">
              <a:solidFill>
                <a:prstClr val="black">
                  <a:tint val="75000"/>
                </a:prstClr>
              </a:solidFill>
            </a:endParaRPr>
          </a:p>
        </p:txBody>
      </p:sp>
      <p:grpSp>
        <p:nvGrpSpPr>
          <p:cNvPr id="89" name="Group 88">
            <a:extLst>
              <a:ext uri="{FF2B5EF4-FFF2-40B4-BE49-F238E27FC236}">
                <a16:creationId xmlns:a16="http://schemas.microsoft.com/office/drawing/2014/main" id="{8617CA51-B62C-43B7-A0F1-10B75FA03007}"/>
              </a:ext>
            </a:extLst>
          </p:cNvPr>
          <p:cNvGrpSpPr/>
          <p:nvPr/>
        </p:nvGrpSpPr>
        <p:grpSpPr>
          <a:xfrm>
            <a:off x="1918241" y="2763242"/>
            <a:ext cx="3912962" cy="2307217"/>
            <a:chOff x="829225" y="3804548"/>
            <a:chExt cx="3912962" cy="2307217"/>
          </a:xfrm>
        </p:grpSpPr>
        <p:grpSp>
          <p:nvGrpSpPr>
            <p:cNvPr id="35" name="Group 34">
              <a:extLst>
                <a:ext uri="{FF2B5EF4-FFF2-40B4-BE49-F238E27FC236}">
                  <a16:creationId xmlns:a16="http://schemas.microsoft.com/office/drawing/2014/main" id="{57800ED5-741A-4886-A1BF-F7A0A8C00A6C}"/>
                </a:ext>
              </a:extLst>
            </p:cNvPr>
            <p:cNvGrpSpPr/>
            <p:nvPr/>
          </p:nvGrpSpPr>
          <p:grpSpPr>
            <a:xfrm>
              <a:off x="829225" y="3809762"/>
              <a:ext cx="3912962" cy="2302003"/>
              <a:chOff x="-184002" y="1553384"/>
              <a:chExt cx="5207163" cy="2986050"/>
            </a:xfrm>
          </p:grpSpPr>
          <p:sp>
            <p:nvSpPr>
              <p:cNvPr id="4" name="Thought Bubble: Cloud 3">
                <a:extLst>
                  <a:ext uri="{FF2B5EF4-FFF2-40B4-BE49-F238E27FC236}">
                    <a16:creationId xmlns:a16="http://schemas.microsoft.com/office/drawing/2014/main" id="{D00A49BA-FB6A-44D6-AF46-E834E654DE74}"/>
                  </a:ext>
                </a:extLst>
              </p:cNvPr>
              <p:cNvSpPr/>
              <p:nvPr/>
            </p:nvSpPr>
            <p:spPr>
              <a:xfrm>
                <a:off x="-184002" y="1553384"/>
                <a:ext cx="748300" cy="614491"/>
              </a:xfrm>
              <a:prstGeom prst="cloudCallout">
                <a:avLst>
                  <a:gd name="adj1" fmla="val 60436"/>
                  <a:gd name="adj2" fmla="val 29333"/>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A</a:t>
                </a:r>
                <a:endParaRPr lang="en-US" dirty="0">
                  <a:solidFill>
                    <a:sysClr val="windowText" lastClr="000000"/>
                  </a:solidFill>
                </a:endParaRPr>
              </a:p>
            </p:txBody>
          </p:sp>
          <p:grpSp>
            <p:nvGrpSpPr>
              <p:cNvPr id="7" name="Group 6">
                <a:extLst>
                  <a:ext uri="{FF2B5EF4-FFF2-40B4-BE49-F238E27FC236}">
                    <a16:creationId xmlns:a16="http://schemas.microsoft.com/office/drawing/2014/main" id="{882CF221-60B4-40D8-B318-5D31AFEDE006}"/>
                  </a:ext>
                </a:extLst>
              </p:cNvPr>
              <p:cNvGrpSpPr/>
              <p:nvPr/>
            </p:nvGrpSpPr>
            <p:grpSpPr>
              <a:xfrm>
                <a:off x="422049" y="2159540"/>
                <a:ext cx="4601112" cy="2379894"/>
                <a:chOff x="6046189" y="2519457"/>
                <a:chExt cx="4854670" cy="2493623"/>
              </a:xfrm>
            </p:grpSpPr>
            <p:grpSp>
              <p:nvGrpSpPr>
                <p:cNvPr id="8" name="Group 7">
                  <a:extLst>
                    <a:ext uri="{FF2B5EF4-FFF2-40B4-BE49-F238E27FC236}">
                      <a16:creationId xmlns:a16="http://schemas.microsoft.com/office/drawing/2014/main" id="{141008C4-0028-400C-8781-EB540244F82C}"/>
                    </a:ext>
                  </a:extLst>
                </p:cNvPr>
                <p:cNvGrpSpPr/>
                <p:nvPr/>
              </p:nvGrpSpPr>
              <p:grpSpPr>
                <a:xfrm>
                  <a:off x="6046189" y="2519457"/>
                  <a:ext cx="2825631" cy="2484890"/>
                  <a:chOff x="7299826" y="2478408"/>
                  <a:chExt cx="2521400" cy="2511018"/>
                </a:xfrm>
              </p:grpSpPr>
              <p:grpSp>
                <p:nvGrpSpPr>
                  <p:cNvPr id="16" name="Group 15">
                    <a:extLst>
                      <a:ext uri="{FF2B5EF4-FFF2-40B4-BE49-F238E27FC236}">
                        <a16:creationId xmlns:a16="http://schemas.microsoft.com/office/drawing/2014/main" id="{26E259DC-B4C4-493B-9D06-45F56D722AD5}"/>
                      </a:ext>
                    </a:extLst>
                  </p:cNvPr>
                  <p:cNvGrpSpPr/>
                  <p:nvPr/>
                </p:nvGrpSpPr>
                <p:grpSpPr>
                  <a:xfrm>
                    <a:off x="7299826" y="2478408"/>
                    <a:ext cx="2521400" cy="2511018"/>
                    <a:chOff x="7379936" y="2128204"/>
                    <a:chExt cx="2085130" cy="1992014"/>
                  </a:xfrm>
                </p:grpSpPr>
                <p:sp>
                  <p:nvSpPr>
                    <p:cNvPr id="20" name="Oval 19">
                      <a:extLst>
                        <a:ext uri="{FF2B5EF4-FFF2-40B4-BE49-F238E27FC236}">
                          <a16:creationId xmlns:a16="http://schemas.microsoft.com/office/drawing/2014/main" id="{D60C3934-A5DA-46F5-A5C6-20C62EB98CDA}"/>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chemeClr val="tx1"/>
                          </a:solidFill>
                        </a:rPr>
                        <a:t>1</a:t>
                      </a:r>
                      <a:endParaRPr lang="en-US" sz="2300" baseline="-25000" dirty="0">
                        <a:solidFill>
                          <a:schemeClr val="tx1"/>
                        </a:solidFill>
                      </a:endParaRPr>
                    </a:p>
                  </p:txBody>
                </p:sp>
                <p:sp>
                  <p:nvSpPr>
                    <p:cNvPr id="21" name="Oval 20">
                      <a:extLst>
                        <a:ext uri="{FF2B5EF4-FFF2-40B4-BE49-F238E27FC236}">
                          <a16:creationId xmlns:a16="http://schemas.microsoft.com/office/drawing/2014/main" id="{96E93CD6-B90E-428F-A6C3-BBCEE6B11D0D}"/>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2</a:t>
                      </a:r>
                    </a:p>
                  </p:txBody>
                </p:sp>
                <p:sp>
                  <p:nvSpPr>
                    <p:cNvPr id="22" name="Oval 21">
                      <a:extLst>
                        <a:ext uri="{FF2B5EF4-FFF2-40B4-BE49-F238E27FC236}">
                          <a16:creationId xmlns:a16="http://schemas.microsoft.com/office/drawing/2014/main" id="{68D4ACFC-4E43-4870-B2CD-81D10E9ACDDC}"/>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5</a:t>
                      </a:r>
                    </a:p>
                  </p:txBody>
                </p:sp>
                <p:sp>
                  <p:nvSpPr>
                    <p:cNvPr id="23" name="Oval 22">
                      <a:extLst>
                        <a:ext uri="{FF2B5EF4-FFF2-40B4-BE49-F238E27FC236}">
                          <a16:creationId xmlns:a16="http://schemas.microsoft.com/office/drawing/2014/main" id="{8A51998F-D8AE-4A73-8896-FEB43A7DA7C6}"/>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6</a:t>
                      </a:r>
                    </a:p>
                  </p:txBody>
                </p:sp>
              </p:grpSp>
              <p:cxnSp>
                <p:nvCxnSpPr>
                  <p:cNvPr id="17" name="Straight Connector 16">
                    <a:extLst>
                      <a:ext uri="{FF2B5EF4-FFF2-40B4-BE49-F238E27FC236}">
                        <a16:creationId xmlns:a16="http://schemas.microsoft.com/office/drawing/2014/main" id="{A82D0F72-8412-4034-A76A-AFADAB0DACCC}"/>
                      </a:ext>
                    </a:extLst>
                  </p:cNvPr>
                  <p:cNvCxnSpPr>
                    <a:cxnSpLocks/>
                    <a:stCxn id="20" idx="6"/>
                    <a:endCxn id="21" idx="2"/>
                  </p:cNvCxnSpPr>
                  <p:nvPr/>
                </p:nvCxnSpPr>
                <p:spPr>
                  <a:xfrm flipV="1">
                    <a:off x="8004356" y="2850721"/>
                    <a:ext cx="1112340"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614C7E1-AABD-4E08-A92D-A1FA27F81A48}"/>
                      </a:ext>
                    </a:extLst>
                  </p:cNvPr>
                  <p:cNvCxnSpPr>
                    <a:cxnSpLocks/>
                    <a:stCxn id="20" idx="4"/>
                  </p:cNvCxnSpPr>
                  <p:nvPr/>
                </p:nvCxnSpPr>
                <p:spPr>
                  <a:xfrm>
                    <a:off x="7652091" y="3223035"/>
                    <a:ext cx="0" cy="102176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A0F8E5E-87B6-48B6-9625-C2DDB8220B3D}"/>
                      </a:ext>
                    </a:extLst>
                  </p:cNvPr>
                  <p:cNvCxnSpPr>
                    <a:cxnSpLocks/>
                  </p:cNvCxnSpPr>
                  <p:nvPr/>
                </p:nvCxnSpPr>
                <p:spPr>
                  <a:xfrm>
                    <a:off x="9473222" y="3214210"/>
                    <a:ext cx="0" cy="102176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9" name="Straight Connector 8">
                  <a:extLst>
                    <a:ext uri="{FF2B5EF4-FFF2-40B4-BE49-F238E27FC236}">
                      <a16:creationId xmlns:a16="http://schemas.microsoft.com/office/drawing/2014/main" id="{DF49A2F5-3B4F-45E0-87B2-609FF128267C}"/>
                    </a:ext>
                  </a:extLst>
                </p:cNvPr>
                <p:cNvCxnSpPr>
                  <a:cxnSpLocks/>
                </p:cNvCxnSpPr>
                <p:nvPr/>
              </p:nvCxnSpPr>
              <p:spPr>
                <a:xfrm flipV="1">
                  <a:off x="6835727" y="4608020"/>
                  <a:ext cx="1246555" cy="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4C3D5B5A-B2B2-4734-8A28-0BD7C24070CD}"/>
                    </a:ext>
                  </a:extLst>
                </p:cNvPr>
                <p:cNvGrpSpPr/>
                <p:nvPr/>
              </p:nvGrpSpPr>
              <p:grpSpPr>
                <a:xfrm>
                  <a:off x="10111321" y="2528190"/>
                  <a:ext cx="789538" cy="2484890"/>
                  <a:chOff x="8882439" y="2128204"/>
                  <a:chExt cx="582627" cy="1992014"/>
                </a:xfrm>
              </p:grpSpPr>
              <p:sp>
                <p:nvSpPr>
                  <p:cNvPr id="14" name="Oval 13">
                    <a:extLst>
                      <a:ext uri="{FF2B5EF4-FFF2-40B4-BE49-F238E27FC236}">
                        <a16:creationId xmlns:a16="http://schemas.microsoft.com/office/drawing/2014/main" id="{328A6999-5BAE-40FC-8E3D-264E7138CDBD}"/>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3</a:t>
                    </a:r>
                  </a:p>
                </p:txBody>
              </p:sp>
              <p:sp>
                <p:nvSpPr>
                  <p:cNvPr id="15" name="Oval 14">
                    <a:extLst>
                      <a:ext uri="{FF2B5EF4-FFF2-40B4-BE49-F238E27FC236}">
                        <a16:creationId xmlns:a16="http://schemas.microsoft.com/office/drawing/2014/main" id="{9D406C27-134A-4CF3-93B2-92AFA8FD461F}"/>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4</a:t>
                    </a:r>
                  </a:p>
                </p:txBody>
              </p:sp>
            </p:grpSp>
            <p:cxnSp>
              <p:nvCxnSpPr>
                <p:cNvPr id="11" name="Straight Connector 10">
                  <a:extLst>
                    <a:ext uri="{FF2B5EF4-FFF2-40B4-BE49-F238E27FC236}">
                      <a16:creationId xmlns:a16="http://schemas.microsoft.com/office/drawing/2014/main" id="{DB7BF611-0DC9-4372-AE4A-51241F09EC7E}"/>
                    </a:ext>
                  </a:extLst>
                </p:cNvPr>
                <p:cNvCxnSpPr>
                  <a:cxnSpLocks/>
                  <a:endCxn id="14" idx="2"/>
                </p:cNvCxnSpPr>
                <p:nvPr/>
              </p:nvCxnSpPr>
              <p:spPr>
                <a:xfrm flipV="1">
                  <a:off x="8864762" y="2896629"/>
                  <a:ext cx="1246554" cy="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B053D3D-77A3-468E-8695-1264D622B1F9}"/>
                    </a:ext>
                  </a:extLst>
                </p:cNvPr>
                <p:cNvCxnSpPr>
                  <a:cxnSpLocks/>
                </p:cNvCxnSpPr>
                <p:nvPr/>
              </p:nvCxnSpPr>
              <p:spPr>
                <a:xfrm>
                  <a:off x="10482023" y="3281480"/>
                  <a:ext cx="0" cy="1011133"/>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6B0E5E-76F4-4276-A64E-8A12DB2DD827}"/>
                    </a:ext>
                  </a:extLst>
                </p:cNvPr>
                <p:cNvCxnSpPr>
                  <a:cxnSpLocks/>
                  <a:endCxn id="15"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 name="Thought Bubble: Cloud 33">
                <a:extLst>
                  <a:ext uri="{FF2B5EF4-FFF2-40B4-BE49-F238E27FC236}">
                    <a16:creationId xmlns:a16="http://schemas.microsoft.com/office/drawing/2014/main" id="{A2AD7D05-860F-4F9B-8655-B5A4408A6D7D}"/>
                  </a:ext>
                </a:extLst>
              </p:cNvPr>
              <p:cNvSpPr/>
              <p:nvPr/>
            </p:nvSpPr>
            <p:spPr>
              <a:xfrm>
                <a:off x="3702232" y="3136822"/>
                <a:ext cx="748300" cy="614491"/>
              </a:xfrm>
              <a:prstGeom prst="cloudCallout">
                <a:avLst>
                  <a:gd name="adj1" fmla="val 27410"/>
                  <a:gd name="adj2" fmla="val 99714"/>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B</a:t>
                </a:r>
                <a:endParaRPr lang="en-US" dirty="0">
                  <a:solidFill>
                    <a:sysClr val="windowText" lastClr="000000"/>
                  </a:solidFill>
                </a:endParaRPr>
              </a:p>
            </p:txBody>
          </p:sp>
        </p:grpSp>
        <p:sp>
          <p:nvSpPr>
            <p:cNvPr id="76" name="TextBox 75">
              <a:extLst>
                <a:ext uri="{FF2B5EF4-FFF2-40B4-BE49-F238E27FC236}">
                  <a16:creationId xmlns:a16="http://schemas.microsoft.com/office/drawing/2014/main" id="{60ACB207-38B4-44FB-98D6-0C64AD60F082}"/>
                </a:ext>
              </a:extLst>
            </p:cNvPr>
            <p:cNvSpPr txBox="1"/>
            <p:nvPr/>
          </p:nvSpPr>
          <p:spPr>
            <a:xfrm>
              <a:off x="2182165" y="3804548"/>
              <a:ext cx="1553798" cy="400110"/>
            </a:xfrm>
            <a:prstGeom prst="rect">
              <a:avLst/>
            </a:prstGeom>
            <a:solidFill>
              <a:schemeClr val="bg1">
                <a:lumMod val="95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SWAPs = 4</a:t>
              </a:r>
            </a:p>
          </p:txBody>
        </p:sp>
      </p:grpSp>
      <p:grpSp>
        <p:nvGrpSpPr>
          <p:cNvPr id="90" name="Group 89">
            <a:extLst>
              <a:ext uri="{FF2B5EF4-FFF2-40B4-BE49-F238E27FC236}">
                <a16:creationId xmlns:a16="http://schemas.microsoft.com/office/drawing/2014/main" id="{F9B770DF-7F47-4968-BAD8-F3073D344D06}"/>
              </a:ext>
            </a:extLst>
          </p:cNvPr>
          <p:cNvGrpSpPr/>
          <p:nvPr/>
        </p:nvGrpSpPr>
        <p:grpSpPr>
          <a:xfrm>
            <a:off x="6385711" y="2840217"/>
            <a:ext cx="3837986" cy="2201378"/>
            <a:chOff x="7639650" y="3806705"/>
            <a:chExt cx="3837986" cy="2201378"/>
          </a:xfrm>
        </p:grpSpPr>
        <p:grpSp>
          <p:nvGrpSpPr>
            <p:cNvPr id="56" name="Group 55">
              <a:extLst>
                <a:ext uri="{FF2B5EF4-FFF2-40B4-BE49-F238E27FC236}">
                  <a16:creationId xmlns:a16="http://schemas.microsoft.com/office/drawing/2014/main" id="{8E07B16C-FE4F-48E8-BD23-7F454DC43388}"/>
                </a:ext>
              </a:extLst>
            </p:cNvPr>
            <p:cNvGrpSpPr/>
            <p:nvPr/>
          </p:nvGrpSpPr>
          <p:grpSpPr>
            <a:xfrm>
              <a:off x="7639650" y="4207493"/>
              <a:ext cx="3837986" cy="1800590"/>
              <a:chOff x="-479759" y="2159540"/>
              <a:chExt cx="5502920" cy="2379894"/>
            </a:xfrm>
          </p:grpSpPr>
          <p:sp>
            <p:nvSpPr>
              <p:cNvPr id="57" name="Thought Bubble: Cloud 56">
                <a:extLst>
                  <a:ext uri="{FF2B5EF4-FFF2-40B4-BE49-F238E27FC236}">
                    <a16:creationId xmlns:a16="http://schemas.microsoft.com/office/drawing/2014/main" id="{7E1E27F9-5AE7-4F6B-B076-77911512D83F}"/>
                  </a:ext>
                </a:extLst>
              </p:cNvPr>
              <p:cNvSpPr/>
              <p:nvPr/>
            </p:nvSpPr>
            <p:spPr>
              <a:xfrm>
                <a:off x="-479759" y="2168300"/>
                <a:ext cx="748300" cy="614491"/>
              </a:xfrm>
              <a:prstGeom prst="cloudCallout">
                <a:avLst>
                  <a:gd name="adj1" fmla="val 70344"/>
                  <a:gd name="adj2" fmla="val 21289"/>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A</a:t>
                </a:r>
                <a:endParaRPr lang="en-US" dirty="0">
                  <a:solidFill>
                    <a:sysClr val="windowText" lastClr="000000"/>
                  </a:solidFill>
                </a:endParaRPr>
              </a:p>
            </p:txBody>
          </p:sp>
          <p:grpSp>
            <p:nvGrpSpPr>
              <p:cNvPr id="58" name="Group 57">
                <a:extLst>
                  <a:ext uri="{FF2B5EF4-FFF2-40B4-BE49-F238E27FC236}">
                    <a16:creationId xmlns:a16="http://schemas.microsoft.com/office/drawing/2014/main" id="{81F71ADC-5D66-4F8A-ABE8-87040942826D}"/>
                  </a:ext>
                </a:extLst>
              </p:cNvPr>
              <p:cNvGrpSpPr/>
              <p:nvPr/>
            </p:nvGrpSpPr>
            <p:grpSpPr>
              <a:xfrm>
                <a:off x="422049" y="2159540"/>
                <a:ext cx="4601112" cy="2379894"/>
                <a:chOff x="6046189" y="2519457"/>
                <a:chExt cx="4854670" cy="2493623"/>
              </a:xfrm>
            </p:grpSpPr>
            <p:grpSp>
              <p:nvGrpSpPr>
                <p:cNvPr id="60" name="Group 59">
                  <a:extLst>
                    <a:ext uri="{FF2B5EF4-FFF2-40B4-BE49-F238E27FC236}">
                      <a16:creationId xmlns:a16="http://schemas.microsoft.com/office/drawing/2014/main" id="{9F3DEA7D-1177-4AB9-86F7-9BEAADB208D4}"/>
                    </a:ext>
                  </a:extLst>
                </p:cNvPr>
                <p:cNvGrpSpPr/>
                <p:nvPr/>
              </p:nvGrpSpPr>
              <p:grpSpPr>
                <a:xfrm>
                  <a:off x="6046189" y="2519457"/>
                  <a:ext cx="2825631" cy="2484890"/>
                  <a:chOff x="7299826" y="2478408"/>
                  <a:chExt cx="2521400" cy="2511018"/>
                </a:xfrm>
              </p:grpSpPr>
              <p:grpSp>
                <p:nvGrpSpPr>
                  <p:cNvPr id="68" name="Group 67">
                    <a:extLst>
                      <a:ext uri="{FF2B5EF4-FFF2-40B4-BE49-F238E27FC236}">
                        <a16:creationId xmlns:a16="http://schemas.microsoft.com/office/drawing/2014/main" id="{138DA70C-D7B0-4B1B-B939-A5735F5A0FCD}"/>
                      </a:ext>
                    </a:extLst>
                  </p:cNvPr>
                  <p:cNvGrpSpPr/>
                  <p:nvPr/>
                </p:nvGrpSpPr>
                <p:grpSpPr>
                  <a:xfrm>
                    <a:off x="7299826" y="2478408"/>
                    <a:ext cx="2521400" cy="2511018"/>
                    <a:chOff x="7379936" y="2128204"/>
                    <a:chExt cx="2085130" cy="1992014"/>
                  </a:xfrm>
                </p:grpSpPr>
                <p:sp>
                  <p:nvSpPr>
                    <p:cNvPr id="72" name="Oval 71">
                      <a:extLst>
                        <a:ext uri="{FF2B5EF4-FFF2-40B4-BE49-F238E27FC236}">
                          <a16:creationId xmlns:a16="http://schemas.microsoft.com/office/drawing/2014/main" id="{B2E27E32-A0F2-4690-AF10-8EB179B20ED5}"/>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chemeClr val="tx1"/>
                          </a:solidFill>
                        </a:rPr>
                        <a:t>1</a:t>
                      </a:r>
                      <a:endParaRPr lang="en-US" sz="2300" baseline="-25000" dirty="0">
                        <a:solidFill>
                          <a:schemeClr val="tx1"/>
                        </a:solidFill>
                      </a:endParaRPr>
                    </a:p>
                  </p:txBody>
                </p:sp>
                <p:sp>
                  <p:nvSpPr>
                    <p:cNvPr id="73" name="Oval 72">
                      <a:extLst>
                        <a:ext uri="{FF2B5EF4-FFF2-40B4-BE49-F238E27FC236}">
                          <a16:creationId xmlns:a16="http://schemas.microsoft.com/office/drawing/2014/main" id="{65501C95-086C-40B1-B9C9-47CA6FBB84F8}"/>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2</a:t>
                      </a:r>
                    </a:p>
                  </p:txBody>
                </p:sp>
                <p:sp>
                  <p:nvSpPr>
                    <p:cNvPr id="74" name="Oval 73">
                      <a:extLst>
                        <a:ext uri="{FF2B5EF4-FFF2-40B4-BE49-F238E27FC236}">
                          <a16:creationId xmlns:a16="http://schemas.microsoft.com/office/drawing/2014/main" id="{0FA65051-96E1-4673-A02A-FEDCE8C1A659}"/>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5</a:t>
                      </a:r>
                    </a:p>
                  </p:txBody>
                </p:sp>
                <p:sp>
                  <p:nvSpPr>
                    <p:cNvPr id="75" name="Oval 74">
                      <a:extLst>
                        <a:ext uri="{FF2B5EF4-FFF2-40B4-BE49-F238E27FC236}">
                          <a16:creationId xmlns:a16="http://schemas.microsoft.com/office/drawing/2014/main" id="{EC21F20E-B9AF-449B-A360-F158427A4A00}"/>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6</a:t>
                      </a:r>
                    </a:p>
                  </p:txBody>
                </p:sp>
              </p:grpSp>
              <p:cxnSp>
                <p:nvCxnSpPr>
                  <p:cNvPr id="69" name="Straight Connector 68">
                    <a:extLst>
                      <a:ext uri="{FF2B5EF4-FFF2-40B4-BE49-F238E27FC236}">
                        <a16:creationId xmlns:a16="http://schemas.microsoft.com/office/drawing/2014/main" id="{0FFD32E6-DEF9-4F88-A49D-E29CEA643502}"/>
                      </a:ext>
                    </a:extLst>
                  </p:cNvPr>
                  <p:cNvCxnSpPr>
                    <a:cxnSpLocks/>
                    <a:stCxn id="72" idx="6"/>
                    <a:endCxn id="73" idx="2"/>
                  </p:cNvCxnSpPr>
                  <p:nvPr/>
                </p:nvCxnSpPr>
                <p:spPr>
                  <a:xfrm flipV="1">
                    <a:off x="8004356" y="2850721"/>
                    <a:ext cx="1112340" cy="1"/>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4F3DA48-D83E-4E70-9A29-9072E5226419}"/>
                      </a:ext>
                    </a:extLst>
                  </p:cNvPr>
                  <p:cNvCxnSpPr>
                    <a:cxnSpLocks/>
                    <a:stCxn id="72" idx="4"/>
                  </p:cNvCxnSpPr>
                  <p:nvPr/>
                </p:nvCxnSpPr>
                <p:spPr>
                  <a:xfrm>
                    <a:off x="7652091" y="3223035"/>
                    <a:ext cx="0" cy="102176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360A525-15E5-4095-B5CC-BDFD1EBACB33}"/>
                      </a:ext>
                    </a:extLst>
                  </p:cNvPr>
                  <p:cNvCxnSpPr>
                    <a:cxnSpLocks/>
                  </p:cNvCxnSpPr>
                  <p:nvPr/>
                </p:nvCxnSpPr>
                <p:spPr>
                  <a:xfrm>
                    <a:off x="9473222" y="3214210"/>
                    <a:ext cx="0" cy="102176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1" name="Straight Connector 60">
                  <a:extLst>
                    <a:ext uri="{FF2B5EF4-FFF2-40B4-BE49-F238E27FC236}">
                      <a16:creationId xmlns:a16="http://schemas.microsoft.com/office/drawing/2014/main" id="{D9B6B7B5-C39B-42F3-AA0A-36A41E55A7A1}"/>
                    </a:ext>
                  </a:extLst>
                </p:cNvPr>
                <p:cNvCxnSpPr>
                  <a:cxnSpLocks/>
                </p:cNvCxnSpPr>
                <p:nvPr/>
              </p:nvCxnSpPr>
              <p:spPr>
                <a:xfrm flipV="1">
                  <a:off x="6835727" y="4608020"/>
                  <a:ext cx="1246555" cy="1"/>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8DF16820-5AD1-4A54-92E5-0312B8A29496}"/>
                    </a:ext>
                  </a:extLst>
                </p:cNvPr>
                <p:cNvGrpSpPr/>
                <p:nvPr/>
              </p:nvGrpSpPr>
              <p:grpSpPr>
                <a:xfrm>
                  <a:off x="10111321" y="2528190"/>
                  <a:ext cx="789538" cy="2484890"/>
                  <a:chOff x="8882439" y="2128204"/>
                  <a:chExt cx="582627" cy="1992014"/>
                </a:xfrm>
              </p:grpSpPr>
              <p:sp>
                <p:nvSpPr>
                  <p:cNvPr id="66" name="Oval 65">
                    <a:extLst>
                      <a:ext uri="{FF2B5EF4-FFF2-40B4-BE49-F238E27FC236}">
                        <a16:creationId xmlns:a16="http://schemas.microsoft.com/office/drawing/2014/main" id="{48C4C038-45B3-4C2A-929C-6DFEFDB43656}"/>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3</a:t>
                    </a:r>
                  </a:p>
                </p:txBody>
              </p:sp>
              <p:sp>
                <p:nvSpPr>
                  <p:cNvPr id="67" name="Oval 66">
                    <a:extLst>
                      <a:ext uri="{FF2B5EF4-FFF2-40B4-BE49-F238E27FC236}">
                        <a16:creationId xmlns:a16="http://schemas.microsoft.com/office/drawing/2014/main" id="{135F4FFF-6BF0-404E-846E-AAB3AE6FE772}"/>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dirty="0">
                        <a:solidFill>
                          <a:schemeClr val="tx1"/>
                        </a:solidFill>
                      </a:rPr>
                      <a:t>4</a:t>
                    </a:r>
                  </a:p>
                </p:txBody>
              </p:sp>
            </p:grpSp>
            <p:cxnSp>
              <p:nvCxnSpPr>
                <p:cNvPr id="63" name="Straight Connector 62">
                  <a:extLst>
                    <a:ext uri="{FF2B5EF4-FFF2-40B4-BE49-F238E27FC236}">
                      <a16:creationId xmlns:a16="http://schemas.microsoft.com/office/drawing/2014/main" id="{21DB38BA-D5D2-476D-8947-149168C29180}"/>
                    </a:ext>
                  </a:extLst>
                </p:cNvPr>
                <p:cNvCxnSpPr>
                  <a:cxnSpLocks/>
                  <a:endCxn id="66" idx="2"/>
                </p:cNvCxnSpPr>
                <p:nvPr/>
              </p:nvCxnSpPr>
              <p:spPr>
                <a:xfrm flipV="1">
                  <a:off x="8864762" y="2896629"/>
                  <a:ext cx="1246554" cy="1"/>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3614F4C-C2E3-45BE-800C-2F980EEDAB1A}"/>
                    </a:ext>
                  </a:extLst>
                </p:cNvPr>
                <p:cNvCxnSpPr>
                  <a:cxnSpLocks/>
                </p:cNvCxnSpPr>
                <p:nvPr/>
              </p:nvCxnSpPr>
              <p:spPr>
                <a:xfrm>
                  <a:off x="10482023" y="3281480"/>
                  <a:ext cx="0" cy="1011133"/>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0E4D360A-E8BD-4FC0-85B6-B482FFE1C845}"/>
                    </a:ext>
                  </a:extLst>
                </p:cNvPr>
                <p:cNvCxnSpPr>
                  <a:cxnSpLocks/>
                  <a:endCxn id="67"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9" name="Thought Bubble: Cloud 58">
                <a:extLst>
                  <a:ext uri="{FF2B5EF4-FFF2-40B4-BE49-F238E27FC236}">
                    <a16:creationId xmlns:a16="http://schemas.microsoft.com/office/drawing/2014/main" id="{ECDAF402-1746-4EC3-A1C7-9285AA9D3A8B}"/>
                  </a:ext>
                </a:extLst>
              </p:cNvPr>
              <p:cNvSpPr/>
              <p:nvPr/>
            </p:nvSpPr>
            <p:spPr>
              <a:xfrm>
                <a:off x="3702232" y="3136822"/>
                <a:ext cx="748300" cy="614491"/>
              </a:xfrm>
              <a:prstGeom prst="cloudCallout">
                <a:avLst>
                  <a:gd name="adj1" fmla="val 27410"/>
                  <a:gd name="adj2" fmla="val 99714"/>
                </a:avLst>
              </a:prstGeom>
              <a:solidFill>
                <a:schemeClr val="bg2">
                  <a:lumMod val="9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ysClr val="windowText" lastClr="000000"/>
                    </a:solidFill>
                  </a:rPr>
                  <a:t>B</a:t>
                </a:r>
                <a:endParaRPr lang="en-US" dirty="0">
                  <a:solidFill>
                    <a:sysClr val="windowText" lastClr="000000"/>
                  </a:solidFill>
                </a:endParaRPr>
              </a:p>
            </p:txBody>
          </p:sp>
        </p:grpSp>
        <p:sp>
          <p:nvSpPr>
            <p:cNvPr id="77" name="TextBox 76">
              <a:extLst>
                <a:ext uri="{FF2B5EF4-FFF2-40B4-BE49-F238E27FC236}">
                  <a16:creationId xmlns:a16="http://schemas.microsoft.com/office/drawing/2014/main" id="{EC09C0C7-79E4-45AF-ABE7-82396D65444F}"/>
                </a:ext>
              </a:extLst>
            </p:cNvPr>
            <p:cNvSpPr txBox="1"/>
            <p:nvPr/>
          </p:nvSpPr>
          <p:spPr>
            <a:xfrm>
              <a:off x="9104502" y="3806705"/>
              <a:ext cx="1541906" cy="400110"/>
            </a:xfrm>
            <a:prstGeom prst="rect">
              <a:avLst/>
            </a:prstGeom>
            <a:solidFill>
              <a:schemeClr val="bg1">
                <a:lumMod val="75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SWAPs = 2</a:t>
              </a:r>
            </a:p>
          </p:txBody>
        </p:sp>
      </p:grpSp>
      <p:sp>
        <p:nvSpPr>
          <p:cNvPr id="96" name="TextBox 95">
            <a:extLst>
              <a:ext uri="{FF2B5EF4-FFF2-40B4-BE49-F238E27FC236}">
                <a16:creationId xmlns:a16="http://schemas.microsoft.com/office/drawing/2014/main" id="{34BD8180-BA2A-483F-AB79-41F801F63DA8}"/>
              </a:ext>
            </a:extLst>
          </p:cNvPr>
          <p:cNvSpPr txBox="1"/>
          <p:nvPr/>
        </p:nvSpPr>
        <p:spPr>
          <a:xfrm>
            <a:off x="8877800" y="318776"/>
            <a:ext cx="2880725" cy="923330"/>
          </a:xfrm>
          <a:prstGeom prst="rect">
            <a:avLst/>
          </a:prstGeom>
          <a:noFill/>
        </p:spPr>
        <p:txBody>
          <a:bodyPr wrap="square" rtlCol="0">
            <a:spAutoFit/>
          </a:bodyPr>
          <a:lstStyle/>
          <a:p>
            <a:r>
              <a:rPr lang="en-US" dirty="0"/>
              <a:t>[1]  </a:t>
            </a:r>
            <a:r>
              <a:rPr lang="en-US" dirty="0" err="1"/>
              <a:t>Zulehner</a:t>
            </a:r>
            <a:r>
              <a:rPr lang="en-US" dirty="0"/>
              <a:t>+, (TCAD’18)</a:t>
            </a:r>
          </a:p>
          <a:p>
            <a:r>
              <a:rPr lang="en-US" dirty="0"/>
              <a:t>[2] </a:t>
            </a:r>
            <a:r>
              <a:rPr lang="en-US" dirty="0" err="1"/>
              <a:t>Siraichi</a:t>
            </a:r>
            <a:r>
              <a:rPr lang="en-US" dirty="0"/>
              <a:t>+, (CGO’18)</a:t>
            </a:r>
          </a:p>
          <a:p>
            <a:r>
              <a:rPr lang="en-US" dirty="0"/>
              <a:t>[3] Li+, (ASPLOS’19)</a:t>
            </a:r>
          </a:p>
        </p:txBody>
      </p:sp>
      <p:sp>
        <p:nvSpPr>
          <p:cNvPr id="84" name="Content Placeholder 36">
            <a:extLst>
              <a:ext uri="{FF2B5EF4-FFF2-40B4-BE49-F238E27FC236}">
                <a16:creationId xmlns:a16="http://schemas.microsoft.com/office/drawing/2014/main" id="{68833C48-2E7F-40F6-A6DE-F812CB9C4675}"/>
              </a:ext>
            </a:extLst>
          </p:cNvPr>
          <p:cNvSpPr txBox="1">
            <a:spLocks/>
          </p:cNvSpPr>
          <p:nvPr/>
        </p:nvSpPr>
        <p:spPr>
          <a:xfrm>
            <a:off x="288477" y="1740185"/>
            <a:ext cx="9645509" cy="622686"/>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fontAlgn="auto">
              <a:spcAft>
                <a:spcPts val="0"/>
              </a:spcAft>
              <a:buNone/>
            </a:pPr>
            <a:r>
              <a:rPr lang="en-US" sz="3200" dirty="0"/>
              <a:t>Compiler responsible for qubit allocation and movement</a:t>
            </a:r>
          </a:p>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sp>
        <p:nvSpPr>
          <p:cNvPr id="138" name="Rectangle 137">
            <a:extLst>
              <a:ext uri="{FF2B5EF4-FFF2-40B4-BE49-F238E27FC236}">
                <a16:creationId xmlns:a16="http://schemas.microsoft.com/office/drawing/2014/main" id="{8B97EACD-876F-4F8E-88E9-27C7D78D735E}"/>
              </a:ext>
            </a:extLst>
          </p:cNvPr>
          <p:cNvSpPr/>
          <p:nvPr/>
        </p:nvSpPr>
        <p:spPr>
          <a:xfrm>
            <a:off x="3995479" y="5199900"/>
            <a:ext cx="5396990" cy="400110"/>
          </a:xfrm>
          <a:prstGeom prst="rect">
            <a:avLst/>
          </a:prstGeom>
        </p:spPr>
        <p:txBody>
          <a:bodyPr wrap="none">
            <a:spAutoFit/>
          </a:bodyPr>
          <a:lstStyle/>
          <a:p>
            <a:r>
              <a:rPr lang="en-US" sz="2000" b="1" dirty="0">
                <a:latin typeface="Arial Rounded MT Bold" panose="020F0704030504030204" pitchFamily="34" charset="0"/>
              </a:rPr>
              <a:t>Qubit movement policy minimizing SWAPs</a:t>
            </a:r>
            <a:endParaRPr lang="en-US" sz="2000" dirty="0">
              <a:latin typeface="Arial Rounded MT Bold" panose="020F0704030504030204" pitchFamily="34" charset="0"/>
            </a:endParaRPr>
          </a:p>
        </p:txBody>
      </p:sp>
      <p:sp>
        <p:nvSpPr>
          <p:cNvPr id="139" name="Rectangle: Rounded Corners 138">
            <a:extLst>
              <a:ext uri="{FF2B5EF4-FFF2-40B4-BE49-F238E27FC236}">
                <a16:creationId xmlns:a16="http://schemas.microsoft.com/office/drawing/2014/main" id="{7B80AAC3-91FD-4E48-9959-304CF88DAF35}"/>
              </a:ext>
            </a:extLst>
          </p:cNvPr>
          <p:cNvSpPr/>
          <p:nvPr/>
        </p:nvSpPr>
        <p:spPr>
          <a:xfrm>
            <a:off x="0" y="6279789"/>
            <a:ext cx="12192000" cy="568320"/>
          </a:xfrm>
          <a:prstGeom prst="roundRect">
            <a:avLst>
              <a:gd name="adj" fmla="val 0"/>
            </a:avLst>
          </a:prstGeom>
          <a:solidFill>
            <a:schemeClr val="tx1">
              <a:lumMod val="75000"/>
              <a:lumOff val="2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bg1"/>
                </a:solidFill>
                <a:latin typeface="Calibri"/>
              </a:rPr>
              <a:t>Existing compiler policies solely focus on minimizing SWAPs</a:t>
            </a:r>
          </a:p>
        </p:txBody>
      </p:sp>
    </p:spTree>
    <p:extLst>
      <p:ext uri="{BB962C8B-B14F-4D97-AF65-F5344CB8AC3E}">
        <p14:creationId xmlns:p14="http://schemas.microsoft.com/office/powerpoint/2010/main" val="13071209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BAF2-4347-40D7-B908-50E986CAF7CF}"/>
              </a:ext>
            </a:extLst>
          </p:cNvPr>
          <p:cNvSpPr>
            <a:spLocks noGrp="1"/>
          </p:cNvSpPr>
          <p:nvPr>
            <p:ph type="title"/>
          </p:nvPr>
        </p:nvSpPr>
        <p:spPr/>
        <p:txBody>
          <a:bodyPr>
            <a:normAutofit/>
          </a:bodyPr>
          <a:lstStyle/>
          <a:p>
            <a:r>
              <a:rPr lang="en-US" sz="4400" dirty="0"/>
              <a:t>Not All Qubits Are Created Equal</a:t>
            </a:r>
            <a:endParaRPr lang="en-US" sz="4000" dirty="0"/>
          </a:p>
        </p:txBody>
      </p:sp>
      <p:sp>
        <p:nvSpPr>
          <p:cNvPr id="3" name="Slide Number Placeholder 2">
            <a:extLst>
              <a:ext uri="{FF2B5EF4-FFF2-40B4-BE49-F238E27FC236}">
                <a16:creationId xmlns:a16="http://schemas.microsoft.com/office/drawing/2014/main" id="{3AD8769B-274F-44AF-B6E6-DF30DB56D6B6}"/>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7</a:t>
            </a:fld>
            <a:endParaRPr lang="en-US" dirty="0">
              <a:solidFill>
                <a:prstClr val="black">
                  <a:tint val="75000"/>
                </a:prstClr>
              </a:solidFill>
            </a:endParaRPr>
          </a:p>
        </p:txBody>
      </p:sp>
      <p:grpSp>
        <p:nvGrpSpPr>
          <p:cNvPr id="45" name="Group 44">
            <a:extLst>
              <a:ext uri="{FF2B5EF4-FFF2-40B4-BE49-F238E27FC236}">
                <a16:creationId xmlns:a16="http://schemas.microsoft.com/office/drawing/2014/main" id="{9EF3F74C-29E0-4A37-A1FB-3F35EF4B35AE}"/>
              </a:ext>
            </a:extLst>
          </p:cNvPr>
          <p:cNvGrpSpPr/>
          <p:nvPr/>
        </p:nvGrpSpPr>
        <p:grpSpPr>
          <a:xfrm>
            <a:off x="7272529" y="2671098"/>
            <a:ext cx="4854670" cy="2493623"/>
            <a:chOff x="6046189" y="2519457"/>
            <a:chExt cx="4854670" cy="2493623"/>
          </a:xfrm>
        </p:grpSpPr>
        <p:grpSp>
          <p:nvGrpSpPr>
            <p:cNvPr id="46" name="Group 45">
              <a:extLst>
                <a:ext uri="{FF2B5EF4-FFF2-40B4-BE49-F238E27FC236}">
                  <a16:creationId xmlns:a16="http://schemas.microsoft.com/office/drawing/2014/main" id="{1E1A7261-F698-4EA3-A5ED-1BE858E8B3DF}"/>
                </a:ext>
              </a:extLst>
            </p:cNvPr>
            <p:cNvGrpSpPr/>
            <p:nvPr/>
          </p:nvGrpSpPr>
          <p:grpSpPr>
            <a:xfrm>
              <a:off x="6046189" y="2519457"/>
              <a:ext cx="2825631" cy="2484890"/>
              <a:chOff x="7299826" y="2478408"/>
              <a:chExt cx="2521400" cy="2511018"/>
            </a:xfrm>
          </p:grpSpPr>
          <p:grpSp>
            <p:nvGrpSpPr>
              <p:cNvPr id="54" name="Group 53">
                <a:extLst>
                  <a:ext uri="{FF2B5EF4-FFF2-40B4-BE49-F238E27FC236}">
                    <a16:creationId xmlns:a16="http://schemas.microsoft.com/office/drawing/2014/main" id="{DD229BD2-54FA-4FE6-9416-A2111C5B7E03}"/>
                  </a:ext>
                </a:extLst>
              </p:cNvPr>
              <p:cNvGrpSpPr/>
              <p:nvPr/>
            </p:nvGrpSpPr>
            <p:grpSpPr>
              <a:xfrm>
                <a:off x="7299826" y="2478408"/>
                <a:ext cx="2521400" cy="2511018"/>
                <a:chOff x="7379936" y="2128204"/>
                <a:chExt cx="2085130" cy="1992014"/>
              </a:xfrm>
            </p:grpSpPr>
            <p:sp>
              <p:nvSpPr>
                <p:cNvPr id="58" name="Oval 57">
                  <a:extLst>
                    <a:ext uri="{FF2B5EF4-FFF2-40B4-BE49-F238E27FC236}">
                      <a16:creationId xmlns:a16="http://schemas.microsoft.com/office/drawing/2014/main" id="{211A39DE-5AA3-42DE-91AD-E92B1A324626}"/>
                    </a:ext>
                  </a:extLst>
                </p:cNvPr>
                <p:cNvSpPr/>
                <p:nvPr/>
              </p:nvSpPr>
              <p:spPr>
                <a:xfrm>
                  <a:off x="7379936" y="2128205"/>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Q1</a:t>
                  </a:r>
                  <a:endParaRPr lang="en-US" sz="2400" baseline="-25000" dirty="0">
                    <a:solidFill>
                      <a:schemeClr val="tx1"/>
                    </a:solidFill>
                  </a:endParaRPr>
                </a:p>
              </p:txBody>
            </p:sp>
            <p:sp>
              <p:nvSpPr>
                <p:cNvPr id="59" name="Oval 58">
                  <a:extLst>
                    <a:ext uri="{FF2B5EF4-FFF2-40B4-BE49-F238E27FC236}">
                      <a16:creationId xmlns:a16="http://schemas.microsoft.com/office/drawing/2014/main" id="{CE62D25B-4A17-48F5-A567-38A366734A9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Q2</a:t>
                  </a:r>
                </a:p>
              </p:txBody>
            </p:sp>
            <p:sp>
              <p:nvSpPr>
                <p:cNvPr id="60" name="Oval 59">
                  <a:extLst>
                    <a:ext uri="{FF2B5EF4-FFF2-40B4-BE49-F238E27FC236}">
                      <a16:creationId xmlns:a16="http://schemas.microsoft.com/office/drawing/2014/main" id="{0DE3D400-7B23-4B10-9899-BAD9DCCA8326}"/>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Q5</a:t>
                  </a:r>
                </a:p>
              </p:txBody>
            </p:sp>
            <p:sp>
              <p:nvSpPr>
                <p:cNvPr id="61" name="Oval 60">
                  <a:extLst>
                    <a:ext uri="{FF2B5EF4-FFF2-40B4-BE49-F238E27FC236}">
                      <a16:creationId xmlns:a16="http://schemas.microsoft.com/office/drawing/2014/main" id="{F758CAD3-26F7-4E54-B5A1-2928870274FE}"/>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Q6</a:t>
                  </a:r>
                </a:p>
              </p:txBody>
            </p:sp>
          </p:grpSp>
          <p:cxnSp>
            <p:nvCxnSpPr>
              <p:cNvPr id="55" name="Straight Connector 54">
                <a:extLst>
                  <a:ext uri="{FF2B5EF4-FFF2-40B4-BE49-F238E27FC236}">
                    <a16:creationId xmlns:a16="http://schemas.microsoft.com/office/drawing/2014/main" id="{7CE1B542-4CE2-4D2F-A69E-A354DEA5E73A}"/>
                  </a:ext>
                </a:extLst>
              </p:cNvPr>
              <p:cNvCxnSpPr>
                <a:cxnSpLocks/>
                <a:stCxn id="58" idx="6"/>
                <a:endCxn id="59" idx="2"/>
              </p:cNvCxnSpPr>
              <p:nvPr/>
            </p:nvCxnSpPr>
            <p:spPr>
              <a:xfrm flipV="1">
                <a:off x="8004356" y="2850721"/>
                <a:ext cx="1112340"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22BCB86-46FC-4C82-B009-932834DB0FEE}"/>
                  </a:ext>
                </a:extLst>
              </p:cNvPr>
              <p:cNvCxnSpPr>
                <a:cxnSpLocks/>
                <a:stCxn id="58"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449E72C-4971-4806-A436-F9317404F548}"/>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7" name="Straight Connector 46">
              <a:extLst>
                <a:ext uri="{FF2B5EF4-FFF2-40B4-BE49-F238E27FC236}">
                  <a16:creationId xmlns:a16="http://schemas.microsoft.com/office/drawing/2014/main" id="{1FBB2C25-EBD2-428A-B1B9-C080D99A050A}"/>
                </a:ext>
              </a:extLst>
            </p:cNvPr>
            <p:cNvCxnSpPr>
              <a:cxnSpLocks/>
            </p:cNvCxnSpPr>
            <p:nvPr/>
          </p:nvCxnSpPr>
          <p:spPr>
            <a:xfrm flipV="1">
              <a:off x="6835727" y="4608020"/>
              <a:ext cx="1246555"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99D4DFFF-E987-4B15-9309-1A71F34F7A7B}"/>
                </a:ext>
              </a:extLst>
            </p:cNvPr>
            <p:cNvGrpSpPr/>
            <p:nvPr/>
          </p:nvGrpSpPr>
          <p:grpSpPr>
            <a:xfrm>
              <a:off x="10111321" y="2528190"/>
              <a:ext cx="789538" cy="2484890"/>
              <a:chOff x="8882439" y="2128204"/>
              <a:chExt cx="582627" cy="1992014"/>
            </a:xfrm>
          </p:grpSpPr>
          <p:sp>
            <p:nvSpPr>
              <p:cNvPr id="52" name="Oval 51">
                <a:extLst>
                  <a:ext uri="{FF2B5EF4-FFF2-40B4-BE49-F238E27FC236}">
                    <a16:creationId xmlns:a16="http://schemas.microsoft.com/office/drawing/2014/main" id="{4E9DF010-6016-40EB-8EE4-E197F5EA907E}"/>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Q3</a:t>
                </a:r>
              </a:p>
            </p:txBody>
          </p:sp>
          <p:sp>
            <p:nvSpPr>
              <p:cNvPr id="53" name="Oval 52">
                <a:extLst>
                  <a:ext uri="{FF2B5EF4-FFF2-40B4-BE49-F238E27FC236}">
                    <a16:creationId xmlns:a16="http://schemas.microsoft.com/office/drawing/2014/main" id="{2F99AA12-AF2B-4006-82A0-EFD4D2B01CC2}"/>
                  </a:ext>
                </a:extLst>
              </p:cNvPr>
              <p:cNvSpPr/>
              <p:nvPr/>
            </p:nvSpPr>
            <p:spPr>
              <a:xfrm>
                <a:off x="8882439" y="3529499"/>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Q4</a:t>
                </a:r>
              </a:p>
            </p:txBody>
          </p:sp>
        </p:grpSp>
        <p:cxnSp>
          <p:nvCxnSpPr>
            <p:cNvPr id="49" name="Straight Connector 48">
              <a:extLst>
                <a:ext uri="{FF2B5EF4-FFF2-40B4-BE49-F238E27FC236}">
                  <a16:creationId xmlns:a16="http://schemas.microsoft.com/office/drawing/2014/main" id="{33C9C608-AF7C-4C73-8749-B1F98CA60A28}"/>
                </a:ext>
              </a:extLst>
            </p:cNvPr>
            <p:cNvCxnSpPr>
              <a:cxnSpLocks/>
              <a:endCxn id="52" idx="2"/>
            </p:cNvCxnSpPr>
            <p:nvPr/>
          </p:nvCxnSpPr>
          <p:spPr>
            <a:xfrm flipV="1">
              <a:off x="8864762" y="2896629"/>
              <a:ext cx="1246554"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1EAB170-776C-45AA-8E41-BA534F199E94}"/>
                </a:ext>
              </a:extLst>
            </p:cNvPr>
            <p:cNvCxnSpPr>
              <a:cxnSpLocks/>
            </p:cNvCxnSpPr>
            <p:nvPr/>
          </p:nvCxnSpPr>
          <p:spPr>
            <a:xfrm>
              <a:off x="10482023" y="3281480"/>
              <a:ext cx="0" cy="10111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E9BEF46-9B75-4B21-92ED-81C3F4D62FBB}"/>
                </a:ext>
              </a:extLst>
            </p:cNvPr>
            <p:cNvCxnSpPr>
              <a:cxnSpLocks/>
              <a:endCxn id="53"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CABAE762-7978-4534-BA32-7C92B3346337}"/>
              </a:ext>
            </a:extLst>
          </p:cNvPr>
          <p:cNvGrpSpPr/>
          <p:nvPr/>
        </p:nvGrpSpPr>
        <p:grpSpPr>
          <a:xfrm>
            <a:off x="7272529" y="2678253"/>
            <a:ext cx="4854670" cy="2493623"/>
            <a:chOff x="6046189" y="2519457"/>
            <a:chExt cx="4854670" cy="2493623"/>
          </a:xfrm>
        </p:grpSpPr>
        <p:grpSp>
          <p:nvGrpSpPr>
            <p:cNvPr id="63" name="Group 62">
              <a:extLst>
                <a:ext uri="{FF2B5EF4-FFF2-40B4-BE49-F238E27FC236}">
                  <a16:creationId xmlns:a16="http://schemas.microsoft.com/office/drawing/2014/main" id="{EF0CE860-D189-4BA0-838E-2A2DF49B0997}"/>
                </a:ext>
              </a:extLst>
            </p:cNvPr>
            <p:cNvGrpSpPr/>
            <p:nvPr/>
          </p:nvGrpSpPr>
          <p:grpSpPr>
            <a:xfrm>
              <a:off x="6046189" y="2519457"/>
              <a:ext cx="2825631" cy="2457943"/>
              <a:chOff x="7299826" y="2478408"/>
              <a:chExt cx="2521400" cy="2483788"/>
            </a:xfrm>
          </p:grpSpPr>
          <p:grpSp>
            <p:nvGrpSpPr>
              <p:cNvPr id="71" name="Group 70">
                <a:extLst>
                  <a:ext uri="{FF2B5EF4-FFF2-40B4-BE49-F238E27FC236}">
                    <a16:creationId xmlns:a16="http://schemas.microsoft.com/office/drawing/2014/main" id="{43B9CBD9-BDFE-4781-B955-4BB3501402EA}"/>
                  </a:ext>
                </a:extLst>
              </p:cNvPr>
              <p:cNvGrpSpPr/>
              <p:nvPr/>
            </p:nvGrpSpPr>
            <p:grpSpPr>
              <a:xfrm>
                <a:off x="7299826" y="2478408"/>
                <a:ext cx="2521400" cy="2483788"/>
                <a:chOff x="7379936" y="2128204"/>
                <a:chExt cx="2085130" cy="1970412"/>
              </a:xfrm>
            </p:grpSpPr>
            <p:sp>
              <p:nvSpPr>
                <p:cNvPr id="75" name="Oval 74">
                  <a:extLst>
                    <a:ext uri="{FF2B5EF4-FFF2-40B4-BE49-F238E27FC236}">
                      <a16:creationId xmlns:a16="http://schemas.microsoft.com/office/drawing/2014/main" id="{A1680B64-1D7A-46E3-899B-BF03F9EB1AB9}"/>
                    </a:ext>
                  </a:extLst>
                </p:cNvPr>
                <p:cNvSpPr/>
                <p:nvPr/>
              </p:nvSpPr>
              <p:spPr>
                <a:xfrm>
                  <a:off x="7379936" y="2128205"/>
                  <a:ext cx="582627" cy="590719"/>
                </a:xfrm>
                <a:prstGeom prst="ellipse">
                  <a:avLst/>
                </a:prstGeom>
                <a:solidFill>
                  <a:srgbClr val="66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Q1</a:t>
                  </a:r>
                  <a:endParaRPr lang="en-US" sz="2400" baseline="-25000" dirty="0">
                    <a:solidFill>
                      <a:schemeClr val="bg1"/>
                    </a:solidFill>
                  </a:endParaRPr>
                </a:p>
              </p:txBody>
            </p:sp>
            <p:sp>
              <p:nvSpPr>
                <p:cNvPr id="76" name="Oval 75">
                  <a:extLst>
                    <a:ext uri="{FF2B5EF4-FFF2-40B4-BE49-F238E27FC236}">
                      <a16:creationId xmlns:a16="http://schemas.microsoft.com/office/drawing/2014/main" id="{79A6ECF1-2C20-48BB-8939-83D824E6B65C}"/>
                    </a:ext>
                  </a:extLst>
                </p:cNvPr>
                <p:cNvSpPr/>
                <p:nvPr/>
              </p:nvSpPr>
              <p:spPr>
                <a:xfrm>
                  <a:off x="8882439" y="2128204"/>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Q2</a:t>
                  </a:r>
                </a:p>
              </p:txBody>
            </p:sp>
            <p:sp>
              <p:nvSpPr>
                <p:cNvPr id="78" name="Oval 77">
                  <a:extLst>
                    <a:ext uri="{FF2B5EF4-FFF2-40B4-BE49-F238E27FC236}">
                      <a16:creationId xmlns:a16="http://schemas.microsoft.com/office/drawing/2014/main" id="{F88A43A2-6F08-425E-B1F5-0654901813DB}"/>
                    </a:ext>
                  </a:extLst>
                </p:cNvPr>
                <p:cNvSpPr/>
                <p:nvPr/>
              </p:nvSpPr>
              <p:spPr>
                <a:xfrm>
                  <a:off x="7379936" y="3507897"/>
                  <a:ext cx="582627" cy="590719"/>
                </a:xfrm>
                <a:prstGeom prst="ellipse">
                  <a:avLst/>
                </a:prstGeom>
                <a:solidFill>
                  <a:srgbClr val="FEE599"/>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Q6</a:t>
                  </a:r>
                </a:p>
              </p:txBody>
            </p:sp>
            <p:sp>
              <p:nvSpPr>
                <p:cNvPr id="77" name="Oval 76">
                  <a:extLst>
                    <a:ext uri="{FF2B5EF4-FFF2-40B4-BE49-F238E27FC236}">
                      <a16:creationId xmlns:a16="http://schemas.microsoft.com/office/drawing/2014/main" id="{A48E1678-3FF3-43EA-81DC-6A19A4F3A1E7}"/>
                    </a:ext>
                  </a:extLst>
                </p:cNvPr>
                <p:cNvSpPr/>
                <p:nvPr/>
              </p:nvSpPr>
              <p:spPr>
                <a:xfrm>
                  <a:off x="7380595" y="3505116"/>
                  <a:ext cx="582627" cy="590719"/>
                </a:xfrm>
                <a:prstGeom prst="ellipse">
                  <a:avLst/>
                </a:prstGeom>
                <a:solidFill>
                  <a:srgbClr val="66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rPr>
                    <a:t>Q6</a:t>
                  </a:r>
                </a:p>
              </p:txBody>
            </p:sp>
          </p:grpSp>
          <p:cxnSp>
            <p:nvCxnSpPr>
              <p:cNvPr id="73" name="Straight Connector 72">
                <a:extLst>
                  <a:ext uri="{FF2B5EF4-FFF2-40B4-BE49-F238E27FC236}">
                    <a16:creationId xmlns:a16="http://schemas.microsoft.com/office/drawing/2014/main" id="{9493448D-3F94-416F-B885-AA91E0E2272A}"/>
                  </a:ext>
                </a:extLst>
              </p:cNvPr>
              <p:cNvCxnSpPr>
                <a:cxnSpLocks/>
                <a:stCxn id="75" idx="4"/>
              </p:cNvCxnSpPr>
              <p:nvPr/>
            </p:nvCxnSpPr>
            <p:spPr>
              <a:xfrm>
                <a:off x="7652091" y="3223035"/>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F286BD5-A706-4D04-86E9-E14195CBF644}"/>
                  </a:ext>
                </a:extLst>
              </p:cNvPr>
              <p:cNvCxnSpPr>
                <a:cxnSpLocks/>
              </p:cNvCxnSpPr>
              <p:nvPr/>
            </p:nvCxnSpPr>
            <p:spPr>
              <a:xfrm>
                <a:off x="9473222" y="3214210"/>
                <a:ext cx="0" cy="102176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A089988-AC1F-4EAC-AB80-01EDC2319825}"/>
                  </a:ext>
                </a:extLst>
              </p:cNvPr>
              <p:cNvCxnSpPr>
                <a:cxnSpLocks/>
                <a:stCxn id="75" idx="4"/>
                <a:endCxn id="77" idx="0"/>
              </p:cNvCxnSpPr>
              <p:nvPr/>
            </p:nvCxnSpPr>
            <p:spPr>
              <a:xfrm>
                <a:off x="7652091" y="3223035"/>
                <a:ext cx="797" cy="991029"/>
              </a:xfrm>
              <a:prstGeom prst="line">
                <a:avLst/>
              </a:prstGeom>
              <a:ln w="57150">
                <a:solidFill>
                  <a:srgbClr val="669900"/>
                </a:solidFill>
              </a:ln>
            </p:spPr>
            <p:style>
              <a:lnRef idx="2">
                <a:schemeClr val="accent1"/>
              </a:lnRef>
              <a:fillRef idx="0">
                <a:schemeClr val="accent1"/>
              </a:fillRef>
              <a:effectRef idx="1">
                <a:schemeClr val="accent1"/>
              </a:effectRef>
              <a:fontRef idx="minor">
                <a:schemeClr val="tx1"/>
              </a:fontRef>
            </p:style>
          </p:cxnSp>
        </p:grpSp>
        <p:cxnSp>
          <p:nvCxnSpPr>
            <p:cNvPr id="64" name="Straight Connector 63">
              <a:extLst>
                <a:ext uri="{FF2B5EF4-FFF2-40B4-BE49-F238E27FC236}">
                  <a16:creationId xmlns:a16="http://schemas.microsoft.com/office/drawing/2014/main" id="{DB895B10-1669-433F-BA18-752D63F25A1D}"/>
                </a:ext>
              </a:extLst>
            </p:cNvPr>
            <p:cNvCxnSpPr>
              <a:cxnSpLocks/>
            </p:cNvCxnSpPr>
            <p:nvPr/>
          </p:nvCxnSpPr>
          <p:spPr>
            <a:xfrm flipV="1">
              <a:off x="6835727" y="4608020"/>
              <a:ext cx="1246555"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008CDA1F-A7EB-46B1-8644-A0789AB038ED}"/>
                </a:ext>
              </a:extLst>
            </p:cNvPr>
            <p:cNvGrpSpPr/>
            <p:nvPr/>
          </p:nvGrpSpPr>
          <p:grpSpPr>
            <a:xfrm>
              <a:off x="10111321" y="2528190"/>
              <a:ext cx="789538" cy="2484890"/>
              <a:chOff x="8882439" y="2128204"/>
              <a:chExt cx="582627" cy="1992014"/>
            </a:xfrm>
          </p:grpSpPr>
          <p:sp>
            <p:nvSpPr>
              <p:cNvPr id="69" name="Oval 68">
                <a:extLst>
                  <a:ext uri="{FF2B5EF4-FFF2-40B4-BE49-F238E27FC236}">
                    <a16:creationId xmlns:a16="http://schemas.microsoft.com/office/drawing/2014/main" id="{48AF99B4-5335-4FAD-A36B-26D6AFC94661}"/>
                  </a:ext>
                </a:extLst>
              </p:cNvPr>
              <p:cNvSpPr/>
              <p:nvPr/>
            </p:nvSpPr>
            <p:spPr>
              <a:xfrm>
                <a:off x="8882439" y="2128204"/>
                <a:ext cx="582627" cy="59071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Q3</a:t>
                </a:r>
              </a:p>
            </p:txBody>
          </p:sp>
          <p:sp>
            <p:nvSpPr>
              <p:cNvPr id="70" name="Oval 69">
                <a:extLst>
                  <a:ext uri="{FF2B5EF4-FFF2-40B4-BE49-F238E27FC236}">
                    <a16:creationId xmlns:a16="http://schemas.microsoft.com/office/drawing/2014/main" id="{892B8FCE-6797-4162-9156-A0D5DC3E26A0}"/>
                  </a:ext>
                </a:extLst>
              </p:cNvPr>
              <p:cNvSpPr/>
              <p:nvPr/>
            </p:nvSpPr>
            <p:spPr>
              <a:xfrm>
                <a:off x="8882439" y="3529499"/>
                <a:ext cx="582627" cy="59071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Q4</a:t>
                </a:r>
              </a:p>
            </p:txBody>
          </p:sp>
        </p:grpSp>
        <p:cxnSp>
          <p:nvCxnSpPr>
            <p:cNvPr id="66" name="Straight Connector 65">
              <a:extLst>
                <a:ext uri="{FF2B5EF4-FFF2-40B4-BE49-F238E27FC236}">
                  <a16:creationId xmlns:a16="http://schemas.microsoft.com/office/drawing/2014/main" id="{5418D3F5-082A-41F3-A90F-929E45A9A180}"/>
                </a:ext>
              </a:extLst>
            </p:cNvPr>
            <p:cNvCxnSpPr>
              <a:cxnSpLocks/>
              <a:endCxn id="69" idx="2"/>
            </p:cNvCxnSpPr>
            <p:nvPr/>
          </p:nvCxnSpPr>
          <p:spPr>
            <a:xfrm flipV="1">
              <a:off x="8864762" y="2896629"/>
              <a:ext cx="1246554" cy="1"/>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D954BB7-E655-4A58-9217-01CDE671EA50}"/>
                </a:ext>
              </a:extLst>
            </p:cNvPr>
            <p:cNvCxnSpPr>
              <a:cxnSpLocks/>
            </p:cNvCxnSpPr>
            <p:nvPr/>
          </p:nvCxnSpPr>
          <p:spPr>
            <a:xfrm>
              <a:off x="10482023" y="3274325"/>
              <a:ext cx="0" cy="95904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D7AE875-C3EC-4416-89C2-7A152AED9544}"/>
                </a:ext>
              </a:extLst>
            </p:cNvPr>
            <p:cNvCxnSpPr>
              <a:cxnSpLocks/>
              <a:endCxn id="70" idx="2"/>
            </p:cNvCxnSpPr>
            <p:nvPr/>
          </p:nvCxnSpPr>
          <p:spPr>
            <a:xfrm>
              <a:off x="8871820" y="4635908"/>
              <a:ext cx="1239501" cy="8733"/>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6" name="Content Placeholder 36">
            <a:extLst>
              <a:ext uri="{FF2B5EF4-FFF2-40B4-BE49-F238E27FC236}">
                <a16:creationId xmlns:a16="http://schemas.microsoft.com/office/drawing/2014/main" id="{307418B5-B1FE-4656-A5EF-6ACB56AD1872}"/>
              </a:ext>
            </a:extLst>
          </p:cNvPr>
          <p:cNvSpPr txBox="1">
            <a:spLocks/>
          </p:cNvSpPr>
          <p:nvPr/>
        </p:nvSpPr>
        <p:spPr>
          <a:xfrm>
            <a:off x="61274" y="1435824"/>
            <a:ext cx="7297821" cy="4813865"/>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r>
              <a:rPr lang="en-US" sz="3200" dirty="0"/>
              <a:t> </a:t>
            </a:r>
            <a:r>
              <a:rPr lang="en-US" sz="3200" b="1" dirty="0"/>
              <a:t>Variability:</a:t>
            </a:r>
            <a:r>
              <a:rPr lang="en-US" sz="3200" dirty="0"/>
              <a:t>  Some qubits and links fail with higher probability than others </a:t>
            </a:r>
          </a:p>
          <a:p>
            <a:pPr marL="0" indent="0" fontAlgn="auto">
              <a:spcAft>
                <a:spcPts val="0"/>
              </a:spcAft>
              <a:buNone/>
            </a:pPr>
            <a:endParaRPr lang="en-US" sz="3200" dirty="0"/>
          </a:p>
          <a:p>
            <a:pPr fontAlgn="auto">
              <a:spcAft>
                <a:spcPts val="0"/>
              </a:spcAft>
              <a:buFont typeface="Wingdings" panose="05000000000000000000" pitchFamily="2" charset="2"/>
              <a:buChar char="v"/>
            </a:pPr>
            <a:r>
              <a:rPr lang="en-US" sz="3200" dirty="0"/>
              <a:t> Avoiding certain links can improve reliability significantly </a:t>
            </a:r>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sp>
        <p:nvSpPr>
          <p:cNvPr id="7" name="TextBox 6">
            <a:extLst>
              <a:ext uri="{FF2B5EF4-FFF2-40B4-BE49-F238E27FC236}">
                <a16:creationId xmlns:a16="http://schemas.microsoft.com/office/drawing/2014/main" id="{3645515E-104E-47AD-8F85-B797B7405376}"/>
              </a:ext>
            </a:extLst>
          </p:cNvPr>
          <p:cNvSpPr txBox="1"/>
          <p:nvPr/>
        </p:nvSpPr>
        <p:spPr>
          <a:xfrm flipH="1">
            <a:off x="10361498" y="1632602"/>
            <a:ext cx="1765701" cy="1015663"/>
          </a:xfrm>
          <a:prstGeom prst="rect">
            <a:avLst/>
          </a:prstGeom>
          <a:solidFill>
            <a:srgbClr val="FF0000"/>
          </a:solidFill>
        </p:spPr>
        <p:txBody>
          <a:bodyPr wrap="square" rtlCol="0">
            <a:spAutoFit/>
          </a:bodyPr>
          <a:lstStyle/>
          <a:p>
            <a:pPr algn="ctr"/>
            <a:r>
              <a:rPr lang="en-US" sz="2000" dirty="0">
                <a:solidFill>
                  <a:schemeClr val="bg1"/>
                </a:solidFill>
                <a:latin typeface="Arial Rounded MT Bold" panose="020F0704030504030204" pitchFamily="34" charset="0"/>
              </a:rPr>
              <a:t>Worst SWAP 40% Chance of Failure</a:t>
            </a:r>
          </a:p>
        </p:txBody>
      </p:sp>
      <p:sp>
        <p:nvSpPr>
          <p:cNvPr id="87" name="TextBox 86">
            <a:extLst>
              <a:ext uri="{FF2B5EF4-FFF2-40B4-BE49-F238E27FC236}">
                <a16:creationId xmlns:a16="http://schemas.microsoft.com/office/drawing/2014/main" id="{50409BB7-FD46-4B6D-8A85-45B7A0766DA4}"/>
              </a:ext>
            </a:extLst>
          </p:cNvPr>
          <p:cNvSpPr txBox="1"/>
          <p:nvPr/>
        </p:nvSpPr>
        <p:spPr>
          <a:xfrm flipH="1">
            <a:off x="6942977" y="1632601"/>
            <a:ext cx="1958671" cy="1015663"/>
          </a:xfrm>
          <a:prstGeom prst="rect">
            <a:avLst/>
          </a:prstGeom>
          <a:solidFill>
            <a:srgbClr val="07FD59"/>
          </a:solidFill>
        </p:spPr>
        <p:txBody>
          <a:bodyPr wrap="square" rtlCol="0">
            <a:spAutoFit/>
          </a:bodyPr>
          <a:lstStyle/>
          <a:p>
            <a:pPr algn="ctr"/>
            <a:r>
              <a:rPr lang="en-US" sz="2000" dirty="0">
                <a:latin typeface="Arial Rounded MT Bold" panose="020F0704030504030204" pitchFamily="34" charset="0"/>
              </a:rPr>
              <a:t>Best SWAP</a:t>
            </a:r>
          </a:p>
          <a:p>
            <a:pPr algn="ctr"/>
            <a:r>
              <a:rPr lang="en-US" sz="2000" dirty="0">
                <a:latin typeface="Arial Rounded MT Bold" panose="020F0704030504030204" pitchFamily="34" charset="0"/>
              </a:rPr>
              <a:t>6% probability of Failure</a:t>
            </a:r>
          </a:p>
        </p:txBody>
      </p:sp>
      <p:sp>
        <p:nvSpPr>
          <p:cNvPr id="80" name="Rectangle: Rounded Corners 79">
            <a:extLst>
              <a:ext uri="{FF2B5EF4-FFF2-40B4-BE49-F238E27FC236}">
                <a16:creationId xmlns:a16="http://schemas.microsoft.com/office/drawing/2014/main" id="{9DB4658F-70D0-4224-9A71-36C0DB2FAAA9}"/>
              </a:ext>
            </a:extLst>
          </p:cNvPr>
          <p:cNvSpPr/>
          <p:nvPr/>
        </p:nvSpPr>
        <p:spPr>
          <a:xfrm>
            <a:off x="0" y="5563148"/>
            <a:ext cx="12192000" cy="1286016"/>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bg1"/>
                </a:solidFill>
              </a:rPr>
              <a:t>Goal: Exploit variation in error rates to improve reliability</a:t>
            </a:r>
          </a:p>
          <a:p>
            <a:pPr algn="ctr"/>
            <a:r>
              <a:rPr lang="en-US" sz="3800" b="1" dirty="0">
                <a:solidFill>
                  <a:schemeClr val="bg1"/>
                </a:solidFill>
              </a:rPr>
              <a:t>(assign more operations on reliable qubits/links)</a:t>
            </a:r>
          </a:p>
        </p:txBody>
      </p:sp>
    </p:spTree>
    <p:extLst>
      <p:ext uri="{BB962C8B-B14F-4D97-AF65-F5344CB8AC3E}">
        <p14:creationId xmlns:p14="http://schemas.microsoft.com/office/powerpoint/2010/main" val="2492251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7"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96814"/>
            <a:ext cx="9753600" cy="1143000"/>
          </a:xfrm>
        </p:spPr>
        <p:txBody>
          <a:bodyPr>
            <a:noAutofit/>
          </a:bodyPr>
          <a:lstStyle/>
          <a:p>
            <a:r>
              <a:rPr lang="en-US" sz="4400" dirty="0"/>
              <a:t>OUTLINE</a:t>
            </a:r>
          </a:p>
        </p:txBody>
      </p:sp>
      <p:sp>
        <p:nvSpPr>
          <p:cNvPr id="19" name="Slide Number Placeholder 18">
            <a:extLst>
              <a:ext uri="{FF2B5EF4-FFF2-40B4-BE49-F238E27FC236}">
                <a16:creationId xmlns:a16="http://schemas.microsoft.com/office/drawing/2014/main" id="{A23BE3F2-7BCA-4115-94C1-0FA6A7AB1A59}"/>
              </a:ext>
            </a:extLst>
          </p:cNvPr>
          <p:cNvSpPr>
            <a:spLocks noGrp="1"/>
          </p:cNvSpPr>
          <p:nvPr>
            <p:ph type="sldNum" sz="quarter" idx="4"/>
          </p:nvPr>
        </p:nvSpPr>
        <p:spPr/>
        <p:txBody>
          <a:bodyPr/>
          <a:lstStyle/>
          <a:p>
            <a:fld id="{52AE2DB5-4517-4C79-AADE-245F3E00587B}" type="slidenum">
              <a:rPr lang="en-US" sz="2400" smtClean="0"/>
              <a:t>8</a:t>
            </a:fld>
            <a:endParaRPr lang="en-US" sz="2400" dirty="0"/>
          </a:p>
        </p:txBody>
      </p:sp>
      <p:sp>
        <p:nvSpPr>
          <p:cNvPr id="7" name="TextBox 6"/>
          <p:cNvSpPr txBox="1"/>
          <p:nvPr/>
        </p:nvSpPr>
        <p:spPr>
          <a:xfrm>
            <a:off x="-59166" y="1584132"/>
            <a:ext cx="10082456" cy="4401205"/>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solidFill>
                  <a:schemeClr val="tx1">
                    <a:lumMod val="65000"/>
                    <a:lumOff val="35000"/>
                  </a:schemeClr>
                </a:solidFill>
              </a:rPr>
              <a:t> </a:t>
            </a:r>
            <a:r>
              <a:rPr lang="en-US" sz="2800" dirty="0">
                <a:solidFill>
                  <a:schemeClr val="bg1">
                    <a:lumMod val="75000"/>
                  </a:schemeClr>
                </a:solidFill>
              </a:rPr>
              <a:t>Background</a:t>
            </a:r>
          </a:p>
          <a:p>
            <a:endParaRPr lang="en-US" sz="2800" b="1" dirty="0"/>
          </a:p>
          <a:p>
            <a:pPr marL="457200" indent="-457200">
              <a:buFont typeface="Wingdings" panose="05000000000000000000" pitchFamily="2" charset="2"/>
              <a:buChar char="v"/>
            </a:pPr>
            <a:r>
              <a:rPr lang="en-US" sz="2800" b="1" dirty="0"/>
              <a:t>Error Characterization Data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Variability Aware Policies: VQA + VQM</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Implementation </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r>
              <a:rPr lang="en-US" sz="2800" dirty="0"/>
              <a:t>Evaluations</a:t>
            </a:r>
          </a:p>
          <a:p>
            <a:endParaRPr lang="en-US" sz="2800" b="1" dirty="0"/>
          </a:p>
        </p:txBody>
      </p:sp>
    </p:spTree>
    <p:extLst>
      <p:ext uri="{BB962C8B-B14F-4D97-AF65-F5344CB8AC3E}">
        <p14:creationId xmlns:p14="http://schemas.microsoft.com/office/powerpoint/2010/main" val="10906086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D249AA-C6A9-4CB4-B144-21AC81803508}"/>
              </a:ext>
            </a:extLst>
          </p:cNvPr>
          <p:cNvPicPr>
            <a:picLocks noChangeAspect="1"/>
          </p:cNvPicPr>
          <p:nvPr/>
        </p:nvPicPr>
        <p:blipFill>
          <a:blip r:embed="rId3"/>
          <a:stretch>
            <a:fillRect/>
          </a:stretch>
        </p:blipFill>
        <p:spPr>
          <a:xfrm>
            <a:off x="7811963" y="3852110"/>
            <a:ext cx="3819525" cy="2906828"/>
          </a:xfrm>
          <a:prstGeom prst="rect">
            <a:avLst/>
          </a:prstGeom>
        </p:spPr>
      </p:pic>
      <p:sp>
        <p:nvSpPr>
          <p:cNvPr id="2" name="Title 1">
            <a:extLst>
              <a:ext uri="{FF2B5EF4-FFF2-40B4-BE49-F238E27FC236}">
                <a16:creationId xmlns:a16="http://schemas.microsoft.com/office/drawing/2014/main" id="{F2764800-9713-4D6D-8A8C-38F5EEB124F8}"/>
              </a:ext>
            </a:extLst>
          </p:cNvPr>
          <p:cNvSpPr>
            <a:spLocks noGrp="1"/>
          </p:cNvSpPr>
          <p:nvPr>
            <p:ph type="title"/>
          </p:nvPr>
        </p:nvSpPr>
        <p:spPr>
          <a:xfrm>
            <a:off x="410424" y="99062"/>
            <a:ext cx="8128000" cy="1143000"/>
          </a:xfrm>
        </p:spPr>
        <p:txBody>
          <a:bodyPr>
            <a:normAutofit/>
          </a:bodyPr>
          <a:lstStyle/>
          <a:p>
            <a:r>
              <a:rPr lang="en-US" sz="4400" dirty="0"/>
              <a:t>Characterization Methodology</a:t>
            </a:r>
          </a:p>
        </p:txBody>
      </p:sp>
      <p:sp>
        <p:nvSpPr>
          <p:cNvPr id="3" name="Slide Number Placeholder 2">
            <a:extLst>
              <a:ext uri="{FF2B5EF4-FFF2-40B4-BE49-F238E27FC236}">
                <a16:creationId xmlns:a16="http://schemas.microsoft.com/office/drawing/2014/main" id="{7FD99D7A-BB79-46D2-94A5-75938E30A12E}"/>
              </a:ext>
            </a:extLst>
          </p:cNvPr>
          <p:cNvSpPr>
            <a:spLocks noGrp="1"/>
          </p:cNvSpPr>
          <p:nvPr>
            <p:ph type="sldNum" sz="quarter" idx="4"/>
          </p:nvPr>
        </p:nvSpPr>
        <p:spPr/>
        <p:txBody>
          <a:bodyPr/>
          <a:lstStyle/>
          <a:p>
            <a:fld id="{52AE2DB5-4517-4C79-AADE-245F3E00587B}" type="slidenum">
              <a:rPr lang="en-US" smtClean="0">
                <a:solidFill>
                  <a:prstClr val="black">
                    <a:tint val="75000"/>
                  </a:prstClr>
                </a:solidFill>
              </a:rPr>
              <a:pPr/>
              <a:t>9</a:t>
            </a:fld>
            <a:endParaRPr lang="en-US" dirty="0">
              <a:solidFill>
                <a:prstClr val="black">
                  <a:tint val="75000"/>
                </a:prstClr>
              </a:solidFill>
            </a:endParaRPr>
          </a:p>
        </p:txBody>
      </p:sp>
      <p:sp>
        <p:nvSpPr>
          <p:cNvPr id="4" name="Content Placeholder 36">
            <a:extLst>
              <a:ext uri="{FF2B5EF4-FFF2-40B4-BE49-F238E27FC236}">
                <a16:creationId xmlns:a16="http://schemas.microsoft.com/office/drawing/2014/main" id="{CE97F521-4A6B-4DFD-997F-FE3BE07036EE}"/>
              </a:ext>
            </a:extLst>
          </p:cNvPr>
          <p:cNvSpPr txBox="1">
            <a:spLocks/>
          </p:cNvSpPr>
          <p:nvPr/>
        </p:nvSpPr>
        <p:spPr>
          <a:xfrm>
            <a:off x="1" y="1707429"/>
            <a:ext cx="6536602" cy="4783906"/>
          </a:xfrm>
          <a:prstGeom prst="rect">
            <a:avLst/>
          </a:prstGeom>
        </p:spPr>
        <p:txBody>
          <a:bodyPr>
            <a:normAutofit fontScale="85000"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spcAft>
                <a:spcPts val="0"/>
              </a:spcAft>
              <a:buFont typeface="Wingdings" panose="05000000000000000000" pitchFamily="2" charset="2"/>
              <a:buChar char="v"/>
            </a:pPr>
            <a:r>
              <a:rPr lang="en-US" sz="3200" dirty="0"/>
              <a:t> Gate operations require analog pulses</a:t>
            </a:r>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r>
              <a:rPr lang="en-US" sz="3200" dirty="0"/>
              <a:t> Quantum computers require frequent calibration to get the best pulse </a:t>
            </a:r>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r>
              <a:rPr lang="en-US" sz="3200" dirty="0"/>
              <a:t> IBM calibrates machines </a:t>
            </a:r>
            <a:r>
              <a:rPr lang="en-US" sz="3200" b="1" dirty="0"/>
              <a:t>multiple times a day and generate the report </a:t>
            </a:r>
            <a:r>
              <a:rPr lang="en-US" sz="3200" dirty="0"/>
              <a:t>contains error rates for each qubit and link</a:t>
            </a:r>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r>
              <a:rPr lang="en-US" sz="3200" dirty="0"/>
              <a:t> We analyzed </a:t>
            </a:r>
            <a:r>
              <a:rPr lang="en-US" sz="3200"/>
              <a:t>calibration 100+ </a:t>
            </a:r>
            <a:r>
              <a:rPr lang="en-US" sz="3200" dirty="0"/>
              <a:t>reports  over 52 </a:t>
            </a:r>
            <a:r>
              <a:rPr lang="en-US" sz="3200"/>
              <a:t>days for </a:t>
            </a:r>
            <a:r>
              <a:rPr lang="en-US" sz="3200" dirty="0"/>
              <a:t>IBMQ-20</a:t>
            </a:r>
          </a:p>
          <a:p>
            <a:pPr marL="0" indent="0" fontAlgn="auto">
              <a:spcAft>
                <a:spcPts val="0"/>
              </a:spcAft>
              <a:buNone/>
            </a:pPr>
            <a:endParaRPr lang="en-US" sz="3200" dirty="0"/>
          </a:p>
          <a:p>
            <a:pPr marL="0" indent="0" fontAlgn="auto">
              <a:spcAft>
                <a:spcPts val="0"/>
              </a:spcAft>
              <a:buNone/>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a:p>
            <a:pPr fontAlgn="auto">
              <a:spcAft>
                <a:spcPts val="0"/>
              </a:spcAft>
              <a:buClr>
                <a:srgbClr val="FFC000"/>
              </a:buClr>
              <a:buFont typeface="Wingdings" panose="05000000000000000000" pitchFamily="2" charset="2"/>
              <a:buChar char="v"/>
            </a:pPr>
            <a:endParaRPr lang="en-US" sz="3200" dirty="0"/>
          </a:p>
          <a:p>
            <a:pPr fontAlgn="auto">
              <a:spcAft>
                <a:spcPts val="0"/>
              </a:spcAft>
              <a:buFont typeface="Wingdings" panose="05000000000000000000" pitchFamily="2" charset="2"/>
              <a:buChar char="v"/>
            </a:pPr>
            <a:endParaRPr lang="en-US" sz="3200" dirty="0"/>
          </a:p>
        </p:txBody>
      </p:sp>
      <p:pic>
        <p:nvPicPr>
          <p:cNvPr id="5" name="Picture 4">
            <a:extLst>
              <a:ext uri="{FF2B5EF4-FFF2-40B4-BE49-F238E27FC236}">
                <a16:creationId xmlns:a16="http://schemas.microsoft.com/office/drawing/2014/main" id="{65ECF650-64C6-47B9-B07A-4F795877D751}"/>
              </a:ext>
            </a:extLst>
          </p:cNvPr>
          <p:cNvPicPr>
            <a:picLocks noChangeAspect="1"/>
          </p:cNvPicPr>
          <p:nvPr/>
        </p:nvPicPr>
        <p:blipFill>
          <a:blip r:embed="rId4"/>
          <a:stretch>
            <a:fillRect/>
          </a:stretch>
        </p:blipFill>
        <p:spPr>
          <a:xfrm>
            <a:off x="7967050" y="1647733"/>
            <a:ext cx="3284628" cy="1377719"/>
          </a:xfrm>
          <a:prstGeom prst="rect">
            <a:avLst/>
          </a:prstGeom>
        </p:spPr>
      </p:pic>
      <p:pic>
        <p:nvPicPr>
          <p:cNvPr id="8" name="Picture 7">
            <a:extLst>
              <a:ext uri="{FF2B5EF4-FFF2-40B4-BE49-F238E27FC236}">
                <a16:creationId xmlns:a16="http://schemas.microsoft.com/office/drawing/2014/main" id="{DDB219C0-16F5-45ED-B1A3-FE3919BDCAD6}"/>
              </a:ext>
            </a:extLst>
          </p:cNvPr>
          <p:cNvPicPr>
            <a:picLocks noChangeAspect="1"/>
          </p:cNvPicPr>
          <p:nvPr/>
        </p:nvPicPr>
        <p:blipFill>
          <a:blip r:embed="rId5"/>
          <a:stretch>
            <a:fillRect/>
          </a:stretch>
        </p:blipFill>
        <p:spPr>
          <a:xfrm>
            <a:off x="7811963" y="3452311"/>
            <a:ext cx="3819525" cy="647700"/>
          </a:xfrm>
          <a:prstGeom prst="rect">
            <a:avLst/>
          </a:prstGeom>
        </p:spPr>
      </p:pic>
      <p:sp>
        <p:nvSpPr>
          <p:cNvPr id="9" name="TextBox 8">
            <a:extLst>
              <a:ext uri="{FF2B5EF4-FFF2-40B4-BE49-F238E27FC236}">
                <a16:creationId xmlns:a16="http://schemas.microsoft.com/office/drawing/2014/main" id="{8E8AB6FF-7123-47C7-AD45-B54520AE8BC2}"/>
              </a:ext>
            </a:extLst>
          </p:cNvPr>
          <p:cNvSpPr txBox="1"/>
          <p:nvPr/>
        </p:nvSpPr>
        <p:spPr>
          <a:xfrm>
            <a:off x="8946362" y="2211397"/>
            <a:ext cx="1326004" cy="369332"/>
          </a:xfrm>
          <a:prstGeom prst="rect">
            <a:avLst/>
          </a:prstGeom>
          <a:solidFill>
            <a:schemeClr val="bg1">
              <a:lumMod val="95000"/>
            </a:schemeClr>
          </a:solidFill>
        </p:spPr>
        <p:txBody>
          <a:bodyPr wrap="none" rtlCol="0">
            <a:spAutoFit/>
          </a:bodyPr>
          <a:lstStyle/>
          <a:p>
            <a:r>
              <a:rPr lang="en-US" dirty="0"/>
              <a:t>Gate Pulse</a:t>
            </a:r>
          </a:p>
        </p:txBody>
      </p:sp>
    </p:spTree>
    <p:extLst>
      <p:ext uri="{BB962C8B-B14F-4D97-AF65-F5344CB8AC3E}">
        <p14:creationId xmlns:p14="http://schemas.microsoft.com/office/powerpoint/2010/main" val="40713938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ea7a87a87b4e0eab1839111f85120361&quot;,&quot;LanguageCode&quot;:&quot;en-US&quot;,&quot;SlideGuids&quot;:[&quot;0b06cab6-6413-4ebb-b04b-f4680efdc8dd&quot;,&quot;36cb75c2-73f4-471d-b538-77a3c80d3718&quot;,&quot;95cb887c-3c46-4d39-a646-845197793dda&quot;,&quot;7fdcd18d-177f-4e2f-954a-13596ec6661c&quot;,&quot;4cfeb71a-b637-4b32-acb4-dfa0cf0aa4c4&quot;,&quot;64cb7e85-c286-4064-bde5-865171d4834a&quot;,&quot;31d21014-c55b-44de-9cff-54508c353ddc&quot;,&quot;9c1c31fa-6f5e-4bd5-b045-6bb253cc25c0&quot;,&quot;52a268d0-f340-469d-9beb-eaf6cf3d46b1&quot;,&quot;8ac2dd7c-3a7d-4e2d-ae65-34d215c326ba&quot;,&quot;8e87c8e7-f728-40ef-905c-b12e4069024f&quot;,&quot;55a94a89-6599-4dc9-9870-0647d5018662&quot;,&quot;d3cedf57-a6b0-4520-8aa5-287167c2ec66&quot;,&quot;106efc8c-0b5e-42f6-8330-55e0cb6adcd0&quot;,&quot;d7570490-634f-40ec-804b-76f7d10fd2f5&quot;,&quot;754a0a59-6fb0-4db8-83ce-ff45c518254d&quot;,&quot;75732546-aad5-46c1-b653-4d629b6d37c5&quot;,&quot;0fa72076-45dc-426a-9cbe-22a73947c1e8&quot;,&quot;e491a7b8-dd4d-402b-96f7-a772aea929de&quot;,&quot;45c066b2-6189-4f35-91b5-a6f3443cbba5&quot;,&quot;f5fb0ec4-95ca-412e-a0e8-c13385620b17&quot;,&quot;63f3c213-5bc4-4804-a768-cf1231b00fc1&quot;,&quot;730e4819-0557-4e55-95be-cf1450584d55&quot;,&quot;be34c7e7-5cb6-4ac0-b813-f1678618396f&quot;,&quot;245c84d0-fdb2-4280-a773-d4a1e80a2e07&quot;,&quot;de946d26-b0c1-4d17-8c6d-81e323f8e16a&quot;,&quot;d9e1307a-6ac6-48fd-839b-14c18878eb01&quot;,&quot;dffe1059-6fb2-4792-b376-ab962beb1cd9&quot;,&quot;f96937ed-f6fe-4dc9-8c28-9ff97a008fa8&quot;,&quot;e382254b-c0fd-424b-9a40-afc6a4b05331&quot;,&quot;b425f5db-2473-47bd-bfa6-9e64d5bb804e&quot;,&quot;48596c91-78d3-40e4-becd-bbfb309dfac9&quot;,&quot;e751f5ae-0945-461a-a468-9fe1b8f2b0a5&quot;,&quot;9b1d6ffa-d389-49e5-b5a8-8aad4c6b6b4c&quot;],&quot;TimeStamp&quot;:&quot;2017-09-01T10:32:52.748541-04:00&quot;}"/>
</p:tagLst>
</file>

<file path=ppt/tags/tag2.xml><?xml version="1.0" encoding="utf-8"?>
<p:tagLst xmlns:a="http://schemas.openxmlformats.org/drawingml/2006/main" xmlns:r="http://schemas.openxmlformats.org/officeDocument/2006/relationships" xmlns:p="http://schemas.openxmlformats.org/presentationml/2006/main">
  <p:tag name="TIMING" val="|10.7|2.6|72.2|0.5"/>
</p:tagLst>
</file>

<file path=ppt/tags/tag3.xml><?xml version="1.0" encoding="utf-8"?>
<p:tagLst xmlns:a="http://schemas.openxmlformats.org/drawingml/2006/main" xmlns:r="http://schemas.openxmlformats.org/officeDocument/2006/relationships" xmlns:p="http://schemas.openxmlformats.org/presentationml/2006/main">
  <p:tag name="TIMING" val="|38.5|3|10.4"/>
</p:tagLst>
</file>

<file path=ppt/tags/tag4.xml><?xml version="1.0" encoding="utf-8"?>
<p:tagLst xmlns:a="http://schemas.openxmlformats.org/drawingml/2006/main" xmlns:r="http://schemas.openxmlformats.org/officeDocument/2006/relationships" xmlns:p="http://schemas.openxmlformats.org/presentationml/2006/main">
  <p:tag name="TIMING" val="|9.3"/>
</p:tagLst>
</file>

<file path=ppt/tags/tag5.xml><?xml version="1.0" encoding="utf-8"?>
<p:tagLst xmlns:a="http://schemas.openxmlformats.org/drawingml/2006/main" xmlns:r="http://schemas.openxmlformats.org/officeDocument/2006/relationships" xmlns:p="http://schemas.openxmlformats.org/presentationml/2006/main">
  <p:tag name="TIMING" val="|13.3|1.3|2.8|1.3|4.1|2.3|5.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165871</TotalTime>
  <Words>1703</Words>
  <Application>Microsoft Office PowerPoint</Application>
  <PresentationFormat>Widescreen</PresentationFormat>
  <Paragraphs>693</Paragraphs>
  <Slides>32</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MS PGothic</vt:lpstr>
      <vt:lpstr>Arial</vt:lpstr>
      <vt:lpstr>Arial Rounded MT Bold</vt:lpstr>
      <vt:lpstr>Calibri</vt:lpstr>
      <vt:lpstr>Courier New</vt:lpstr>
      <vt:lpstr>Times New Roman</vt:lpstr>
      <vt:lpstr>Wingdings</vt:lpstr>
      <vt:lpstr>Custom Design</vt:lpstr>
      <vt:lpstr>1_Custom Design</vt:lpstr>
      <vt:lpstr>NoT All QuBITs Are created Equal</vt:lpstr>
      <vt:lpstr>PowerPoint Presentation</vt:lpstr>
      <vt:lpstr>Quantum Computing: Background</vt:lpstr>
      <vt:lpstr>NISQ Programming Model</vt:lpstr>
      <vt:lpstr>The Problem of Limited Connectivity</vt:lpstr>
      <vt:lpstr>NISQ Compiler Policies</vt:lpstr>
      <vt:lpstr>Not All Qubits Are Created Equal</vt:lpstr>
      <vt:lpstr>OUTLINE</vt:lpstr>
      <vt:lpstr>Characterization Methodology</vt:lpstr>
      <vt:lpstr>PowerPoint Presentation</vt:lpstr>
      <vt:lpstr>Two Qubit Gate Error Rate</vt:lpstr>
      <vt:lpstr>Spatial Variation in Two Qubit (Link) Error Rates</vt:lpstr>
      <vt:lpstr>OUTLINE</vt:lpstr>
      <vt:lpstr>Variation-Aware Policy</vt:lpstr>
      <vt:lpstr>PowerPoint Presentation</vt:lpstr>
      <vt:lpstr>Variation-aware Qubit Movement (VQM)</vt:lpstr>
      <vt:lpstr>Variation Aware Qubit Allocation (VQA)</vt:lpstr>
      <vt:lpstr>OUTLINE</vt:lpstr>
      <vt:lpstr>Implementation Example</vt:lpstr>
      <vt:lpstr>Variation-Aware Movement Design</vt:lpstr>
      <vt:lpstr>Variation-Aware Movement Design</vt:lpstr>
      <vt:lpstr>Variation-Aware Movement Design</vt:lpstr>
      <vt:lpstr>VQA Design: Balancing Reliability and Connectivity</vt:lpstr>
      <vt:lpstr>OUTLINE</vt:lpstr>
      <vt:lpstr>Evaluations for IBM-Q20 Simulator </vt:lpstr>
      <vt:lpstr>Evaluations on Real System: IBM-Q5 </vt:lpstr>
      <vt:lpstr>Conclusion</vt:lpstr>
      <vt:lpstr>Thank you Questions?</vt:lpstr>
      <vt:lpstr>Backup Slides</vt:lpstr>
      <vt:lpstr>Temporal Variation in Two Qubit Error Rates </vt:lpstr>
      <vt:lpstr>Comparing VQA+ VQM with IBM’s Native Compiler </vt:lpstr>
      <vt:lpstr>Spatial Variability in SWAP Error Rates on IBM-Q20</vt:lpstr>
    </vt:vector>
  </TitlesOfParts>
  <Company>Communications &amp;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Swamit</dc:creator>
  <cp:lastModifiedBy>Swamit Tannu</cp:lastModifiedBy>
  <cp:revision>2768</cp:revision>
  <dcterms:created xsi:type="dcterms:W3CDTF">2009-09-22T15:47:18Z</dcterms:created>
  <dcterms:modified xsi:type="dcterms:W3CDTF">2019-04-19T18:10:39Z</dcterms:modified>
</cp:coreProperties>
</file>